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9"/>
  </p:notesMasterIdLst>
  <p:handoutMasterIdLst>
    <p:handoutMasterId r:id="rId20"/>
  </p:handoutMasterIdLst>
  <p:sldIdLst>
    <p:sldId id="257" r:id="rId3"/>
    <p:sldId id="258" r:id="rId4"/>
    <p:sldId id="259" r:id="rId5"/>
    <p:sldId id="260" r:id="rId6"/>
    <p:sldId id="261" r:id="rId7"/>
    <p:sldId id="262" r:id="rId8"/>
    <p:sldId id="263" r:id="rId9"/>
    <p:sldId id="264" r:id="rId10"/>
    <p:sldId id="265" r:id="rId11"/>
    <p:sldId id="272" r:id="rId12"/>
    <p:sldId id="266" r:id="rId13"/>
    <p:sldId id="267" r:id="rId14"/>
    <p:sldId id="268" r:id="rId15"/>
    <p:sldId id="269" r:id="rId16"/>
    <p:sldId id="270" r:id="rId17"/>
    <p:sldId id="271" r:id="rId18"/>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84" autoAdjust="0"/>
    <p:restoredTop sz="94660" autoAdjust="0"/>
  </p:normalViewPr>
  <p:slideViewPr>
    <p:cSldViewPr snapToGrid="0">
      <p:cViewPr varScale="1">
        <p:scale>
          <a:sx n="73" d="100"/>
          <a:sy n="73" d="100"/>
        </p:scale>
        <p:origin x="618" y="72"/>
      </p:cViewPr>
      <p:guideLst>
        <p:guide orient="horz" pos="2160"/>
        <p:guide pos="3840"/>
      </p:guideLst>
    </p:cSldViewPr>
  </p:slideViewPr>
  <p:outlineViewPr>
    <p:cViewPr>
      <p:scale>
        <a:sx n="33" d="100"/>
        <a:sy n="33" d="100"/>
      </p:scale>
      <p:origin x="0" y="508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cy-GB"/>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fld id="{5B694EB1-3307-4632-8B52-05B7867C8E57}" type="datetimeFigureOut">
              <a:rPr lang="cy-GB" smtClean="0"/>
              <a:t>16/10/2019</a:t>
            </a:fld>
            <a:endParaRPr lang="cy-GB"/>
          </a:p>
        </p:txBody>
      </p:sp>
      <p:sp>
        <p:nvSpPr>
          <p:cNvPr id="4" name="Footer Placeholder 3"/>
          <p:cNvSpPr>
            <a:spLocks noGrp="1"/>
          </p:cNvSpPr>
          <p:nvPr>
            <p:ph type="ftr" sz="quarter" idx="2"/>
          </p:nvPr>
        </p:nvSpPr>
        <p:spPr>
          <a:xfrm>
            <a:off x="0" y="9264228"/>
            <a:ext cx="2889938" cy="487680"/>
          </a:xfrm>
          <a:prstGeom prst="rect">
            <a:avLst/>
          </a:prstGeom>
        </p:spPr>
        <p:txBody>
          <a:bodyPr vert="horz" lIns="91440" tIns="45720" rIns="91440" bIns="45720" rtlCol="0" anchor="b"/>
          <a:lstStyle>
            <a:lvl1pPr algn="l">
              <a:defRPr sz="1200"/>
            </a:lvl1pPr>
          </a:lstStyle>
          <a:p>
            <a:endParaRPr lang="cy-GB"/>
          </a:p>
        </p:txBody>
      </p:sp>
      <p:sp>
        <p:nvSpPr>
          <p:cNvPr id="5" name="Slide Number Placeholder 4"/>
          <p:cNvSpPr>
            <a:spLocks noGrp="1"/>
          </p:cNvSpPr>
          <p:nvPr>
            <p:ph type="sldNum" sz="quarter" idx="3"/>
          </p:nvPr>
        </p:nvSpPr>
        <p:spPr>
          <a:xfrm>
            <a:off x="3777607" y="9264228"/>
            <a:ext cx="2889938" cy="487680"/>
          </a:xfrm>
          <a:prstGeom prst="rect">
            <a:avLst/>
          </a:prstGeom>
        </p:spPr>
        <p:txBody>
          <a:bodyPr vert="horz" lIns="91440" tIns="45720" rIns="91440" bIns="45720" rtlCol="0" anchor="b"/>
          <a:lstStyle>
            <a:lvl1pPr algn="r">
              <a:defRPr sz="1200"/>
            </a:lvl1pPr>
          </a:lstStyle>
          <a:p>
            <a:fld id="{041CF395-13A4-48A2-B78D-0D381327E508}" type="slidenum">
              <a:rPr lang="cy-GB" smtClean="0"/>
              <a:t>‹#›</a:t>
            </a:fld>
            <a:endParaRPr lang="cy-GB"/>
          </a:p>
        </p:txBody>
      </p:sp>
    </p:spTree>
    <p:extLst>
      <p:ext uri="{BB962C8B-B14F-4D97-AF65-F5344CB8AC3E}">
        <p14:creationId xmlns:p14="http://schemas.microsoft.com/office/powerpoint/2010/main" val="27790837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cy-GB"/>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6F6A32B1-9D27-4F24-9973-5F223DC6C2E6}" type="datetimeFigureOut">
              <a:rPr lang="cy-GB" smtClean="0"/>
              <a:t>16/10/2019</a:t>
            </a:fld>
            <a:endParaRPr lang="cy-GB"/>
          </a:p>
        </p:txBody>
      </p:sp>
      <p:sp>
        <p:nvSpPr>
          <p:cNvPr id="4" name="Slide Image Placeholder 3"/>
          <p:cNvSpPr>
            <a:spLocks noGrp="1" noRot="1" noChangeAspect="1"/>
          </p:cNvSpPr>
          <p:nvPr>
            <p:ph type="sldImg" idx="2"/>
          </p:nvPr>
        </p:nvSpPr>
        <p:spPr>
          <a:xfrm>
            <a:off x="84138" y="731838"/>
            <a:ext cx="6500812" cy="3657600"/>
          </a:xfrm>
          <a:prstGeom prst="rect">
            <a:avLst/>
          </a:prstGeom>
          <a:noFill/>
          <a:ln w="12700">
            <a:solidFill>
              <a:prstClr val="black"/>
            </a:solidFill>
          </a:ln>
        </p:spPr>
        <p:txBody>
          <a:bodyPr vert="horz" lIns="91440" tIns="45720" rIns="91440" bIns="45720" rtlCol="0" anchor="ctr"/>
          <a:lstStyle/>
          <a:p>
            <a:endParaRPr lang="cy-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y-GB"/>
          </a:p>
        </p:txBody>
      </p:sp>
      <p:sp>
        <p:nvSpPr>
          <p:cNvPr id="6" name="Footer Placeholder 5"/>
          <p:cNvSpPr>
            <a:spLocks noGrp="1"/>
          </p:cNvSpPr>
          <p:nvPr>
            <p:ph type="ftr" sz="quarter" idx="4"/>
          </p:nvPr>
        </p:nvSpPr>
        <p:spPr>
          <a:xfrm>
            <a:off x="0" y="9264228"/>
            <a:ext cx="2889938" cy="487680"/>
          </a:xfrm>
          <a:prstGeom prst="rect">
            <a:avLst/>
          </a:prstGeom>
        </p:spPr>
        <p:txBody>
          <a:bodyPr vert="horz" lIns="91440" tIns="45720" rIns="91440" bIns="45720" rtlCol="0" anchor="b"/>
          <a:lstStyle>
            <a:lvl1pPr algn="l">
              <a:defRPr sz="1200"/>
            </a:lvl1pPr>
          </a:lstStyle>
          <a:p>
            <a:endParaRPr lang="cy-GB"/>
          </a:p>
        </p:txBody>
      </p:sp>
      <p:sp>
        <p:nvSpPr>
          <p:cNvPr id="7" name="Slide Number Placeholder 6"/>
          <p:cNvSpPr>
            <a:spLocks noGrp="1"/>
          </p:cNvSpPr>
          <p:nvPr>
            <p:ph type="sldNum" sz="quarter" idx="5"/>
          </p:nvPr>
        </p:nvSpPr>
        <p:spPr>
          <a:xfrm>
            <a:off x="3777607" y="9264228"/>
            <a:ext cx="2889938" cy="487680"/>
          </a:xfrm>
          <a:prstGeom prst="rect">
            <a:avLst/>
          </a:prstGeom>
        </p:spPr>
        <p:txBody>
          <a:bodyPr vert="horz" lIns="91440" tIns="45720" rIns="91440" bIns="45720" rtlCol="0" anchor="b"/>
          <a:lstStyle>
            <a:lvl1pPr algn="r">
              <a:defRPr sz="1200"/>
            </a:lvl1pPr>
          </a:lstStyle>
          <a:p>
            <a:fld id="{B2A7357B-6CC7-4332-ADD5-1269FC339470}" type="slidenum">
              <a:rPr lang="cy-GB" smtClean="0"/>
              <a:t>‹#›</a:t>
            </a:fld>
            <a:endParaRPr lang="cy-GB"/>
          </a:p>
        </p:txBody>
      </p:sp>
    </p:spTree>
    <p:extLst>
      <p:ext uri="{BB962C8B-B14F-4D97-AF65-F5344CB8AC3E}">
        <p14:creationId xmlns:p14="http://schemas.microsoft.com/office/powerpoint/2010/main" val="23516806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1</a:t>
            </a:fld>
            <a:endParaRPr lang="cy-GB"/>
          </a:p>
        </p:txBody>
      </p:sp>
    </p:spTree>
    <p:extLst>
      <p:ext uri="{BB962C8B-B14F-4D97-AF65-F5344CB8AC3E}">
        <p14:creationId xmlns:p14="http://schemas.microsoft.com/office/powerpoint/2010/main" val="1812812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2</a:t>
            </a:fld>
            <a:endParaRPr lang="cy-GB"/>
          </a:p>
        </p:txBody>
      </p:sp>
    </p:spTree>
    <p:extLst>
      <p:ext uri="{BB962C8B-B14F-4D97-AF65-F5344CB8AC3E}">
        <p14:creationId xmlns:p14="http://schemas.microsoft.com/office/powerpoint/2010/main" val="33049326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3</a:t>
            </a:fld>
            <a:endParaRPr lang="cy-GB"/>
          </a:p>
        </p:txBody>
      </p:sp>
    </p:spTree>
    <p:extLst>
      <p:ext uri="{BB962C8B-B14F-4D97-AF65-F5344CB8AC3E}">
        <p14:creationId xmlns:p14="http://schemas.microsoft.com/office/powerpoint/2010/main" val="3303212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4</a:t>
            </a:fld>
            <a:endParaRPr lang="cy-GB"/>
          </a:p>
        </p:txBody>
      </p:sp>
    </p:spTree>
    <p:extLst>
      <p:ext uri="{BB962C8B-B14F-4D97-AF65-F5344CB8AC3E}">
        <p14:creationId xmlns:p14="http://schemas.microsoft.com/office/powerpoint/2010/main" val="7448929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5</a:t>
            </a:fld>
            <a:endParaRPr lang="cy-GB"/>
          </a:p>
        </p:txBody>
      </p:sp>
    </p:spTree>
    <p:extLst>
      <p:ext uri="{BB962C8B-B14F-4D97-AF65-F5344CB8AC3E}">
        <p14:creationId xmlns:p14="http://schemas.microsoft.com/office/powerpoint/2010/main" val="41352955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6</a:t>
            </a:fld>
            <a:endParaRPr lang="cy-GB"/>
          </a:p>
        </p:txBody>
      </p:sp>
    </p:spTree>
    <p:extLst>
      <p:ext uri="{BB962C8B-B14F-4D97-AF65-F5344CB8AC3E}">
        <p14:creationId xmlns:p14="http://schemas.microsoft.com/office/powerpoint/2010/main" val="10880421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7</a:t>
            </a:fld>
            <a:endParaRPr lang="cy-GB"/>
          </a:p>
        </p:txBody>
      </p:sp>
    </p:spTree>
    <p:extLst>
      <p:ext uri="{BB962C8B-B14F-4D97-AF65-F5344CB8AC3E}">
        <p14:creationId xmlns:p14="http://schemas.microsoft.com/office/powerpoint/2010/main" val="13606472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8</a:t>
            </a:fld>
            <a:endParaRPr lang="cy-GB"/>
          </a:p>
        </p:txBody>
      </p:sp>
    </p:spTree>
    <p:extLst>
      <p:ext uri="{BB962C8B-B14F-4D97-AF65-F5344CB8AC3E}">
        <p14:creationId xmlns:p14="http://schemas.microsoft.com/office/powerpoint/2010/main" val="3376054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9</a:t>
            </a:fld>
            <a:endParaRPr lang="cy-GB"/>
          </a:p>
        </p:txBody>
      </p:sp>
    </p:spTree>
    <p:extLst>
      <p:ext uri="{BB962C8B-B14F-4D97-AF65-F5344CB8AC3E}">
        <p14:creationId xmlns:p14="http://schemas.microsoft.com/office/powerpoint/2010/main" val="42446896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10</a:t>
            </a:fld>
            <a:endParaRPr lang="cy-GB"/>
          </a:p>
        </p:txBody>
      </p:sp>
    </p:spTree>
    <p:extLst>
      <p:ext uri="{BB962C8B-B14F-4D97-AF65-F5344CB8AC3E}">
        <p14:creationId xmlns:p14="http://schemas.microsoft.com/office/powerpoint/2010/main" val="2224921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11</a:t>
            </a:fld>
            <a:endParaRPr lang="cy-GB"/>
          </a:p>
        </p:txBody>
      </p:sp>
    </p:spTree>
    <p:extLst>
      <p:ext uri="{BB962C8B-B14F-4D97-AF65-F5344CB8AC3E}">
        <p14:creationId xmlns:p14="http://schemas.microsoft.com/office/powerpoint/2010/main" val="8702266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12</a:t>
            </a:fld>
            <a:endParaRPr lang="cy-GB"/>
          </a:p>
        </p:txBody>
      </p:sp>
    </p:spTree>
    <p:extLst>
      <p:ext uri="{BB962C8B-B14F-4D97-AF65-F5344CB8AC3E}">
        <p14:creationId xmlns:p14="http://schemas.microsoft.com/office/powerpoint/2010/main" val="19451699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13</a:t>
            </a:fld>
            <a:endParaRPr lang="cy-GB"/>
          </a:p>
        </p:txBody>
      </p:sp>
    </p:spTree>
    <p:extLst>
      <p:ext uri="{BB962C8B-B14F-4D97-AF65-F5344CB8AC3E}">
        <p14:creationId xmlns:p14="http://schemas.microsoft.com/office/powerpoint/2010/main" val="2807383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14</a:t>
            </a:fld>
            <a:endParaRPr lang="cy-GB"/>
          </a:p>
        </p:txBody>
      </p:sp>
    </p:spTree>
    <p:extLst>
      <p:ext uri="{BB962C8B-B14F-4D97-AF65-F5344CB8AC3E}">
        <p14:creationId xmlns:p14="http://schemas.microsoft.com/office/powerpoint/2010/main" val="19132709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15</a:t>
            </a:fld>
            <a:endParaRPr lang="cy-GB"/>
          </a:p>
        </p:txBody>
      </p:sp>
    </p:spTree>
    <p:extLst>
      <p:ext uri="{BB962C8B-B14F-4D97-AF65-F5344CB8AC3E}">
        <p14:creationId xmlns:p14="http://schemas.microsoft.com/office/powerpoint/2010/main" val="21790412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y-GB"/>
          </a:p>
        </p:txBody>
      </p:sp>
      <p:sp>
        <p:nvSpPr>
          <p:cNvPr id="4" name="Slide Number Placeholder 3"/>
          <p:cNvSpPr>
            <a:spLocks noGrp="1"/>
          </p:cNvSpPr>
          <p:nvPr>
            <p:ph type="sldNum" sz="quarter" idx="10"/>
          </p:nvPr>
        </p:nvSpPr>
        <p:spPr/>
        <p:txBody>
          <a:bodyPr/>
          <a:lstStyle/>
          <a:p>
            <a:fld id="{B2A7357B-6CC7-4332-ADD5-1269FC339470}" type="slidenum">
              <a:rPr lang="cy-GB" smtClean="0"/>
              <a:t>16</a:t>
            </a:fld>
            <a:endParaRPr lang="cy-GB"/>
          </a:p>
        </p:txBody>
      </p:sp>
    </p:spTree>
    <p:extLst>
      <p:ext uri="{BB962C8B-B14F-4D97-AF65-F5344CB8AC3E}">
        <p14:creationId xmlns:p14="http://schemas.microsoft.com/office/powerpoint/2010/main" val="24064719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DF2574A-E5C9-4D1B-81F1-39FF07BA837A}" type="datetimeFigureOut">
              <a:rPr lang="en-GB" smtClean="0"/>
              <a:t>16/10/2019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F34869-600D-45A5-9458-B76DF124B4A9}" type="slidenum">
              <a:rPr lang="en-GB" smtClean="0"/>
              <a:t>‹#›</a:t>
            </a:fld>
            <a:endParaRPr lang="en-GB"/>
          </a:p>
        </p:txBody>
      </p:sp>
    </p:spTree>
    <p:extLst>
      <p:ext uri="{BB962C8B-B14F-4D97-AF65-F5344CB8AC3E}">
        <p14:creationId xmlns:p14="http://schemas.microsoft.com/office/powerpoint/2010/main" val="3476427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F2574A-E5C9-4D1B-81F1-39FF07BA837A}" type="datetimeFigureOut">
              <a:rPr lang="en-GB" smtClean="0"/>
              <a:t>16/10/2019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F34869-600D-45A5-9458-B76DF124B4A9}" type="slidenum">
              <a:rPr lang="en-GB" smtClean="0"/>
              <a:t>‹#›</a:t>
            </a:fld>
            <a:endParaRPr lang="en-GB"/>
          </a:p>
        </p:txBody>
      </p:sp>
    </p:spTree>
    <p:extLst>
      <p:ext uri="{BB962C8B-B14F-4D97-AF65-F5344CB8AC3E}">
        <p14:creationId xmlns:p14="http://schemas.microsoft.com/office/powerpoint/2010/main" val="19083523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DF2574A-E5C9-4D1B-81F1-39FF07BA837A}" type="datetimeFigureOut">
              <a:rPr lang="en-GB" smtClean="0"/>
              <a:t>16/10/2019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F34869-600D-45A5-9458-B76DF124B4A9}" type="slidenum">
              <a:rPr lang="en-GB" smtClean="0"/>
              <a:t>‹#›</a:t>
            </a:fld>
            <a:endParaRPr lang="en-GB"/>
          </a:p>
        </p:txBody>
      </p:sp>
    </p:spTree>
    <p:extLst>
      <p:ext uri="{BB962C8B-B14F-4D97-AF65-F5344CB8AC3E}">
        <p14:creationId xmlns:p14="http://schemas.microsoft.com/office/powerpoint/2010/main" val="1856686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DF2574A-E5C9-4D1B-81F1-39FF07BA837A}" type="datetimeFigureOut">
              <a:rPr lang="en-GB" smtClean="0"/>
              <a:t>16/10/2019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F34869-600D-45A5-9458-B76DF124B4A9}" type="slidenum">
              <a:rPr lang="en-GB" smtClean="0"/>
              <a:t>‹#›</a:t>
            </a:fld>
            <a:endParaRPr lang="en-GB"/>
          </a:p>
        </p:txBody>
      </p:sp>
    </p:spTree>
    <p:extLst>
      <p:ext uri="{BB962C8B-B14F-4D97-AF65-F5344CB8AC3E}">
        <p14:creationId xmlns:p14="http://schemas.microsoft.com/office/powerpoint/2010/main" val="251208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DF2574A-E5C9-4D1B-81F1-39FF07BA837A}" type="datetimeFigureOut">
              <a:rPr lang="en-GB" smtClean="0"/>
              <a:t>16/10/2019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F34869-600D-45A5-9458-B76DF124B4A9}" type="slidenum">
              <a:rPr lang="en-GB" smtClean="0"/>
              <a:t>‹#›</a:t>
            </a:fld>
            <a:endParaRPr lang="en-GB"/>
          </a:p>
        </p:txBody>
      </p:sp>
    </p:spTree>
    <p:extLst>
      <p:ext uri="{BB962C8B-B14F-4D97-AF65-F5344CB8AC3E}">
        <p14:creationId xmlns:p14="http://schemas.microsoft.com/office/powerpoint/2010/main" val="1662811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DF2574A-E5C9-4D1B-81F1-39FF07BA837A}" type="datetimeFigureOut">
              <a:rPr lang="en-GB" smtClean="0"/>
              <a:t>16/10/2019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F34869-600D-45A5-9458-B76DF124B4A9}" type="slidenum">
              <a:rPr lang="en-GB" smtClean="0"/>
              <a:t>‹#›</a:t>
            </a:fld>
            <a:endParaRPr lang="en-GB"/>
          </a:p>
        </p:txBody>
      </p:sp>
    </p:spTree>
    <p:extLst>
      <p:ext uri="{BB962C8B-B14F-4D97-AF65-F5344CB8AC3E}">
        <p14:creationId xmlns:p14="http://schemas.microsoft.com/office/powerpoint/2010/main" val="2459680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F2574A-E5C9-4D1B-81F1-39FF07BA837A}" type="datetimeFigureOut">
              <a:rPr lang="en-GB" smtClean="0"/>
              <a:t>16/10/2019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F34869-600D-45A5-9458-B76DF124B4A9}" type="slidenum">
              <a:rPr lang="en-GB" smtClean="0"/>
              <a:t>‹#›</a:t>
            </a:fld>
            <a:endParaRPr lang="en-GB"/>
          </a:p>
        </p:txBody>
      </p:sp>
    </p:spTree>
    <p:extLst>
      <p:ext uri="{BB962C8B-B14F-4D97-AF65-F5344CB8AC3E}">
        <p14:creationId xmlns:p14="http://schemas.microsoft.com/office/powerpoint/2010/main" val="750082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DF2574A-E5C9-4D1B-81F1-39FF07BA837A}" type="datetimeFigureOut">
              <a:rPr lang="en-GB" smtClean="0"/>
              <a:t>16/10/2019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F34869-600D-45A5-9458-B76DF124B4A9}" type="slidenum">
              <a:rPr lang="en-GB" smtClean="0"/>
              <a:t>‹#›</a:t>
            </a:fld>
            <a:endParaRPr lang="en-GB"/>
          </a:p>
        </p:txBody>
      </p:sp>
    </p:spTree>
    <p:extLst>
      <p:ext uri="{BB962C8B-B14F-4D97-AF65-F5344CB8AC3E}">
        <p14:creationId xmlns:p14="http://schemas.microsoft.com/office/powerpoint/2010/main" val="1740516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DF2574A-E5C9-4D1B-81F1-39FF07BA837A}" type="datetimeFigureOut">
              <a:rPr lang="en-GB" smtClean="0"/>
              <a:t>16/10/2019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F34869-600D-45A5-9458-B76DF124B4A9}" type="slidenum">
              <a:rPr lang="en-GB" smtClean="0"/>
              <a:t>‹#›</a:t>
            </a:fld>
            <a:endParaRPr lang="en-GB"/>
          </a:p>
        </p:txBody>
      </p:sp>
    </p:spTree>
    <p:extLst>
      <p:ext uri="{BB962C8B-B14F-4D97-AF65-F5344CB8AC3E}">
        <p14:creationId xmlns:p14="http://schemas.microsoft.com/office/powerpoint/2010/main" val="622838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F2574A-E5C9-4D1B-81F1-39FF07BA837A}" type="datetimeFigureOut">
              <a:rPr lang="en-GB" smtClean="0"/>
              <a:t>16/10/2019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F34869-600D-45A5-9458-B76DF124B4A9}" type="slidenum">
              <a:rPr lang="en-GB" smtClean="0"/>
              <a:t>‹#›</a:t>
            </a:fld>
            <a:endParaRPr lang="en-GB"/>
          </a:p>
        </p:txBody>
      </p:sp>
    </p:spTree>
    <p:extLst>
      <p:ext uri="{BB962C8B-B14F-4D97-AF65-F5344CB8AC3E}">
        <p14:creationId xmlns:p14="http://schemas.microsoft.com/office/powerpoint/2010/main" val="2833062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F2574A-E5C9-4D1B-81F1-39FF07BA837A}" type="datetimeFigureOut">
              <a:rPr lang="en-GB" smtClean="0"/>
              <a:t>16/10/2019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F34869-600D-45A5-9458-B76DF124B4A9}" type="slidenum">
              <a:rPr lang="en-GB" smtClean="0"/>
              <a:t>‹#›</a:t>
            </a:fld>
            <a:endParaRPr lang="en-GB"/>
          </a:p>
        </p:txBody>
      </p:sp>
    </p:spTree>
    <p:extLst>
      <p:ext uri="{BB962C8B-B14F-4D97-AF65-F5344CB8AC3E}">
        <p14:creationId xmlns:p14="http://schemas.microsoft.com/office/powerpoint/2010/main" val="23216632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fld id="{56EE96A1-4D6B-4668-AA58-1FE4D8815339}" type="slidenum">
              <a:rPr lang="en-GB" altLang="en-US"/>
              <a:pPr/>
              <a:t>‹#›</a:t>
            </a:fld>
            <a:endParaRPr lang="en-GB" altLang="en-US"/>
          </a:p>
        </p:txBody>
      </p:sp>
    </p:spTree>
    <p:extLst>
      <p:ext uri="{BB962C8B-B14F-4D97-AF65-F5344CB8AC3E}">
        <p14:creationId xmlns:p14="http://schemas.microsoft.com/office/powerpoint/2010/main" val="33550487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fld id="{65E792FF-2F1D-4F6F-8C6B-78C75A4B9975}" type="slidenum">
              <a:rPr lang="en-GB" altLang="en-US"/>
              <a:pPr/>
              <a:t>‹#›</a:t>
            </a:fld>
            <a:endParaRPr lang="en-GB" altLang="en-US"/>
          </a:p>
        </p:txBody>
      </p:sp>
    </p:spTree>
    <p:extLst>
      <p:ext uri="{BB962C8B-B14F-4D97-AF65-F5344CB8AC3E}">
        <p14:creationId xmlns:p14="http://schemas.microsoft.com/office/powerpoint/2010/main" val="4319045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fld id="{A46F6C67-9C8D-4F83-B7C7-E75A6A4C48B3}" type="slidenum">
              <a:rPr lang="en-GB" altLang="en-US"/>
              <a:pPr/>
              <a:t>‹#›</a:t>
            </a:fld>
            <a:endParaRPr lang="en-GB" altLang="en-US"/>
          </a:p>
        </p:txBody>
      </p:sp>
    </p:spTree>
    <p:extLst>
      <p:ext uri="{BB962C8B-B14F-4D97-AF65-F5344CB8AC3E}">
        <p14:creationId xmlns:p14="http://schemas.microsoft.com/office/powerpoint/2010/main" val="20138243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fld id="{DB3BF848-7012-4396-891F-2B05D23ABCAE}" type="slidenum">
              <a:rPr lang="en-GB" altLang="en-US"/>
              <a:pPr/>
              <a:t>‹#›</a:t>
            </a:fld>
            <a:endParaRPr lang="en-GB" altLang="en-US"/>
          </a:p>
        </p:txBody>
      </p:sp>
    </p:spTree>
    <p:extLst>
      <p:ext uri="{BB962C8B-B14F-4D97-AF65-F5344CB8AC3E}">
        <p14:creationId xmlns:p14="http://schemas.microsoft.com/office/powerpoint/2010/main" val="41229540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p:cNvSpPr>
            <a:spLocks noGrp="1" noChangeArrowheads="1"/>
          </p:cNvSpPr>
          <p:nvPr>
            <p:ph type="sldNum" sz="quarter" idx="12"/>
          </p:nvPr>
        </p:nvSpPr>
        <p:spPr>
          <a:ln/>
        </p:spPr>
        <p:txBody>
          <a:bodyPr/>
          <a:lstStyle>
            <a:lvl1pPr>
              <a:defRPr/>
            </a:lvl1pPr>
          </a:lstStyle>
          <a:p>
            <a:fld id="{98748AB4-7464-4344-9326-F4AB6E9BF144}" type="slidenum">
              <a:rPr lang="en-GB" altLang="en-US"/>
              <a:pPr/>
              <a:t>‹#›</a:t>
            </a:fld>
            <a:endParaRPr lang="en-GB" altLang="en-US"/>
          </a:p>
        </p:txBody>
      </p:sp>
    </p:spTree>
    <p:extLst>
      <p:ext uri="{BB962C8B-B14F-4D97-AF65-F5344CB8AC3E}">
        <p14:creationId xmlns:p14="http://schemas.microsoft.com/office/powerpoint/2010/main" val="41154170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p:cNvSpPr>
            <a:spLocks noGrp="1" noChangeArrowheads="1"/>
          </p:cNvSpPr>
          <p:nvPr>
            <p:ph type="sldNum" sz="quarter" idx="12"/>
          </p:nvPr>
        </p:nvSpPr>
        <p:spPr>
          <a:ln/>
        </p:spPr>
        <p:txBody>
          <a:bodyPr/>
          <a:lstStyle>
            <a:lvl1pPr>
              <a:defRPr/>
            </a:lvl1pPr>
          </a:lstStyle>
          <a:p>
            <a:fld id="{33C16D25-5F38-43D3-B9FE-5B694E816E71}" type="slidenum">
              <a:rPr lang="en-GB" altLang="en-US"/>
              <a:pPr/>
              <a:t>‹#›</a:t>
            </a:fld>
            <a:endParaRPr lang="en-GB" altLang="en-US"/>
          </a:p>
        </p:txBody>
      </p:sp>
    </p:spTree>
    <p:extLst>
      <p:ext uri="{BB962C8B-B14F-4D97-AF65-F5344CB8AC3E}">
        <p14:creationId xmlns:p14="http://schemas.microsoft.com/office/powerpoint/2010/main" val="19781512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p:cNvSpPr>
            <a:spLocks noGrp="1" noChangeArrowheads="1"/>
          </p:cNvSpPr>
          <p:nvPr>
            <p:ph type="sldNum" sz="quarter" idx="12"/>
          </p:nvPr>
        </p:nvSpPr>
        <p:spPr>
          <a:ln/>
        </p:spPr>
        <p:txBody>
          <a:bodyPr/>
          <a:lstStyle>
            <a:lvl1pPr>
              <a:defRPr/>
            </a:lvl1pPr>
          </a:lstStyle>
          <a:p>
            <a:fld id="{25C245D5-8E02-42F4-A882-138D15B421A8}" type="slidenum">
              <a:rPr lang="en-GB" altLang="en-US"/>
              <a:pPr/>
              <a:t>‹#›</a:t>
            </a:fld>
            <a:endParaRPr lang="en-GB" altLang="en-US"/>
          </a:p>
        </p:txBody>
      </p:sp>
    </p:spTree>
    <p:extLst>
      <p:ext uri="{BB962C8B-B14F-4D97-AF65-F5344CB8AC3E}">
        <p14:creationId xmlns:p14="http://schemas.microsoft.com/office/powerpoint/2010/main" val="2229693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fld id="{3784019B-7E9F-4EE3-97CE-A07A2A77D2EE}" type="slidenum">
              <a:rPr lang="en-GB" altLang="en-US"/>
              <a:pPr/>
              <a:t>‹#›</a:t>
            </a:fld>
            <a:endParaRPr lang="en-GB" altLang="en-US"/>
          </a:p>
        </p:txBody>
      </p:sp>
    </p:spTree>
    <p:extLst>
      <p:ext uri="{BB962C8B-B14F-4D97-AF65-F5344CB8AC3E}">
        <p14:creationId xmlns:p14="http://schemas.microsoft.com/office/powerpoint/2010/main" val="15403780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fld id="{53D81150-9D61-4551-88FD-6B0516D60BF7}" type="slidenum">
              <a:rPr lang="en-GB" altLang="en-US"/>
              <a:pPr/>
              <a:t>‹#›</a:t>
            </a:fld>
            <a:endParaRPr lang="en-GB" altLang="en-US"/>
          </a:p>
        </p:txBody>
      </p:sp>
    </p:spTree>
    <p:extLst>
      <p:ext uri="{BB962C8B-B14F-4D97-AF65-F5344CB8AC3E}">
        <p14:creationId xmlns:p14="http://schemas.microsoft.com/office/powerpoint/2010/main" val="34881200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fld id="{8AF0C490-720B-4220-8626-443603AA0291}" type="slidenum">
              <a:rPr lang="en-GB" altLang="en-US"/>
              <a:pPr/>
              <a:t>‹#›</a:t>
            </a:fld>
            <a:endParaRPr lang="en-GB" altLang="en-US"/>
          </a:p>
        </p:txBody>
      </p:sp>
    </p:spTree>
    <p:extLst>
      <p:ext uri="{BB962C8B-B14F-4D97-AF65-F5344CB8AC3E}">
        <p14:creationId xmlns:p14="http://schemas.microsoft.com/office/powerpoint/2010/main" val="25616947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fld id="{FEE8DFD5-C9E8-4323-AB89-DA71500E1E38}" type="slidenum">
              <a:rPr lang="en-GB" altLang="en-US"/>
              <a:pPr/>
              <a:t>‹#›</a:t>
            </a:fld>
            <a:endParaRPr lang="en-GB" altLang="en-US"/>
          </a:p>
        </p:txBody>
      </p:sp>
    </p:spTree>
    <p:extLst>
      <p:ext uri="{BB962C8B-B14F-4D97-AF65-F5344CB8AC3E}">
        <p14:creationId xmlns:p14="http://schemas.microsoft.com/office/powerpoint/2010/main" val="1486983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F2574A-E5C9-4D1B-81F1-39FF07BA837A}" type="datetimeFigureOut">
              <a:rPr lang="en-GB" smtClean="0"/>
              <a:t>16/10/2019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F34869-600D-45A5-9458-B76DF124B4A9}" type="slidenum">
              <a:rPr lang="en-GB" smtClean="0"/>
              <a:t>‹#›</a:t>
            </a:fld>
            <a:endParaRPr lang="en-GB"/>
          </a:p>
        </p:txBody>
      </p:sp>
    </p:spTree>
    <p:extLst>
      <p:ext uri="{BB962C8B-B14F-4D97-AF65-F5344CB8AC3E}">
        <p14:creationId xmlns:p14="http://schemas.microsoft.com/office/powerpoint/2010/main" val="5350134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atin typeface="Arial" charset="0"/>
              </a:defRPr>
            </a:lvl1pPr>
          </a:lstStyle>
          <a:p>
            <a:pPr>
              <a:defRPr/>
            </a:pPr>
            <a:endParaRPr lang="en-GB" altLang="en-U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atin typeface="Arial" charset="0"/>
              </a:defRPr>
            </a:lvl1pPr>
          </a:lstStyle>
          <a:p>
            <a:pPr>
              <a:defRPr/>
            </a:pPr>
            <a:endParaRPr lang="en-GB" altLang="en-U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15AB5E6-DA0D-49B2-AC40-427A0824964A}" type="slidenum">
              <a:rPr lang="en-GB" altLang="en-US"/>
              <a:pPr/>
              <a:t>‹#›</a:t>
            </a:fld>
            <a:endParaRPr lang="en-GB" altLang="en-US"/>
          </a:p>
        </p:txBody>
      </p:sp>
    </p:spTree>
    <p:extLst>
      <p:ext uri="{BB962C8B-B14F-4D97-AF65-F5344CB8AC3E}">
        <p14:creationId xmlns:p14="http://schemas.microsoft.com/office/powerpoint/2010/main" val="6577310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youtu.be/Pc9-L7u3Cno"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youtu.be/vMRIruB52qk"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hyperlink" Target="https://youtu.be/VbJwwdPaIww" TargetMode="External"/><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dannydorling.org/books/injustice/injustice-anintroduction.pdf"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cy-GB" sz="4800" noProof="0" dirty="0" smtClean="0"/>
              <a:t>Gwerthoedd, Agweddau, Credoau ac Anghydraddoldebau</a:t>
            </a:r>
            <a:r>
              <a:rPr lang="cy-GB" sz="4800" dirty="0">
                <a:solidFill>
                  <a:prstClr val="black"/>
                </a:solidFill>
              </a:rPr>
              <a:t> Cymdeithasol</a:t>
            </a:r>
            <a:r>
              <a:rPr lang="cy-GB" sz="4800" noProof="0" dirty="0" smtClean="0"/>
              <a:t>   </a:t>
            </a:r>
            <a:br>
              <a:rPr lang="cy-GB" sz="4800" noProof="0" dirty="0" smtClean="0"/>
            </a:br>
            <a:r>
              <a:rPr lang="cy-GB" sz="4800" noProof="0" dirty="0" smtClean="0"/>
              <a:t/>
            </a:r>
            <a:br>
              <a:rPr lang="cy-GB" sz="4800" noProof="0" dirty="0" smtClean="0"/>
            </a:br>
            <a:r>
              <a:rPr lang="cy-GB" sz="4800" noProof="0" dirty="0" err="1" smtClean="0"/>
              <a:t>Social</a:t>
            </a:r>
            <a:r>
              <a:rPr lang="cy-GB" sz="4800" noProof="0" dirty="0" smtClean="0"/>
              <a:t> </a:t>
            </a:r>
            <a:r>
              <a:rPr lang="cy-GB" sz="4800" noProof="0" dirty="0" err="1" smtClean="0"/>
              <a:t>Values</a:t>
            </a:r>
            <a:r>
              <a:rPr lang="cy-GB" sz="4800" noProof="0" dirty="0" smtClean="0"/>
              <a:t>, </a:t>
            </a:r>
            <a:r>
              <a:rPr lang="cy-GB" sz="4800" noProof="0" dirty="0" err="1" smtClean="0"/>
              <a:t>Attitudes</a:t>
            </a:r>
            <a:r>
              <a:rPr lang="cy-GB" sz="4800" noProof="0" dirty="0" smtClean="0"/>
              <a:t> </a:t>
            </a:r>
            <a:r>
              <a:rPr lang="cy-GB" sz="4800" noProof="0" dirty="0" err="1" smtClean="0"/>
              <a:t>Beliefs</a:t>
            </a:r>
            <a:r>
              <a:rPr lang="cy-GB" sz="4800" noProof="0" dirty="0" smtClean="0"/>
              <a:t> </a:t>
            </a:r>
            <a:r>
              <a:rPr lang="cy-GB" sz="4800" noProof="0" dirty="0" err="1" smtClean="0"/>
              <a:t>and</a:t>
            </a:r>
            <a:r>
              <a:rPr lang="cy-GB" sz="4800" noProof="0" dirty="0" smtClean="0"/>
              <a:t> </a:t>
            </a:r>
            <a:r>
              <a:rPr lang="cy-GB" sz="4800" noProof="0" dirty="0" err="1" smtClean="0"/>
              <a:t>Inequalities</a:t>
            </a:r>
            <a:endParaRPr lang="cy-GB" sz="4800" noProof="0" dirty="0"/>
          </a:p>
        </p:txBody>
      </p:sp>
      <p:sp>
        <p:nvSpPr>
          <p:cNvPr id="3" name="Subtitle 2"/>
          <p:cNvSpPr>
            <a:spLocks noGrp="1"/>
          </p:cNvSpPr>
          <p:nvPr>
            <p:ph type="subTitle" idx="1"/>
          </p:nvPr>
        </p:nvSpPr>
        <p:spPr/>
        <p:txBody>
          <a:bodyPr/>
          <a:lstStyle/>
          <a:p>
            <a:endParaRPr lang="cy-GB" noProof="0" dirty="0" smtClean="0"/>
          </a:p>
          <a:p>
            <a:r>
              <a:rPr lang="cy-GB" dirty="0" smtClean="0"/>
              <a:t>Sut maen </a:t>
            </a:r>
            <a:r>
              <a:rPr lang="cy-GB" dirty="0" err="1" smtClean="0"/>
              <a:t>nhw’n</a:t>
            </a:r>
            <a:r>
              <a:rPr lang="cy-GB" dirty="0" smtClean="0"/>
              <a:t> llywio ymddygiadau</a:t>
            </a:r>
          </a:p>
          <a:p>
            <a:r>
              <a:rPr lang="cy-GB" noProof="0" dirty="0" err="1" smtClean="0"/>
              <a:t>How</a:t>
            </a:r>
            <a:r>
              <a:rPr lang="cy-GB" noProof="0" dirty="0" smtClean="0"/>
              <a:t> </a:t>
            </a:r>
            <a:r>
              <a:rPr lang="cy-GB" noProof="0" dirty="0" err="1" smtClean="0"/>
              <a:t>they</a:t>
            </a:r>
            <a:r>
              <a:rPr lang="cy-GB" noProof="0" dirty="0" smtClean="0"/>
              <a:t> </a:t>
            </a:r>
            <a:r>
              <a:rPr lang="cy-GB" noProof="0" dirty="0" err="1" smtClean="0"/>
              <a:t>shape</a:t>
            </a:r>
            <a:r>
              <a:rPr lang="cy-GB" noProof="0" dirty="0" smtClean="0"/>
              <a:t> </a:t>
            </a:r>
            <a:r>
              <a:rPr lang="cy-GB" noProof="0" dirty="0" err="1" smtClean="0"/>
              <a:t>behaviours</a:t>
            </a:r>
            <a:r>
              <a:rPr lang="cy-GB" noProof="0" dirty="0" smtClean="0"/>
              <a:t> </a:t>
            </a:r>
            <a:endParaRPr lang="cy-GB" noProof="0" dirty="0"/>
          </a:p>
        </p:txBody>
      </p:sp>
    </p:spTree>
    <p:extLst>
      <p:ext uri="{BB962C8B-B14F-4D97-AF65-F5344CB8AC3E}">
        <p14:creationId xmlns:p14="http://schemas.microsoft.com/office/powerpoint/2010/main" val="22925902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noProof="0" dirty="0" err="1" smtClean="0"/>
              <a:t>Values</a:t>
            </a:r>
            <a:r>
              <a:rPr lang="cy-GB" noProof="0" dirty="0" smtClean="0"/>
              <a:t>					Gwerthoedd </a:t>
            </a:r>
            <a:endParaRPr lang="cy-GB" noProof="0" dirty="0"/>
          </a:p>
        </p:txBody>
      </p:sp>
      <p:sp>
        <p:nvSpPr>
          <p:cNvPr id="3" name="Content Placeholder 2"/>
          <p:cNvSpPr>
            <a:spLocks noGrp="1"/>
          </p:cNvSpPr>
          <p:nvPr>
            <p:ph sz="half" idx="1"/>
          </p:nvPr>
        </p:nvSpPr>
        <p:spPr/>
        <p:txBody>
          <a:bodyPr>
            <a:normAutofit fontScale="85000" lnSpcReduction="20000"/>
          </a:bodyPr>
          <a:lstStyle/>
          <a:p>
            <a:r>
              <a:rPr lang="cy-GB" noProof="0" dirty="0" smtClean="0"/>
              <a:t>A </a:t>
            </a:r>
            <a:r>
              <a:rPr lang="cy-GB" noProof="0" dirty="0" err="1" smtClean="0"/>
              <a:t>concept</a:t>
            </a:r>
            <a:r>
              <a:rPr lang="cy-GB" noProof="0" dirty="0" smtClean="0"/>
              <a:t> </a:t>
            </a:r>
            <a:r>
              <a:rPr lang="cy-GB" noProof="0" dirty="0" err="1" smtClean="0"/>
              <a:t>often</a:t>
            </a:r>
            <a:r>
              <a:rPr lang="cy-GB" noProof="0" dirty="0" smtClean="0"/>
              <a:t> </a:t>
            </a:r>
            <a:r>
              <a:rPr lang="cy-GB" noProof="0" dirty="0" err="1" smtClean="0"/>
              <a:t>spoken</a:t>
            </a:r>
            <a:r>
              <a:rPr lang="cy-GB" noProof="0" dirty="0" smtClean="0"/>
              <a:t> of </a:t>
            </a:r>
            <a:r>
              <a:rPr lang="cy-GB" noProof="0" dirty="0" err="1" smtClean="0"/>
              <a:t>but</a:t>
            </a:r>
            <a:r>
              <a:rPr lang="cy-GB" noProof="0" dirty="0" smtClean="0"/>
              <a:t> </a:t>
            </a:r>
            <a:r>
              <a:rPr lang="cy-GB" noProof="0" dirty="0" err="1" smtClean="0"/>
              <a:t>difficult</a:t>
            </a:r>
            <a:r>
              <a:rPr lang="cy-GB" noProof="0" dirty="0" smtClean="0"/>
              <a:t> to pin down.</a:t>
            </a:r>
          </a:p>
          <a:p>
            <a:endParaRPr lang="cy-GB" noProof="0" dirty="0" smtClean="0"/>
          </a:p>
          <a:p>
            <a:r>
              <a:rPr lang="cy-GB" noProof="0" dirty="0" err="1" smtClean="0"/>
              <a:t>Current</a:t>
            </a:r>
            <a:r>
              <a:rPr lang="cy-GB" noProof="0" dirty="0" smtClean="0"/>
              <a:t> </a:t>
            </a:r>
            <a:r>
              <a:rPr lang="cy-GB" noProof="0" dirty="0" err="1" smtClean="0"/>
              <a:t>approaches</a:t>
            </a:r>
            <a:r>
              <a:rPr lang="cy-GB" noProof="0" dirty="0" smtClean="0"/>
              <a:t> (to </a:t>
            </a:r>
            <a:r>
              <a:rPr lang="cy-GB" noProof="0" dirty="0" err="1" smtClean="0"/>
              <a:t>research</a:t>
            </a:r>
            <a:r>
              <a:rPr lang="cy-GB" noProof="0" dirty="0" smtClean="0"/>
              <a:t>) </a:t>
            </a:r>
            <a:r>
              <a:rPr lang="cy-GB" noProof="0" dirty="0" err="1" smtClean="0"/>
              <a:t>neither</a:t>
            </a:r>
            <a:r>
              <a:rPr lang="cy-GB" noProof="0" dirty="0" smtClean="0"/>
              <a:t> </a:t>
            </a:r>
            <a:r>
              <a:rPr lang="cy-GB" noProof="0" dirty="0" err="1" smtClean="0"/>
              <a:t>clearly</a:t>
            </a:r>
            <a:r>
              <a:rPr lang="cy-GB" noProof="0" dirty="0" smtClean="0"/>
              <a:t> </a:t>
            </a:r>
            <a:r>
              <a:rPr lang="cy-GB" noProof="0" dirty="0" err="1" smtClean="0"/>
              <a:t>reflect</a:t>
            </a:r>
            <a:r>
              <a:rPr lang="cy-GB" noProof="0" dirty="0" smtClean="0"/>
              <a:t> </a:t>
            </a:r>
            <a:r>
              <a:rPr lang="cy-GB" noProof="0" dirty="0" err="1" smtClean="0"/>
              <a:t>social</a:t>
            </a:r>
            <a:r>
              <a:rPr lang="cy-GB" noProof="0" dirty="0" smtClean="0"/>
              <a:t> </a:t>
            </a:r>
            <a:r>
              <a:rPr lang="cy-GB" noProof="0" dirty="0" err="1" smtClean="0"/>
              <a:t>value</a:t>
            </a:r>
            <a:r>
              <a:rPr lang="cy-GB" noProof="0" dirty="0" smtClean="0"/>
              <a:t> </a:t>
            </a:r>
            <a:r>
              <a:rPr lang="cy-GB" noProof="0" dirty="0" err="1" smtClean="0"/>
              <a:t>creation</a:t>
            </a:r>
            <a:r>
              <a:rPr lang="cy-GB" noProof="0" dirty="0" smtClean="0"/>
              <a:t> </a:t>
            </a:r>
            <a:r>
              <a:rPr lang="cy-GB" noProof="0" dirty="0" err="1" smtClean="0"/>
              <a:t>nor</a:t>
            </a:r>
            <a:r>
              <a:rPr lang="cy-GB" noProof="0" dirty="0" smtClean="0"/>
              <a:t> </a:t>
            </a:r>
            <a:r>
              <a:rPr lang="cy-GB" noProof="0" dirty="0" err="1" smtClean="0"/>
              <a:t>specifically</a:t>
            </a:r>
            <a:r>
              <a:rPr lang="cy-GB" noProof="0" dirty="0" smtClean="0"/>
              <a:t> </a:t>
            </a:r>
            <a:r>
              <a:rPr lang="cy-GB" noProof="0" dirty="0" err="1" smtClean="0"/>
              <a:t>permit</a:t>
            </a:r>
            <a:r>
              <a:rPr lang="cy-GB" noProof="0" dirty="0" smtClean="0"/>
              <a:t> </a:t>
            </a:r>
            <a:r>
              <a:rPr lang="cy-GB" noProof="0" dirty="0" err="1" smtClean="0"/>
              <a:t>such</a:t>
            </a:r>
            <a:r>
              <a:rPr lang="cy-GB" noProof="0" dirty="0" smtClean="0"/>
              <a:t> </a:t>
            </a:r>
            <a:r>
              <a:rPr lang="cy-GB" noProof="0" dirty="0" err="1" smtClean="0"/>
              <a:t>comparisons</a:t>
            </a:r>
            <a:r>
              <a:rPr lang="cy-GB" noProof="0" dirty="0" smtClean="0"/>
              <a:t> (</a:t>
            </a:r>
            <a:r>
              <a:rPr lang="cy-GB" noProof="0" dirty="0" err="1" smtClean="0"/>
              <a:t>Kroeger</a:t>
            </a:r>
            <a:r>
              <a:rPr lang="cy-GB" noProof="0" dirty="0" smtClean="0"/>
              <a:t> </a:t>
            </a:r>
            <a:r>
              <a:rPr lang="cy-GB" noProof="0" dirty="0" err="1" smtClean="0"/>
              <a:t>and</a:t>
            </a:r>
            <a:r>
              <a:rPr lang="cy-GB" noProof="0" dirty="0" smtClean="0"/>
              <a:t> Weber, 2015).</a:t>
            </a:r>
          </a:p>
          <a:p>
            <a:r>
              <a:rPr lang="cy-GB" noProof="0" dirty="0" err="1" smtClean="0"/>
              <a:t>How</a:t>
            </a:r>
            <a:r>
              <a:rPr lang="cy-GB" noProof="0" dirty="0" smtClean="0"/>
              <a:t> the </a:t>
            </a:r>
            <a:r>
              <a:rPr lang="cy-GB" noProof="0" dirty="0" err="1" smtClean="0"/>
              <a:t>practitioner</a:t>
            </a:r>
            <a:r>
              <a:rPr lang="cy-GB" noProof="0" dirty="0" smtClean="0"/>
              <a:t> </a:t>
            </a:r>
            <a:r>
              <a:rPr lang="cy-GB" noProof="0" dirty="0" err="1" smtClean="0"/>
              <a:t>constructs</a:t>
            </a:r>
            <a:r>
              <a:rPr lang="cy-GB" noProof="0" dirty="0" smtClean="0"/>
              <a:t> </a:t>
            </a:r>
            <a:r>
              <a:rPr lang="cy-GB" noProof="0" dirty="0" err="1" smtClean="0"/>
              <a:t>relationships</a:t>
            </a:r>
            <a:r>
              <a:rPr lang="cy-GB" noProof="0" dirty="0" smtClean="0"/>
              <a:t> is </a:t>
            </a:r>
            <a:r>
              <a:rPr lang="cy-GB" noProof="0" dirty="0" err="1" smtClean="0"/>
              <a:t>key</a:t>
            </a:r>
            <a:r>
              <a:rPr lang="cy-GB" noProof="0" dirty="0" smtClean="0"/>
              <a:t>, </a:t>
            </a:r>
            <a:r>
              <a:rPr lang="cy-GB" noProof="0" dirty="0" err="1" smtClean="0"/>
              <a:t>involving</a:t>
            </a:r>
            <a:r>
              <a:rPr lang="cy-GB" noProof="0" dirty="0" smtClean="0"/>
              <a:t> </a:t>
            </a:r>
            <a:r>
              <a:rPr lang="cy-GB" noProof="0" dirty="0" err="1" smtClean="0"/>
              <a:t>consideration</a:t>
            </a:r>
            <a:r>
              <a:rPr lang="cy-GB" noProof="0" dirty="0" smtClean="0"/>
              <a:t> of the </a:t>
            </a:r>
            <a:r>
              <a:rPr lang="cy-GB" noProof="0" dirty="0" err="1" smtClean="0"/>
              <a:t>exchange</a:t>
            </a:r>
            <a:r>
              <a:rPr lang="cy-GB" noProof="0" dirty="0" smtClean="0"/>
              <a:t> of </a:t>
            </a:r>
            <a:r>
              <a:rPr lang="cy-GB" noProof="0" dirty="0" err="1" smtClean="0"/>
              <a:t>both</a:t>
            </a:r>
            <a:r>
              <a:rPr lang="cy-GB" noProof="0" dirty="0" smtClean="0"/>
              <a:t> </a:t>
            </a:r>
            <a:r>
              <a:rPr lang="cy-GB" noProof="0" dirty="0" err="1" smtClean="0"/>
              <a:t>overt</a:t>
            </a:r>
            <a:r>
              <a:rPr lang="cy-GB" noProof="0" dirty="0" smtClean="0"/>
              <a:t> </a:t>
            </a:r>
            <a:r>
              <a:rPr lang="cy-GB" noProof="0" dirty="0" err="1" smtClean="0"/>
              <a:t>and</a:t>
            </a:r>
            <a:r>
              <a:rPr lang="cy-GB" noProof="0" dirty="0" smtClean="0"/>
              <a:t> </a:t>
            </a:r>
            <a:r>
              <a:rPr lang="cy-GB" noProof="0" dirty="0" err="1" smtClean="0"/>
              <a:t>hidden</a:t>
            </a:r>
            <a:r>
              <a:rPr lang="cy-GB" noProof="0" dirty="0" smtClean="0"/>
              <a:t> </a:t>
            </a:r>
            <a:r>
              <a:rPr lang="cy-GB" noProof="0" dirty="0" err="1" smtClean="0"/>
              <a:t>messages</a:t>
            </a:r>
            <a:r>
              <a:rPr lang="cy-GB" noProof="0" dirty="0" smtClean="0"/>
              <a:t> – </a:t>
            </a:r>
            <a:r>
              <a:rPr lang="cy-GB" noProof="0" dirty="0" err="1" smtClean="0"/>
              <a:t>words</a:t>
            </a:r>
            <a:r>
              <a:rPr lang="cy-GB" noProof="0" dirty="0" smtClean="0"/>
              <a:t> </a:t>
            </a:r>
            <a:r>
              <a:rPr lang="cy-GB" noProof="0" dirty="0" err="1" smtClean="0"/>
              <a:t>and</a:t>
            </a:r>
            <a:r>
              <a:rPr lang="cy-GB" noProof="0" dirty="0" smtClean="0"/>
              <a:t> </a:t>
            </a:r>
            <a:r>
              <a:rPr lang="cy-GB" noProof="0" dirty="0" err="1" smtClean="0"/>
              <a:t>also</a:t>
            </a:r>
            <a:r>
              <a:rPr lang="cy-GB" noProof="0" dirty="0" smtClean="0"/>
              <a:t> </a:t>
            </a:r>
            <a:r>
              <a:rPr lang="cy-GB" noProof="0" dirty="0" err="1" smtClean="0"/>
              <a:t>non-verbal</a:t>
            </a:r>
            <a:r>
              <a:rPr lang="cy-GB" noProof="0" dirty="0" smtClean="0"/>
              <a:t> </a:t>
            </a:r>
            <a:r>
              <a:rPr lang="cy-GB" noProof="0" dirty="0" err="1" smtClean="0"/>
              <a:t>communication</a:t>
            </a:r>
            <a:r>
              <a:rPr lang="cy-GB" noProof="0" dirty="0" smtClean="0"/>
              <a:t> (</a:t>
            </a:r>
            <a:r>
              <a:rPr lang="cy-GB" noProof="0" dirty="0" err="1" smtClean="0"/>
              <a:t>Kimberlee</a:t>
            </a:r>
            <a:r>
              <a:rPr lang="cy-GB" noProof="0" dirty="0" smtClean="0"/>
              <a:t> </a:t>
            </a:r>
            <a:r>
              <a:rPr lang="cy-GB" noProof="0" dirty="0" err="1" smtClean="0"/>
              <a:t>and</a:t>
            </a:r>
            <a:r>
              <a:rPr lang="cy-GB" noProof="0" dirty="0" smtClean="0"/>
              <a:t> </a:t>
            </a:r>
            <a:r>
              <a:rPr lang="cy-GB" noProof="0" dirty="0" err="1" smtClean="0"/>
              <a:t>Coles</a:t>
            </a:r>
            <a:r>
              <a:rPr lang="cy-GB" noProof="0" dirty="0" smtClean="0"/>
              <a:t>, 2011, 76)</a:t>
            </a:r>
            <a:endParaRPr lang="cy-GB" noProof="0" dirty="0"/>
          </a:p>
        </p:txBody>
      </p:sp>
      <p:sp>
        <p:nvSpPr>
          <p:cNvPr id="4" name="Content Placeholder 3"/>
          <p:cNvSpPr>
            <a:spLocks noGrp="1"/>
          </p:cNvSpPr>
          <p:nvPr>
            <p:ph sz="half" idx="2"/>
          </p:nvPr>
        </p:nvSpPr>
        <p:spPr/>
        <p:txBody>
          <a:bodyPr>
            <a:normAutofit fontScale="85000" lnSpcReduction="20000"/>
          </a:bodyPr>
          <a:lstStyle/>
          <a:p>
            <a:pPr lvl="0"/>
            <a:r>
              <a:rPr lang="cy-GB" dirty="0" smtClean="0">
                <a:solidFill>
                  <a:prstClr val="black"/>
                </a:solidFill>
              </a:rPr>
              <a:t>Cysyniad y sonnir </a:t>
            </a:r>
            <a:r>
              <a:rPr lang="cy-GB" dirty="0" err="1" smtClean="0">
                <a:solidFill>
                  <a:prstClr val="black"/>
                </a:solidFill>
              </a:rPr>
              <a:t>amdano’n</a:t>
            </a:r>
            <a:r>
              <a:rPr lang="cy-GB" dirty="0" smtClean="0">
                <a:solidFill>
                  <a:prstClr val="black"/>
                </a:solidFill>
              </a:rPr>
              <a:t> aml ond un anodd ei ddiffinio.</a:t>
            </a:r>
            <a:endParaRPr lang="cy-GB" dirty="0">
              <a:solidFill>
                <a:prstClr val="black"/>
              </a:solidFill>
            </a:endParaRPr>
          </a:p>
          <a:p>
            <a:pPr lvl="0"/>
            <a:endParaRPr lang="cy-GB" dirty="0">
              <a:solidFill>
                <a:prstClr val="black"/>
              </a:solidFill>
            </a:endParaRPr>
          </a:p>
          <a:p>
            <a:pPr lvl="0"/>
            <a:r>
              <a:rPr lang="cy-GB" dirty="0" smtClean="0">
                <a:solidFill>
                  <a:prstClr val="black"/>
                </a:solidFill>
              </a:rPr>
              <a:t>Nid yw ymagweddau cyfredol (at ymchwil) yn adlewyrchiad clir o greu gwerthoedd cymdeithasol nac yn caniatáu’n benodol gymariaethau o’r fath </a:t>
            </a:r>
            <a:r>
              <a:rPr lang="cy-GB" dirty="0">
                <a:solidFill>
                  <a:prstClr val="black"/>
                </a:solidFill>
              </a:rPr>
              <a:t>(</a:t>
            </a:r>
            <a:r>
              <a:rPr lang="cy-GB" dirty="0" err="1">
                <a:solidFill>
                  <a:prstClr val="black"/>
                </a:solidFill>
              </a:rPr>
              <a:t>Kroeger</a:t>
            </a:r>
            <a:r>
              <a:rPr lang="cy-GB" dirty="0">
                <a:solidFill>
                  <a:prstClr val="black"/>
                </a:solidFill>
              </a:rPr>
              <a:t> </a:t>
            </a:r>
            <a:r>
              <a:rPr lang="cy-GB" dirty="0" smtClean="0">
                <a:solidFill>
                  <a:prstClr val="black"/>
                </a:solidFill>
              </a:rPr>
              <a:t>a </a:t>
            </a:r>
            <a:r>
              <a:rPr lang="cy-GB" dirty="0">
                <a:solidFill>
                  <a:prstClr val="black"/>
                </a:solidFill>
              </a:rPr>
              <a:t>Weber, 2015).</a:t>
            </a:r>
          </a:p>
          <a:p>
            <a:pPr lvl="0"/>
            <a:r>
              <a:rPr lang="cy-GB" dirty="0" smtClean="0">
                <a:solidFill>
                  <a:prstClr val="black"/>
                </a:solidFill>
              </a:rPr>
              <a:t>Mae’r modd mae’r ymarferydd yn llunio perthnasoedd yn allweddol, gan gynnwys ystyriaeth i gyfnewid negeseuon amlwg a chudd – cyfathrebu â geiriau a hefyd cyfathrebu di-eiriau (</a:t>
            </a:r>
            <a:r>
              <a:rPr lang="cy-GB" dirty="0" err="1">
                <a:solidFill>
                  <a:prstClr val="black"/>
                </a:solidFill>
              </a:rPr>
              <a:t>Kimberlee</a:t>
            </a:r>
            <a:r>
              <a:rPr lang="cy-GB" dirty="0">
                <a:solidFill>
                  <a:prstClr val="black"/>
                </a:solidFill>
              </a:rPr>
              <a:t> </a:t>
            </a:r>
            <a:r>
              <a:rPr lang="cy-GB" dirty="0" smtClean="0">
                <a:solidFill>
                  <a:prstClr val="black"/>
                </a:solidFill>
              </a:rPr>
              <a:t>a </a:t>
            </a:r>
            <a:r>
              <a:rPr lang="cy-GB" dirty="0" err="1">
                <a:solidFill>
                  <a:prstClr val="black"/>
                </a:solidFill>
              </a:rPr>
              <a:t>Coles</a:t>
            </a:r>
            <a:r>
              <a:rPr lang="cy-GB" dirty="0">
                <a:solidFill>
                  <a:prstClr val="black"/>
                </a:solidFill>
              </a:rPr>
              <a:t>, 2011, 76)</a:t>
            </a:r>
          </a:p>
          <a:p>
            <a:endParaRPr lang="en-GB" dirty="0"/>
          </a:p>
        </p:txBody>
      </p:sp>
    </p:spTree>
    <p:extLst>
      <p:ext uri="{BB962C8B-B14F-4D97-AF65-F5344CB8AC3E}">
        <p14:creationId xmlns:p14="http://schemas.microsoft.com/office/powerpoint/2010/main" val="13200372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noProof="0" dirty="0" err="1" smtClean="0"/>
              <a:t>Who</a:t>
            </a:r>
            <a:r>
              <a:rPr lang="cy-GB" noProof="0" dirty="0" smtClean="0"/>
              <a:t> we </a:t>
            </a:r>
            <a:r>
              <a:rPr lang="cy-GB" noProof="0" dirty="0" err="1" smtClean="0"/>
              <a:t>are</a:t>
            </a:r>
            <a:r>
              <a:rPr lang="cy-GB" noProof="0" dirty="0" smtClean="0"/>
              <a:t> </a:t>
            </a:r>
            <a:r>
              <a:rPr lang="cy-GB" noProof="0" dirty="0" err="1" smtClean="0"/>
              <a:t>and</a:t>
            </a:r>
            <a:r>
              <a:rPr lang="cy-GB" noProof="0" dirty="0" smtClean="0"/>
              <a:t> </a:t>
            </a:r>
            <a:r>
              <a:rPr lang="cy-GB" noProof="0" dirty="0" err="1" smtClean="0"/>
              <a:t>what</a:t>
            </a:r>
            <a:r>
              <a:rPr lang="cy-GB" noProof="0" dirty="0" smtClean="0"/>
              <a:t> we do</a:t>
            </a:r>
            <a:br>
              <a:rPr lang="cy-GB" noProof="0" dirty="0" smtClean="0"/>
            </a:br>
            <a:r>
              <a:rPr lang="cy-GB" dirty="0" smtClean="0"/>
              <a:t>Pwy ydyn ni a beth ydyn </a:t>
            </a:r>
            <a:r>
              <a:rPr lang="cy-GB" dirty="0" err="1" smtClean="0"/>
              <a:t>ni’n</a:t>
            </a:r>
            <a:r>
              <a:rPr lang="cy-GB" dirty="0" smtClean="0"/>
              <a:t> ei wneud</a:t>
            </a:r>
            <a:endParaRPr lang="cy-GB" noProof="0" dirty="0"/>
          </a:p>
        </p:txBody>
      </p:sp>
      <p:sp>
        <p:nvSpPr>
          <p:cNvPr id="3" name="Content Placeholder 2"/>
          <p:cNvSpPr>
            <a:spLocks noGrp="1"/>
          </p:cNvSpPr>
          <p:nvPr>
            <p:ph sz="half" idx="1"/>
          </p:nvPr>
        </p:nvSpPr>
        <p:spPr/>
        <p:txBody>
          <a:bodyPr>
            <a:normAutofit fontScale="62500" lnSpcReduction="20000"/>
          </a:bodyPr>
          <a:lstStyle/>
          <a:p>
            <a:r>
              <a:rPr lang="cy-GB" noProof="0" dirty="0" err="1" smtClean="0"/>
              <a:t>In</a:t>
            </a:r>
            <a:r>
              <a:rPr lang="cy-GB" noProof="0" dirty="0" smtClean="0"/>
              <a:t> </a:t>
            </a:r>
            <a:r>
              <a:rPr lang="cy-GB" noProof="0" dirty="0" err="1" smtClean="0"/>
              <a:t>order</a:t>
            </a:r>
            <a:r>
              <a:rPr lang="cy-GB" noProof="0" dirty="0" smtClean="0"/>
              <a:t> to </a:t>
            </a:r>
            <a:r>
              <a:rPr lang="cy-GB" noProof="0" dirty="0" err="1" smtClean="0"/>
              <a:t>make</a:t>
            </a:r>
            <a:r>
              <a:rPr lang="cy-GB" noProof="0" dirty="0" smtClean="0"/>
              <a:t> the most honest </a:t>
            </a:r>
            <a:r>
              <a:rPr lang="cy-GB" noProof="0" dirty="0" err="1" smtClean="0"/>
              <a:t>observations</a:t>
            </a:r>
            <a:r>
              <a:rPr lang="cy-GB" noProof="0" dirty="0" smtClean="0"/>
              <a:t> </a:t>
            </a:r>
            <a:r>
              <a:rPr lang="cy-GB" noProof="0" dirty="0" err="1" smtClean="0"/>
              <a:t>and</a:t>
            </a:r>
            <a:r>
              <a:rPr lang="cy-GB" noProof="0" dirty="0" smtClean="0"/>
              <a:t> </a:t>
            </a:r>
            <a:r>
              <a:rPr lang="cy-GB" noProof="0" dirty="0" err="1" smtClean="0"/>
              <a:t>evaluations</a:t>
            </a:r>
            <a:r>
              <a:rPr lang="cy-GB" noProof="0" dirty="0" smtClean="0"/>
              <a:t> </a:t>
            </a:r>
            <a:r>
              <a:rPr lang="cy-GB" noProof="0" dirty="0" err="1" smtClean="0"/>
              <a:t>that</a:t>
            </a:r>
            <a:r>
              <a:rPr lang="cy-GB" noProof="0" dirty="0" smtClean="0"/>
              <a:t> we can, we </a:t>
            </a:r>
            <a:r>
              <a:rPr lang="cy-GB" noProof="0" dirty="0" err="1" smtClean="0"/>
              <a:t>need</a:t>
            </a:r>
            <a:r>
              <a:rPr lang="cy-GB" noProof="0" dirty="0" smtClean="0"/>
              <a:t> to </a:t>
            </a:r>
            <a:r>
              <a:rPr lang="cy-GB" noProof="0" dirty="0" err="1" smtClean="0"/>
              <a:t>take</a:t>
            </a:r>
            <a:r>
              <a:rPr lang="cy-GB" noProof="0" dirty="0" smtClean="0"/>
              <a:t> </a:t>
            </a:r>
            <a:r>
              <a:rPr lang="cy-GB" noProof="0" dirty="0" err="1" smtClean="0"/>
              <a:t>our</a:t>
            </a:r>
            <a:r>
              <a:rPr lang="cy-GB" noProof="0" dirty="0" smtClean="0"/>
              <a:t> </a:t>
            </a:r>
            <a:r>
              <a:rPr lang="cy-GB" noProof="0" dirty="0" err="1" smtClean="0"/>
              <a:t>own</a:t>
            </a:r>
            <a:r>
              <a:rPr lang="cy-GB" noProof="0" dirty="0" smtClean="0"/>
              <a:t> </a:t>
            </a:r>
            <a:r>
              <a:rPr lang="cy-GB" noProof="0" dirty="0" err="1" smtClean="0"/>
              <a:t>beliefs</a:t>
            </a:r>
            <a:r>
              <a:rPr lang="cy-GB" noProof="0" dirty="0" smtClean="0"/>
              <a:t> </a:t>
            </a:r>
            <a:r>
              <a:rPr lang="cy-GB" noProof="0" dirty="0" err="1" smtClean="0"/>
              <a:t>into</a:t>
            </a:r>
            <a:r>
              <a:rPr lang="cy-GB" noProof="0" dirty="0" smtClean="0"/>
              <a:t> </a:t>
            </a:r>
            <a:r>
              <a:rPr lang="cy-GB" noProof="0" dirty="0" err="1" smtClean="0"/>
              <a:t>account</a:t>
            </a:r>
            <a:r>
              <a:rPr lang="cy-GB" noProof="0" dirty="0" smtClean="0"/>
              <a:t>.  We </a:t>
            </a:r>
            <a:r>
              <a:rPr lang="cy-GB" noProof="0" dirty="0" err="1" smtClean="0"/>
              <a:t>need</a:t>
            </a:r>
            <a:r>
              <a:rPr lang="cy-GB" noProof="0" dirty="0" smtClean="0"/>
              <a:t> to </a:t>
            </a:r>
            <a:r>
              <a:rPr lang="cy-GB" noProof="0" dirty="0" err="1" smtClean="0"/>
              <a:t>look</a:t>
            </a:r>
            <a:r>
              <a:rPr lang="cy-GB" noProof="0" dirty="0" smtClean="0"/>
              <a:t> </a:t>
            </a:r>
            <a:r>
              <a:rPr lang="cy-GB" noProof="0" dirty="0" err="1" smtClean="0"/>
              <a:t>inside</a:t>
            </a:r>
            <a:r>
              <a:rPr lang="cy-GB" noProof="0" dirty="0" smtClean="0"/>
              <a:t> </a:t>
            </a:r>
            <a:r>
              <a:rPr lang="cy-GB" noProof="0" dirty="0" err="1" smtClean="0"/>
              <a:t>ourselves</a:t>
            </a:r>
            <a:r>
              <a:rPr lang="cy-GB" noProof="0" dirty="0" smtClean="0"/>
              <a:t>, </a:t>
            </a:r>
            <a:r>
              <a:rPr lang="cy-GB" noProof="0" dirty="0" err="1" smtClean="0"/>
              <a:t>with</a:t>
            </a:r>
            <a:r>
              <a:rPr lang="cy-GB" noProof="0" dirty="0" smtClean="0"/>
              <a:t> a </a:t>
            </a:r>
            <a:r>
              <a:rPr lang="cy-GB" noProof="0" dirty="0" err="1" smtClean="0"/>
              <a:t>clear</a:t>
            </a:r>
            <a:r>
              <a:rPr lang="cy-GB" noProof="0" dirty="0" smtClean="0"/>
              <a:t> </a:t>
            </a:r>
            <a:r>
              <a:rPr lang="cy-GB" noProof="0" dirty="0" err="1" smtClean="0"/>
              <a:t>and</a:t>
            </a:r>
            <a:r>
              <a:rPr lang="cy-GB" noProof="0" dirty="0" smtClean="0"/>
              <a:t> </a:t>
            </a:r>
            <a:r>
              <a:rPr lang="cy-GB" noProof="0" dirty="0" err="1" smtClean="0"/>
              <a:t>critical</a:t>
            </a:r>
            <a:r>
              <a:rPr lang="cy-GB" noProof="0" dirty="0" smtClean="0"/>
              <a:t> </a:t>
            </a:r>
            <a:r>
              <a:rPr lang="cy-GB" noProof="0" dirty="0" err="1" smtClean="0"/>
              <a:t>gaze</a:t>
            </a:r>
            <a:r>
              <a:rPr lang="cy-GB" noProof="0" dirty="0" smtClean="0"/>
              <a:t> to </a:t>
            </a:r>
            <a:r>
              <a:rPr lang="cy-GB" noProof="0" dirty="0" err="1" smtClean="0"/>
              <a:t>tease</a:t>
            </a:r>
            <a:r>
              <a:rPr lang="cy-GB" noProof="0" dirty="0" smtClean="0"/>
              <a:t> </a:t>
            </a:r>
            <a:r>
              <a:rPr lang="cy-GB" noProof="0" dirty="0" err="1" smtClean="0"/>
              <a:t>out</a:t>
            </a:r>
            <a:r>
              <a:rPr lang="cy-GB" noProof="0" dirty="0" smtClean="0"/>
              <a:t> the </a:t>
            </a:r>
            <a:r>
              <a:rPr lang="cy-GB" noProof="0" dirty="0" err="1" smtClean="0"/>
              <a:t>links</a:t>
            </a:r>
            <a:r>
              <a:rPr lang="cy-GB" noProof="0" dirty="0" smtClean="0"/>
              <a:t> </a:t>
            </a:r>
            <a:r>
              <a:rPr lang="cy-GB" noProof="0" dirty="0" err="1" smtClean="0"/>
              <a:t>between</a:t>
            </a:r>
            <a:r>
              <a:rPr lang="cy-GB" noProof="0" dirty="0" smtClean="0"/>
              <a:t> </a:t>
            </a:r>
            <a:r>
              <a:rPr lang="cy-GB" noProof="0" dirty="0" err="1" smtClean="0"/>
              <a:t>who</a:t>
            </a:r>
            <a:r>
              <a:rPr lang="cy-GB" noProof="0" dirty="0" smtClean="0"/>
              <a:t> we </a:t>
            </a:r>
            <a:r>
              <a:rPr lang="cy-GB" noProof="0" dirty="0" err="1" smtClean="0"/>
              <a:t>are</a:t>
            </a:r>
            <a:r>
              <a:rPr lang="cy-GB" noProof="0" dirty="0" smtClean="0"/>
              <a:t> </a:t>
            </a:r>
            <a:r>
              <a:rPr lang="cy-GB" noProof="0" dirty="0" err="1" smtClean="0"/>
              <a:t>and</a:t>
            </a:r>
            <a:r>
              <a:rPr lang="cy-GB" noProof="0" dirty="0" smtClean="0"/>
              <a:t> the </a:t>
            </a:r>
            <a:r>
              <a:rPr lang="cy-GB" noProof="0" dirty="0" err="1" smtClean="0"/>
              <a:t>judgements</a:t>
            </a:r>
            <a:r>
              <a:rPr lang="cy-GB" noProof="0" dirty="0" smtClean="0"/>
              <a:t> we </a:t>
            </a:r>
            <a:r>
              <a:rPr lang="cy-GB" noProof="0" dirty="0" err="1" smtClean="0"/>
              <a:t>make</a:t>
            </a:r>
            <a:r>
              <a:rPr lang="cy-GB" noProof="0" dirty="0" smtClean="0"/>
              <a:t>.</a:t>
            </a:r>
          </a:p>
          <a:p>
            <a:endParaRPr lang="cy-GB" noProof="0" dirty="0" smtClean="0"/>
          </a:p>
          <a:p>
            <a:r>
              <a:rPr lang="cy-GB" noProof="0" dirty="0" err="1" smtClean="0"/>
              <a:t>This</a:t>
            </a:r>
            <a:r>
              <a:rPr lang="cy-GB" noProof="0" dirty="0" smtClean="0"/>
              <a:t> </a:t>
            </a:r>
            <a:r>
              <a:rPr lang="cy-GB" noProof="0" dirty="0" err="1" smtClean="0"/>
              <a:t>examination</a:t>
            </a:r>
            <a:r>
              <a:rPr lang="cy-GB" noProof="0" dirty="0" smtClean="0"/>
              <a:t> of </a:t>
            </a:r>
            <a:r>
              <a:rPr lang="cy-GB" noProof="0" dirty="0" err="1" smtClean="0"/>
              <a:t>self</a:t>
            </a:r>
            <a:r>
              <a:rPr lang="cy-GB" noProof="0" dirty="0" smtClean="0"/>
              <a:t> </a:t>
            </a:r>
            <a:r>
              <a:rPr lang="cy-GB" noProof="0" dirty="0" err="1" smtClean="0"/>
              <a:t>requires</a:t>
            </a:r>
            <a:r>
              <a:rPr lang="cy-GB" noProof="0" dirty="0" smtClean="0"/>
              <a:t> </a:t>
            </a:r>
            <a:r>
              <a:rPr lang="cy-GB" noProof="0" dirty="0" err="1" smtClean="0"/>
              <a:t>effort</a:t>
            </a:r>
            <a:r>
              <a:rPr lang="cy-GB" noProof="0" dirty="0" smtClean="0"/>
              <a:t> </a:t>
            </a:r>
            <a:r>
              <a:rPr lang="cy-GB" noProof="0" dirty="0" err="1" smtClean="0"/>
              <a:t>and</a:t>
            </a:r>
            <a:r>
              <a:rPr lang="cy-GB" noProof="0" dirty="0" smtClean="0"/>
              <a:t> </a:t>
            </a:r>
            <a:r>
              <a:rPr lang="cy-GB" noProof="0" dirty="0" err="1" smtClean="0"/>
              <a:t>will</a:t>
            </a:r>
            <a:r>
              <a:rPr lang="cy-GB" noProof="0" dirty="0" smtClean="0"/>
              <a:t> </a:t>
            </a:r>
            <a:r>
              <a:rPr lang="cy-GB" noProof="0" dirty="0" err="1" smtClean="0"/>
              <a:t>on</a:t>
            </a:r>
            <a:r>
              <a:rPr lang="cy-GB" noProof="0" dirty="0" smtClean="0"/>
              <a:t> the </a:t>
            </a:r>
            <a:r>
              <a:rPr lang="cy-GB" noProof="0" dirty="0" err="1" smtClean="0"/>
              <a:t>part</a:t>
            </a:r>
            <a:r>
              <a:rPr lang="cy-GB" noProof="0" dirty="0" smtClean="0"/>
              <a:t> of the </a:t>
            </a:r>
            <a:r>
              <a:rPr lang="cy-GB" noProof="0" dirty="0" err="1" smtClean="0"/>
              <a:t>observer</a:t>
            </a:r>
            <a:r>
              <a:rPr lang="cy-GB" noProof="0" dirty="0" smtClean="0"/>
              <a:t>.  </a:t>
            </a:r>
            <a:r>
              <a:rPr lang="cy-GB" noProof="0" dirty="0" err="1" smtClean="0"/>
              <a:t>Many</a:t>
            </a:r>
            <a:r>
              <a:rPr lang="cy-GB" noProof="0" dirty="0" smtClean="0"/>
              <a:t> of the </a:t>
            </a:r>
            <a:r>
              <a:rPr lang="cy-GB" noProof="0" dirty="0" err="1" smtClean="0"/>
              <a:t>beliefs</a:t>
            </a:r>
            <a:r>
              <a:rPr lang="cy-GB" noProof="0" dirty="0" smtClean="0"/>
              <a:t> </a:t>
            </a:r>
            <a:r>
              <a:rPr lang="cy-GB" noProof="0" dirty="0" err="1" smtClean="0"/>
              <a:t>and</a:t>
            </a:r>
            <a:r>
              <a:rPr lang="cy-GB" noProof="0" dirty="0" smtClean="0"/>
              <a:t> </a:t>
            </a:r>
            <a:r>
              <a:rPr lang="cy-GB" noProof="0" dirty="0" err="1" smtClean="0"/>
              <a:t>assumptions</a:t>
            </a:r>
            <a:r>
              <a:rPr lang="cy-GB" noProof="0" dirty="0" smtClean="0"/>
              <a:t> we </a:t>
            </a:r>
            <a:r>
              <a:rPr lang="cy-GB" noProof="0" dirty="0" err="1" smtClean="0"/>
              <a:t>hold</a:t>
            </a:r>
            <a:r>
              <a:rPr lang="cy-GB" noProof="0" dirty="0" smtClean="0"/>
              <a:t> </a:t>
            </a:r>
            <a:r>
              <a:rPr lang="cy-GB" noProof="0" dirty="0" err="1" smtClean="0"/>
              <a:t>are</a:t>
            </a:r>
            <a:r>
              <a:rPr lang="cy-GB" noProof="0" dirty="0" smtClean="0"/>
              <a:t> </a:t>
            </a:r>
            <a:r>
              <a:rPr lang="cy-GB" noProof="0" dirty="0" err="1" smtClean="0"/>
              <a:t>deeply</a:t>
            </a:r>
            <a:r>
              <a:rPr lang="cy-GB" noProof="0" dirty="0" smtClean="0"/>
              <a:t> </a:t>
            </a:r>
            <a:r>
              <a:rPr lang="cy-GB" noProof="0" dirty="0" err="1" smtClean="0"/>
              <a:t>rooted</a:t>
            </a:r>
            <a:r>
              <a:rPr lang="cy-GB" noProof="0" dirty="0" smtClean="0"/>
              <a:t> </a:t>
            </a:r>
            <a:r>
              <a:rPr lang="cy-GB" noProof="0" dirty="0" err="1" smtClean="0"/>
              <a:t>in</a:t>
            </a:r>
            <a:r>
              <a:rPr lang="cy-GB" noProof="0" dirty="0" smtClean="0"/>
              <a:t> the person </a:t>
            </a:r>
            <a:r>
              <a:rPr lang="cy-GB" noProof="0" dirty="0" err="1" smtClean="0"/>
              <a:t>and</a:t>
            </a:r>
            <a:r>
              <a:rPr lang="cy-GB" noProof="0" dirty="0" smtClean="0"/>
              <a:t> </a:t>
            </a:r>
            <a:r>
              <a:rPr lang="cy-GB" noProof="0" dirty="0" err="1" smtClean="0"/>
              <a:t>in</a:t>
            </a:r>
            <a:r>
              <a:rPr lang="cy-GB" noProof="0" dirty="0" smtClean="0"/>
              <a:t> the </a:t>
            </a:r>
            <a:r>
              <a:rPr lang="cy-GB" noProof="0" dirty="0" err="1" smtClean="0"/>
              <a:t>culture</a:t>
            </a:r>
            <a:r>
              <a:rPr lang="cy-GB" noProof="0" dirty="0" smtClean="0"/>
              <a:t> </a:t>
            </a:r>
            <a:r>
              <a:rPr lang="cy-GB" noProof="0" dirty="0" err="1" smtClean="0"/>
              <a:t>and</a:t>
            </a:r>
            <a:r>
              <a:rPr lang="cy-GB" noProof="0" dirty="0" smtClean="0"/>
              <a:t> </a:t>
            </a:r>
            <a:r>
              <a:rPr lang="cy-GB" noProof="0" dirty="0" err="1" smtClean="0"/>
              <a:t>in</a:t>
            </a:r>
            <a:r>
              <a:rPr lang="cy-GB" noProof="0" dirty="0" smtClean="0"/>
              <a:t> the </a:t>
            </a:r>
            <a:r>
              <a:rPr lang="cy-GB" noProof="0" dirty="0" err="1" smtClean="0"/>
              <a:t>language</a:t>
            </a:r>
            <a:r>
              <a:rPr lang="cy-GB" noProof="0" dirty="0" smtClean="0"/>
              <a:t> </a:t>
            </a:r>
            <a:r>
              <a:rPr lang="cy-GB" noProof="0" dirty="0" err="1" smtClean="0"/>
              <a:t>and</a:t>
            </a:r>
            <a:r>
              <a:rPr lang="cy-GB" noProof="0" dirty="0" smtClean="0"/>
              <a:t> </a:t>
            </a:r>
            <a:r>
              <a:rPr lang="cy-GB" noProof="0" dirty="0" err="1" smtClean="0"/>
              <a:t>have</a:t>
            </a:r>
            <a:r>
              <a:rPr lang="cy-GB" noProof="0" dirty="0" smtClean="0"/>
              <a:t> </a:t>
            </a:r>
            <a:r>
              <a:rPr lang="cy-GB" noProof="0" dirty="0" err="1" smtClean="0"/>
              <a:t>been</a:t>
            </a:r>
            <a:r>
              <a:rPr lang="cy-GB" noProof="0" dirty="0" smtClean="0"/>
              <a:t> </a:t>
            </a:r>
            <a:r>
              <a:rPr lang="cy-GB" noProof="0" dirty="0" err="1" smtClean="0"/>
              <a:t>gradually</a:t>
            </a:r>
            <a:r>
              <a:rPr lang="cy-GB" noProof="0" dirty="0" smtClean="0"/>
              <a:t> laid down </a:t>
            </a:r>
            <a:r>
              <a:rPr lang="cy-GB" noProof="0" dirty="0" err="1" smtClean="0"/>
              <a:t>in</a:t>
            </a:r>
            <a:r>
              <a:rPr lang="cy-GB" noProof="0" dirty="0" smtClean="0"/>
              <a:t> </a:t>
            </a:r>
            <a:r>
              <a:rPr lang="cy-GB" noProof="0" dirty="0" err="1" smtClean="0"/>
              <a:t>each</a:t>
            </a:r>
            <a:r>
              <a:rPr lang="cy-GB" noProof="0" dirty="0" smtClean="0"/>
              <a:t> of </a:t>
            </a:r>
            <a:r>
              <a:rPr lang="cy-GB" noProof="0" dirty="0" err="1" smtClean="0"/>
              <a:t>us</a:t>
            </a:r>
            <a:r>
              <a:rPr lang="cy-GB" noProof="0" dirty="0" smtClean="0"/>
              <a:t> </a:t>
            </a:r>
            <a:r>
              <a:rPr lang="cy-GB" noProof="0" dirty="0" err="1" smtClean="0"/>
              <a:t>since</a:t>
            </a:r>
            <a:r>
              <a:rPr lang="cy-GB" noProof="0" dirty="0" smtClean="0"/>
              <a:t> </a:t>
            </a:r>
            <a:r>
              <a:rPr lang="cy-GB" noProof="0" dirty="0" err="1" smtClean="0"/>
              <a:t>childhood</a:t>
            </a:r>
            <a:r>
              <a:rPr lang="cy-GB" noProof="0" dirty="0" smtClean="0"/>
              <a:t>. </a:t>
            </a:r>
          </a:p>
          <a:p>
            <a:endParaRPr lang="cy-GB" noProof="0" dirty="0" smtClean="0"/>
          </a:p>
          <a:p>
            <a:r>
              <a:rPr lang="cy-GB" noProof="0" dirty="0" err="1" smtClean="0"/>
              <a:t>Other</a:t>
            </a:r>
            <a:r>
              <a:rPr lang="cy-GB" noProof="0" dirty="0" smtClean="0"/>
              <a:t> </a:t>
            </a:r>
            <a:r>
              <a:rPr lang="cy-GB" noProof="0" dirty="0" err="1" smtClean="0"/>
              <a:t>beliefs</a:t>
            </a:r>
            <a:r>
              <a:rPr lang="cy-GB" noProof="0" dirty="0" smtClean="0"/>
              <a:t> </a:t>
            </a:r>
            <a:r>
              <a:rPr lang="cy-GB" noProof="0" dirty="0" err="1" smtClean="0"/>
              <a:t>are</a:t>
            </a:r>
            <a:r>
              <a:rPr lang="cy-GB" noProof="0" dirty="0" smtClean="0"/>
              <a:t> </a:t>
            </a:r>
            <a:r>
              <a:rPr lang="cy-GB" noProof="0" dirty="0" err="1" smtClean="0"/>
              <a:t>expressions</a:t>
            </a:r>
            <a:r>
              <a:rPr lang="cy-GB" noProof="0" dirty="0" smtClean="0"/>
              <a:t> of the </a:t>
            </a:r>
            <a:r>
              <a:rPr lang="cy-GB" noProof="0" dirty="0" err="1" smtClean="0"/>
              <a:t>zeitgeist</a:t>
            </a:r>
            <a:r>
              <a:rPr lang="cy-GB" noProof="0" dirty="0" smtClean="0"/>
              <a:t> – a </a:t>
            </a:r>
            <a:r>
              <a:rPr lang="cy-GB" noProof="0" dirty="0" err="1" smtClean="0"/>
              <a:t>general</a:t>
            </a:r>
            <a:r>
              <a:rPr lang="cy-GB" noProof="0" dirty="0" smtClean="0"/>
              <a:t> </a:t>
            </a:r>
            <a:r>
              <a:rPr lang="cy-GB" noProof="0" dirty="0" err="1" smtClean="0"/>
              <a:t>feeling</a:t>
            </a:r>
            <a:r>
              <a:rPr lang="cy-GB" noProof="0" dirty="0" smtClean="0"/>
              <a:t> </a:t>
            </a:r>
            <a:r>
              <a:rPr lang="cy-GB" noProof="0" dirty="0" err="1" smtClean="0"/>
              <a:t>in</a:t>
            </a:r>
            <a:r>
              <a:rPr lang="cy-GB" noProof="0" dirty="0" smtClean="0"/>
              <a:t> the air </a:t>
            </a:r>
            <a:r>
              <a:rPr lang="cy-GB" noProof="0" dirty="0" err="1" smtClean="0"/>
              <a:t>that</a:t>
            </a:r>
            <a:r>
              <a:rPr lang="cy-GB" noProof="0" dirty="0" smtClean="0"/>
              <a:t> </a:t>
            </a:r>
            <a:r>
              <a:rPr lang="cy-GB" noProof="0" dirty="0" err="1" smtClean="0"/>
              <a:t>seems</a:t>
            </a:r>
            <a:r>
              <a:rPr lang="cy-GB" noProof="0" dirty="0" smtClean="0"/>
              <a:t> to be </a:t>
            </a:r>
            <a:r>
              <a:rPr lang="cy-GB" noProof="0" dirty="0" err="1" smtClean="0"/>
              <a:t>current</a:t>
            </a:r>
            <a:r>
              <a:rPr lang="cy-GB" noProof="0" dirty="0" smtClean="0"/>
              <a:t>, </a:t>
            </a:r>
            <a:r>
              <a:rPr lang="cy-GB" noProof="0" dirty="0" err="1" smtClean="0"/>
              <a:t>common</a:t>
            </a:r>
            <a:r>
              <a:rPr lang="cy-GB" noProof="0" dirty="0" smtClean="0"/>
              <a:t> </a:t>
            </a:r>
            <a:r>
              <a:rPr lang="cy-GB" noProof="0" dirty="0" err="1" smtClean="0"/>
              <a:t>sense</a:t>
            </a:r>
            <a:r>
              <a:rPr lang="cy-GB" noProof="0" dirty="0" smtClean="0"/>
              <a:t>, the </a:t>
            </a:r>
            <a:r>
              <a:rPr lang="cy-GB" noProof="0" dirty="0" err="1" smtClean="0"/>
              <a:t>accepted</a:t>
            </a:r>
            <a:r>
              <a:rPr lang="cy-GB" noProof="0" dirty="0" smtClean="0"/>
              <a:t> </a:t>
            </a:r>
            <a:r>
              <a:rPr lang="cy-GB" noProof="0" dirty="0" err="1" smtClean="0"/>
              <a:t>view</a:t>
            </a:r>
            <a:r>
              <a:rPr lang="cy-GB" noProof="0" dirty="0" smtClean="0"/>
              <a:t>. </a:t>
            </a:r>
          </a:p>
          <a:p>
            <a:pPr marL="0" indent="0" algn="r">
              <a:buNone/>
            </a:pPr>
            <a:r>
              <a:rPr lang="cy-GB" noProof="0" dirty="0" smtClean="0"/>
              <a:t>(</a:t>
            </a:r>
            <a:r>
              <a:rPr lang="cy-GB" noProof="0" dirty="0" err="1" smtClean="0"/>
              <a:t>Willan</a:t>
            </a:r>
            <a:r>
              <a:rPr lang="cy-GB" noProof="0" dirty="0" smtClean="0"/>
              <a:t>, 2010, p. 65)</a:t>
            </a:r>
            <a:endParaRPr lang="cy-GB" noProof="0" dirty="0"/>
          </a:p>
        </p:txBody>
      </p:sp>
      <p:sp>
        <p:nvSpPr>
          <p:cNvPr id="4" name="Content Placeholder 3"/>
          <p:cNvSpPr>
            <a:spLocks noGrp="1"/>
          </p:cNvSpPr>
          <p:nvPr>
            <p:ph sz="half" idx="2"/>
          </p:nvPr>
        </p:nvSpPr>
        <p:spPr/>
        <p:txBody>
          <a:bodyPr>
            <a:normAutofit fontScale="62500" lnSpcReduction="20000"/>
          </a:bodyPr>
          <a:lstStyle/>
          <a:p>
            <a:pPr lvl="0"/>
            <a:r>
              <a:rPr lang="cy-GB" sz="2900" dirty="0" smtClean="0">
                <a:solidFill>
                  <a:prstClr val="black"/>
                </a:solidFill>
              </a:rPr>
              <a:t>Er mwyn bod mor onest ag y gallwn wrth wneud arsylwadau a gwerthusiadau, mae angen i ni ystyried ein credoau ni. Mae angen i ni edrych oddi mewn i ni ein hunain, â llygad clir a beirniadol, i weld beth yw’r cysylltiadau rhwng pwy ydyn ni a’r barnau a ffurfiwn.</a:t>
            </a:r>
            <a:endParaRPr lang="cy-GB" sz="2900" dirty="0">
              <a:solidFill>
                <a:prstClr val="black"/>
              </a:solidFill>
            </a:endParaRPr>
          </a:p>
          <a:p>
            <a:pPr lvl="0"/>
            <a:endParaRPr lang="cy-GB" sz="2900" dirty="0">
              <a:solidFill>
                <a:prstClr val="black"/>
              </a:solidFill>
            </a:endParaRPr>
          </a:p>
          <a:p>
            <a:pPr lvl="0"/>
            <a:r>
              <a:rPr lang="cy-GB" sz="2900" dirty="0" smtClean="0">
                <a:solidFill>
                  <a:prstClr val="black"/>
                </a:solidFill>
              </a:rPr>
              <a:t>Mae archwilio’r hunan yn gofyn am ymdrech ac ewyllys ar ran yr </a:t>
            </a:r>
            <a:r>
              <a:rPr lang="cy-GB" sz="2900" dirty="0" err="1" smtClean="0">
                <a:solidFill>
                  <a:prstClr val="black"/>
                </a:solidFill>
              </a:rPr>
              <a:t>arsyllydd</a:t>
            </a:r>
            <a:r>
              <a:rPr lang="cy-GB" sz="2900" dirty="0" smtClean="0">
                <a:solidFill>
                  <a:prstClr val="black"/>
                </a:solidFill>
              </a:rPr>
              <a:t>. Mae nifer o’r credoau a’r tybiaethau rydym </a:t>
            </a:r>
            <a:r>
              <a:rPr lang="cy-GB" sz="2900" dirty="0" err="1" smtClean="0">
                <a:solidFill>
                  <a:prstClr val="black"/>
                </a:solidFill>
              </a:rPr>
              <a:t>ni’n</a:t>
            </a:r>
            <a:r>
              <a:rPr lang="cy-GB" sz="2900" dirty="0" smtClean="0">
                <a:solidFill>
                  <a:prstClr val="black"/>
                </a:solidFill>
              </a:rPr>
              <a:t> eu coleddu wedi’u gwreiddio’n ddwfn yn yr unigolyn a’r diwylliant a’r iaith ac maent wedi’u gosod yn radd oddi mewn i bob yr un ohonom ers ein plentyndod. </a:t>
            </a:r>
            <a:endParaRPr lang="cy-GB" sz="2900" dirty="0">
              <a:solidFill>
                <a:prstClr val="black"/>
              </a:solidFill>
            </a:endParaRPr>
          </a:p>
          <a:p>
            <a:pPr lvl="0"/>
            <a:endParaRPr lang="cy-GB" sz="2900" dirty="0">
              <a:solidFill>
                <a:prstClr val="black"/>
              </a:solidFill>
            </a:endParaRPr>
          </a:p>
          <a:p>
            <a:pPr lvl="0"/>
            <a:r>
              <a:rPr lang="cy-GB" sz="2900" dirty="0" smtClean="0">
                <a:solidFill>
                  <a:prstClr val="black"/>
                </a:solidFill>
              </a:rPr>
              <a:t>Mae credoau eraill yn fynegiannau o’r </a:t>
            </a:r>
            <a:r>
              <a:rPr lang="cy-GB" sz="2900" dirty="0" err="1" smtClean="0">
                <a:solidFill>
                  <a:prstClr val="black"/>
                </a:solidFill>
              </a:rPr>
              <a:t>zeitgeist</a:t>
            </a:r>
            <a:r>
              <a:rPr lang="cy-GB" sz="2900" dirty="0" smtClean="0">
                <a:solidFill>
                  <a:prstClr val="black"/>
                </a:solidFill>
              </a:rPr>
              <a:t> </a:t>
            </a:r>
            <a:r>
              <a:rPr lang="cy-GB" sz="2900" dirty="0">
                <a:solidFill>
                  <a:prstClr val="black"/>
                </a:solidFill>
              </a:rPr>
              <a:t>– </a:t>
            </a:r>
            <a:r>
              <a:rPr lang="cy-GB" sz="2900" dirty="0" smtClean="0">
                <a:solidFill>
                  <a:prstClr val="black"/>
                </a:solidFill>
              </a:rPr>
              <a:t>teimlad cyffredinol yn yr aer sy’n ymddangos mai dyna yw’r </a:t>
            </a:r>
            <a:r>
              <a:rPr lang="cy-GB" sz="2900" dirty="0" err="1" smtClean="0">
                <a:solidFill>
                  <a:prstClr val="black"/>
                </a:solidFill>
              </a:rPr>
              <a:t>farn</a:t>
            </a:r>
            <a:r>
              <a:rPr lang="cy-GB" sz="2900" dirty="0" smtClean="0">
                <a:solidFill>
                  <a:prstClr val="black"/>
                </a:solidFill>
              </a:rPr>
              <a:t> gyffredin, synhwyrol, gyfredol. </a:t>
            </a:r>
            <a:endParaRPr lang="cy-GB" sz="2900" dirty="0">
              <a:solidFill>
                <a:prstClr val="black"/>
              </a:solidFill>
            </a:endParaRPr>
          </a:p>
          <a:p>
            <a:pPr marL="0" lvl="0" indent="0" algn="r">
              <a:buNone/>
            </a:pPr>
            <a:r>
              <a:rPr lang="cy-GB" sz="2900" dirty="0">
                <a:solidFill>
                  <a:prstClr val="black"/>
                </a:solidFill>
              </a:rPr>
              <a:t>(</a:t>
            </a:r>
            <a:r>
              <a:rPr lang="cy-GB" sz="2900" dirty="0" err="1">
                <a:solidFill>
                  <a:prstClr val="black"/>
                </a:solidFill>
              </a:rPr>
              <a:t>Willan</a:t>
            </a:r>
            <a:r>
              <a:rPr lang="cy-GB" sz="2900" dirty="0">
                <a:solidFill>
                  <a:prstClr val="black"/>
                </a:solidFill>
              </a:rPr>
              <a:t>, 2010, </a:t>
            </a:r>
            <a:r>
              <a:rPr lang="cy-GB" sz="2900" dirty="0" smtClean="0">
                <a:solidFill>
                  <a:prstClr val="black"/>
                </a:solidFill>
              </a:rPr>
              <a:t>t. </a:t>
            </a:r>
            <a:r>
              <a:rPr lang="cy-GB" sz="2900" dirty="0">
                <a:solidFill>
                  <a:prstClr val="black"/>
                </a:solidFill>
              </a:rPr>
              <a:t>65)</a:t>
            </a:r>
          </a:p>
          <a:p>
            <a:endParaRPr lang="en-GB" dirty="0"/>
          </a:p>
        </p:txBody>
      </p:sp>
    </p:spTree>
    <p:extLst>
      <p:ext uri="{BB962C8B-B14F-4D97-AF65-F5344CB8AC3E}">
        <p14:creationId xmlns:p14="http://schemas.microsoft.com/office/powerpoint/2010/main" val="23652390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cy-GB" altLang="en-US" noProof="0" dirty="0" err="1" smtClean="0"/>
              <a:t>Values</a:t>
            </a:r>
            <a:r>
              <a:rPr lang="cy-GB" altLang="en-US" noProof="0" dirty="0" smtClean="0"/>
              <a:t> </a:t>
            </a:r>
            <a:r>
              <a:rPr lang="cy-GB" altLang="en-US" noProof="0" dirty="0" err="1" smtClean="0"/>
              <a:t>defined</a:t>
            </a:r>
            <a:r>
              <a:rPr lang="cy-GB" altLang="en-US" noProof="0" dirty="0" smtClean="0"/>
              <a:t>            Diffinio gwerthoedd</a:t>
            </a:r>
          </a:p>
        </p:txBody>
      </p:sp>
      <p:sp>
        <p:nvSpPr>
          <p:cNvPr id="4099" name="Rectangle 3"/>
          <p:cNvSpPr>
            <a:spLocks noGrp="1" noChangeArrowheads="1"/>
          </p:cNvSpPr>
          <p:nvPr>
            <p:ph sz="half" idx="1"/>
          </p:nvPr>
        </p:nvSpPr>
        <p:spPr/>
        <p:txBody>
          <a:bodyPr/>
          <a:lstStyle/>
          <a:p>
            <a:pPr eaLnBrk="1" hangingPunct="1">
              <a:lnSpc>
                <a:spcPct val="90000"/>
              </a:lnSpc>
            </a:pPr>
            <a:r>
              <a:rPr lang="cy-GB" altLang="en-US" noProof="0" dirty="0" err="1" smtClean="0"/>
              <a:t>Ethical</a:t>
            </a:r>
            <a:r>
              <a:rPr lang="cy-GB" altLang="en-US" noProof="0" dirty="0" smtClean="0"/>
              <a:t> </a:t>
            </a:r>
            <a:r>
              <a:rPr lang="cy-GB" altLang="en-US" noProof="0" dirty="0" err="1" smtClean="0"/>
              <a:t>ideals</a:t>
            </a:r>
            <a:r>
              <a:rPr lang="cy-GB" altLang="en-US" noProof="0" dirty="0" smtClean="0"/>
              <a:t> </a:t>
            </a:r>
            <a:r>
              <a:rPr lang="cy-GB" altLang="en-US" noProof="0" dirty="0" err="1" smtClean="0"/>
              <a:t>and</a:t>
            </a:r>
            <a:r>
              <a:rPr lang="cy-GB" altLang="en-US" noProof="0" dirty="0" smtClean="0"/>
              <a:t> </a:t>
            </a:r>
            <a:r>
              <a:rPr lang="cy-GB" altLang="en-US" noProof="0" dirty="0" err="1" smtClean="0"/>
              <a:t>beliefs</a:t>
            </a:r>
            <a:r>
              <a:rPr lang="cy-GB" altLang="en-US" noProof="0" dirty="0" smtClean="0"/>
              <a:t>.  The term is </a:t>
            </a:r>
            <a:r>
              <a:rPr lang="cy-GB" altLang="en-US" noProof="0" dirty="0" err="1" smtClean="0"/>
              <a:t>often</a:t>
            </a:r>
            <a:r>
              <a:rPr lang="cy-GB" altLang="en-US" noProof="0" dirty="0" smtClean="0"/>
              <a:t> </a:t>
            </a:r>
            <a:r>
              <a:rPr lang="cy-GB" altLang="en-US" noProof="0" dirty="0" err="1" smtClean="0"/>
              <a:t>used</a:t>
            </a:r>
            <a:r>
              <a:rPr lang="cy-GB" altLang="en-US" noProof="0" dirty="0" smtClean="0"/>
              <a:t> </a:t>
            </a:r>
            <a:r>
              <a:rPr lang="cy-GB" altLang="en-US" noProof="0" dirty="0" err="1" smtClean="0"/>
              <a:t>in</a:t>
            </a:r>
            <a:r>
              <a:rPr lang="cy-GB" altLang="en-US" noProof="0" dirty="0" smtClean="0"/>
              <a:t> </a:t>
            </a:r>
            <a:r>
              <a:rPr lang="cy-GB" altLang="en-US" noProof="0" dirty="0" err="1" smtClean="0"/>
              <a:t>sociology</a:t>
            </a:r>
            <a:r>
              <a:rPr lang="cy-GB" altLang="en-US" noProof="0" dirty="0" smtClean="0"/>
              <a:t> to </a:t>
            </a:r>
            <a:r>
              <a:rPr lang="cy-GB" altLang="en-US" noProof="0" dirty="0" err="1" smtClean="0"/>
              <a:t>distinguish</a:t>
            </a:r>
            <a:r>
              <a:rPr lang="cy-GB" altLang="en-US" noProof="0" dirty="0" smtClean="0"/>
              <a:t> </a:t>
            </a:r>
            <a:r>
              <a:rPr lang="cy-GB" altLang="en-US" noProof="0" dirty="0" err="1" smtClean="0"/>
              <a:t>scientific</a:t>
            </a:r>
            <a:r>
              <a:rPr lang="cy-GB" altLang="en-US" noProof="0" dirty="0" smtClean="0"/>
              <a:t> </a:t>
            </a:r>
            <a:r>
              <a:rPr lang="cy-GB" altLang="en-US" noProof="0" dirty="0" err="1" smtClean="0"/>
              <a:t>knowledge</a:t>
            </a:r>
            <a:r>
              <a:rPr lang="cy-GB" altLang="en-US" noProof="0" dirty="0" smtClean="0"/>
              <a:t> </a:t>
            </a:r>
            <a:r>
              <a:rPr lang="cy-GB" altLang="en-US" noProof="0" dirty="0" err="1" smtClean="0"/>
              <a:t>from</a:t>
            </a:r>
            <a:r>
              <a:rPr lang="cy-GB" altLang="en-US" noProof="0" dirty="0" smtClean="0"/>
              <a:t> ‘</a:t>
            </a:r>
            <a:r>
              <a:rPr lang="cy-GB" altLang="en-US" noProof="0" dirty="0" err="1" smtClean="0"/>
              <a:t>values</a:t>
            </a:r>
            <a:r>
              <a:rPr lang="cy-GB" altLang="en-US" noProof="0" dirty="0" smtClean="0"/>
              <a:t>’ </a:t>
            </a:r>
            <a:r>
              <a:rPr lang="cy-GB" altLang="en-US" noProof="0" dirty="0" err="1" smtClean="0"/>
              <a:t>especially</a:t>
            </a:r>
            <a:r>
              <a:rPr lang="cy-GB" altLang="en-US" noProof="0" dirty="0" smtClean="0"/>
              <a:t> </a:t>
            </a:r>
            <a:r>
              <a:rPr lang="cy-GB" altLang="en-US" noProof="0" dirty="0" err="1" smtClean="0"/>
              <a:t>where</a:t>
            </a:r>
            <a:r>
              <a:rPr lang="cy-GB" altLang="en-US" noProof="0" dirty="0" smtClean="0"/>
              <a:t> </a:t>
            </a:r>
            <a:r>
              <a:rPr lang="cy-GB" altLang="en-US" noProof="0" dirty="0" err="1" smtClean="0"/>
              <a:t>such</a:t>
            </a:r>
            <a:r>
              <a:rPr lang="cy-GB" altLang="en-US" noProof="0" dirty="0" smtClean="0"/>
              <a:t> ‘</a:t>
            </a:r>
            <a:r>
              <a:rPr lang="cy-GB" altLang="en-US" noProof="0" dirty="0" err="1" smtClean="0"/>
              <a:t>ethical</a:t>
            </a:r>
            <a:r>
              <a:rPr lang="cy-GB" altLang="en-US" noProof="0" dirty="0" smtClean="0"/>
              <a:t>’ </a:t>
            </a:r>
            <a:r>
              <a:rPr lang="cy-GB" altLang="en-US" noProof="0" dirty="0" err="1" smtClean="0"/>
              <a:t>ideals</a:t>
            </a:r>
            <a:r>
              <a:rPr lang="cy-GB" altLang="en-US" noProof="0" dirty="0" smtClean="0"/>
              <a:t>, ‘</a:t>
            </a:r>
            <a:r>
              <a:rPr lang="cy-GB" altLang="en-US" noProof="0" dirty="0" err="1" smtClean="0"/>
              <a:t>oughts</a:t>
            </a:r>
            <a:r>
              <a:rPr lang="cy-GB" altLang="en-US" noProof="0" dirty="0" smtClean="0"/>
              <a:t>’, etc. </a:t>
            </a:r>
            <a:r>
              <a:rPr lang="cy-GB" altLang="en-US" noProof="0" dirty="0" err="1" smtClean="0"/>
              <a:t>are</a:t>
            </a:r>
            <a:r>
              <a:rPr lang="cy-GB" altLang="en-US" noProof="0" dirty="0" smtClean="0"/>
              <a:t> </a:t>
            </a:r>
            <a:r>
              <a:rPr lang="cy-GB" altLang="en-US" noProof="0" dirty="0" err="1" smtClean="0"/>
              <a:t>held</a:t>
            </a:r>
            <a:r>
              <a:rPr lang="cy-GB" altLang="en-US" noProof="0" dirty="0" smtClean="0"/>
              <a:t> not to be, </a:t>
            </a:r>
            <a:r>
              <a:rPr lang="cy-GB" altLang="en-US" noProof="0" dirty="0" err="1" smtClean="0"/>
              <a:t>or</a:t>
            </a:r>
            <a:r>
              <a:rPr lang="cy-GB" altLang="en-US" noProof="0" dirty="0" smtClean="0"/>
              <a:t> </a:t>
            </a:r>
            <a:r>
              <a:rPr lang="cy-GB" altLang="en-US" noProof="0" dirty="0" err="1" smtClean="0"/>
              <a:t>as</a:t>
            </a:r>
            <a:r>
              <a:rPr lang="cy-GB" altLang="en-US" noProof="0" dirty="0" smtClean="0"/>
              <a:t> </a:t>
            </a:r>
            <a:r>
              <a:rPr lang="cy-GB" altLang="en-US" noProof="0" dirty="0" err="1" smtClean="0"/>
              <a:t>inherently</a:t>
            </a:r>
            <a:r>
              <a:rPr lang="cy-GB" altLang="en-US" noProof="0" dirty="0" smtClean="0"/>
              <a:t> </a:t>
            </a:r>
            <a:r>
              <a:rPr lang="cy-GB" altLang="en-US" noProof="0" dirty="0" err="1" smtClean="0"/>
              <a:t>incapable</a:t>
            </a:r>
            <a:r>
              <a:rPr lang="cy-GB" altLang="en-US" noProof="0" dirty="0" smtClean="0"/>
              <a:t> of </a:t>
            </a:r>
            <a:r>
              <a:rPr lang="cy-GB" altLang="en-US" noProof="0" dirty="0" err="1" smtClean="0"/>
              <a:t>ever</a:t>
            </a:r>
            <a:r>
              <a:rPr lang="cy-GB" altLang="en-US" noProof="0" dirty="0" smtClean="0"/>
              <a:t> </a:t>
            </a:r>
            <a:r>
              <a:rPr lang="cy-GB" altLang="en-US" noProof="0" dirty="0" err="1" smtClean="0"/>
              <a:t>being</a:t>
            </a:r>
            <a:r>
              <a:rPr lang="cy-GB" altLang="en-US" noProof="0" dirty="0" smtClean="0"/>
              <a:t> ‘</a:t>
            </a:r>
            <a:r>
              <a:rPr lang="cy-GB" altLang="en-US" noProof="0" dirty="0" err="1" smtClean="0"/>
              <a:t>scientific</a:t>
            </a:r>
            <a:r>
              <a:rPr lang="cy-GB" altLang="en-US" noProof="0" dirty="0" smtClean="0"/>
              <a:t>’.</a:t>
            </a:r>
          </a:p>
          <a:p>
            <a:pPr eaLnBrk="1" hangingPunct="1">
              <a:lnSpc>
                <a:spcPct val="90000"/>
              </a:lnSpc>
              <a:buFontTx/>
              <a:buNone/>
            </a:pPr>
            <a:endParaRPr lang="cy-GB" altLang="en-US" noProof="0" dirty="0" smtClean="0"/>
          </a:p>
          <a:p>
            <a:pPr lvl="1" eaLnBrk="1" hangingPunct="1">
              <a:lnSpc>
                <a:spcPct val="90000"/>
              </a:lnSpc>
            </a:pPr>
            <a:r>
              <a:rPr lang="cy-GB" altLang="en-US" sz="2000" noProof="0" dirty="0" err="1" smtClean="0"/>
              <a:t>Jary</a:t>
            </a:r>
            <a:r>
              <a:rPr lang="cy-GB" altLang="en-US" sz="2000" noProof="0" dirty="0" smtClean="0"/>
              <a:t> D </a:t>
            </a:r>
            <a:r>
              <a:rPr lang="cy-GB" altLang="en-US" sz="2000" noProof="0" dirty="0" err="1" smtClean="0"/>
              <a:t>and</a:t>
            </a:r>
            <a:r>
              <a:rPr lang="cy-GB" altLang="en-US" sz="2000" noProof="0" dirty="0" smtClean="0"/>
              <a:t> </a:t>
            </a:r>
            <a:r>
              <a:rPr lang="cy-GB" altLang="en-US" sz="2000" noProof="0" dirty="0" err="1" smtClean="0"/>
              <a:t>Jary</a:t>
            </a:r>
            <a:r>
              <a:rPr lang="cy-GB" altLang="en-US" sz="2000" noProof="0" dirty="0" smtClean="0"/>
              <a:t> J, (2000) </a:t>
            </a:r>
            <a:r>
              <a:rPr lang="cy-GB" altLang="en-US" sz="2000" i="1" noProof="0" dirty="0" err="1" smtClean="0"/>
              <a:t>Dictionary</a:t>
            </a:r>
            <a:r>
              <a:rPr lang="cy-GB" altLang="en-US" sz="2000" i="1" noProof="0" dirty="0" smtClean="0"/>
              <a:t> of </a:t>
            </a:r>
            <a:r>
              <a:rPr lang="cy-GB" altLang="en-US" sz="2000" i="1" noProof="0" dirty="0" err="1" smtClean="0"/>
              <a:t>Sociology</a:t>
            </a:r>
            <a:r>
              <a:rPr lang="cy-GB" altLang="en-US" sz="2000" noProof="0" dirty="0" smtClean="0"/>
              <a:t> 3</a:t>
            </a:r>
            <a:r>
              <a:rPr lang="cy-GB" altLang="en-US" sz="2000" baseline="30000" noProof="0" dirty="0" smtClean="0"/>
              <a:t>rd</a:t>
            </a:r>
            <a:r>
              <a:rPr lang="cy-GB" altLang="en-US" sz="2000" noProof="0" dirty="0" smtClean="0"/>
              <a:t> </a:t>
            </a:r>
            <a:r>
              <a:rPr lang="cy-GB" altLang="en-US" sz="2000" noProof="0" dirty="0" err="1" smtClean="0"/>
              <a:t>ed</a:t>
            </a:r>
            <a:r>
              <a:rPr lang="cy-GB" altLang="en-US" sz="2000" noProof="0" dirty="0" smtClean="0"/>
              <a:t>, Glasgow: Harper Collins.</a:t>
            </a:r>
            <a:endParaRPr lang="cy-GB" altLang="en-US" sz="2000" noProof="0" dirty="0"/>
          </a:p>
        </p:txBody>
      </p:sp>
      <p:sp>
        <p:nvSpPr>
          <p:cNvPr id="2" name="Content Placeholder 1"/>
          <p:cNvSpPr>
            <a:spLocks noGrp="1"/>
          </p:cNvSpPr>
          <p:nvPr>
            <p:ph sz="half" idx="2"/>
          </p:nvPr>
        </p:nvSpPr>
        <p:spPr>
          <a:xfrm>
            <a:off x="6197599" y="1600201"/>
            <a:ext cx="5767422" cy="4525963"/>
          </a:xfrm>
        </p:spPr>
        <p:txBody>
          <a:bodyPr/>
          <a:lstStyle/>
          <a:p>
            <a:pPr lvl="0" eaLnBrk="1" hangingPunct="1">
              <a:lnSpc>
                <a:spcPct val="90000"/>
              </a:lnSpc>
            </a:pPr>
            <a:r>
              <a:rPr lang="cy-GB" altLang="en-US" dirty="0" smtClean="0">
                <a:solidFill>
                  <a:srgbClr val="000000"/>
                </a:solidFill>
              </a:rPr>
              <a:t>Delfrydau a chredoau moesegol. Defnyddir y term yn aml mewn cymdeithaseg i wahaniaethu rhwng gwybodaeth wyddonol a ‘gwerthoedd’, yn enwedig lle credir nad yw delfrydau ‘moesegol’, yr hyn y ‘dylid’ eu gwneud, ac ati,  yn ‘wyddonol’ neu eu bod yn gynhenid analluog i fod yn ‘wyddonol’</a:t>
            </a:r>
            <a:endParaRPr lang="cy-GB" altLang="en-US" dirty="0">
              <a:solidFill>
                <a:srgbClr val="000000"/>
              </a:solidFill>
            </a:endParaRPr>
          </a:p>
          <a:p>
            <a:pPr lvl="0" eaLnBrk="1" hangingPunct="1">
              <a:lnSpc>
                <a:spcPct val="90000"/>
              </a:lnSpc>
              <a:buNone/>
            </a:pPr>
            <a:endParaRPr lang="cy-GB" altLang="en-US" dirty="0">
              <a:solidFill>
                <a:srgbClr val="000000"/>
              </a:solidFill>
            </a:endParaRPr>
          </a:p>
          <a:p>
            <a:pPr lvl="1" eaLnBrk="1" hangingPunct="1">
              <a:lnSpc>
                <a:spcPct val="90000"/>
              </a:lnSpc>
            </a:pPr>
            <a:r>
              <a:rPr lang="cy-GB" altLang="en-US" sz="2000" dirty="0" err="1">
                <a:solidFill>
                  <a:srgbClr val="000000"/>
                </a:solidFill>
              </a:rPr>
              <a:t>Jary</a:t>
            </a:r>
            <a:r>
              <a:rPr lang="cy-GB" altLang="en-US" sz="2000" dirty="0">
                <a:solidFill>
                  <a:srgbClr val="000000"/>
                </a:solidFill>
              </a:rPr>
              <a:t> D </a:t>
            </a:r>
            <a:r>
              <a:rPr lang="cy-GB" altLang="en-US" sz="2000" dirty="0" smtClean="0">
                <a:solidFill>
                  <a:srgbClr val="000000"/>
                </a:solidFill>
              </a:rPr>
              <a:t>a </a:t>
            </a:r>
            <a:r>
              <a:rPr lang="cy-GB" altLang="en-US" sz="2000" dirty="0" err="1">
                <a:solidFill>
                  <a:srgbClr val="000000"/>
                </a:solidFill>
              </a:rPr>
              <a:t>Jary</a:t>
            </a:r>
            <a:r>
              <a:rPr lang="cy-GB" altLang="en-US" sz="2000" dirty="0">
                <a:solidFill>
                  <a:srgbClr val="000000"/>
                </a:solidFill>
              </a:rPr>
              <a:t> J, (2000) </a:t>
            </a:r>
            <a:r>
              <a:rPr lang="cy-GB" altLang="en-US" sz="2000" i="1" dirty="0" err="1">
                <a:solidFill>
                  <a:srgbClr val="000000"/>
                </a:solidFill>
              </a:rPr>
              <a:t>Dictionary</a:t>
            </a:r>
            <a:r>
              <a:rPr lang="cy-GB" altLang="en-US" sz="2000" i="1" dirty="0">
                <a:solidFill>
                  <a:srgbClr val="000000"/>
                </a:solidFill>
              </a:rPr>
              <a:t> of </a:t>
            </a:r>
            <a:r>
              <a:rPr lang="cy-GB" altLang="en-US" sz="2000" i="1" dirty="0" err="1">
                <a:solidFill>
                  <a:srgbClr val="000000"/>
                </a:solidFill>
              </a:rPr>
              <a:t>Sociology</a:t>
            </a:r>
            <a:r>
              <a:rPr lang="cy-GB" altLang="en-US" sz="2000" dirty="0">
                <a:solidFill>
                  <a:srgbClr val="000000"/>
                </a:solidFill>
              </a:rPr>
              <a:t> 3</a:t>
            </a:r>
            <a:r>
              <a:rPr lang="cy-GB" altLang="en-US" sz="2000" baseline="30000" dirty="0">
                <a:solidFill>
                  <a:srgbClr val="000000"/>
                </a:solidFill>
              </a:rPr>
              <a:t>rd</a:t>
            </a:r>
            <a:r>
              <a:rPr lang="cy-GB" altLang="en-US" sz="2000" dirty="0">
                <a:solidFill>
                  <a:srgbClr val="000000"/>
                </a:solidFill>
              </a:rPr>
              <a:t> </a:t>
            </a:r>
            <a:r>
              <a:rPr lang="cy-GB" altLang="en-US" sz="2000" dirty="0" err="1">
                <a:solidFill>
                  <a:srgbClr val="000000"/>
                </a:solidFill>
              </a:rPr>
              <a:t>ed</a:t>
            </a:r>
            <a:r>
              <a:rPr lang="cy-GB" altLang="en-US" sz="2000" dirty="0">
                <a:solidFill>
                  <a:srgbClr val="000000"/>
                </a:solidFill>
              </a:rPr>
              <a:t>, Glasgow: Harper Collins.</a:t>
            </a:r>
            <a:endParaRPr lang="en-GB" dirty="0"/>
          </a:p>
        </p:txBody>
      </p:sp>
    </p:spTree>
    <p:extLst>
      <p:ext uri="{BB962C8B-B14F-4D97-AF65-F5344CB8AC3E}">
        <p14:creationId xmlns:p14="http://schemas.microsoft.com/office/powerpoint/2010/main" val="21054277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cy-GB" altLang="en-US" noProof="0" dirty="0" smtClean="0"/>
              <a:t>Research                          Ymchwil</a:t>
            </a:r>
          </a:p>
        </p:txBody>
      </p:sp>
      <p:sp>
        <p:nvSpPr>
          <p:cNvPr id="9219" name="Rectangle 3"/>
          <p:cNvSpPr>
            <a:spLocks noGrp="1" noChangeArrowheads="1"/>
          </p:cNvSpPr>
          <p:nvPr>
            <p:ph sz="half" idx="1"/>
          </p:nvPr>
        </p:nvSpPr>
        <p:spPr/>
        <p:txBody>
          <a:bodyPr/>
          <a:lstStyle/>
          <a:p>
            <a:r>
              <a:rPr lang="cy-GB" noProof="0" dirty="0" err="1" smtClean="0"/>
              <a:t>What</a:t>
            </a:r>
            <a:r>
              <a:rPr lang="cy-GB" noProof="0" dirty="0" smtClean="0"/>
              <a:t> </a:t>
            </a:r>
            <a:r>
              <a:rPr lang="cy-GB" noProof="0" dirty="0" err="1" smtClean="0"/>
              <a:t>are</a:t>
            </a:r>
            <a:r>
              <a:rPr lang="cy-GB" noProof="0" dirty="0" smtClean="0"/>
              <a:t> </a:t>
            </a:r>
            <a:r>
              <a:rPr lang="cy-GB" noProof="0" dirty="0" err="1" smtClean="0"/>
              <a:t>popular</a:t>
            </a:r>
            <a:r>
              <a:rPr lang="cy-GB" noProof="0" dirty="0" smtClean="0"/>
              <a:t> </a:t>
            </a:r>
            <a:r>
              <a:rPr lang="cy-GB" noProof="0" dirty="0" err="1" smtClean="0"/>
              <a:t>values</a:t>
            </a:r>
            <a:r>
              <a:rPr lang="cy-GB" noProof="0" dirty="0" smtClean="0"/>
              <a:t> </a:t>
            </a:r>
            <a:r>
              <a:rPr lang="cy-GB" noProof="0" dirty="0" err="1" smtClean="0"/>
              <a:t>in</a:t>
            </a:r>
            <a:r>
              <a:rPr lang="cy-GB" noProof="0" dirty="0" smtClean="0"/>
              <a:t> </a:t>
            </a:r>
            <a:r>
              <a:rPr lang="cy-GB" noProof="0" dirty="0" err="1" smtClean="0"/>
              <a:t>society</a:t>
            </a:r>
            <a:r>
              <a:rPr lang="cy-GB" noProof="0" dirty="0" smtClean="0"/>
              <a:t>?  </a:t>
            </a:r>
          </a:p>
          <a:p>
            <a:endParaRPr lang="cy-GB" noProof="0" dirty="0" smtClean="0"/>
          </a:p>
          <a:p>
            <a:r>
              <a:rPr lang="cy-GB" noProof="0" dirty="0" err="1" smtClean="0"/>
              <a:t>What</a:t>
            </a:r>
            <a:r>
              <a:rPr lang="cy-GB" noProof="0" dirty="0" smtClean="0"/>
              <a:t> </a:t>
            </a:r>
            <a:r>
              <a:rPr lang="cy-GB" noProof="0" dirty="0" err="1" smtClean="0"/>
              <a:t>values</a:t>
            </a:r>
            <a:r>
              <a:rPr lang="cy-GB" noProof="0" dirty="0" smtClean="0"/>
              <a:t> does the UK </a:t>
            </a:r>
            <a:r>
              <a:rPr lang="cy-GB" noProof="0" dirty="0" err="1" smtClean="0"/>
              <a:t>share</a:t>
            </a:r>
            <a:r>
              <a:rPr lang="cy-GB" noProof="0" dirty="0" smtClean="0"/>
              <a:t> </a:t>
            </a:r>
            <a:r>
              <a:rPr lang="cy-GB" noProof="0" dirty="0" err="1" smtClean="0"/>
              <a:t>these</a:t>
            </a:r>
            <a:r>
              <a:rPr lang="cy-GB" noProof="0" dirty="0" smtClean="0"/>
              <a:t> </a:t>
            </a:r>
            <a:r>
              <a:rPr lang="cy-GB" noProof="0" dirty="0" err="1" smtClean="0"/>
              <a:t>days</a:t>
            </a:r>
            <a:r>
              <a:rPr lang="cy-GB" noProof="0" dirty="0" smtClean="0"/>
              <a:t>?</a:t>
            </a:r>
          </a:p>
          <a:p>
            <a:pPr marL="0" indent="0">
              <a:buNone/>
            </a:pPr>
            <a:endParaRPr lang="cy-GB" noProof="0" dirty="0" smtClean="0"/>
          </a:p>
          <a:p>
            <a:r>
              <a:rPr lang="cy-GB" noProof="0" dirty="0" err="1" smtClean="0"/>
              <a:t>What</a:t>
            </a:r>
            <a:r>
              <a:rPr lang="cy-GB" noProof="0" dirty="0" smtClean="0"/>
              <a:t> does </a:t>
            </a:r>
            <a:r>
              <a:rPr lang="cy-GB" noProof="0" dirty="0" err="1" smtClean="0"/>
              <a:t>our</a:t>
            </a:r>
            <a:r>
              <a:rPr lang="cy-GB" noProof="0" dirty="0" smtClean="0"/>
              <a:t> </a:t>
            </a:r>
            <a:r>
              <a:rPr lang="cy-GB" noProof="0" dirty="0" err="1" smtClean="0"/>
              <a:t>society</a:t>
            </a:r>
            <a:r>
              <a:rPr lang="cy-GB" noProof="0" dirty="0" smtClean="0"/>
              <a:t> </a:t>
            </a:r>
            <a:r>
              <a:rPr lang="cy-GB" noProof="0" dirty="0" err="1" smtClean="0"/>
              <a:t>value</a:t>
            </a:r>
            <a:r>
              <a:rPr lang="cy-GB" noProof="0" dirty="0" smtClean="0"/>
              <a:t> </a:t>
            </a:r>
            <a:r>
              <a:rPr lang="cy-GB" noProof="0" dirty="0" err="1" smtClean="0"/>
              <a:t>about</a:t>
            </a:r>
            <a:r>
              <a:rPr lang="cy-GB" noProof="0" dirty="0" smtClean="0"/>
              <a:t> </a:t>
            </a:r>
            <a:r>
              <a:rPr lang="cy-GB" noProof="0" dirty="0" err="1" smtClean="0"/>
              <a:t>childhood</a:t>
            </a:r>
            <a:r>
              <a:rPr lang="cy-GB" noProof="0" dirty="0" smtClean="0"/>
              <a:t> </a:t>
            </a:r>
            <a:r>
              <a:rPr lang="cy-GB" noProof="0" dirty="0" err="1" smtClean="0"/>
              <a:t>and</a:t>
            </a:r>
            <a:r>
              <a:rPr lang="cy-GB" noProof="0" dirty="0" smtClean="0"/>
              <a:t> </a:t>
            </a:r>
            <a:r>
              <a:rPr lang="cy-GB" noProof="0" dirty="0" err="1" smtClean="0"/>
              <a:t>adolescence</a:t>
            </a:r>
            <a:r>
              <a:rPr lang="cy-GB" noProof="0" dirty="0" smtClean="0"/>
              <a:t>?</a:t>
            </a:r>
            <a:endParaRPr lang="cy-GB" noProof="0" dirty="0"/>
          </a:p>
        </p:txBody>
      </p:sp>
      <p:sp>
        <p:nvSpPr>
          <p:cNvPr id="2" name="Content Placeholder 1"/>
          <p:cNvSpPr>
            <a:spLocks noGrp="1"/>
          </p:cNvSpPr>
          <p:nvPr>
            <p:ph sz="half" idx="2"/>
          </p:nvPr>
        </p:nvSpPr>
        <p:spPr/>
        <p:txBody>
          <a:bodyPr/>
          <a:lstStyle/>
          <a:p>
            <a:pPr lvl="0"/>
            <a:r>
              <a:rPr lang="cy-GB" dirty="0" smtClean="0">
                <a:solidFill>
                  <a:srgbClr val="000000"/>
                </a:solidFill>
              </a:rPr>
              <a:t>Beth sydd yn werthoedd poblogaidd yn y gymdeithas?  </a:t>
            </a:r>
            <a:endParaRPr lang="cy-GB" dirty="0">
              <a:solidFill>
                <a:srgbClr val="000000"/>
              </a:solidFill>
            </a:endParaRPr>
          </a:p>
          <a:p>
            <a:pPr lvl="0"/>
            <a:endParaRPr lang="cy-GB" dirty="0">
              <a:solidFill>
                <a:srgbClr val="000000"/>
              </a:solidFill>
            </a:endParaRPr>
          </a:p>
          <a:p>
            <a:pPr lvl="0"/>
            <a:r>
              <a:rPr lang="cy-GB" dirty="0" smtClean="0">
                <a:solidFill>
                  <a:srgbClr val="000000"/>
                </a:solidFill>
              </a:rPr>
              <a:t>Pa werthoedd mae’r DU yn eu rhannu y dyddiau hyn?</a:t>
            </a:r>
            <a:endParaRPr lang="cy-GB" dirty="0">
              <a:solidFill>
                <a:srgbClr val="000000"/>
              </a:solidFill>
            </a:endParaRPr>
          </a:p>
          <a:p>
            <a:pPr marL="0" lvl="0" indent="0">
              <a:buNone/>
            </a:pPr>
            <a:endParaRPr lang="cy-GB" dirty="0">
              <a:solidFill>
                <a:srgbClr val="000000"/>
              </a:solidFill>
            </a:endParaRPr>
          </a:p>
          <a:p>
            <a:pPr lvl="0"/>
            <a:r>
              <a:rPr lang="cy-GB" dirty="0" smtClean="0">
                <a:solidFill>
                  <a:srgbClr val="000000"/>
                </a:solidFill>
              </a:rPr>
              <a:t>Beth mae ein cymdeithas yn ei werthfawrogi am blentyndod a glasoed?</a:t>
            </a:r>
            <a:endParaRPr lang="cy-GB" dirty="0">
              <a:solidFill>
                <a:srgbClr val="000000"/>
              </a:solidFill>
            </a:endParaRPr>
          </a:p>
          <a:p>
            <a:endParaRPr lang="en-GB" dirty="0"/>
          </a:p>
        </p:txBody>
      </p:sp>
    </p:spTree>
    <p:extLst>
      <p:ext uri="{BB962C8B-B14F-4D97-AF65-F5344CB8AC3E}">
        <p14:creationId xmlns:p14="http://schemas.microsoft.com/office/powerpoint/2010/main" val="38612308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algn="l"/>
            <a:r>
              <a:rPr lang="cy-GB" altLang="en-US" sz="2400" noProof="0" dirty="0" smtClean="0"/>
              <a:t>New </a:t>
            </a:r>
            <a:r>
              <a:rPr lang="cy-GB" altLang="en-US" sz="2400" noProof="0" dirty="0" err="1" smtClean="0"/>
              <a:t>Public</a:t>
            </a:r>
            <a:r>
              <a:rPr lang="cy-GB" altLang="en-US" sz="2400" noProof="0" dirty="0" smtClean="0"/>
              <a:t> Management                          Rheolaeth Gyhoeddus Newydd </a:t>
            </a:r>
            <a:endParaRPr lang="cy-GB" altLang="en-US" sz="2400" noProof="0" dirty="0"/>
          </a:p>
        </p:txBody>
      </p:sp>
      <p:sp>
        <p:nvSpPr>
          <p:cNvPr id="5123" name="Rectangle 3"/>
          <p:cNvSpPr>
            <a:spLocks noGrp="1" noChangeArrowheads="1"/>
          </p:cNvSpPr>
          <p:nvPr>
            <p:ph sz="half" idx="1"/>
          </p:nvPr>
        </p:nvSpPr>
        <p:spPr>
          <a:xfrm>
            <a:off x="609600" y="1536411"/>
            <a:ext cx="5384800" cy="5321589"/>
          </a:xfrm>
        </p:spPr>
        <p:txBody>
          <a:bodyPr/>
          <a:lstStyle/>
          <a:p>
            <a:pPr marL="0" indent="0">
              <a:buNone/>
            </a:pPr>
            <a:r>
              <a:rPr lang="cy-GB" altLang="en-US" sz="2000" noProof="0" dirty="0" err="1" smtClean="0"/>
              <a:t>It</a:t>
            </a:r>
            <a:r>
              <a:rPr lang="cy-GB" altLang="en-US" sz="2000" noProof="0" dirty="0" smtClean="0"/>
              <a:t> </a:t>
            </a:r>
            <a:r>
              <a:rPr lang="cy-GB" altLang="en-US" sz="2000" noProof="0" dirty="0" err="1" smtClean="0"/>
              <a:t>could</a:t>
            </a:r>
            <a:r>
              <a:rPr lang="cy-GB" altLang="en-US" sz="2000" noProof="0" dirty="0" smtClean="0"/>
              <a:t> be </a:t>
            </a:r>
            <a:r>
              <a:rPr lang="cy-GB" altLang="en-US" sz="2000" noProof="0" dirty="0" err="1" smtClean="0"/>
              <a:t>argued</a:t>
            </a:r>
            <a:r>
              <a:rPr lang="cy-GB" altLang="en-US" sz="2000" noProof="0" dirty="0" smtClean="0"/>
              <a:t> </a:t>
            </a:r>
            <a:r>
              <a:rPr lang="cy-GB" altLang="en-US" sz="2000" noProof="0" dirty="0" err="1" smtClean="0"/>
              <a:t>that</a:t>
            </a:r>
            <a:r>
              <a:rPr lang="cy-GB" altLang="en-US" sz="2000" noProof="0" dirty="0" smtClean="0"/>
              <a:t> modern </a:t>
            </a:r>
            <a:r>
              <a:rPr lang="cy-GB" altLang="en-US" sz="2000" noProof="0" dirty="0" err="1" smtClean="0"/>
              <a:t>organisations</a:t>
            </a:r>
            <a:r>
              <a:rPr lang="cy-GB" altLang="en-US" sz="2000" noProof="0" dirty="0" smtClean="0"/>
              <a:t> </a:t>
            </a:r>
            <a:r>
              <a:rPr lang="cy-GB" altLang="en-US" sz="2000" noProof="0" dirty="0" err="1" smtClean="0"/>
              <a:t>are</a:t>
            </a:r>
            <a:r>
              <a:rPr lang="cy-GB" altLang="en-US" sz="2000" noProof="0" dirty="0" smtClean="0"/>
              <a:t> </a:t>
            </a:r>
            <a:r>
              <a:rPr lang="cy-GB" altLang="en-US" sz="2000" noProof="0" dirty="0" err="1" smtClean="0"/>
              <a:t>contributing</a:t>
            </a:r>
            <a:r>
              <a:rPr lang="cy-GB" altLang="en-US" sz="2000" noProof="0" dirty="0" smtClean="0"/>
              <a:t> to the </a:t>
            </a:r>
            <a:r>
              <a:rPr lang="cy-GB" altLang="en-US" sz="2000" noProof="0" dirty="0" err="1" smtClean="0"/>
              <a:t>creation</a:t>
            </a:r>
            <a:r>
              <a:rPr lang="cy-GB" altLang="en-US" sz="2000" noProof="0" dirty="0" smtClean="0"/>
              <a:t> of ‘</a:t>
            </a:r>
            <a:r>
              <a:rPr lang="cy-GB" altLang="en-US" sz="2000" noProof="0" dirty="0" err="1" smtClean="0"/>
              <a:t>good</a:t>
            </a:r>
            <a:r>
              <a:rPr lang="cy-GB" altLang="en-US" sz="2000" noProof="0" dirty="0" smtClean="0"/>
              <a:t>’ </a:t>
            </a:r>
            <a:r>
              <a:rPr lang="cy-GB" altLang="en-US" sz="2000" noProof="0" dirty="0" err="1" smtClean="0"/>
              <a:t>children</a:t>
            </a:r>
            <a:r>
              <a:rPr lang="cy-GB" altLang="en-US" sz="2000" noProof="0" dirty="0" smtClean="0"/>
              <a:t> </a:t>
            </a:r>
            <a:r>
              <a:rPr lang="cy-GB" altLang="en-US" sz="2000" noProof="0" dirty="0" err="1" smtClean="0"/>
              <a:t>and</a:t>
            </a:r>
            <a:r>
              <a:rPr lang="cy-GB" altLang="en-US" sz="2000" noProof="0" dirty="0" smtClean="0"/>
              <a:t> </a:t>
            </a:r>
            <a:r>
              <a:rPr lang="cy-GB" altLang="en-US" sz="2000" noProof="0" dirty="0" err="1" smtClean="0"/>
              <a:t>young</a:t>
            </a:r>
            <a:r>
              <a:rPr lang="cy-GB" altLang="en-US" sz="2000" noProof="0" dirty="0" smtClean="0"/>
              <a:t> </a:t>
            </a:r>
            <a:r>
              <a:rPr lang="cy-GB" altLang="en-US" sz="2000" noProof="0" dirty="0" err="1" smtClean="0"/>
              <a:t>people</a:t>
            </a:r>
            <a:r>
              <a:rPr lang="cy-GB" altLang="en-US" sz="2000" noProof="0" dirty="0" smtClean="0"/>
              <a:t>, </a:t>
            </a:r>
            <a:r>
              <a:rPr lang="cy-GB" altLang="en-US" sz="2000" noProof="0" dirty="0" err="1" smtClean="0"/>
              <a:t>they</a:t>
            </a:r>
            <a:r>
              <a:rPr lang="cy-GB" altLang="en-US" sz="2000" noProof="0" dirty="0" smtClean="0"/>
              <a:t> </a:t>
            </a:r>
            <a:r>
              <a:rPr lang="cy-GB" altLang="en-US" sz="2000" noProof="0" dirty="0" err="1" smtClean="0"/>
              <a:t>work</a:t>
            </a:r>
            <a:r>
              <a:rPr lang="cy-GB" altLang="en-US" sz="2000" noProof="0" dirty="0" smtClean="0"/>
              <a:t> </a:t>
            </a:r>
            <a:r>
              <a:rPr lang="cy-GB" altLang="en-US" sz="2000" noProof="0" dirty="0" err="1" smtClean="0"/>
              <a:t>hard</a:t>
            </a:r>
            <a:r>
              <a:rPr lang="cy-GB" altLang="en-US" sz="2000" noProof="0" dirty="0" smtClean="0"/>
              <a:t> </a:t>
            </a:r>
            <a:r>
              <a:rPr lang="cy-GB" altLang="en-US" sz="2000" noProof="0" dirty="0" err="1" smtClean="0"/>
              <a:t>and</a:t>
            </a:r>
            <a:r>
              <a:rPr lang="cy-GB" altLang="en-US" sz="2000" noProof="0" dirty="0" smtClean="0"/>
              <a:t> </a:t>
            </a:r>
            <a:r>
              <a:rPr lang="cy-GB" altLang="en-US" sz="2000" noProof="0" dirty="0" err="1" smtClean="0"/>
              <a:t>get</a:t>
            </a:r>
            <a:r>
              <a:rPr lang="cy-GB" altLang="en-US" sz="2000" noProof="0" dirty="0" smtClean="0"/>
              <a:t> a </a:t>
            </a:r>
            <a:r>
              <a:rPr lang="cy-GB" altLang="en-US" sz="2000" noProof="0" dirty="0" err="1" smtClean="0"/>
              <a:t>good</a:t>
            </a:r>
            <a:r>
              <a:rPr lang="cy-GB" altLang="en-US" sz="2000" noProof="0" dirty="0" smtClean="0"/>
              <a:t> job, </a:t>
            </a:r>
            <a:r>
              <a:rPr lang="cy-GB" altLang="en-US" sz="2000" noProof="0" dirty="0" err="1" smtClean="0"/>
              <a:t>have</a:t>
            </a:r>
            <a:r>
              <a:rPr lang="cy-GB" altLang="en-US" sz="2000" noProof="0" dirty="0" smtClean="0"/>
              <a:t> </a:t>
            </a:r>
            <a:r>
              <a:rPr lang="cy-GB" altLang="en-US" sz="2000" noProof="0" dirty="0" err="1" smtClean="0"/>
              <a:t>good</a:t>
            </a:r>
            <a:r>
              <a:rPr lang="cy-GB" altLang="en-US" sz="2000" noProof="0" dirty="0" smtClean="0"/>
              <a:t> </a:t>
            </a:r>
            <a:r>
              <a:rPr lang="cy-GB" altLang="en-US" sz="2000" noProof="0" dirty="0" err="1" smtClean="0"/>
              <a:t>relationships</a:t>
            </a:r>
            <a:r>
              <a:rPr lang="cy-GB" altLang="en-US" sz="2000" noProof="0" dirty="0" smtClean="0"/>
              <a:t> </a:t>
            </a:r>
            <a:r>
              <a:rPr lang="cy-GB" altLang="en-US" sz="2000" noProof="0" dirty="0" err="1" smtClean="0"/>
              <a:t>with</a:t>
            </a:r>
            <a:r>
              <a:rPr lang="cy-GB" altLang="en-US" sz="2000" noProof="0" dirty="0" smtClean="0"/>
              <a:t> </a:t>
            </a:r>
            <a:r>
              <a:rPr lang="cy-GB" altLang="en-US" sz="2000" noProof="0" dirty="0" err="1" smtClean="0"/>
              <a:t>friends</a:t>
            </a:r>
            <a:r>
              <a:rPr lang="cy-GB" altLang="en-US" sz="2000" noProof="0" dirty="0" smtClean="0"/>
              <a:t> </a:t>
            </a:r>
            <a:r>
              <a:rPr lang="cy-GB" altLang="en-US" sz="2000" noProof="0" dirty="0" err="1" smtClean="0"/>
              <a:t>and</a:t>
            </a:r>
            <a:r>
              <a:rPr lang="cy-GB" altLang="en-US" sz="2000" noProof="0" dirty="0" smtClean="0"/>
              <a:t> </a:t>
            </a:r>
            <a:r>
              <a:rPr lang="cy-GB" altLang="en-US" sz="2000" noProof="0" dirty="0" err="1" smtClean="0"/>
              <a:t>within</a:t>
            </a:r>
            <a:r>
              <a:rPr lang="cy-GB" altLang="en-US" sz="2000" noProof="0" dirty="0" smtClean="0"/>
              <a:t> the </a:t>
            </a:r>
            <a:r>
              <a:rPr lang="cy-GB" altLang="en-US" sz="2000" noProof="0" dirty="0" err="1" smtClean="0"/>
              <a:t>local</a:t>
            </a:r>
            <a:r>
              <a:rPr lang="cy-GB" altLang="en-US" sz="2000" noProof="0" dirty="0" smtClean="0"/>
              <a:t> </a:t>
            </a:r>
            <a:r>
              <a:rPr lang="cy-GB" altLang="en-US" sz="2000" noProof="0" dirty="0" err="1" smtClean="0"/>
              <a:t>community</a:t>
            </a:r>
            <a:r>
              <a:rPr lang="cy-GB" altLang="en-US" sz="2000" noProof="0" dirty="0" smtClean="0"/>
              <a:t>.  Not </a:t>
            </a:r>
            <a:r>
              <a:rPr lang="cy-GB" altLang="en-US" sz="2000" noProof="0" dirty="0" err="1" smtClean="0"/>
              <a:t>being</a:t>
            </a:r>
            <a:r>
              <a:rPr lang="cy-GB" altLang="en-US" sz="2000" noProof="0" dirty="0" smtClean="0"/>
              <a:t> </a:t>
            </a:r>
            <a:r>
              <a:rPr lang="cy-GB" altLang="en-US" sz="2000" noProof="0" dirty="0" err="1" smtClean="0"/>
              <a:t>antisocial</a:t>
            </a:r>
            <a:r>
              <a:rPr lang="cy-GB" altLang="en-US" sz="2000" noProof="0" dirty="0" smtClean="0"/>
              <a:t>, </a:t>
            </a:r>
            <a:r>
              <a:rPr lang="cy-GB" altLang="en-US" sz="2000" noProof="0" dirty="0" err="1" smtClean="0"/>
              <a:t>engaging</a:t>
            </a:r>
            <a:r>
              <a:rPr lang="cy-GB" altLang="en-US" sz="2000" noProof="0" dirty="0" smtClean="0"/>
              <a:t> well </a:t>
            </a:r>
            <a:r>
              <a:rPr lang="cy-GB" altLang="en-US" sz="2000" noProof="0" dirty="0" err="1" smtClean="0"/>
              <a:t>in</a:t>
            </a:r>
            <a:r>
              <a:rPr lang="cy-GB" altLang="en-US" sz="2000" noProof="0" dirty="0" smtClean="0"/>
              <a:t> </a:t>
            </a:r>
            <a:r>
              <a:rPr lang="cy-GB" altLang="en-US" sz="2000" noProof="0" dirty="0" err="1" smtClean="0"/>
              <a:t>school</a:t>
            </a:r>
            <a:r>
              <a:rPr lang="cy-GB" altLang="en-US" sz="2000" noProof="0" dirty="0" smtClean="0"/>
              <a:t> </a:t>
            </a:r>
            <a:r>
              <a:rPr lang="cy-GB" altLang="en-US" sz="2000" noProof="0" dirty="0" err="1" smtClean="0"/>
              <a:t>and</a:t>
            </a:r>
            <a:r>
              <a:rPr lang="cy-GB" altLang="en-US" sz="2000" noProof="0" dirty="0" smtClean="0"/>
              <a:t> </a:t>
            </a:r>
            <a:r>
              <a:rPr lang="cy-GB" altLang="en-US" sz="2000" noProof="0" dirty="0" err="1" smtClean="0"/>
              <a:t>out</a:t>
            </a:r>
            <a:r>
              <a:rPr lang="cy-GB" altLang="en-US" sz="2000" noProof="0" dirty="0" smtClean="0"/>
              <a:t> of </a:t>
            </a:r>
            <a:r>
              <a:rPr lang="cy-GB" altLang="en-US" sz="2000" noProof="0" dirty="0" err="1" smtClean="0"/>
              <a:t>school</a:t>
            </a:r>
            <a:r>
              <a:rPr lang="cy-GB" altLang="en-US" sz="2000" noProof="0" dirty="0" smtClean="0"/>
              <a:t> </a:t>
            </a:r>
            <a:r>
              <a:rPr lang="cy-GB" altLang="en-US" sz="2000" noProof="0" dirty="0" err="1" smtClean="0"/>
              <a:t>activities</a:t>
            </a:r>
            <a:r>
              <a:rPr lang="cy-GB" altLang="en-US" sz="2000" noProof="0" dirty="0" smtClean="0"/>
              <a:t> </a:t>
            </a:r>
            <a:r>
              <a:rPr lang="cy-GB" altLang="en-US" sz="2000" noProof="0" dirty="0" err="1" smtClean="0"/>
              <a:t>and</a:t>
            </a:r>
            <a:r>
              <a:rPr lang="cy-GB" altLang="en-US" sz="2000" noProof="0" dirty="0" smtClean="0"/>
              <a:t> </a:t>
            </a:r>
            <a:r>
              <a:rPr lang="cy-GB" altLang="en-US" sz="2000" noProof="0" dirty="0" err="1" smtClean="0"/>
              <a:t>staying</a:t>
            </a:r>
            <a:r>
              <a:rPr lang="cy-GB" altLang="en-US" sz="2000" noProof="0" dirty="0" smtClean="0"/>
              <a:t> </a:t>
            </a:r>
            <a:r>
              <a:rPr lang="cy-GB" altLang="en-US" sz="2000" noProof="0" dirty="0" err="1" smtClean="0"/>
              <a:t>within</a:t>
            </a:r>
            <a:r>
              <a:rPr lang="cy-GB" altLang="en-US" sz="2000" noProof="0" dirty="0" smtClean="0"/>
              <a:t> the </a:t>
            </a:r>
            <a:r>
              <a:rPr lang="cy-GB" altLang="en-US" sz="2000" noProof="0" dirty="0" err="1" smtClean="0"/>
              <a:t>family</a:t>
            </a:r>
            <a:r>
              <a:rPr lang="cy-GB" altLang="en-US" sz="2000" noProof="0" dirty="0" smtClean="0"/>
              <a:t> </a:t>
            </a:r>
            <a:r>
              <a:rPr lang="cy-GB" altLang="en-US" sz="2000" noProof="0" dirty="0" err="1" smtClean="0"/>
              <a:t>home</a:t>
            </a:r>
            <a:r>
              <a:rPr lang="cy-GB" altLang="en-US" sz="2000" noProof="0" dirty="0" smtClean="0"/>
              <a:t>.  </a:t>
            </a:r>
            <a:r>
              <a:rPr lang="cy-GB" altLang="en-US" sz="2000" noProof="0" dirty="0" err="1" smtClean="0"/>
              <a:t>This</a:t>
            </a:r>
            <a:r>
              <a:rPr lang="cy-GB" altLang="en-US" sz="2000" noProof="0" dirty="0" smtClean="0"/>
              <a:t> </a:t>
            </a:r>
            <a:r>
              <a:rPr lang="cy-GB" altLang="en-US" sz="2000" noProof="0" dirty="0" err="1" smtClean="0"/>
              <a:t>image</a:t>
            </a:r>
            <a:r>
              <a:rPr lang="cy-GB" altLang="en-US" sz="2000" noProof="0" dirty="0" smtClean="0"/>
              <a:t> is not </a:t>
            </a:r>
            <a:r>
              <a:rPr lang="cy-GB" altLang="en-US" sz="2000" noProof="0" dirty="0" err="1" smtClean="0"/>
              <a:t>simply</a:t>
            </a:r>
            <a:r>
              <a:rPr lang="cy-GB" altLang="en-US" sz="2000" noProof="0" dirty="0" smtClean="0"/>
              <a:t> ‘</a:t>
            </a:r>
            <a:r>
              <a:rPr lang="cy-GB" altLang="en-US" sz="2000" noProof="0" dirty="0" err="1" smtClean="0"/>
              <a:t>child</a:t>
            </a:r>
            <a:r>
              <a:rPr lang="cy-GB" altLang="en-US" sz="2000" noProof="0" dirty="0" smtClean="0"/>
              <a:t> </a:t>
            </a:r>
            <a:r>
              <a:rPr lang="cy-GB" altLang="en-US" sz="2000" noProof="0" dirty="0" err="1" smtClean="0"/>
              <a:t>as</a:t>
            </a:r>
            <a:r>
              <a:rPr lang="cy-GB" altLang="en-US" sz="2000" noProof="0" dirty="0" smtClean="0"/>
              <a:t> </a:t>
            </a:r>
            <a:r>
              <a:rPr lang="cy-GB" altLang="en-US" sz="2000" noProof="0" dirty="0" err="1" smtClean="0"/>
              <a:t>product</a:t>
            </a:r>
            <a:r>
              <a:rPr lang="cy-GB" altLang="en-US" sz="2000" noProof="0" dirty="0" smtClean="0"/>
              <a:t>’ </a:t>
            </a:r>
            <a:r>
              <a:rPr lang="cy-GB" altLang="en-US" sz="2000" noProof="0" dirty="0" err="1" smtClean="0"/>
              <a:t>but</a:t>
            </a:r>
            <a:r>
              <a:rPr lang="cy-GB" altLang="en-US" sz="2000" noProof="0" dirty="0" smtClean="0"/>
              <a:t> ‘</a:t>
            </a:r>
            <a:r>
              <a:rPr lang="cy-GB" altLang="en-US" sz="2000" noProof="0" dirty="0" err="1" smtClean="0"/>
              <a:t>trainable</a:t>
            </a:r>
            <a:r>
              <a:rPr lang="cy-GB" altLang="en-US" sz="2000" noProof="0" dirty="0" smtClean="0"/>
              <a:t> </a:t>
            </a:r>
            <a:r>
              <a:rPr lang="cy-GB" altLang="en-US" sz="2000" noProof="0" dirty="0" err="1" smtClean="0"/>
              <a:t>child</a:t>
            </a:r>
            <a:r>
              <a:rPr lang="cy-GB" altLang="en-US" sz="2000" noProof="0" dirty="0" smtClean="0"/>
              <a:t>’, </a:t>
            </a:r>
            <a:r>
              <a:rPr lang="cy-GB" altLang="en-US" sz="2000" noProof="0" dirty="0" err="1" smtClean="0"/>
              <a:t>contributing</a:t>
            </a:r>
            <a:r>
              <a:rPr lang="cy-GB" altLang="en-US" sz="2000" noProof="0" dirty="0" smtClean="0"/>
              <a:t> to the </a:t>
            </a:r>
            <a:r>
              <a:rPr lang="cy-GB" altLang="en-US" sz="2000" noProof="0" dirty="0" err="1" smtClean="0"/>
              <a:t>commodification</a:t>
            </a:r>
            <a:r>
              <a:rPr lang="cy-GB" altLang="en-US" sz="2000" noProof="0" dirty="0" smtClean="0"/>
              <a:t> of </a:t>
            </a:r>
            <a:r>
              <a:rPr lang="cy-GB" altLang="en-US" sz="2000" noProof="0" dirty="0" err="1" smtClean="0"/>
              <a:t>childhood</a:t>
            </a:r>
            <a:r>
              <a:rPr lang="cy-GB" altLang="en-US" sz="2000" noProof="0" dirty="0" smtClean="0"/>
              <a:t>.  The </a:t>
            </a:r>
            <a:r>
              <a:rPr lang="cy-GB" altLang="en-US" sz="2000" noProof="0" dirty="0" err="1" smtClean="0"/>
              <a:t>citizen-child</a:t>
            </a:r>
            <a:r>
              <a:rPr lang="cy-GB" altLang="en-US" sz="2000" noProof="0" dirty="0" smtClean="0"/>
              <a:t> </a:t>
            </a:r>
            <a:r>
              <a:rPr lang="cy-GB" altLang="en-US" sz="2000" noProof="0" dirty="0" err="1" smtClean="0"/>
              <a:t>will</a:t>
            </a:r>
            <a:r>
              <a:rPr lang="cy-GB" altLang="en-US" sz="2000" noProof="0" dirty="0" smtClean="0"/>
              <a:t> </a:t>
            </a:r>
            <a:r>
              <a:rPr lang="cy-GB" altLang="en-US" sz="2000" noProof="0" dirty="0" err="1" smtClean="0"/>
              <a:t>benefit</a:t>
            </a:r>
            <a:r>
              <a:rPr lang="cy-GB" altLang="en-US" sz="2000" noProof="0" dirty="0" smtClean="0"/>
              <a:t> </a:t>
            </a:r>
            <a:r>
              <a:rPr lang="cy-GB" altLang="en-US" sz="2000" noProof="0" dirty="0" err="1" smtClean="0"/>
              <a:t>from</a:t>
            </a:r>
            <a:r>
              <a:rPr lang="cy-GB" altLang="en-US" sz="2000" noProof="0" dirty="0" smtClean="0"/>
              <a:t> help </a:t>
            </a:r>
            <a:r>
              <a:rPr lang="cy-GB" altLang="en-US" sz="2000" noProof="0" dirty="0" err="1" smtClean="0"/>
              <a:t>and</a:t>
            </a:r>
            <a:r>
              <a:rPr lang="cy-GB" altLang="en-US" sz="2000" noProof="0" dirty="0" smtClean="0"/>
              <a:t> </a:t>
            </a:r>
            <a:r>
              <a:rPr lang="cy-GB" altLang="en-US" sz="2000" noProof="0" dirty="0" err="1" smtClean="0"/>
              <a:t>support</a:t>
            </a:r>
            <a:r>
              <a:rPr lang="cy-GB" altLang="en-US" sz="2000" noProof="0" dirty="0" smtClean="0"/>
              <a:t> to </a:t>
            </a:r>
            <a:r>
              <a:rPr lang="cy-GB" altLang="en-US" sz="2000" noProof="0" dirty="0" err="1" smtClean="0"/>
              <a:t>fulfil</a:t>
            </a:r>
            <a:r>
              <a:rPr lang="cy-GB" altLang="en-US" sz="2000" noProof="0" dirty="0" smtClean="0"/>
              <a:t> his </a:t>
            </a:r>
            <a:r>
              <a:rPr lang="cy-GB" altLang="en-US" sz="2000" noProof="0" dirty="0" err="1" smtClean="0"/>
              <a:t>or</a:t>
            </a:r>
            <a:r>
              <a:rPr lang="cy-GB" altLang="en-US" sz="2000" noProof="0" dirty="0" smtClean="0"/>
              <a:t> her </a:t>
            </a:r>
            <a:r>
              <a:rPr lang="cy-GB" altLang="en-US" sz="2000" noProof="0" dirty="0" err="1" smtClean="0"/>
              <a:t>potential</a:t>
            </a:r>
            <a:r>
              <a:rPr lang="cy-GB" altLang="en-US" sz="2000" noProof="0" dirty="0" smtClean="0"/>
              <a:t>.  </a:t>
            </a:r>
            <a:r>
              <a:rPr lang="cy-GB" altLang="en-US" sz="2000" noProof="0" dirty="0" err="1" smtClean="0"/>
              <a:t>This</a:t>
            </a:r>
            <a:r>
              <a:rPr lang="cy-GB" altLang="en-US" sz="2000" noProof="0" dirty="0" smtClean="0"/>
              <a:t> is a </a:t>
            </a:r>
            <a:r>
              <a:rPr lang="cy-GB" altLang="en-US" sz="2000" noProof="0" dirty="0" err="1" smtClean="0"/>
              <a:t>crucial</a:t>
            </a:r>
            <a:r>
              <a:rPr lang="cy-GB" altLang="en-US" sz="2000" noProof="0" dirty="0" smtClean="0"/>
              <a:t> </a:t>
            </a:r>
            <a:r>
              <a:rPr lang="cy-GB" altLang="en-US" sz="2000" noProof="0" dirty="0" err="1" smtClean="0"/>
              <a:t>aspect</a:t>
            </a:r>
            <a:r>
              <a:rPr lang="cy-GB" altLang="en-US" sz="2000" noProof="0" dirty="0" smtClean="0"/>
              <a:t> of the </a:t>
            </a:r>
            <a:r>
              <a:rPr lang="cy-GB" altLang="en-US" sz="2000" noProof="0" dirty="0" err="1" smtClean="0"/>
              <a:t>new</a:t>
            </a:r>
            <a:r>
              <a:rPr lang="cy-GB" altLang="en-US" sz="2000" noProof="0" dirty="0" smtClean="0"/>
              <a:t> </a:t>
            </a:r>
            <a:r>
              <a:rPr lang="cy-GB" altLang="en-US" sz="2000" noProof="0" dirty="0" err="1" smtClean="0"/>
              <a:t>child</a:t>
            </a:r>
            <a:r>
              <a:rPr lang="cy-GB" altLang="en-US" sz="2000" noProof="0" dirty="0" smtClean="0"/>
              <a:t>, </a:t>
            </a:r>
            <a:r>
              <a:rPr lang="cy-GB" altLang="en-US" sz="2000" noProof="0" dirty="0" err="1" smtClean="0"/>
              <a:t>being</a:t>
            </a:r>
            <a:r>
              <a:rPr lang="cy-GB" altLang="en-US" sz="2000" noProof="0" dirty="0" smtClean="0"/>
              <a:t> </a:t>
            </a:r>
            <a:r>
              <a:rPr lang="cy-GB" altLang="en-US" sz="2000" noProof="0" dirty="0" err="1" smtClean="0"/>
              <a:t>progressively</a:t>
            </a:r>
            <a:r>
              <a:rPr lang="cy-GB" altLang="en-US" sz="2000" noProof="0" dirty="0" smtClean="0"/>
              <a:t> </a:t>
            </a:r>
            <a:r>
              <a:rPr lang="cy-GB" altLang="en-US" sz="2000" noProof="0" dirty="0" err="1" smtClean="0"/>
              <a:t>included</a:t>
            </a:r>
            <a:r>
              <a:rPr lang="cy-GB" altLang="en-US" sz="2000" noProof="0" dirty="0" smtClean="0"/>
              <a:t> </a:t>
            </a:r>
            <a:r>
              <a:rPr lang="cy-GB" altLang="en-US" sz="2000" noProof="0" dirty="0" err="1" smtClean="0"/>
              <a:t>as</a:t>
            </a:r>
            <a:r>
              <a:rPr lang="cy-GB" altLang="en-US" sz="2000" noProof="0" dirty="0" smtClean="0"/>
              <a:t> </a:t>
            </a:r>
            <a:r>
              <a:rPr lang="cy-GB" altLang="en-US" sz="2000" noProof="0" dirty="0" err="1" smtClean="0"/>
              <a:t>consumers</a:t>
            </a:r>
            <a:r>
              <a:rPr lang="cy-GB" altLang="en-US" sz="2000" noProof="0" dirty="0" smtClean="0"/>
              <a:t> (</a:t>
            </a:r>
            <a:r>
              <a:rPr lang="cy-GB" altLang="en-US" sz="2000" noProof="0" dirty="0" err="1" smtClean="0"/>
              <a:t>Piper</a:t>
            </a:r>
            <a:r>
              <a:rPr lang="cy-GB" altLang="en-US" sz="2000" noProof="0" dirty="0" smtClean="0"/>
              <a:t>, 2008, p. 50)</a:t>
            </a:r>
            <a:endParaRPr lang="cy-GB" altLang="en-US" sz="2000" noProof="0" dirty="0"/>
          </a:p>
        </p:txBody>
      </p:sp>
      <p:sp>
        <p:nvSpPr>
          <p:cNvPr id="2" name="Content Placeholder 1"/>
          <p:cNvSpPr>
            <a:spLocks noGrp="1"/>
          </p:cNvSpPr>
          <p:nvPr>
            <p:ph sz="half" idx="2"/>
          </p:nvPr>
        </p:nvSpPr>
        <p:spPr>
          <a:xfrm>
            <a:off x="6197600" y="1600201"/>
            <a:ext cx="5555488" cy="4525963"/>
          </a:xfrm>
        </p:spPr>
        <p:txBody>
          <a:bodyPr/>
          <a:lstStyle/>
          <a:p>
            <a:r>
              <a:rPr lang="cy-GB" altLang="en-US" sz="2000" dirty="0" smtClean="0">
                <a:solidFill>
                  <a:srgbClr val="000000"/>
                </a:solidFill>
              </a:rPr>
              <a:t>Gellid dadlau bod sefydliadau modern yn cyfrannu at greu plant a phobl ifanc ‘da’, sy’n gweithio’n galed ac yn cael swydd dda, ac sydd â pherthynas dda </a:t>
            </a:r>
            <a:r>
              <a:rPr lang="cy-GB" altLang="en-US" sz="2000" dirty="0" err="1" smtClean="0">
                <a:solidFill>
                  <a:srgbClr val="000000"/>
                </a:solidFill>
              </a:rPr>
              <a:t>â’u</a:t>
            </a:r>
            <a:r>
              <a:rPr lang="cy-GB" altLang="en-US" sz="2000" dirty="0" smtClean="0">
                <a:solidFill>
                  <a:srgbClr val="000000"/>
                </a:solidFill>
              </a:rPr>
              <a:t> ffrindiau ac o fewn y gymuned leol. Nid ydynt yn wrthgymdeithasol, maent yn cyfranogi’n dda mewn gweithgareddau yn yr ysgol a’r tu allan i’r ysgol ac yn aros o fewn y cartref teuluol. Nid delwedd syml o’r ‘plentyn fel cynnyrch’ yw hyn ond ‘plentyn </a:t>
            </a:r>
            <a:r>
              <a:rPr lang="cy-GB" altLang="en-US" sz="2000" dirty="0" err="1" smtClean="0">
                <a:solidFill>
                  <a:srgbClr val="000000"/>
                </a:solidFill>
              </a:rPr>
              <a:t>hyfforddadwy</a:t>
            </a:r>
            <a:r>
              <a:rPr lang="cy-GB" altLang="en-US" sz="2000" dirty="0" smtClean="0">
                <a:solidFill>
                  <a:srgbClr val="000000"/>
                </a:solidFill>
              </a:rPr>
              <a:t>’ sy’n cyfrannu at wneud plentyndod yn nwydd. Bydd y plentyn-ddinesydd yn elwa o gymorth a chefnogaeth i gyflawni ei botensial. Mae hyn yn agwedd hanfodol ar y plentyn newydd, cael ei gynnwys yn gynyddol fel  defnyddiwr </a:t>
            </a:r>
            <a:r>
              <a:rPr lang="cy-GB" altLang="en-US" sz="2000" dirty="0">
                <a:solidFill>
                  <a:srgbClr val="000000"/>
                </a:solidFill>
              </a:rPr>
              <a:t>(</a:t>
            </a:r>
            <a:r>
              <a:rPr lang="cy-GB" altLang="en-US" sz="2000" dirty="0" err="1">
                <a:solidFill>
                  <a:srgbClr val="000000"/>
                </a:solidFill>
              </a:rPr>
              <a:t>Piper</a:t>
            </a:r>
            <a:r>
              <a:rPr lang="cy-GB" altLang="en-US" sz="2000" dirty="0">
                <a:solidFill>
                  <a:srgbClr val="000000"/>
                </a:solidFill>
              </a:rPr>
              <a:t>, 2008, </a:t>
            </a:r>
            <a:r>
              <a:rPr lang="cy-GB" altLang="en-US" sz="2000" dirty="0" smtClean="0">
                <a:solidFill>
                  <a:srgbClr val="000000"/>
                </a:solidFill>
              </a:rPr>
              <a:t>t. </a:t>
            </a:r>
            <a:r>
              <a:rPr lang="cy-GB" altLang="en-US" sz="2000" dirty="0">
                <a:solidFill>
                  <a:srgbClr val="000000"/>
                </a:solidFill>
              </a:rPr>
              <a:t>50</a:t>
            </a:r>
            <a:r>
              <a:rPr lang="cy-GB" altLang="en-US" sz="2000" dirty="0" smtClean="0">
                <a:solidFill>
                  <a:srgbClr val="000000"/>
                </a:solidFill>
              </a:rPr>
              <a:t>)</a:t>
            </a:r>
            <a:endParaRPr lang="en-GB" dirty="0"/>
          </a:p>
        </p:txBody>
      </p:sp>
    </p:spTree>
    <p:extLst>
      <p:ext uri="{BB962C8B-B14F-4D97-AF65-F5344CB8AC3E}">
        <p14:creationId xmlns:p14="http://schemas.microsoft.com/office/powerpoint/2010/main" val="39583758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cy-GB" altLang="en-US" noProof="0" dirty="0" err="1" smtClean="0"/>
              <a:t>Three</a:t>
            </a:r>
            <a:r>
              <a:rPr lang="cy-GB" altLang="en-US" noProof="0" dirty="0" smtClean="0"/>
              <a:t> Es                            Tair E</a:t>
            </a:r>
            <a:endParaRPr lang="cy-GB" altLang="en-US" noProof="0" dirty="0"/>
          </a:p>
        </p:txBody>
      </p:sp>
      <p:sp>
        <p:nvSpPr>
          <p:cNvPr id="18435" name="Rectangle 3"/>
          <p:cNvSpPr>
            <a:spLocks noGrp="1" noChangeArrowheads="1"/>
          </p:cNvSpPr>
          <p:nvPr>
            <p:ph sz="half" idx="1"/>
          </p:nvPr>
        </p:nvSpPr>
        <p:spPr/>
        <p:txBody>
          <a:bodyPr/>
          <a:lstStyle/>
          <a:p>
            <a:r>
              <a:rPr lang="cy-GB" altLang="en-US" sz="2200" noProof="0" dirty="0" smtClean="0"/>
              <a:t>The </a:t>
            </a:r>
            <a:r>
              <a:rPr lang="cy-GB" altLang="en-US" sz="2200" noProof="0" dirty="0" err="1" smtClean="0"/>
              <a:t>Thatcherite</a:t>
            </a:r>
            <a:r>
              <a:rPr lang="cy-GB" altLang="en-US" sz="2200" noProof="0" dirty="0" smtClean="0"/>
              <a:t> agenda of the </a:t>
            </a:r>
            <a:r>
              <a:rPr lang="cy-GB" altLang="en-US" sz="2200" noProof="0" dirty="0" err="1" smtClean="0"/>
              <a:t>market</a:t>
            </a:r>
            <a:r>
              <a:rPr lang="cy-GB" altLang="en-US" sz="2200" noProof="0" dirty="0" smtClean="0"/>
              <a:t> was </a:t>
            </a:r>
            <a:r>
              <a:rPr lang="cy-GB" altLang="en-US" sz="2200" noProof="0" dirty="0" err="1" smtClean="0"/>
              <a:t>overtly</a:t>
            </a:r>
            <a:r>
              <a:rPr lang="cy-GB" altLang="en-US" sz="2200" noProof="0" dirty="0" smtClean="0"/>
              <a:t> </a:t>
            </a:r>
            <a:r>
              <a:rPr lang="cy-GB" altLang="en-US" sz="2200" noProof="0" dirty="0" err="1" smtClean="0"/>
              <a:t>about</a:t>
            </a:r>
            <a:r>
              <a:rPr lang="cy-GB" altLang="en-US" sz="2200" noProof="0" dirty="0" smtClean="0"/>
              <a:t> </a:t>
            </a:r>
            <a:r>
              <a:rPr lang="cy-GB" altLang="en-US" sz="2200" noProof="0" dirty="0" err="1" smtClean="0"/>
              <a:t>value</a:t>
            </a:r>
            <a:r>
              <a:rPr lang="cy-GB" altLang="en-US" sz="2200" noProof="0" dirty="0" smtClean="0"/>
              <a:t> </a:t>
            </a:r>
            <a:r>
              <a:rPr lang="cy-GB" altLang="en-US" sz="2200" noProof="0" dirty="0" err="1" smtClean="0"/>
              <a:t>for</a:t>
            </a:r>
            <a:r>
              <a:rPr lang="cy-GB" altLang="en-US" sz="2200" noProof="0" dirty="0" smtClean="0"/>
              <a:t> </a:t>
            </a:r>
            <a:r>
              <a:rPr lang="cy-GB" altLang="en-US" sz="2200" noProof="0" dirty="0" err="1" smtClean="0"/>
              <a:t>money</a:t>
            </a:r>
            <a:r>
              <a:rPr lang="cy-GB" altLang="en-US" sz="2200" noProof="0" dirty="0" smtClean="0"/>
              <a:t>.  </a:t>
            </a:r>
            <a:r>
              <a:rPr lang="cy-GB" altLang="en-US" sz="2200" noProof="0" dirty="0" err="1" smtClean="0"/>
              <a:t>This</a:t>
            </a:r>
            <a:r>
              <a:rPr lang="cy-GB" altLang="en-US" sz="2200" noProof="0" dirty="0" smtClean="0"/>
              <a:t> </a:t>
            </a:r>
            <a:r>
              <a:rPr lang="cy-GB" altLang="en-US" sz="2200" noProof="0" dirty="0" err="1" smtClean="0"/>
              <a:t>value</a:t>
            </a:r>
            <a:r>
              <a:rPr lang="cy-GB" altLang="en-US" sz="2200" noProof="0" dirty="0" smtClean="0"/>
              <a:t> </a:t>
            </a:r>
            <a:r>
              <a:rPr lang="cy-GB" altLang="en-US" sz="2200" noProof="0" dirty="0" err="1" smtClean="0"/>
              <a:t>continues</a:t>
            </a:r>
            <a:r>
              <a:rPr lang="cy-GB" altLang="en-US" sz="2200" noProof="0" dirty="0" smtClean="0"/>
              <a:t> to </a:t>
            </a:r>
            <a:r>
              <a:rPr lang="cy-GB" altLang="en-US" sz="2200" noProof="0" dirty="0" err="1" smtClean="0"/>
              <a:t>influence</a:t>
            </a:r>
            <a:r>
              <a:rPr lang="cy-GB" altLang="en-US" sz="2200" noProof="0" dirty="0" smtClean="0"/>
              <a:t> </a:t>
            </a:r>
            <a:r>
              <a:rPr lang="cy-GB" altLang="en-US" sz="2200" noProof="0" dirty="0" err="1" smtClean="0"/>
              <a:t>public</a:t>
            </a:r>
            <a:r>
              <a:rPr lang="cy-GB" altLang="en-US" sz="2200" noProof="0" dirty="0" smtClean="0"/>
              <a:t> </a:t>
            </a:r>
            <a:r>
              <a:rPr lang="cy-GB" altLang="en-US" sz="2200" noProof="0" dirty="0" err="1" smtClean="0"/>
              <a:t>consciousness</a:t>
            </a:r>
            <a:r>
              <a:rPr lang="cy-GB" altLang="en-US" sz="2200" noProof="0" dirty="0" smtClean="0"/>
              <a:t> </a:t>
            </a:r>
            <a:r>
              <a:rPr lang="cy-GB" altLang="en-US" sz="2200" noProof="0" dirty="0" err="1" smtClean="0"/>
              <a:t>and</a:t>
            </a:r>
            <a:r>
              <a:rPr lang="cy-GB" altLang="en-US" sz="2200" noProof="0" dirty="0" smtClean="0"/>
              <a:t> </a:t>
            </a:r>
            <a:r>
              <a:rPr lang="cy-GB" altLang="en-US" sz="2200" noProof="0" dirty="0" err="1" smtClean="0"/>
              <a:t>thinking</a:t>
            </a:r>
            <a:r>
              <a:rPr lang="cy-GB" altLang="en-US" sz="2200" noProof="0" dirty="0" smtClean="0"/>
              <a:t>.</a:t>
            </a:r>
          </a:p>
          <a:p>
            <a:r>
              <a:rPr lang="cy-GB" altLang="en-US" sz="2200" noProof="0" dirty="0" err="1" smtClean="0"/>
              <a:t>Consequently</a:t>
            </a:r>
            <a:r>
              <a:rPr lang="cy-GB" altLang="en-US" sz="2200" noProof="0" dirty="0" smtClean="0"/>
              <a:t> the criteria </a:t>
            </a:r>
            <a:r>
              <a:rPr lang="cy-GB" altLang="en-US" sz="2200" noProof="0" dirty="0" err="1" smtClean="0"/>
              <a:t>for</a:t>
            </a:r>
            <a:r>
              <a:rPr lang="cy-GB" altLang="en-US" sz="2200" noProof="0" dirty="0" smtClean="0"/>
              <a:t> </a:t>
            </a:r>
            <a:r>
              <a:rPr lang="cy-GB" altLang="en-US" sz="2200" noProof="0" dirty="0" err="1" smtClean="0"/>
              <a:t>evaluation</a:t>
            </a:r>
            <a:r>
              <a:rPr lang="cy-GB" altLang="en-US" sz="2200" noProof="0" dirty="0" smtClean="0"/>
              <a:t> (</a:t>
            </a:r>
            <a:r>
              <a:rPr lang="cy-GB" altLang="en-US" sz="2200" noProof="0" dirty="0" err="1" smtClean="0"/>
              <a:t>efficiency</a:t>
            </a:r>
            <a:r>
              <a:rPr lang="cy-GB" altLang="en-US" sz="2200" noProof="0" dirty="0" smtClean="0"/>
              <a:t>, </a:t>
            </a:r>
            <a:r>
              <a:rPr lang="cy-GB" altLang="en-US" sz="2200" noProof="0" dirty="0" err="1" smtClean="0"/>
              <a:t>effectiveness</a:t>
            </a:r>
            <a:r>
              <a:rPr lang="cy-GB" altLang="en-US" sz="2200" noProof="0" dirty="0" smtClean="0"/>
              <a:t> </a:t>
            </a:r>
            <a:r>
              <a:rPr lang="cy-GB" altLang="en-US" sz="2200" noProof="0" dirty="0" err="1" smtClean="0"/>
              <a:t>and</a:t>
            </a:r>
            <a:r>
              <a:rPr lang="cy-GB" altLang="en-US" sz="2200" noProof="0" dirty="0" smtClean="0"/>
              <a:t> </a:t>
            </a:r>
            <a:r>
              <a:rPr lang="cy-GB" altLang="en-US" sz="2200" noProof="0" dirty="0" err="1" smtClean="0"/>
              <a:t>economy</a:t>
            </a:r>
            <a:r>
              <a:rPr lang="cy-GB" altLang="en-US" sz="2200" noProof="0" dirty="0" smtClean="0"/>
              <a:t>) </a:t>
            </a:r>
            <a:r>
              <a:rPr lang="cy-GB" altLang="en-US" sz="2200" noProof="0" dirty="0" err="1" smtClean="0"/>
              <a:t>have</a:t>
            </a:r>
            <a:r>
              <a:rPr lang="cy-GB" altLang="en-US" sz="2200" noProof="0" dirty="0" smtClean="0"/>
              <a:t> </a:t>
            </a:r>
            <a:r>
              <a:rPr lang="cy-GB" altLang="en-US" sz="2200" noProof="0" dirty="0" err="1" smtClean="0"/>
              <a:t>often</a:t>
            </a:r>
            <a:r>
              <a:rPr lang="cy-GB" altLang="en-US" sz="2200" noProof="0" dirty="0" smtClean="0"/>
              <a:t> </a:t>
            </a:r>
            <a:r>
              <a:rPr lang="cy-GB" altLang="en-US" sz="2200" noProof="0" dirty="0" err="1" smtClean="0"/>
              <a:t>been</a:t>
            </a:r>
            <a:r>
              <a:rPr lang="cy-GB" altLang="en-US" sz="2200" noProof="0" dirty="0" smtClean="0"/>
              <a:t> </a:t>
            </a:r>
            <a:r>
              <a:rPr lang="cy-GB" altLang="en-US" sz="2200" noProof="0" dirty="0" err="1" smtClean="0"/>
              <a:t>biased</a:t>
            </a:r>
            <a:r>
              <a:rPr lang="cy-GB" altLang="en-US" sz="2200" noProof="0" dirty="0" smtClean="0"/>
              <a:t> </a:t>
            </a:r>
            <a:r>
              <a:rPr lang="cy-GB" altLang="en-US" sz="2200" noProof="0" dirty="0" err="1" smtClean="0"/>
              <a:t>towards</a:t>
            </a:r>
            <a:r>
              <a:rPr lang="cy-GB" altLang="en-US" sz="2200" noProof="0" dirty="0" smtClean="0"/>
              <a:t> the </a:t>
            </a:r>
            <a:r>
              <a:rPr lang="cy-GB" altLang="en-US" sz="2200" noProof="0" dirty="0" err="1" smtClean="0"/>
              <a:t>lowest</a:t>
            </a:r>
            <a:r>
              <a:rPr lang="cy-GB" altLang="en-US" sz="2200" noProof="0" dirty="0" smtClean="0"/>
              <a:t> cost </a:t>
            </a:r>
            <a:r>
              <a:rPr lang="cy-GB" altLang="en-US" sz="2200" noProof="0" dirty="0" err="1" smtClean="0"/>
              <a:t>option</a:t>
            </a:r>
            <a:r>
              <a:rPr lang="cy-GB" altLang="en-US" sz="2200" noProof="0" dirty="0" smtClean="0"/>
              <a:t>, </a:t>
            </a:r>
            <a:r>
              <a:rPr lang="cy-GB" altLang="en-US" sz="2200" noProof="0" dirty="0" err="1" smtClean="0"/>
              <a:t>with</a:t>
            </a:r>
            <a:r>
              <a:rPr lang="cy-GB" altLang="en-US" sz="2200" noProof="0" dirty="0" smtClean="0"/>
              <a:t> </a:t>
            </a:r>
            <a:r>
              <a:rPr lang="cy-GB" altLang="en-US" sz="2200" noProof="0" dirty="0" err="1" smtClean="0"/>
              <a:t>quality</a:t>
            </a:r>
            <a:r>
              <a:rPr lang="cy-GB" altLang="en-US" sz="2200" noProof="0" dirty="0" smtClean="0"/>
              <a:t> </a:t>
            </a:r>
            <a:r>
              <a:rPr lang="cy-GB" altLang="en-US" sz="2200" noProof="0" dirty="0" err="1" smtClean="0"/>
              <a:t>being</a:t>
            </a:r>
            <a:r>
              <a:rPr lang="cy-GB" altLang="en-US" sz="2200" noProof="0" dirty="0" smtClean="0"/>
              <a:t> a </a:t>
            </a:r>
            <a:r>
              <a:rPr lang="cy-GB" altLang="en-US" sz="2200" noProof="0" dirty="0" err="1" smtClean="0"/>
              <a:t>lower</a:t>
            </a:r>
            <a:r>
              <a:rPr lang="cy-GB" altLang="en-US" sz="2200" noProof="0" dirty="0" smtClean="0"/>
              <a:t> </a:t>
            </a:r>
            <a:r>
              <a:rPr lang="cy-GB" altLang="en-US" sz="2200" noProof="0" dirty="0" err="1" smtClean="0"/>
              <a:t>priority</a:t>
            </a:r>
            <a:r>
              <a:rPr lang="cy-GB" altLang="en-US" sz="2200" noProof="0" dirty="0" smtClean="0"/>
              <a:t>.  </a:t>
            </a:r>
            <a:r>
              <a:rPr lang="cy-GB" altLang="en-US" sz="2200" noProof="0" dirty="0" err="1" smtClean="0"/>
              <a:t>This</a:t>
            </a:r>
            <a:r>
              <a:rPr lang="cy-GB" altLang="en-US" sz="2200" noProof="0" dirty="0" smtClean="0"/>
              <a:t> </a:t>
            </a:r>
            <a:r>
              <a:rPr lang="cy-GB" altLang="en-US" sz="2200" noProof="0" dirty="0" err="1" smtClean="0"/>
              <a:t>market</a:t>
            </a:r>
            <a:r>
              <a:rPr lang="cy-GB" altLang="en-US" sz="2200" noProof="0" dirty="0" smtClean="0"/>
              <a:t> </a:t>
            </a:r>
            <a:r>
              <a:rPr lang="cy-GB" altLang="en-US" sz="2200" noProof="0" dirty="0" err="1" smtClean="0"/>
              <a:t>based</a:t>
            </a:r>
            <a:r>
              <a:rPr lang="cy-GB" altLang="en-US" sz="2200" noProof="0" dirty="0" smtClean="0"/>
              <a:t> </a:t>
            </a:r>
            <a:r>
              <a:rPr lang="cy-GB" altLang="en-US" sz="2200" noProof="0" dirty="0" err="1" smtClean="0"/>
              <a:t>ideology</a:t>
            </a:r>
            <a:r>
              <a:rPr lang="cy-GB" altLang="en-US" sz="2200" noProof="0" dirty="0" smtClean="0"/>
              <a:t> </a:t>
            </a:r>
            <a:r>
              <a:rPr lang="cy-GB" altLang="en-US" sz="2200" noProof="0" dirty="0" err="1" smtClean="0"/>
              <a:t>brought</a:t>
            </a:r>
            <a:r>
              <a:rPr lang="cy-GB" altLang="en-US" sz="2200" noProof="0" dirty="0" smtClean="0"/>
              <a:t> </a:t>
            </a:r>
            <a:r>
              <a:rPr lang="cy-GB" altLang="en-US" sz="2200" noProof="0" dirty="0" err="1" smtClean="0"/>
              <a:t>into</a:t>
            </a:r>
            <a:r>
              <a:rPr lang="cy-GB" altLang="en-US" sz="2200" noProof="0" dirty="0" smtClean="0"/>
              <a:t> </a:t>
            </a:r>
            <a:r>
              <a:rPr lang="cy-GB" altLang="en-US" sz="2200" noProof="0" dirty="0" err="1" smtClean="0"/>
              <a:t>being</a:t>
            </a:r>
            <a:r>
              <a:rPr lang="cy-GB" altLang="en-US" sz="2200" noProof="0" dirty="0" smtClean="0"/>
              <a:t> the </a:t>
            </a:r>
            <a:r>
              <a:rPr lang="cy-GB" altLang="en-US" sz="2200" noProof="0" dirty="0" err="1" smtClean="0"/>
              <a:t>notion</a:t>
            </a:r>
            <a:r>
              <a:rPr lang="cy-GB" altLang="en-US" sz="2200" noProof="0" dirty="0" smtClean="0"/>
              <a:t> of </a:t>
            </a:r>
            <a:r>
              <a:rPr lang="cy-GB" altLang="en-US" sz="2200" i="1" noProof="0" dirty="0" smtClean="0"/>
              <a:t>New </a:t>
            </a:r>
            <a:r>
              <a:rPr lang="cy-GB" altLang="en-US" sz="2200" i="1" noProof="0" dirty="0" err="1" smtClean="0"/>
              <a:t>Public</a:t>
            </a:r>
            <a:r>
              <a:rPr lang="cy-GB" altLang="en-US" sz="2200" i="1" noProof="0" dirty="0" smtClean="0"/>
              <a:t> Management</a:t>
            </a:r>
            <a:r>
              <a:rPr lang="cy-GB" altLang="en-US" sz="2200" noProof="0" dirty="0" smtClean="0"/>
              <a:t>. </a:t>
            </a:r>
            <a:endParaRPr lang="cy-GB" altLang="en-US" sz="2200" noProof="0" dirty="0"/>
          </a:p>
        </p:txBody>
      </p:sp>
      <p:sp>
        <p:nvSpPr>
          <p:cNvPr id="2" name="Content Placeholder 1"/>
          <p:cNvSpPr>
            <a:spLocks noGrp="1"/>
          </p:cNvSpPr>
          <p:nvPr>
            <p:ph sz="half" idx="2"/>
          </p:nvPr>
        </p:nvSpPr>
        <p:spPr/>
        <p:txBody>
          <a:bodyPr/>
          <a:lstStyle/>
          <a:p>
            <a:pPr lvl="0"/>
            <a:r>
              <a:rPr lang="cy-GB" altLang="en-US" sz="2200" dirty="0" smtClean="0">
                <a:solidFill>
                  <a:srgbClr val="000000"/>
                </a:solidFill>
              </a:rPr>
              <a:t>Roedd yr agenda </a:t>
            </a:r>
            <a:r>
              <a:rPr lang="cy-GB" altLang="en-US" sz="2200" dirty="0" err="1" smtClean="0">
                <a:solidFill>
                  <a:srgbClr val="000000"/>
                </a:solidFill>
              </a:rPr>
              <a:t>Thatcheraidd</a:t>
            </a:r>
            <a:r>
              <a:rPr lang="cy-GB" altLang="en-US" sz="2200" dirty="0" smtClean="0">
                <a:solidFill>
                  <a:srgbClr val="000000"/>
                </a:solidFill>
              </a:rPr>
              <a:t> mewn perthynas </a:t>
            </a:r>
            <a:r>
              <a:rPr lang="cy-GB" altLang="en-US" sz="2200" dirty="0" err="1" smtClean="0">
                <a:solidFill>
                  <a:srgbClr val="000000"/>
                </a:solidFill>
              </a:rPr>
              <a:t>â’r</a:t>
            </a:r>
            <a:r>
              <a:rPr lang="cy-GB" altLang="en-US" sz="2200" dirty="0" smtClean="0">
                <a:solidFill>
                  <a:srgbClr val="000000"/>
                </a:solidFill>
              </a:rPr>
              <a:t> farchnad yn ymwneud yn amlwg â gwerth am arian.  Mae’r gwerth hwn yn parhau i ddylanwadu ar ymwybyddiaeth a meddwl y cyhoedd.</a:t>
            </a:r>
            <a:endParaRPr lang="cy-GB" altLang="en-US" sz="2200" dirty="0">
              <a:solidFill>
                <a:srgbClr val="000000"/>
              </a:solidFill>
            </a:endParaRPr>
          </a:p>
          <a:p>
            <a:pPr lvl="0"/>
            <a:r>
              <a:rPr lang="cy-GB" altLang="en-US" sz="2200" dirty="0" smtClean="0">
                <a:solidFill>
                  <a:srgbClr val="000000"/>
                </a:solidFill>
              </a:rPr>
              <a:t>O ganlyniad, mae’r meini prawf ar gyfer gwerthuso (effeithlonrwydd, effeithiolrwydd a’r economi) yn aml wedi gogwyddo tuag at yr opsiwn cost isaf, gydag ansawdd yn flaenoriaeth is. Esgorodd yr ideoleg hon sy’n seiliedig ar y farchnad ar y cysyniad o </a:t>
            </a:r>
            <a:r>
              <a:rPr lang="cy-GB" altLang="en-US" sz="2200" i="1" dirty="0" smtClean="0">
                <a:solidFill>
                  <a:srgbClr val="000000"/>
                </a:solidFill>
              </a:rPr>
              <a:t>Reolaeth Gyhoeddus Newydd.</a:t>
            </a:r>
            <a:endParaRPr lang="en-GB" dirty="0"/>
          </a:p>
        </p:txBody>
      </p:sp>
    </p:spTree>
    <p:extLst>
      <p:ext uri="{BB962C8B-B14F-4D97-AF65-F5344CB8AC3E}">
        <p14:creationId xmlns:p14="http://schemas.microsoft.com/office/powerpoint/2010/main" val="26850406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noProof="0" dirty="0" err="1" smtClean="0"/>
              <a:t>Motivations</a:t>
            </a:r>
            <a:r>
              <a:rPr lang="cy-GB" noProof="0" dirty="0" smtClean="0"/>
              <a:t> / Cymelliadau</a:t>
            </a:r>
            <a:endParaRPr lang="cy-GB" noProof="0" dirty="0"/>
          </a:p>
        </p:txBody>
      </p:sp>
      <p:sp>
        <p:nvSpPr>
          <p:cNvPr id="4" name="Content Placeholder 3"/>
          <p:cNvSpPr>
            <a:spLocks noGrp="1"/>
          </p:cNvSpPr>
          <p:nvPr>
            <p:ph sz="half" idx="1"/>
          </p:nvPr>
        </p:nvSpPr>
        <p:spPr/>
        <p:txBody>
          <a:bodyPr>
            <a:normAutofit/>
          </a:bodyPr>
          <a:lstStyle/>
          <a:p>
            <a:r>
              <a:rPr lang="cy-GB" noProof="0" dirty="0" err="1" smtClean="0"/>
              <a:t>List</a:t>
            </a:r>
            <a:r>
              <a:rPr lang="cy-GB" noProof="0" dirty="0" smtClean="0"/>
              <a:t> </a:t>
            </a:r>
            <a:r>
              <a:rPr lang="cy-GB" noProof="0" dirty="0" err="1" smtClean="0"/>
              <a:t>five</a:t>
            </a:r>
            <a:r>
              <a:rPr lang="cy-GB" noProof="0" dirty="0" smtClean="0"/>
              <a:t> </a:t>
            </a:r>
            <a:r>
              <a:rPr lang="cy-GB" noProof="0" dirty="0" err="1" smtClean="0"/>
              <a:t>things</a:t>
            </a:r>
            <a:r>
              <a:rPr lang="cy-GB" noProof="0" dirty="0" smtClean="0"/>
              <a:t> </a:t>
            </a:r>
            <a:r>
              <a:rPr lang="cy-GB" noProof="0" dirty="0" err="1" smtClean="0"/>
              <a:t>which</a:t>
            </a:r>
            <a:r>
              <a:rPr lang="cy-GB" noProof="0" dirty="0" smtClean="0"/>
              <a:t> </a:t>
            </a:r>
            <a:r>
              <a:rPr lang="cy-GB" noProof="0" dirty="0" err="1" smtClean="0"/>
              <a:t>motivate</a:t>
            </a:r>
            <a:r>
              <a:rPr lang="cy-GB" noProof="0" dirty="0" smtClean="0"/>
              <a:t> </a:t>
            </a:r>
            <a:r>
              <a:rPr lang="cy-GB" noProof="0" dirty="0" err="1" smtClean="0"/>
              <a:t>you</a:t>
            </a:r>
            <a:r>
              <a:rPr lang="cy-GB" noProof="0" dirty="0" smtClean="0"/>
              <a:t> </a:t>
            </a:r>
            <a:r>
              <a:rPr lang="cy-GB" noProof="0" dirty="0" err="1" smtClean="0"/>
              <a:t>in</a:t>
            </a:r>
            <a:r>
              <a:rPr lang="cy-GB" noProof="0" dirty="0" smtClean="0"/>
              <a:t> </a:t>
            </a:r>
            <a:r>
              <a:rPr lang="cy-GB" noProof="0" dirty="0" err="1" smtClean="0"/>
              <a:t>your</a:t>
            </a:r>
            <a:r>
              <a:rPr lang="cy-GB" noProof="0" dirty="0" smtClean="0"/>
              <a:t> </a:t>
            </a:r>
            <a:r>
              <a:rPr lang="cy-GB" noProof="0" dirty="0" err="1" smtClean="0"/>
              <a:t>life</a:t>
            </a:r>
            <a:r>
              <a:rPr lang="cy-GB" noProof="0" dirty="0" smtClean="0"/>
              <a:t>. </a:t>
            </a:r>
          </a:p>
          <a:p>
            <a:r>
              <a:rPr lang="cy-GB" noProof="0" dirty="0" err="1" smtClean="0"/>
              <a:t>List</a:t>
            </a:r>
            <a:r>
              <a:rPr lang="cy-GB" noProof="0" dirty="0" smtClean="0"/>
              <a:t> </a:t>
            </a:r>
            <a:r>
              <a:rPr lang="cy-GB" noProof="0" dirty="0" err="1" smtClean="0"/>
              <a:t>five</a:t>
            </a:r>
            <a:r>
              <a:rPr lang="cy-GB" noProof="0" dirty="0" smtClean="0"/>
              <a:t> </a:t>
            </a:r>
            <a:r>
              <a:rPr lang="cy-GB" noProof="0" dirty="0" err="1" smtClean="0"/>
              <a:t>things</a:t>
            </a:r>
            <a:r>
              <a:rPr lang="cy-GB" noProof="0" dirty="0" smtClean="0"/>
              <a:t> </a:t>
            </a:r>
            <a:r>
              <a:rPr lang="cy-GB" noProof="0" dirty="0" err="1" smtClean="0"/>
              <a:t>motivating</a:t>
            </a:r>
            <a:r>
              <a:rPr lang="cy-GB" noProof="0" dirty="0" smtClean="0"/>
              <a:t> </a:t>
            </a:r>
            <a:r>
              <a:rPr lang="cy-GB" noProof="0" dirty="0" err="1" smtClean="0"/>
              <a:t>you</a:t>
            </a:r>
            <a:r>
              <a:rPr lang="cy-GB" noProof="0" dirty="0" smtClean="0"/>
              <a:t> </a:t>
            </a:r>
            <a:r>
              <a:rPr lang="cy-GB" noProof="0" dirty="0" err="1" smtClean="0"/>
              <a:t>in</a:t>
            </a:r>
            <a:r>
              <a:rPr lang="cy-GB" noProof="0" dirty="0" smtClean="0"/>
              <a:t> </a:t>
            </a:r>
            <a:r>
              <a:rPr lang="cy-GB" noProof="0" dirty="0" err="1" smtClean="0"/>
              <a:t>your</a:t>
            </a:r>
            <a:r>
              <a:rPr lang="cy-GB" noProof="0" dirty="0" smtClean="0"/>
              <a:t> </a:t>
            </a:r>
            <a:r>
              <a:rPr lang="cy-GB" noProof="0" dirty="0" err="1" smtClean="0"/>
              <a:t>work</a:t>
            </a:r>
            <a:r>
              <a:rPr lang="cy-GB" noProof="0" dirty="0" smtClean="0"/>
              <a:t>.</a:t>
            </a:r>
          </a:p>
          <a:p>
            <a:endParaRPr lang="en-GB" dirty="0"/>
          </a:p>
          <a:p>
            <a:pPr lvl="0"/>
            <a:r>
              <a:rPr lang="cy-GB" dirty="0">
                <a:solidFill>
                  <a:prstClr val="black"/>
                </a:solidFill>
              </a:rPr>
              <a:t>Rhestrwch bum peth sy’n eich cymell mewn bywyd.</a:t>
            </a:r>
          </a:p>
          <a:p>
            <a:r>
              <a:rPr lang="cy-GB" dirty="0" smtClean="0"/>
              <a:t>Rhestrwch bum peth sy’n eich cymell yn eich gwaith.</a:t>
            </a:r>
            <a:endParaRPr lang="cy-GB" dirty="0"/>
          </a:p>
        </p:txBody>
      </p:sp>
      <p:pic>
        <p:nvPicPr>
          <p:cNvPr id="6" name="Content Placeholder 5"/>
          <p:cNvPicPr>
            <a:picLocks noGrp="1" noChangeAspect="1"/>
          </p:cNvPicPr>
          <p:nvPr>
            <p:ph sz="half" idx="2"/>
          </p:nvPr>
        </p:nvPicPr>
        <p:blipFill>
          <a:blip r:embed="rId3"/>
          <a:stretch>
            <a:fillRect/>
          </a:stretch>
        </p:blipFill>
        <p:spPr>
          <a:xfrm>
            <a:off x="6324600" y="1825625"/>
            <a:ext cx="5630212" cy="3837781"/>
          </a:xfrm>
          <a:prstGeom prst="rect">
            <a:avLst/>
          </a:prstGeom>
        </p:spPr>
      </p:pic>
    </p:spTree>
    <p:extLst>
      <p:ext uri="{BB962C8B-B14F-4D97-AF65-F5344CB8AC3E}">
        <p14:creationId xmlns:p14="http://schemas.microsoft.com/office/powerpoint/2010/main" val="244000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noProof="0" dirty="0" err="1" smtClean="0"/>
              <a:t>In</a:t>
            </a:r>
            <a:r>
              <a:rPr lang="cy-GB" noProof="0" dirty="0" smtClean="0"/>
              <a:t> </a:t>
            </a:r>
            <a:r>
              <a:rPr lang="cy-GB" noProof="0" dirty="0" err="1" smtClean="0"/>
              <a:t>Practice</a:t>
            </a:r>
            <a:r>
              <a:rPr lang="cy-GB" noProof="0" dirty="0" smtClean="0"/>
              <a:t> 					Yn ymarferol</a:t>
            </a:r>
            <a:endParaRPr lang="cy-GB" noProof="0" dirty="0"/>
          </a:p>
        </p:txBody>
      </p:sp>
      <p:sp>
        <p:nvSpPr>
          <p:cNvPr id="3" name="Content Placeholder 2"/>
          <p:cNvSpPr>
            <a:spLocks noGrp="1"/>
          </p:cNvSpPr>
          <p:nvPr>
            <p:ph sz="half" idx="1"/>
          </p:nvPr>
        </p:nvSpPr>
        <p:spPr/>
        <p:txBody>
          <a:bodyPr>
            <a:normAutofit/>
          </a:bodyPr>
          <a:lstStyle/>
          <a:p>
            <a:r>
              <a:rPr lang="cy-GB" noProof="0" dirty="0" err="1" smtClean="0"/>
              <a:t>In</a:t>
            </a:r>
            <a:r>
              <a:rPr lang="cy-GB" noProof="0" dirty="0" smtClean="0"/>
              <a:t> </a:t>
            </a:r>
            <a:r>
              <a:rPr lang="cy-GB" noProof="0" dirty="0" err="1" smtClean="0"/>
              <a:t>your</a:t>
            </a:r>
            <a:r>
              <a:rPr lang="cy-GB" noProof="0" dirty="0" smtClean="0"/>
              <a:t> </a:t>
            </a:r>
            <a:r>
              <a:rPr lang="cy-GB" noProof="0" dirty="0" err="1" smtClean="0"/>
              <a:t>work</a:t>
            </a:r>
            <a:r>
              <a:rPr lang="cy-GB" noProof="0" dirty="0" smtClean="0"/>
              <a:t>, </a:t>
            </a:r>
            <a:r>
              <a:rPr lang="cy-GB" noProof="0" dirty="0" err="1" smtClean="0"/>
              <a:t>what</a:t>
            </a:r>
            <a:r>
              <a:rPr lang="cy-GB" noProof="0" dirty="0" smtClean="0"/>
              <a:t> is </a:t>
            </a:r>
            <a:r>
              <a:rPr lang="cy-GB" noProof="0" dirty="0" err="1" smtClean="0"/>
              <a:t>it</a:t>
            </a:r>
            <a:r>
              <a:rPr lang="cy-GB" noProof="0" dirty="0" smtClean="0"/>
              <a:t> </a:t>
            </a:r>
            <a:r>
              <a:rPr lang="cy-GB" noProof="0" dirty="0" err="1" smtClean="0"/>
              <a:t>that</a:t>
            </a:r>
            <a:r>
              <a:rPr lang="cy-GB" noProof="0" dirty="0" smtClean="0"/>
              <a:t> </a:t>
            </a:r>
            <a:r>
              <a:rPr lang="cy-GB" noProof="0" dirty="0" err="1" smtClean="0"/>
              <a:t>drives</a:t>
            </a:r>
            <a:r>
              <a:rPr lang="cy-GB" noProof="0" dirty="0" smtClean="0"/>
              <a:t> the </a:t>
            </a:r>
            <a:r>
              <a:rPr lang="cy-GB" noProof="0" dirty="0" err="1" smtClean="0"/>
              <a:t>organisation</a:t>
            </a:r>
            <a:r>
              <a:rPr lang="cy-GB" noProof="0" dirty="0" smtClean="0"/>
              <a:t>?</a:t>
            </a:r>
          </a:p>
          <a:p>
            <a:pPr marL="0" indent="0">
              <a:buNone/>
            </a:pPr>
            <a:endParaRPr lang="cy-GB" noProof="0" dirty="0" smtClean="0"/>
          </a:p>
          <a:p>
            <a:r>
              <a:rPr lang="cy-GB" noProof="0" dirty="0" err="1" smtClean="0"/>
              <a:t>What</a:t>
            </a:r>
            <a:r>
              <a:rPr lang="cy-GB" noProof="0" dirty="0" smtClean="0"/>
              <a:t> is the </a:t>
            </a:r>
            <a:r>
              <a:rPr lang="cy-GB" noProof="0" dirty="0" err="1" smtClean="0"/>
              <a:t>mission</a:t>
            </a:r>
            <a:r>
              <a:rPr lang="cy-GB" noProof="0" dirty="0" smtClean="0"/>
              <a:t> of </a:t>
            </a:r>
            <a:r>
              <a:rPr lang="cy-GB" noProof="0" dirty="0" err="1" smtClean="0"/>
              <a:t>your</a:t>
            </a:r>
            <a:r>
              <a:rPr lang="cy-GB" noProof="0" dirty="0" smtClean="0"/>
              <a:t> </a:t>
            </a:r>
            <a:r>
              <a:rPr lang="cy-GB" noProof="0" dirty="0" err="1" smtClean="0"/>
              <a:t>organisation</a:t>
            </a:r>
            <a:r>
              <a:rPr lang="cy-GB" noProof="0" dirty="0" smtClean="0"/>
              <a:t>?</a:t>
            </a:r>
          </a:p>
          <a:p>
            <a:pPr marL="0" indent="0">
              <a:buNone/>
            </a:pPr>
            <a:endParaRPr lang="cy-GB" noProof="0" dirty="0" smtClean="0"/>
          </a:p>
          <a:p>
            <a:r>
              <a:rPr lang="cy-GB" noProof="0" dirty="0" err="1" smtClean="0"/>
              <a:t>List</a:t>
            </a:r>
            <a:r>
              <a:rPr lang="cy-GB" noProof="0" dirty="0" smtClean="0"/>
              <a:t> </a:t>
            </a:r>
            <a:r>
              <a:rPr lang="cy-GB" noProof="0" dirty="0" err="1" smtClean="0"/>
              <a:t>five</a:t>
            </a:r>
            <a:r>
              <a:rPr lang="cy-GB" noProof="0" dirty="0" smtClean="0"/>
              <a:t> </a:t>
            </a:r>
            <a:r>
              <a:rPr lang="cy-GB" noProof="0" dirty="0" err="1" smtClean="0"/>
              <a:t>values</a:t>
            </a:r>
            <a:r>
              <a:rPr lang="cy-GB" noProof="0" dirty="0" smtClean="0"/>
              <a:t> of </a:t>
            </a:r>
            <a:r>
              <a:rPr lang="cy-GB" noProof="0" dirty="0" err="1" smtClean="0"/>
              <a:t>an</a:t>
            </a:r>
            <a:r>
              <a:rPr lang="cy-GB" noProof="0" dirty="0" smtClean="0"/>
              <a:t> </a:t>
            </a:r>
            <a:r>
              <a:rPr lang="cy-GB" noProof="0" dirty="0" err="1" smtClean="0"/>
              <a:t>organisation</a:t>
            </a:r>
            <a:r>
              <a:rPr lang="cy-GB" noProof="0" dirty="0" smtClean="0"/>
              <a:t> </a:t>
            </a:r>
            <a:r>
              <a:rPr lang="cy-GB" noProof="0" dirty="0" err="1" smtClean="0"/>
              <a:t>with</a:t>
            </a:r>
            <a:r>
              <a:rPr lang="cy-GB" noProof="0" dirty="0" smtClean="0"/>
              <a:t> </a:t>
            </a:r>
            <a:r>
              <a:rPr lang="cy-GB" noProof="0" dirty="0" err="1" smtClean="0"/>
              <a:t>which</a:t>
            </a:r>
            <a:r>
              <a:rPr lang="cy-GB" noProof="0" dirty="0" smtClean="0"/>
              <a:t> </a:t>
            </a:r>
            <a:r>
              <a:rPr lang="cy-GB" noProof="0" dirty="0" err="1" smtClean="0"/>
              <a:t>you</a:t>
            </a:r>
            <a:r>
              <a:rPr lang="cy-GB" noProof="0" dirty="0" smtClean="0"/>
              <a:t> </a:t>
            </a:r>
            <a:r>
              <a:rPr lang="cy-GB" noProof="0" dirty="0" err="1" smtClean="0"/>
              <a:t>are</a:t>
            </a:r>
            <a:r>
              <a:rPr lang="cy-GB" noProof="0" dirty="0" smtClean="0"/>
              <a:t> </a:t>
            </a:r>
            <a:r>
              <a:rPr lang="cy-GB" noProof="0" dirty="0" err="1" smtClean="0"/>
              <a:t>familiar</a:t>
            </a:r>
            <a:r>
              <a:rPr lang="cy-GB" noProof="0" dirty="0" smtClean="0"/>
              <a:t>.</a:t>
            </a:r>
            <a:endParaRPr lang="cy-GB" noProof="0" dirty="0"/>
          </a:p>
        </p:txBody>
      </p:sp>
      <p:sp>
        <p:nvSpPr>
          <p:cNvPr id="4" name="Content Placeholder 3"/>
          <p:cNvSpPr>
            <a:spLocks noGrp="1"/>
          </p:cNvSpPr>
          <p:nvPr>
            <p:ph sz="half" idx="2"/>
          </p:nvPr>
        </p:nvSpPr>
        <p:spPr/>
        <p:txBody>
          <a:bodyPr>
            <a:normAutofit/>
          </a:bodyPr>
          <a:lstStyle/>
          <a:p>
            <a:pPr lvl="0"/>
            <a:r>
              <a:rPr lang="cy-GB" dirty="0" smtClean="0">
                <a:solidFill>
                  <a:prstClr val="black"/>
                </a:solidFill>
              </a:rPr>
              <a:t>Yn eich gwaith, beth sy’n gyrru’r sefydliad?</a:t>
            </a:r>
            <a:endParaRPr lang="cy-GB" dirty="0">
              <a:solidFill>
                <a:prstClr val="black"/>
              </a:solidFill>
            </a:endParaRPr>
          </a:p>
          <a:p>
            <a:pPr marL="0" lvl="0" indent="0">
              <a:buNone/>
            </a:pPr>
            <a:endParaRPr lang="cy-GB" dirty="0">
              <a:solidFill>
                <a:prstClr val="black"/>
              </a:solidFill>
            </a:endParaRPr>
          </a:p>
          <a:p>
            <a:pPr lvl="0"/>
            <a:r>
              <a:rPr lang="cy-GB" dirty="0" smtClean="0">
                <a:solidFill>
                  <a:prstClr val="black"/>
                </a:solidFill>
              </a:rPr>
              <a:t>Beth yw cenhadaeth eich sefydliad?</a:t>
            </a:r>
            <a:endParaRPr lang="cy-GB" dirty="0">
              <a:solidFill>
                <a:prstClr val="black"/>
              </a:solidFill>
            </a:endParaRPr>
          </a:p>
          <a:p>
            <a:pPr marL="0" lvl="0" indent="0">
              <a:buNone/>
            </a:pPr>
            <a:endParaRPr lang="cy-GB" dirty="0">
              <a:solidFill>
                <a:prstClr val="black"/>
              </a:solidFill>
            </a:endParaRPr>
          </a:p>
          <a:p>
            <a:pPr lvl="0"/>
            <a:r>
              <a:rPr lang="cy-GB" dirty="0" smtClean="0">
                <a:solidFill>
                  <a:prstClr val="black"/>
                </a:solidFill>
              </a:rPr>
              <a:t>Rhestrwch bump o werthoedd sefydliad sy’n gyfarwydd i chi.</a:t>
            </a:r>
            <a:endParaRPr lang="cy-GB" dirty="0">
              <a:solidFill>
                <a:prstClr val="black"/>
              </a:solidFill>
            </a:endParaRPr>
          </a:p>
        </p:txBody>
      </p:sp>
    </p:spTree>
    <p:extLst>
      <p:ext uri="{BB962C8B-B14F-4D97-AF65-F5344CB8AC3E}">
        <p14:creationId xmlns:p14="http://schemas.microsoft.com/office/powerpoint/2010/main" val="2777945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cy-GB"/>
          </a:p>
        </p:txBody>
      </p:sp>
      <p:sp>
        <p:nvSpPr>
          <p:cNvPr id="3" name="Content Placeholder 2"/>
          <p:cNvSpPr>
            <a:spLocks noGrp="1"/>
          </p:cNvSpPr>
          <p:nvPr>
            <p:ph sz="half" idx="1"/>
          </p:nvPr>
        </p:nvSpPr>
        <p:spPr/>
        <p:txBody>
          <a:bodyPr>
            <a:normAutofit lnSpcReduction="10000"/>
          </a:bodyPr>
          <a:lstStyle/>
          <a:p>
            <a:pPr marL="914400" lvl="1" indent="-457200">
              <a:lnSpc>
                <a:spcPct val="80000"/>
              </a:lnSpc>
              <a:buFont typeface="Wingdings" panose="05000000000000000000" pitchFamily="2" charset="2"/>
              <a:buAutoNum type="arabicPeriod"/>
            </a:pPr>
            <a:r>
              <a:rPr lang="cy-GB" altLang="en-US" sz="2800" dirty="0" err="1">
                <a:solidFill>
                  <a:prstClr val="black"/>
                </a:solidFill>
              </a:rPr>
              <a:t>Participation</a:t>
            </a:r>
            <a:r>
              <a:rPr lang="cy-GB" altLang="en-US" sz="2800" dirty="0">
                <a:solidFill>
                  <a:prstClr val="black"/>
                </a:solidFill>
              </a:rPr>
              <a:t> </a:t>
            </a:r>
            <a:r>
              <a:rPr lang="cy-GB" altLang="en-US" sz="2800" dirty="0" err="1">
                <a:solidFill>
                  <a:prstClr val="black"/>
                </a:solidFill>
              </a:rPr>
              <a:t>and</a:t>
            </a:r>
            <a:r>
              <a:rPr lang="cy-GB" altLang="en-US" sz="2800" dirty="0">
                <a:solidFill>
                  <a:prstClr val="black"/>
                </a:solidFill>
              </a:rPr>
              <a:t> </a:t>
            </a:r>
            <a:r>
              <a:rPr lang="cy-GB" altLang="en-US" sz="2800" dirty="0" err="1">
                <a:solidFill>
                  <a:prstClr val="black"/>
                </a:solidFill>
              </a:rPr>
              <a:t>active</a:t>
            </a:r>
            <a:r>
              <a:rPr lang="cy-GB" altLang="en-US" sz="2800" dirty="0">
                <a:solidFill>
                  <a:prstClr val="black"/>
                </a:solidFill>
              </a:rPr>
              <a:t> </a:t>
            </a:r>
            <a:r>
              <a:rPr lang="cy-GB" altLang="en-US" sz="2800" dirty="0" err="1">
                <a:solidFill>
                  <a:prstClr val="black"/>
                </a:solidFill>
              </a:rPr>
              <a:t>involvement</a:t>
            </a:r>
            <a:endParaRPr lang="cy-GB" altLang="en-US" sz="2800" dirty="0">
              <a:solidFill>
                <a:prstClr val="black"/>
              </a:solidFill>
            </a:endParaRPr>
          </a:p>
          <a:p>
            <a:pPr marL="914400" lvl="1" indent="-457200">
              <a:lnSpc>
                <a:spcPct val="80000"/>
              </a:lnSpc>
              <a:buFont typeface="Wingdings" panose="05000000000000000000" pitchFamily="2" charset="2"/>
              <a:buAutoNum type="arabicPeriod"/>
            </a:pPr>
            <a:r>
              <a:rPr lang="cy-GB" altLang="en-US" sz="2800" dirty="0" err="1">
                <a:solidFill>
                  <a:prstClr val="black"/>
                </a:solidFill>
              </a:rPr>
              <a:t>Equity</a:t>
            </a:r>
            <a:r>
              <a:rPr lang="cy-GB" altLang="en-US" sz="2800" dirty="0">
                <a:solidFill>
                  <a:prstClr val="black"/>
                </a:solidFill>
              </a:rPr>
              <a:t>, </a:t>
            </a:r>
            <a:r>
              <a:rPr lang="cy-GB" altLang="en-US" sz="2800" dirty="0" err="1">
                <a:solidFill>
                  <a:prstClr val="black"/>
                </a:solidFill>
              </a:rPr>
              <a:t>diversity</a:t>
            </a:r>
            <a:r>
              <a:rPr lang="cy-GB" altLang="en-US" sz="2800" dirty="0">
                <a:solidFill>
                  <a:prstClr val="black"/>
                </a:solidFill>
              </a:rPr>
              <a:t> </a:t>
            </a:r>
            <a:r>
              <a:rPr lang="cy-GB" altLang="en-US" sz="2800" dirty="0" err="1">
                <a:solidFill>
                  <a:prstClr val="black"/>
                </a:solidFill>
              </a:rPr>
              <a:t>and</a:t>
            </a:r>
            <a:r>
              <a:rPr lang="cy-GB" altLang="en-US" sz="2800" dirty="0">
                <a:solidFill>
                  <a:prstClr val="black"/>
                </a:solidFill>
              </a:rPr>
              <a:t> </a:t>
            </a:r>
            <a:r>
              <a:rPr lang="cy-GB" altLang="en-US" sz="2800" dirty="0" err="1">
                <a:solidFill>
                  <a:prstClr val="black"/>
                </a:solidFill>
              </a:rPr>
              <a:t>inclusion</a:t>
            </a:r>
            <a:endParaRPr lang="cy-GB" altLang="en-US" sz="2800" dirty="0">
              <a:solidFill>
                <a:prstClr val="black"/>
              </a:solidFill>
            </a:endParaRPr>
          </a:p>
          <a:p>
            <a:pPr marL="914400" lvl="1" indent="-457200">
              <a:lnSpc>
                <a:spcPct val="80000"/>
              </a:lnSpc>
              <a:buFont typeface="Wingdings" panose="05000000000000000000" pitchFamily="2" charset="2"/>
              <a:buAutoNum type="arabicPeriod"/>
            </a:pPr>
            <a:r>
              <a:rPr lang="cy-GB" altLang="en-US" sz="2800" dirty="0" err="1">
                <a:solidFill>
                  <a:prstClr val="black"/>
                </a:solidFill>
              </a:rPr>
              <a:t>Partnership</a:t>
            </a:r>
            <a:r>
              <a:rPr lang="cy-GB" altLang="en-US" sz="2800" dirty="0">
                <a:solidFill>
                  <a:prstClr val="black"/>
                </a:solidFill>
              </a:rPr>
              <a:t> </a:t>
            </a:r>
            <a:r>
              <a:rPr lang="cy-GB" altLang="en-US" sz="2800" dirty="0" err="1">
                <a:solidFill>
                  <a:prstClr val="black"/>
                </a:solidFill>
              </a:rPr>
              <a:t>with</a:t>
            </a:r>
            <a:r>
              <a:rPr lang="cy-GB" altLang="en-US" sz="2800" dirty="0">
                <a:solidFill>
                  <a:prstClr val="black"/>
                </a:solidFill>
              </a:rPr>
              <a:t> </a:t>
            </a:r>
            <a:r>
              <a:rPr lang="cy-GB" altLang="en-US" sz="2800" dirty="0" err="1">
                <a:solidFill>
                  <a:prstClr val="black"/>
                </a:solidFill>
              </a:rPr>
              <a:t>young</a:t>
            </a:r>
            <a:r>
              <a:rPr lang="cy-GB" altLang="en-US" sz="2800" dirty="0">
                <a:solidFill>
                  <a:prstClr val="black"/>
                </a:solidFill>
              </a:rPr>
              <a:t> </a:t>
            </a:r>
            <a:r>
              <a:rPr lang="cy-GB" altLang="en-US" sz="2800" dirty="0" err="1">
                <a:solidFill>
                  <a:prstClr val="black"/>
                </a:solidFill>
              </a:rPr>
              <a:t>people</a:t>
            </a:r>
            <a:r>
              <a:rPr lang="cy-GB" altLang="en-US" sz="2800" dirty="0">
                <a:solidFill>
                  <a:prstClr val="black"/>
                </a:solidFill>
              </a:rPr>
              <a:t> </a:t>
            </a:r>
            <a:r>
              <a:rPr lang="cy-GB" altLang="en-US" sz="2800" dirty="0" err="1">
                <a:solidFill>
                  <a:prstClr val="black"/>
                </a:solidFill>
              </a:rPr>
              <a:t>and</a:t>
            </a:r>
            <a:r>
              <a:rPr lang="cy-GB" altLang="en-US" sz="2800" dirty="0">
                <a:solidFill>
                  <a:prstClr val="black"/>
                </a:solidFill>
              </a:rPr>
              <a:t> </a:t>
            </a:r>
            <a:r>
              <a:rPr lang="cy-GB" altLang="en-US" sz="2800" dirty="0" err="1">
                <a:solidFill>
                  <a:prstClr val="black"/>
                </a:solidFill>
              </a:rPr>
              <a:t>others</a:t>
            </a:r>
            <a:endParaRPr lang="cy-GB" altLang="en-US" sz="2800" dirty="0">
              <a:solidFill>
                <a:prstClr val="black"/>
              </a:solidFill>
            </a:endParaRPr>
          </a:p>
          <a:p>
            <a:pPr marL="914400" lvl="1" indent="-457200">
              <a:lnSpc>
                <a:spcPct val="80000"/>
              </a:lnSpc>
              <a:buFont typeface="Wingdings" panose="05000000000000000000" pitchFamily="2" charset="2"/>
              <a:buAutoNum type="arabicPeriod"/>
            </a:pPr>
            <a:r>
              <a:rPr lang="cy-GB" altLang="en-US" sz="2800" dirty="0" err="1">
                <a:solidFill>
                  <a:prstClr val="black"/>
                </a:solidFill>
              </a:rPr>
              <a:t>Personal</a:t>
            </a:r>
            <a:r>
              <a:rPr lang="cy-GB" altLang="en-US" sz="2800" dirty="0">
                <a:solidFill>
                  <a:prstClr val="black"/>
                </a:solidFill>
              </a:rPr>
              <a:t>, </a:t>
            </a:r>
            <a:r>
              <a:rPr lang="cy-GB" altLang="en-US" sz="2800" dirty="0" err="1">
                <a:solidFill>
                  <a:prstClr val="black"/>
                </a:solidFill>
              </a:rPr>
              <a:t>social</a:t>
            </a:r>
            <a:r>
              <a:rPr lang="cy-GB" altLang="en-US" sz="2800" dirty="0">
                <a:solidFill>
                  <a:prstClr val="black"/>
                </a:solidFill>
              </a:rPr>
              <a:t> </a:t>
            </a:r>
            <a:r>
              <a:rPr lang="cy-GB" altLang="en-US" sz="2800" dirty="0" err="1">
                <a:solidFill>
                  <a:prstClr val="black"/>
                </a:solidFill>
              </a:rPr>
              <a:t>and</a:t>
            </a:r>
            <a:r>
              <a:rPr lang="cy-GB" altLang="en-US" sz="2800" dirty="0">
                <a:solidFill>
                  <a:prstClr val="black"/>
                </a:solidFill>
              </a:rPr>
              <a:t> </a:t>
            </a:r>
            <a:r>
              <a:rPr lang="cy-GB" altLang="en-US" sz="2800" dirty="0" err="1">
                <a:solidFill>
                  <a:prstClr val="black"/>
                </a:solidFill>
              </a:rPr>
              <a:t>political</a:t>
            </a:r>
            <a:r>
              <a:rPr lang="cy-GB" altLang="en-US" sz="2800" dirty="0">
                <a:solidFill>
                  <a:prstClr val="black"/>
                </a:solidFill>
              </a:rPr>
              <a:t> </a:t>
            </a:r>
            <a:r>
              <a:rPr lang="cy-GB" altLang="en-US" sz="2800" dirty="0" err="1">
                <a:solidFill>
                  <a:prstClr val="black"/>
                </a:solidFill>
              </a:rPr>
              <a:t>development</a:t>
            </a:r>
            <a:endParaRPr lang="cy-GB" altLang="en-US" sz="2800" dirty="0">
              <a:solidFill>
                <a:prstClr val="black"/>
              </a:solidFill>
            </a:endParaRPr>
          </a:p>
          <a:p>
            <a:pPr lvl="0"/>
            <a:endParaRPr lang="cy-GB" dirty="0">
              <a:solidFill>
                <a:prstClr val="black"/>
              </a:solidFill>
            </a:endParaRPr>
          </a:p>
          <a:p>
            <a:pPr lvl="0" algn="r"/>
            <a:r>
              <a:rPr lang="cy-GB" dirty="0" err="1">
                <a:solidFill>
                  <a:prstClr val="black"/>
                </a:solidFill>
              </a:rPr>
              <a:t>Learning</a:t>
            </a:r>
            <a:r>
              <a:rPr lang="cy-GB" dirty="0">
                <a:solidFill>
                  <a:prstClr val="black"/>
                </a:solidFill>
              </a:rPr>
              <a:t> </a:t>
            </a:r>
            <a:r>
              <a:rPr lang="cy-GB" dirty="0" err="1">
                <a:solidFill>
                  <a:prstClr val="black"/>
                </a:solidFill>
              </a:rPr>
              <a:t>and</a:t>
            </a:r>
            <a:r>
              <a:rPr lang="cy-GB" dirty="0">
                <a:solidFill>
                  <a:prstClr val="black"/>
                </a:solidFill>
              </a:rPr>
              <a:t> </a:t>
            </a:r>
            <a:r>
              <a:rPr lang="cy-GB" dirty="0" err="1">
                <a:solidFill>
                  <a:prstClr val="black"/>
                </a:solidFill>
              </a:rPr>
              <a:t>Skills</a:t>
            </a:r>
            <a:r>
              <a:rPr lang="cy-GB" dirty="0">
                <a:solidFill>
                  <a:prstClr val="black"/>
                </a:solidFill>
              </a:rPr>
              <a:t> </a:t>
            </a:r>
            <a:r>
              <a:rPr lang="cy-GB" dirty="0" err="1">
                <a:solidFill>
                  <a:prstClr val="black"/>
                </a:solidFill>
              </a:rPr>
              <a:t>Improvement</a:t>
            </a:r>
            <a:r>
              <a:rPr lang="cy-GB" dirty="0">
                <a:solidFill>
                  <a:prstClr val="black"/>
                </a:solidFill>
              </a:rPr>
              <a:t> Service (2012)</a:t>
            </a:r>
            <a:endParaRPr lang="cy-GB" dirty="0"/>
          </a:p>
        </p:txBody>
      </p:sp>
      <p:sp>
        <p:nvSpPr>
          <p:cNvPr id="4" name="Content Placeholder 3"/>
          <p:cNvSpPr>
            <a:spLocks noGrp="1"/>
          </p:cNvSpPr>
          <p:nvPr>
            <p:ph sz="half" idx="2"/>
          </p:nvPr>
        </p:nvSpPr>
        <p:spPr/>
        <p:txBody>
          <a:bodyPr>
            <a:normAutofit lnSpcReduction="10000"/>
          </a:bodyPr>
          <a:lstStyle/>
          <a:p>
            <a:pPr marL="914400" lvl="1" indent="-457200">
              <a:lnSpc>
                <a:spcPct val="80000"/>
              </a:lnSpc>
              <a:buFont typeface="Wingdings" panose="05000000000000000000" pitchFamily="2" charset="2"/>
              <a:buAutoNum type="arabicPeriod"/>
            </a:pPr>
            <a:r>
              <a:rPr lang="cy-GB" altLang="en-US" sz="2800" dirty="0" smtClean="0">
                <a:solidFill>
                  <a:prstClr val="black"/>
                </a:solidFill>
              </a:rPr>
              <a:t>Cymryd rhan ac ymwneud yn weithredol</a:t>
            </a:r>
            <a:endParaRPr lang="cy-GB" altLang="en-US" sz="2800" dirty="0">
              <a:solidFill>
                <a:prstClr val="black"/>
              </a:solidFill>
            </a:endParaRPr>
          </a:p>
          <a:p>
            <a:pPr marL="914400" lvl="1" indent="-457200">
              <a:lnSpc>
                <a:spcPct val="80000"/>
              </a:lnSpc>
              <a:buFont typeface="Wingdings" panose="05000000000000000000" pitchFamily="2" charset="2"/>
              <a:buAutoNum type="arabicPeriod"/>
            </a:pPr>
            <a:r>
              <a:rPr lang="cy-GB" altLang="en-US" sz="2800" dirty="0" smtClean="0">
                <a:solidFill>
                  <a:prstClr val="black"/>
                </a:solidFill>
              </a:rPr>
              <a:t>Tegwch, amrywiaeth a chynhwysiant</a:t>
            </a:r>
            <a:endParaRPr lang="cy-GB" altLang="en-US" sz="2800" dirty="0">
              <a:solidFill>
                <a:prstClr val="black"/>
              </a:solidFill>
            </a:endParaRPr>
          </a:p>
          <a:p>
            <a:pPr marL="914400" lvl="1" indent="-457200">
              <a:lnSpc>
                <a:spcPct val="80000"/>
              </a:lnSpc>
              <a:buFont typeface="Wingdings" panose="05000000000000000000" pitchFamily="2" charset="2"/>
              <a:buAutoNum type="arabicPeriod"/>
            </a:pPr>
            <a:r>
              <a:rPr lang="cy-GB" altLang="en-US" sz="2800" dirty="0" smtClean="0">
                <a:solidFill>
                  <a:prstClr val="black"/>
                </a:solidFill>
              </a:rPr>
              <a:t>Partneriaethau â phobl ifanc ac eraill</a:t>
            </a:r>
            <a:endParaRPr lang="cy-GB" altLang="en-US" sz="2800" dirty="0">
              <a:solidFill>
                <a:prstClr val="black"/>
              </a:solidFill>
            </a:endParaRPr>
          </a:p>
          <a:p>
            <a:pPr marL="914400" lvl="1" indent="-457200">
              <a:lnSpc>
                <a:spcPct val="80000"/>
              </a:lnSpc>
              <a:buFont typeface="Wingdings" panose="05000000000000000000" pitchFamily="2" charset="2"/>
              <a:buAutoNum type="arabicPeriod"/>
            </a:pPr>
            <a:r>
              <a:rPr lang="cy-GB" altLang="en-US" sz="2800" dirty="0" smtClean="0">
                <a:solidFill>
                  <a:prstClr val="black"/>
                </a:solidFill>
              </a:rPr>
              <a:t>Datblygiad personol</a:t>
            </a:r>
            <a:r>
              <a:rPr lang="cy-GB" altLang="en-US" sz="2800" dirty="0">
                <a:solidFill>
                  <a:prstClr val="black"/>
                </a:solidFill>
              </a:rPr>
              <a:t>, </a:t>
            </a:r>
            <a:r>
              <a:rPr lang="cy-GB" altLang="en-US" sz="2800" dirty="0" smtClean="0">
                <a:solidFill>
                  <a:prstClr val="black"/>
                </a:solidFill>
              </a:rPr>
              <a:t>cymdeithasol a gwleidyddol</a:t>
            </a:r>
            <a:endParaRPr lang="cy-GB" altLang="en-US" sz="2800" dirty="0">
              <a:solidFill>
                <a:prstClr val="black"/>
              </a:solidFill>
            </a:endParaRPr>
          </a:p>
          <a:p>
            <a:pPr lvl="0"/>
            <a:endParaRPr lang="cy-GB" dirty="0">
              <a:solidFill>
                <a:prstClr val="black"/>
              </a:solidFill>
            </a:endParaRPr>
          </a:p>
          <a:p>
            <a:pPr lvl="0" algn="r"/>
            <a:r>
              <a:rPr lang="cy-GB" dirty="0" smtClean="0">
                <a:solidFill>
                  <a:prstClr val="black"/>
                </a:solidFill>
              </a:rPr>
              <a:t>Gwasanaeth Gwella Dysgu a Sgiliau  (</a:t>
            </a:r>
            <a:r>
              <a:rPr lang="cy-GB" dirty="0">
                <a:solidFill>
                  <a:prstClr val="black"/>
                </a:solidFill>
              </a:rPr>
              <a:t>2012)</a:t>
            </a:r>
            <a:endParaRPr lang="cy-GB" dirty="0"/>
          </a:p>
        </p:txBody>
      </p:sp>
    </p:spTree>
    <p:extLst>
      <p:ext uri="{BB962C8B-B14F-4D97-AF65-F5344CB8AC3E}">
        <p14:creationId xmlns:p14="http://schemas.microsoft.com/office/powerpoint/2010/main" val="3378839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noProof="0" dirty="0" err="1" smtClean="0"/>
              <a:t>Social</a:t>
            </a:r>
            <a:r>
              <a:rPr lang="cy-GB" noProof="0" dirty="0" smtClean="0"/>
              <a:t> </a:t>
            </a:r>
            <a:r>
              <a:rPr lang="cy-GB" noProof="0" dirty="0" err="1" smtClean="0"/>
              <a:t>Prescribing</a:t>
            </a:r>
            <a:r>
              <a:rPr lang="cy-GB" noProof="0" dirty="0" smtClean="0"/>
              <a:t> 	Rhagnodi Cymdeithasol</a:t>
            </a:r>
            <a:endParaRPr lang="cy-GB" noProof="0" dirty="0"/>
          </a:p>
        </p:txBody>
      </p:sp>
      <p:sp>
        <p:nvSpPr>
          <p:cNvPr id="3" name="Content Placeholder 2"/>
          <p:cNvSpPr>
            <a:spLocks noGrp="1"/>
          </p:cNvSpPr>
          <p:nvPr>
            <p:ph idx="1"/>
          </p:nvPr>
        </p:nvSpPr>
        <p:spPr>
          <a:xfrm>
            <a:off x="838200" y="2075006"/>
            <a:ext cx="10515600" cy="4351338"/>
          </a:xfrm>
        </p:spPr>
        <p:txBody>
          <a:bodyPr/>
          <a:lstStyle/>
          <a:p>
            <a:r>
              <a:rPr lang="cy-GB" noProof="0" dirty="0" err="1" smtClean="0"/>
              <a:t>Lets</a:t>
            </a:r>
            <a:r>
              <a:rPr lang="cy-GB" noProof="0" dirty="0" smtClean="0"/>
              <a:t> </a:t>
            </a:r>
            <a:r>
              <a:rPr lang="cy-GB" noProof="0" dirty="0" err="1" smtClean="0"/>
              <a:t>take</a:t>
            </a:r>
            <a:r>
              <a:rPr lang="cy-GB" noProof="0" dirty="0" smtClean="0"/>
              <a:t> </a:t>
            </a:r>
            <a:r>
              <a:rPr lang="cy-GB" noProof="0" dirty="0" err="1" smtClean="0"/>
              <a:t>some</a:t>
            </a:r>
            <a:r>
              <a:rPr lang="cy-GB" noProof="0" dirty="0" smtClean="0"/>
              <a:t> </a:t>
            </a:r>
            <a:r>
              <a:rPr lang="cy-GB" noProof="0" dirty="0" err="1" smtClean="0"/>
              <a:t>time</a:t>
            </a:r>
            <a:r>
              <a:rPr lang="cy-GB" noProof="0" dirty="0" smtClean="0"/>
              <a:t> to </a:t>
            </a:r>
            <a:r>
              <a:rPr lang="cy-GB" noProof="0" dirty="0" err="1" smtClean="0"/>
              <a:t>view</a:t>
            </a:r>
            <a:r>
              <a:rPr lang="cy-GB" noProof="0" dirty="0" smtClean="0"/>
              <a:t> </a:t>
            </a:r>
            <a:r>
              <a:rPr lang="cy-GB" noProof="0" dirty="0" err="1" smtClean="0"/>
              <a:t>this</a:t>
            </a:r>
            <a:r>
              <a:rPr lang="cy-GB" noProof="0" dirty="0" smtClean="0"/>
              <a:t> </a:t>
            </a:r>
            <a:r>
              <a:rPr lang="cy-GB" noProof="0" dirty="0" err="1" smtClean="0"/>
              <a:t>TedTalk</a:t>
            </a:r>
            <a:r>
              <a:rPr lang="cy-GB" noProof="0" dirty="0" smtClean="0"/>
              <a:t> </a:t>
            </a:r>
            <a:r>
              <a:rPr lang="cy-GB" noProof="0" dirty="0" err="1" smtClean="0"/>
              <a:t>and</a:t>
            </a:r>
            <a:r>
              <a:rPr lang="cy-GB" noProof="0" dirty="0" smtClean="0"/>
              <a:t> </a:t>
            </a:r>
            <a:r>
              <a:rPr lang="cy-GB" noProof="0" dirty="0" err="1" smtClean="0"/>
              <a:t>consider</a:t>
            </a:r>
            <a:r>
              <a:rPr lang="cy-GB" noProof="0" dirty="0" smtClean="0"/>
              <a:t> the </a:t>
            </a:r>
            <a:r>
              <a:rPr lang="cy-GB" noProof="0" dirty="0" err="1" smtClean="0"/>
              <a:t>values</a:t>
            </a:r>
            <a:r>
              <a:rPr lang="cy-GB" noProof="0" dirty="0" smtClean="0"/>
              <a:t> </a:t>
            </a:r>
            <a:r>
              <a:rPr lang="cy-GB" noProof="0" dirty="0" err="1" smtClean="0"/>
              <a:t>which</a:t>
            </a:r>
            <a:r>
              <a:rPr lang="cy-GB" noProof="0" dirty="0" smtClean="0"/>
              <a:t> </a:t>
            </a:r>
            <a:r>
              <a:rPr lang="cy-GB" noProof="0" dirty="0" err="1" smtClean="0"/>
              <a:t>drive</a:t>
            </a:r>
            <a:r>
              <a:rPr lang="cy-GB" noProof="0" dirty="0" smtClean="0"/>
              <a:t> </a:t>
            </a:r>
            <a:r>
              <a:rPr lang="cy-GB" noProof="0" dirty="0" err="1" smtClean="0"/>
              <a:t>this</a:t>
            </a:r>
            <a:r>
              <a:rPr lang="cy-GB" noProof="0" dirty="0" smtClean="0"/>
              <a:t> </a:t>
            </a:r>
            <a:r>
              <a:rPr lang="cy-GB" noProof="0" dirty="0" err="1" smtClean="0"/>
              <a:t>approach</a:t>
            </a:r>
            <a:r>
              <a:rPr lang="cy-GB" noProof="0" dirty="0" smtClean="0"/>
              <a:t> to </a:t>
            </a:r>
            <a:r>
              <a:rPr lang="cy-GB" noProof="0" dirty="0" err="1" smtClean="0"/>
              <a:t>working</a:t>
            </a:r>
            <a:r>
              <a:rPr lang="cy-GB" noProof="0" dirty="0" smtClean="0"/>
              <a:t> </a:t>
            </a:r>
            <a:r>
              <a:rPr lang="cy-GB" noProof="0" dirty="0" err="1" smtClean="0"/>
              <a:t>with</a:t>
            </a:r>
            <a:r>
              <a:rPr lang="cy-GB" noProof="0" dirty="0" smtClean="0"/>
              <a:t> </a:t>
            </a:r>
            <a:r>
              <a:rPr lang="cy-GB" noProof="0" dirty="0" err="1" smtClean="0"/>
              <a:t>people</a:t>
            </a:r>
            <a:r>
              <a:rPr lang="cy-GB" noProof="0" dirty="0" smtClean="0"/>
              <a:t>..</a:t>
            </a:r>
          </a:p>
          <a:p>
            <a:endParaRPr lang="en-GB" dirty="0"/>
          </a:p>
          <a:p>
            <a:r>
              <a:rPr lang="cy-GB" dirty="0" smtClean="0"/>
              <a:t>Gadewch i ni gymryd ychydig amser i wylio’r </a:t>
            </a:r>
            <a:r>
              <a:rPr lang="cy-GB" dirty="0" err="1" smtClean="0"/>
              <a:t>TedTalk</a:t>
            </a:r>
            <a:r>
              <a:rPr lang="cy-GB" dirty="0" smtClean="0"/>
              <a:t> hwn ac ystyried y gwerthoedd sy’n gyrru’r ymagwedd hon at weithio gyda phobl..</a:t>
            </a:r>
          </a:p>
          <a:p>
            <a:endParaRPr lang="cy-GB" noProof="0" dirty="0" smtClean="0"/>
          </a:p>
          <a:p>
            <a:r>
              <a:rPr lang="cy-GB" noProof="0" dirty="0" smtClean="0">
                <a:hlinkClick r:id="rId3"/>
              </a:rPr>
              <a:t>https://youtu.be/Pc9-L7u3Cno</a:t>
            </a:r>
            <a:r>
              <a:rPr lang="cy-GB" noProof="0" dirty="0" smtClean="0"/>
              <a:t> </a:t>
            </a:r>
            <a:endParaRPr lang="cy-GB" noProof="0" dirty="0"/>
          </a:p>
        </p:txBody>
      </p:sp>
    </p:spTree>
    <p:extLst>
      <p:ext uri="{BB962C8B-B14F-4D97-AF65-F5344CB8AC3E}">
        <p14:creationId xmlns:p14="http://schemas.microsoft.com/office/powerpoint/2010/main" val="4795815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cy-GB" sz="3600" noProof="0" dirty="0" err="1" smtClean="0"/>
              <a:t>Danny</a:t>
            </a:r>
            <a:r>
              <a:rPr lang="cy-GB" sz="3600" noProof="0" dirty="0" smtClean="0"/>
              <a:t> </a:t>
            </a:r>
            <a:r>
              <a:rPr lang="cy-GB" sz="3600" noProof="0" dirty="0" err="1" smtClean="0"/>
              <a:t>Dorling</a:t>
            </a:r>
            <a:r>
              <a:rPr lang="cy-GB" sz="3600" noProof="0" dirty="0" smtClean="0"/>
              <a:t> – </a:t>
            </a:r>
            <a:r>
              <a:rPr lang="cy-GB" sz="3600" noProof="0" dirty="0" err="1" smtClean="0"/>
              <a:t>Injustice</a:t>
            </a:r>
            <a:r>
              <a:rPr lang="cy-GB" sz="3600" noProof="0" dirty="0" smtClean="0"/>
              <a:t>  / Anghyfiawnder</a:t>
            </a:r>
            <a:endParaRPr lang="cy-GB" sz="3600" noProof="0" dirty="0"/>
          </a:p>
        </p:txBody>
      </p:sp>
      <p:sp>
        <p:nvSpPr>
          <p:cNvPr id="3" name="Content Placeholder 2"/>
          <p:cNvSpPr>
            <a:spLocks noGrp="1"/>
          </p:cNvSpPr>
          <p:nvPr>
            <p:ph sz="half" idx="1"/>
          </p:nvPr>
        </p:nvSpPr>
        <p:spPr/>
        <p:txBody>
          <a:bodyPr>
            <a:normAutofit fontScale="70000" lnSpcReduction="20000"/>
          </a:bodyPr>
          <a:lstStyle/>
          <a:p>
            <a:pPr marL="0" indent="0">
              <a:buNone/>
            </a:pPr>
            <a:r>
              <a:rPr lang="cy-GB" noProof="0" dirty="0" err="1" smtClean="0"/>
              <a:t>Dorling</a:t>
            </a:r>
            <a:r>
              <a:rPr lang="cy-GB" noProof="0" dirty="0" smtClean="0"/>
              <a:t> </a:t>
            </a:r>
            <a:r>
              <a:rPr lang="cy-GB" noProof="0" dirty="0" err="1" smtClean="0"/>
              <a:t>has</a:t>
            </a:r>
            <a:r>
              <a:rPr lang="cy-GB" noProof="0" dirty="0" smtClean="0"/>
              <a:t> a </a:t>
            </a:r>
            <a:r>
              <a:rPr lang="cy-GB" noProof="0" dirty="0" err="1" smtClean="0"/>
              <a:t>strong</a:t>
            </a:r>
            <a:r>
              <a:rPr lang="cy-GB" noProof="0" dirty="0" smtClean="0"/>
              <a:t> </a:t>
            </a:r>
            <a:r>
              <a:rPr lang="cy-GB" noProof="0" dirty="0" err="1" smtClean="0"/>
              <a:t>track</a:t>
            </a:r>
            <a:r>
              <a:rPr lang="cy-GB" noProof="0" dirty="0" smtClean="0"/>
              <a:t> record </a:t>
            </a:r>
            <a:r>
              <a:rPr lang="cy-GB" noProof="0" dirty="0" err="1" smtClean="0"/>
              <a:t>in</a:t>
            </a:r>
            <a:r>
              <a:rPr lang="cy-GB" noProof="0" dirty="0" smtClean="0"/>
              <a:t> </a:t>
            </a:r>
            <a:r>
              <a:rPr lang="cy-GB" noProof="0" dirty="0" err="1" smtClean="0"/>
              <a:t>researching</a:t>
            </a:r>
            <a:r>
              <a:rPr lang="cy-GB" noProof="0" dirty="0" smtClean="0"/>
              <a:t> </a:t>
            </a:r>
            <a:r>
              <a:rPr lang="cy-GB" noProof="0" dirty="0" err="1" smtClean="0"/>
              <a:t>and</a:t>
            </a:r>
            <a:r>
              <a:rPr lang="cy-GB" noProof="0" dirty="0" smtClean="0"/>
              <a:t> </a:t>
            </a:r>
            <a:r>
              <a:rPr lang="cy-GB" noProof="0" dirty="0" err="1" smtClean="0"/>
              <a:t>publishing</a:t>
            </a:r>
            <a:r>
              <a:rPr lang="cy-GB" noProof="0" dirty="0" smtClean="0"/>
              <a:t> </a:t>
            </a:r>
            <a:r>
              <a:rPr lang="cy-GB" noProof="0" dirty="0" err="1" smtClean="0"/>
              <a:t>injustice</a:t>
            </a:r>
            <a:r>
              <a:rPr lang="cy-GB" noProof="0" dirty="0" smtClean="0"/>
              <a:t> </a:t>
            </a:r>
            <a:r>
              <a:rPr lang="cy-GB" noProof="0" dirty="0" err="1" smtClean="0"/>
              <a:t>and</a:t>
            </a:r>
            <a:r>
              <a:rPr lang="cy-GB" noProof="0" dirty="0" smtClean="0"/>
              <a:t> </a:t>
            </a:r>
            <a:r>
              <a:rPr lang="cy-GB" noProof="0" dirty="0" err="1" smtClean="0"/>
              <a:t>inequality</a:t>
            </a:r>
            <a:r>
              <a:rPr lang="cy-GB" noProof="0" dirty="0" smtClean="0"/>
              <a:t>. </a:t>
            </a:r>
          </a:p>
          <a:p>
            <a:pPr marL="0" indent="0">
              <a:buNone/>
            </a:pPr>
            <a:endParaRPr lang="cy-GB" noProof="0" dirty="0" smtClean="0"/>
          </a:p>
          <a:p>
            <a:pPr marL="0" indent="0">
              <a:buNone/>
            </a:pPr>
            <a:r>
              <a:rPr lang="cy-GB" noProof="0" dirty="0" err="1" smtClean="0"/>
              <a:t>Injustice</a:t>
            </a:r>
            <a:r>
              <a:rPr lang="cy-GB" noProof="0" dirty="0" smtClean="0"/>
              <a:t> can be </a:t>
            </a:r>
            <a:r>
              <a:rPr lang="cy-GB" noProof="0" dirty="0" err="1" smtClean="0"/>
              <a:t>seen</a:t>
            </a:r>
            <a:r>
              <a:rPr lang="cy-GB" noProof="0" dirty="0" smtClean="0"/>
              <a:t> </a:t>
            </a:r>
            <a:r>
              <a:rPr lang="cy-GB" noProof="0" dirty="0" err="1" smtClean="0"/>
              <a:t>as</a:t>
            </a:r>
            <a:r>
              <a:rPr lang="cy-GB" noProof="0" dirty="0" smtClean="0"/>
              <a:t> the </a:t>
            </a:r>
            <a:r>
              <a:rPr lang="cy-GB" noProof="0" dirty="0" err="1" smtClean="0"/>
              <a:t>result</a:t>
            </a:r>
            <a:r>
              <a:rPr lang="cy-GB" noProof="0" dirty="0" smtClean="0"/>
              <a:t> of </a:t>
            </a:r>
            <a:r>
              <a:rPr lang="cy-GB" noProof="0" dirty="0" err="1" smtClean="0"/>
              <a:t>five</a:t>
            </a:r>
            <a:r>
              <a:rPr lang="cy-GB" noProof="0" dirty="0" smtClean="0"/>
              <a:t> </a:t>
            </a:r>
            <a:r>
              <a:rPr lang="cy-GB" noProof="0" dirty="0" err="1" smtClean="0"/>
              <a:t>social</a:t>
            </a:r>
            <a:r>
              <a:rPr lang="cy-GB" noProof="0" dirty="0" smtClean="0"/>
              <a:t> </a:t>
            </a:r>
            <a:r>
              <a:rPr lang="cy-GB" noProof="0" dirty="0" err="1" smtClean="0"/>
              <a:t>evils</a:t>
            </a:r>
            <a:r>
              <a:rPr lang="cy-GB" noProof="0" dirty="0" smtClean="0"/>
              <a:t>, </a:t>
            </a:r>
            <a:r>
              <a:rPr lang="cy-GB" noProof="0" dirty="0" err="1" smtClean="0"/>
              <a:t>namely</a:t>
            </a:r>
            <a:r>
              <a:rPr lang="cy-GB" noProof="0" dirty="0" smtClean="0"/>
              <a:t> the </a:t>
            </a:r>
            <a:r>
              <a:rPr lang="cy-GB" noProof="0" dirty="0" err="1" smtClean="0"/>
              <a:t>effects</a:t>
            </a:r>
            <a:r>
              <a:rPr lang="cy-GB" noProof="0" dirty="0" smtClean="0"/>
              <a:t> of </a:t>
            </a:r>
            <a:r>
              <a:rPr lang="cy-GB" noProof="0" dirty="0" err="1" smtClean="0"/>
              <a:t>elitism</a:t>
            </a:r>
            <a:r>
              <a:rPr lang="cy-GB" noProof="0" dirty="0" smtClean="0"/>
              <a:t>, </a:t>
            </a:r>
            <a:r>
              <a:rPr lang="cy-GB" noProof="0" dirty="0" err="1" smtClean="0"/>
              <a:t>exclusion</a:t>
            </a:r>
            <a:r>
              <a:rPr lang="cy-GB" noProof="0" dirty="0" smtClean="0"/>
              <a:t>, </a:t>
            </a:r>
            <a:r>
              <a:rPr lang="cy-GB" noProof="0" dirty="0" err="1" smtClean="0"/>
              <a:t>prejudice</a:t>
            </a:r>
            <a:r>
              <a:rPr lang="cy-GB" noProof="0" dirty="0" smtClean="0"/>
              <a:t>, greed </a:t>
            </a:r>
            <a:r>
              <a:rPr lang="cy-GB" noProof="0" dirty="0" err="1" smtClean="0"/>
              <a:t>and</a:t>
            </a:r>
            <a:r>
              <a:rPr lang="cy-GB" noProof="0" dirty="0" smtClean="0"/>
              <a:t> </a:t>
            </a:r>
            <a:r>
              <a:rPr lang="cy-GB" noProof="0" dirty="0" err="1" smtClean="0"/>
              <a:t>despair</a:t>
            </a:r>
            <a:r>
              <a:rPr lang="cy-GB" noProof="0" dirty="0" smtClean="0"/>
              <a:t>. </a:t>
            </a:r>
            <a:r>
              <a:rPr lang="cy-GB" noProof="0" dirty="0" err="1" smtClean="0"/>
              <a:t>Underlying</a:t>
            </a:r>
            <a:r>
              <a:rPr lang="cy-GB" noProof="0" dirty="0" smtClean="0"/>
              <a:t> </a:t>
            </a:r>
            <a:r>
              <a:rPr lang="cy-GB" noProof="0" dirty="0" err="1" smtClean="0"/>
              <a:t>each</a:t>
            </a:r>
            <a:r>
              <a:rPr lang="cy-GB" noProof="0" dirty="0" smtClean="0"/>
              <a:t> </a:t>
            </a:r>
            <a:r>
              <a:rPr lang="cy-GB" noProof="0" dirty="0" err="1" smtClean="0"/>
              <a:t>social</a:t>
            </a:r>
            <a:r>
              <a:rPr lang="cy-GB" noProof="0" dirty="0" smtClean="0"/>
              <a:t> </a:t>
            </a:r>
            <a:r>
              <a:rPr lang="cy-GB" noProof="0" dirty="0" err="1" smtClean="0"/>
              <a:t>evil</a:t>
            </a:r>
            <a:r>
              <a:rPr lang="cy-GB" noProof="0" dirty="0" smtClean="0"/>
              <a:t> </a:t>
            </a:r>
            <a:r>
              <a:rPr lang="cy-GB" noProof="0" dirty="0" err="1" smtClean="0"/>
              <a:t>are</a:t>
            </a:r>
            <a:r>
              <a:rPr lang="cy-GB" noProof="0" dirty="0" smtClean="0"/>
              <a:t> </a:t>
            </a:r>
            <a:r>
              <a:rPr lang="cy-GB" noProof="0" dirty="0" err="1" smtClean="0"/>
              <a:t>views</a:t>
            </a:r>
            <a:r>
              <a:rPr lang="cy-GB" noProof="0" dirty="0" smtClean="0"/>
              <a:t> </a:t>
            </a:r>
            <a:r>
              <a:rPr lang="cy-GB" noProof="0" dirty="0" err="1" smtClean="0"/>
              <a:t>which</a:t>
            </a:r>
            <a:r>
              <a:rPr lang="cy-GB" noProof="0" dirty="0" smtClean="0"/>
              <a:t>, </a:t>
            </a:r>
            <a:r>
              <a:rPr lang="cy-GB" noProof="0" dirty="0" err="1" smtClean="0"/>
              <a:t>when</a:t>
            </a:r>
            <a:r>
              <a:rPr lang="cy-GB" noProof="0" dirty="0" smtClean="0"/>
              <a:t> </a:t>
            </a:r>
            <a:r>
              <a:rPr lang="cy-GB" noProof="0" dirty="0" err="1" smtClean="0"/>
              <a:t>propagated</a:t>
            </a:r>
            <a:r>
              <a:rPr lang="cy-GB" noProof="0" dirty="0" smtClean="0"/>
              <a:t>, </a:t>
            </a:r>
            <a:r>
              <a:rPr lang="cy-GB" noProof="0" dirty="0" err="1" smtClean="0"/>
              <a:t>strengthen</a:t>
            </a:r>
            <a:r>
              <a:rPr lang="cy-GB" noProof="0" dirty="0" smtClean="0"/>
              <a:t> the </a:t>
            </a:r>
            <a:r>
              <a:rPr lang="cy-GB" noProof="0" dirty="0" err="1" smtClean="0"/>
              <a:t>harm</a:t>
            </a:r>
            <a:r>
              <a:rPr lang="cy-GB" noProof="0" dirty="0" smtClean="0"/>
              <a:t> </a:t>
            </a:r>
            <a:r>
              <a:rPr lang="cy-GB" noProof="0" dirty="0" err="1" smtClean="0"/>
              <a:t>done</a:t>
            </a:r>
            <a:r>
              <a:rPr lang="cy-GB" noProof="0" dirty="0" smtClean="0"/>
              <a:t>. </a:t>
            </a:r>
            <a:r>
              <a:rPr lang="cy-GB" noProof="0" dirty="0" err="1" smtClean="0"/>
              <a:t>These</a:t>
            </a:r>
            <a:r>
              <a:rPr lang="cy-GB" noProof="0" dirty="0" smtClean="0"/>
              <a:t> </a:t>
            </a:r>
            <a:r>
              <a:rPr lang="cy-GB" noProof="0" dirty="0" err="1" smtClean="0"/>
              <a:t>are</a:t>
            </a:r>
            <a:r>
              <a:rPr lang="cy-GB" noProof="0" dirty="0" smtClean="0"/>
              <a:t> </a:t>
            </a:r>
            <a:r>
              <a:rPr lang="cy-GB" noProof="0" dirty="0" err="1" smtClean="0"/>
              <a:t>views</a:t>
            </a:r>
            <a:r>
              <a:rPr lang="cy-GB" noProof="0" dirty="0" smtClean="0"/>
              <a:t> </a:t>
            </a:r>
            <a:r>
              <a:rPr lang="cy-GB" noProof="0" dirty="0" err="1" smtClean="0"/>
              <a:t>that</a:t>
            </a:r>
            <a:r>
              <a:rPr lang="cy-GB" noProof="0" dirty="0" smtClean="0"/>
              <a:t> most of </a:t>
            </a:r>
            <a:r>
              <a:rPr lang="cy-GB" noProof="0" dirty="0" err="1" smtClean="0"/>
              <a:t>us</a:t>
            </a:r>
            <a:r>
              <a:rPr lang="cy-GB" noProof="0" dirty="0" smtClean="0"/>
              <a:t> </a:t>
            </a:r>
            <a:r>
              <a:rPr lang="cy-GB" noProof="0" dirty="0" err="1" smtClean="0"/>
              <a:t>hold</a:t>
            </a:r>
            <a:r>
              <a:rPr lang="cy-GB" noProof="0" dirty="0" smtClean="0"/>
              <a:t> </a:t>
            </a:r>
            <a:r>
              <a:rPr lang="cy-GB" noProof="0" dirty="0" err="1" smtClean="0"/>
              <a:t>in</a:t>
            </a:r>
            <a:r>
              <a:rPr lang="cy-GB" noProof="0" dirty="0" smtClean="0"/>
              <a:t> </a:t>
            </a:r>
            <a:r>
              <a:rPr lang="cy-GB" noProof="0" dirty="0" err="1" smtClean="0"/>
              <a:t>small</a:t>
            </a:r>
            <a:r>
              <a:rPr lang="cy-GB" noProof="0" dirty="0" smtClean="0"/>
              <a:t> </a:t>
            </a:r>
            <a:r>
              <a:rPr lang="cy-GB" noProof="0" dirty="0" err="1" smtClean="0"/>
              <a:t>measure</a:t>
            </a:r>
            <a:r>
              <a:rPr lang="cy-GB" noProof="0" dirty="0" smtClean="0"/>
              <a:t>, </a:t>
            </a:r>
            <a:r>
              <a:rPr lang="cy-GB" noProof="0" dirty="0" err="1" smtClean="0"/>
              <a:t>and</a:t>
            </a:r>
            <a:r>
              <a:rPr lang="cy-GB" noProof="0" dirty="0" smtClean="0"/>
              <a:t> we </a:t>
            </a:r>
            <a:r>
              <a:rPr lang="cy-GB" noProof="0" dirty="0" err="1" smtClean="0"/>
              <a:t>often</a:t>
            </a:r>
            <a:r>
              <a:rPr lang="cy-GB" noProof="0" dirty="0" smtClean="0"/>
              <a:t> </a:t>
            </a:r>
            <a:r>
              <a:rPr lang="cy-GB" noProof="0" dirty="0" err="1" smtClean="0"/>
              <a:t>think</a:t>
            </a:r>
            <a:r>
              <a:rPr lang="cy-GB" noProof="0" dirty="0" smtClean="0"/>
              <a:t> </a:t>
            </a:r>
            <a:r>
              <a:rPr lang="cy-GB" noProof="0" dirty="0" err="1" smtClean="0"/>
              <a:t>there</a:t>
            </a:r>
            <a:r>
              <a:rPr lang="cy-GB" noProof="0" dirty="0" smtClean="0"/>
              <a:t> is not </a:t>
            </a:r>
            <a:r>
              <a:rPr lang="cy-GB" noProof="0" dirty="0" err="1" smtClean="0"/>
              <a:t>much</a:t>
            </a:r>
            <a:r>
              <a:rPr lang="cy-GB" noProof="0" dirty="0" smtClean="0"/>
              <a:t> </a:t>
            </a:r>
            <a:r>
              <a:rPr lang="cy-GB" noProof="0" dirty="0" err="1" smtClean="0"/>
              <a:t>harm</a:t>
            </a:r>
            <a:r>
              <a:rPr lang="cy-GB" noProof="0" dirty="0" smtClean="0"/>
              <a:t> </a:t>
            </a:r>
            <a:r>
              <a:rPr lang="cy-GB" noProof="0" dirty="0" err="1" smtClean="0"/>
              <a:t>in</a:t>
            </a:r>
            <a:r>
              <a:rPr lang="cy-GB" noProof="0" dirty="0" smtClean="0"/>
              <a:t> </a:t>
            </a:r>
            <a:r>
              <a:rPr lang="cy-GB" noProof="0" dirty="0" err="1" smtClean="0"/>
              <a:t>them</a:t>
            </a:r>
            <a:r>
              <a:rPr lang="cy-GB" noProof="0" dirty="0" smtClean="0"/>
              <a:t>. </a:t>
            </a:r>
            <a:r>
              <a:rPr lang="cy-GB" noProof="0" dirty="0" err="1" smtClean="0"/>
              <a:t>However</a:t>
            </a:r>
            <a:r>
              <a:rPr lang="cy-GB" noProof="0" dirty="0" smtClean="0"/>
              <a:t>, </a:t>
            </a:r>
            <a:r>
              <a:rPr lang="cy-GB" noProof="0" dirty="0" err="1" smtClean="0"/>
              <a:t>when</a:t>
            </a:r>
            <a:r>
              <a:rPr lang="cy-GB" noProof="0" dirty="0" smtClean="0"/>
              <a:t> </a:t>
            </a:r>
            <a:r>
              <a:rPr lang="cy-GB" noProof="0" dirty="0" err="1" smtClean="0"/>
              <a:t>such</a:t>
            </a:r>
            <a:r>
              <a:rPr lang="cy-GB" noProof="0" dirty="0" smtClean="0"/>
              <a:t> </a:t>
            </a:r>
            <a:r>
              <a:rPr lang="cy-GB" noProof="0" dirty="0" err="1" smtClean="0"/>
              <a:t>views</a:t>
            </a:r>
            <a:r>
              <a:rPr lang="cy-GB" noProof="0" dirty="0" smtClean="0"/>
              <a:t> </a:t>
            </a:r>
            <a:r>
              <a:rPr lang="cy-GB" noProof="0" dirty="0" err="1" smtClean="0"/>
              <a:t>begin</a:t>
            </a:r>
            <a:r>
              <a:rPr lang="cy-GB" noProof="0" dirty="0" smtClean="0"/>
              <a:t> to </a:t>
            </a:r>
            <a:r>
              <a:rPr lang="cy-GB" noProof="0" dirty="0" err="1" smtClean="0"/>
              <a:t>pervade</a:t>
            </a:r>
            <a:r>
              <a:rPr lang="cy-GB" noProof="0" dirty="0" smtClean="0"/>
              <a:t> </a:t>
            </a:r>
            <a:r>
              <a:rPr lang="cy-GB" noProof="0" dirty="0" err="1" smtClean="0"/>
              <a:t>society</a:t>
            </a:r>
            <a:r>
              <a:rPr lang="cy-GB" noProof="0" dirty="0" smtClean="0"/>
              <a:t> </a:t>
            </a:r>
            <a:r>
              <a:rPr lang="cy-GB" noProof="0" dirty="0" err="1" smtClean="0"/>
              <a:t>from</a:t>
            </a:r>
            <a:r>
              <a:rPr lang="cy-GB" noProof="0" dirty="0" smtClean="0"/>
              <a:t> top to </a:t>
            </a:r>
            <a:r>
              <a:rPr lang="cy-GB" noProof="0" dirty="0" err="1" smtClean="0"/>
              <a:t>bottom</a:t>
            </a:r>
            <a:r>
              <a:rPr lang="cy-GB" noProof="0" dirty="0" smtClean="0"/>
              <a:t>, the </a:t>
            </a:r>
            <a:r>
              <a:rPr lang="cy-GB" noProof="0" dirty="0" err="1" smtClean="0"/>
              <a:t>results</a:t>
            </a:r>
            <a:r>
              <a:rPr lang="cy-GB" noProof="0" dirty="0" smtClean="0"/>
              <a:t> can be </a:t>
            </a:r>
            <a:r>
              <a:rPr lang="cy-GB" noProof="0" dirty="0" err="1" smtClean="0"/>
              <a:t>extremely</a:t>
            </a:r>
            <a:r>
              <a:rPr lang="cy-GB" noProof="0" dirty="0" smtClean="0"/>
              <a:t> </a:t>
            </a:r>
            <a:r>
              <a:rPr lang="cy-GB" noProof="0" dirty="0" err="1" smtClean="0"/>
              <a:t>damaging</a:t>
            </a:r>
            <a:r>
              <a:rPr lang="cy-GB" noProof="0" dirty="0" smtClean="0"/>
              <a:t> to the </a:t>
            </a:r>
            <a:r>
              <a:rPr lang="cy-GB" noProof="0" dirty="0" err="1" smtClean="0"/>
              <a:t>fabric</a:t>
            </a:r>
            <a:r>
              <a:rPr lang="cy-GB" noProof="0" dirty="0" smtClean="0"/>
              <a:t> of </a:t>
            </a:r>
            <a:r>
              <a:rPr lang="cy-GB" noProof="0" dirty="0" err="1" smtClean="0"/>
              <a:t>our</a:t>
            </a:r>
            <a:r>
              <a:rPr lang="cy-GB" noProof="0" dirty="0" smtClean="0"/>
              <a:t> </a:t>
            </a:r>
            <a:r>
              <a:rPr lang="cy-GB" noProof="0" dirty="0" err="1" smtClean="0"/>
              <a:t>lives</a:t>
            </a:r>
            <a:r>
              <a:rPr lang="cy-GB" noProof="0" dirty="0" smtClean="0"/>
              <a:t> (</a:t>
            </a:r>
            <a:r>
              <a:rPr lang="cy-GB" noProof="0" dirty="0" err="1" smtClean="0"/>
              <a:t>Dorling</a:t>
            </a:r>
            <a:r>
              <a:rPr lang="cy-GB" noProof="0" dirty="0" smtClean="0"/>
              <a:t>, 2015).</a:t>
            </a:r>
            <a:endParaRPr lang="cy-GB" noProof="0" dirty="0"/>
          </a:p>
        </p:txBody>
      </p:sp>
      <p:sp>
        <p:nvSpPr>
          <p:cNvPr id="4" name="Content Placeholder 3"/>
          <p:cNvSpPr>
            <a:spLocks noGrp="1"/>
          </p:cNvSpPr>
          <p:nvPr>
            <p:ph sz="half" idx="2"/>
          </p:nvPr>
        </p:nvSpPr>
        <p:spPr/>
        <p:txBody>
          <a:bodyPr>
            <a:normAutofit fontScale="70000" lnSpcReduction="20000"/>
          </a:bodyPr>
          <a:lstStyle/>
          <a:p>
            <a:pPr marL="0" lvl="0" indent="0">
              <a:buNone/>
            </a:pPr>
            <a:r>
              <a:rPr lang="cy-GB" dirty="0" smtClean="0">
                <a:solidFill>
                  <a:prstClr val="black"/>
                </a:solidFill>
              </a:rPr>
              <a:t>Mae gan </a:t>
            </a:r>
            <a:r>
              <a:rPr lang="cy-GB" dirty="0" err="1" smtClean="0">
                <a:solidFill>
                  <a:prstClr val="black"/>
                </a:solidFill>
              </a:rPr>
              <a:t>Dorling</a:t>
            </a:r>
            <a:r>
              <a:rPr lang="cy-GB" dirty="0" smtClean="0">
                <a:solidFill>
                  <a:prstClr val="black"/>
                </a:solidFill>
              </a:rPr>
              <a:t> hanes cadarn o ymchwilio i anghyfiawnder ac anghydraddoldeb </a:t>
            </a:r>
            <a:r>
              <a:rPr lang="cy-GB" dirty="0">
                <a:solidFill>
                  <a:prstClr val="black"/>
                </a:solidFill>
              </a:rPr>
              <a:t>a chyhoeddi </a:t>
            </a:r>
            <a:r>
              <a:rPr lang="cy-GB" dirty="0" smtClean="0">
                <a:solidFill>
                  <a:prstClr val="black"/>
                </a:solidFill>
              </a:rPr>
              <a:t>am y rhain. </a:t>
            </a:r>
            <a:endParaRPr lang="cy-GB" dirty="0">
              <a:solidFill>
                <a:prstClr val="black"/>
              </a:solidFill>
            </a:endParaRPr>
          </a:p>
          <a:p>
            <a:pPr marL="0" lvl="0" indent="0">
              <a:buNone/>
            </a:pPr>
            <a:endParaRPr lang="cy-GB" dirty="0">
              <a:solidFill>
                <a:prstClr val="black"/>
              </a:solidFill>
            </a:endParaRPr>
          </a:p>
          <a:p>
            <a:pPr marL="0" lvl="0" indent="0">
              <a:buNone/>
            </a:pPr>
            <a:r>
              <a:rPr lang="cy-GB" dirty="0" err="1" smtClean="0">
                <a:solidFill>
                  <a:prstClr val="black"/>
                </a:solidFill>
              </a:rPr>
              <a:t>Gellir</a:t>
            </a:r>
            <a:r>
              <a:rPr lang="cy-GB" dirty="0" smtClean="0">
                <a:solidFill>
                  <a:prstClr val="black"/>
                </a:solidFill>
              </a:rPr>
              <a:t> ystyried anghyfiawnder yn ganlyniad i bump drwg cymdeithasol, sef elitaeth, allgau, rhagfarn,  trachwant ac anobaith. Wrth wraidd pob drwg cymdeithasol mae safbwyntiau sydd, o’u lledaenu, yn cryfhau’r niwed a wneir. Safbwyntiau yw’r rhain y  mae’r rhan fwyaf ohonom yn eu coleddu i raddau bach, ac yn aml rydym yn meddwl nad oes rhyw fawr o niwed ynddynt. Fodd bynnag, pan mae’r safbwyntiau hyn yn dechrau treiddio </a:t>
            </a:r>
            <a:r>
              <a:rPr lang="cy-GB" dirty="0" err="1" smtClean="0">
                <a:solidFill>
                  <a:prstClr val="black"/>
                </a:solidFill>
              </a:rPr>
              <a:t>trwy’r</a:t>
            </a:r>
            <a:r>
              <a:rPr lang="cy-GB" dirty="0" smtClean="0">
                <a:solidFill>
                  <a:prstClr val="black"/>
                </a:solidFill>
              </a:rPr>
              <a:t> gymdeithas o‘r top i’r gwaelod, gall y canlyniadau fod yn eithriadol o niweidiol i wead ein bywydau </a:t>
            </a:r>
            <a:r>
              <a:rPr lang="cy-GB" dirty="0">
                <a:solidFill>
                  <a:prstClr val="black"/>
                </a:solidFill>
              </a:rPr>
              <a:t>(</a:t>
            </a:r>
            <a:r>
              <a:rPr lang="cy-GB" dirty="0" err="1">
                <a:solidFill>
                  <a:prstClr val="black"/>
                </a:solidFill>
              </a:rPr>
              <a:t>Dorling</a:t>
            </a:r>
            <a:r>
              <a:rPr lang="cy-GB" dirty="0">
                <a:solidFill>
                  <a:prstClr val="black"/>
                </a:solidFill>
              </a:rPr>
              <a:t>, 2015).</a:t>
            </a:r>
          </a:p>
          <a:p>
            <a:endParaRPr lang="en-GB" dirty="0"/>
          </a:p>
        </p:txBody>
      </p:sp>
    </p:spTree>
    <p:extLst>
      <p:ext uri="{BB962C8B-B14F-4D97-AF65-F5344CB8AC3E}">
        <p14:creationId xmlns:p14="http://schemas.microsoft.com/office/powerpoint/2010/main" val="17609552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noProof="0" dirty="0" err="1" smtClean="0"/>
              <a:t>Dorling</a:t>
            </a:r>
            <a:r>
              <a:rPr lang="cy-GB" noProof="0" dirty="0" smtClean="0"/>
              <a:t> </a:t>
            </a:r>
            <a:r>
              <a:rPr lang="cy-GB" noProof="0" dirty="0" err="1" smtClean="0"/>
              <a:t>on</a:t>
            </a:r>
            <a:r>
              <a:rPr lang="cy-GB" noProof="0" dirty="0" smtClean="0"/>
              <a:t> </a:t>
            </a:r>
            <a:r>
              <a:rPr lang="cy-GB" noProof="0" dirty="0" err="1" smtClean="0"/>
              <a:t>continuing</a:t>
            </a:r>
            <a:r>
              <a:rPr lang="cy-GB" noProof="0" dirty="0" smtClean="0"/>
              <a:t> </a:t>
            </a:r>
            <a:r>
              <a:rPr lang="cy-GB" noProof="0" dirty="0" err="1" smtClean="0"/>
              <a:t>inequality</a:t>
            </a:r>
            <a:r>
              <a:rPr lang="cy-GB" noProof="0" dirty="0" smtClean="0"/>
              <a:t/>
            </a:r>
            <a:br>
              <a:rPr lang="cy-GB" noProof="0" dirty="0" smtClean="0"/>
            </a:br>
            <a:r>
              <a:rPr lang="cy-GB" dirty="0" err="1" smtClean="0"/>
              <a:t>Dorling</a:t>
            </a:r>
            <a:r>
              <a:rPr lang="cy-GB" dirty="0" smtClean="0"/>
              <a:t> ar barhau ag anghydraddoldeb</a:t>
            </a:r>
            <a:endParaRPr lang="cy-GB" noProof="0" dirty="0"/>
          </a:p>
        </p:txBody>
      </p:sp>
      <p:sp>
        <p:nvSpPr>
          <p:cNvPr id="3" name="Content Placeholder 2"/>
          <p:cNvSpPr>
            <a:spLocks noGrp="1"/>
          </p:cNvSpPr>
          <p:nvPr>
            <p:ph sz="half" idx="1"/>
          </p:nvPr>
        </p:nvSpPr>
        <p:spPr/>
        <p:txBody>
          <a:bodyPr/>
          <a:lstStyle/>
          <a:p>
            <a:r>
              <a:rPr lang="cy-GB" noProof="0" dirty="0" smtClean="0">
                <a:hlinkClick r:id="rId3"/>
              </a:rPr>
              <a:t>https://youtu.be/vMRIruB52qk</a:t>
            </a:r>
            <a:r>
              <a:rPr lang="cy-GB" noProof="0" dirty="0" smtClean="0"/>
              <a:t> </a:t>
            </a:r>
            <a:endParaRPr lang="cy-GB" noProof="0" dirty="0"/>
          </a:p>
        </p:txBody>
      </p:sp>
      <p:pic>
        <p:nvPicPr>
          <p:cNvPr id="8" name="Content Placeholder 7"/>
          <p:cNvPicPr>
            <a:picLocks noGrp="1" noChangeAspect="1"/>
          </p:cNvPicPr>
          <p:nvPr>
            <p:ph sz="half" idx="2"/>
          </p:nvPr>
        </p:nvPicPr>
        <p:blipFill>
          <a:blip r:embed="rId4"/>
          <a:stretch>
            <a:fillRect/>
          </a:stretch>
        </p:blipFill>
        <p:spPr>
          <a:xfrm>
            <a:off x="5831101" y="1825625"/>
            <a:ext cx="5810474" cy="3866606"/>
          </a:xfrm>
          <a:prstGeom prst="rect">
            <a:avLst/>
          </a:prstGeom>
        </p:spPr>
      </p:pic>
    </p:spTree>
    <p:extLst>
      <p:ext uri="{BB962C8B-B14F-4D97-AF65-F5344CB8AC3E}">
        <p14:creationId xmlns:p14="http://schemas.microsoft.com/office/powerpoint/2010/main" val="465634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noProof="0" dirty="0" err="1" smtClean="0"/>
              <a:t>Chomsky</a:t>
            </a:r>
            <a:r>
              <a:rPr lang="cy-GB" noProof="0" dirty="0" smtClean="0"/>
              <a:t> </a:t>
            </a:r>
            <a:r>
              <a:rPr lang="cy-GB" noProof="0" dirty="0" err="1" smtClean="0"/>
              <a:t>on</a:t>
            </a:r>
            <a:r>
              <a:rPr lang="cy-GB" noProof="0" dirty="0" smtClean="0"/>
              <a:t> </a:t>
            </a:r>
            <a:r>
              <a:rPr lang="cy-GB" noProof="0" dirty="0" err="1" smtClean="0"/>
              <a:t>Inequality</a:t>
            </a:r>
            <a:r>
              <a:rPr lang="cy-GB" noProof="0" dirty="0" smtClean="0"/>
              <a:t/>
            </a:r>
            <a:br>
              <a:rPr lang="cy-GB" noProof="0" dirty="0" smtClean="0"/>
            </a:br>
            <a:r>
              <a:rPr lang="cy-GB" dirty="0" err="1" smtClean="0"/>
              <a:t>Chomsky</a:t>
            </a:r>
            <a:r>
              <a:rPr lang="cy-GB" dirty="0" smtClean="0"/>
              <a:t> ar Anghydraddoldeb</a:t>
            </a:r>
            <a:endParaRPr lang="cy-GB" noProof="0" dirty="0"/>
          </a:p>
        </p:txBody>
      </p:sp>
      <p:sp>
        <p:nvSpPr>
          <p:cNvPr id="4" name="Content Placeholder 3"/>
          <p:cNvSpPr>
            <a:spLocks noGrp="1"/>
          </p:cNvSpPr>
          <p:nvPr>
            <p:ph sz="half" idx="2"/>
          </p:nvPr>
        </p:nvSpPr>
        <p:spPr/>
        <p:txBody>
          <a:bodyPr/>
          <a:lstStyle/>
          <a:p>
            <a:pPr marL="0" indent="0">
              <a:buNone/>
            </a:pPr>
            <a:r>
              <a:rPr lang="cy-GB" noProof="0" dirty="0" smtClean="0">
                <a:hlinkClick r:id="rId3"/>
              </a:rPr>
              <a:t>https://youtu.be/VbJwwdPaIww</a:t>
            </a:r>
            <a:r>
              <a:rPr lang="cy-GB" noProof="0" dirty="0" smtClean="0"/>
              <a:t> </a:t>
            </a:r>
            <a:endParaRPr lang="cy-GB" noProof="0" dirty="0"/>
          </a:p>
        </p:txBody>
      </p:sp>
      <p:pic>
        <p:nvPicPr>
          <p:cNvPr id="6" name="Content Placeholder 5"/>
          <p:cNvPicPr>
            <a:picLocks noGrp="1" noChangeAspect="1"/>
          </p:cNvPicPr>
          <p:nvPr>
            <p:ph sz="half" idx="1"/>
          </p:nvPr>
        </p:nvPicPr>
        <p:blipFill>
          <a:blip r:embed="rId4"/>
          <a:stretch>
            <a:fillRect/>
          </a:stretch>
        </p:blipFill>
        <p:spPr>
          <a:xfrm>
            <a:off x="785852" y="1920241"/>
            <a:ext cx="5144918" cy="2881154"/>
          </a:xfrm>
          <a:prstGeom prst="rect">
            <a:avLst/>
          </a:prstGeom>
        </p:spPr>
      </p:pic>
    </p:spTree>
    <p:extLst>
      <p:ext uri="{BB962C8B-B14F-4D97-AF65-F5344CB8AC3E}">
        <p14:creationId xmlns:p14="http://schemas.microsoft.com/office/powerpoint/2010/main" val="30296846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noProof="0" dirty="0" err="1" smtClean="0"/>
              <a:t>Implications</a:t>
            </a:r>
            <a:r>
              <a:rPr lang="cy-GB" noProof="0" dirty="0" smtClean="0"/>
              <a:t> 				</a:t>
            </a:r>
            <a:r>
              <a:rPr lang="cy-GB" dirty="0" smtClean="0">
                <a:solidFill>
                  <a:prstClr val="black"/>
                </a:solidFill>
              </a:rPr>
              <a:t>Goblygiadau </a:t>
            </a:r>
            <a:endParaRPr lang="cy-GB" noProof="0" dirty="0"/>
          </a:p>
        </p:txBody>
      </p:sp>
      <p:sp>
        <p:nvSpPr>
          <p:cNvPr id="6" name="Content Placeholder 5"/>
          <p:cNvSpPr>
            <a:spLocks noGrp="1"/>
          </p:cNvSpPr>
          <p:nvPr>
            <p:ph idx="1"/>
          </p:nvPr>
        </p:nvSpPr>
        <p:spPr/>
        <p:txBody>
          <a:bodyPr/>
          <a:lstStyle/>
          <a:p>
            <a:endParaRPr lang="en-GB"/>
          </a:p>
        </p:txBody>
      </p:sp>
    </p:spTree>
    <p:extLst>
      <p:ext uri="{BB962C8B-B14F-4D97-AF65-F5344CB8AC3E}">
        <p14:creationId xmlns:p14="http://schemas.microsoft.com/office/powerpoint/2010/main" val="28730948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noProof="0" dirty="0" err="1" smtClean="0"/>
              <a:t>References</a:t>
            </a:r>
            <a:r>
              <a:rPr lang="cy-GB" noProof="0" dirty="0" smtClean="0"/>
              <a:t> Cyfeiriadau</a:t>
            </a:r>
            <a:endParaRPr lang="cy-GB" noProof="0"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smtClean="0"/>
              <a:t>Dorling, D. (2015) Injustice: Why social inequality still persists, [online] available at: </a:t>
            </a:r>
            <a:r>
              <a:rPr lang="en-GB" dirty="0" smtClean="0">
                <a:hlinkClick r:id="rId3"/>
              </a:rPr>
              <a:t>http://www.dannydorling.org/books/injustice/injustice-anintroduction.pdf</a:t>
            </a:r>
            <a:r>
              <a:rPr lang="en-GB" dirty="0" smtClean="0"/>
              <a:t> Accessed 2.10.18</a:t>
            </a:r>
          </a:p>
          <a:p>
            <a:pPr marL="0" indent="0">
              <a:buNone/>
            </a:pPr>
            <a:r>
              <a:rPr lang="en-GB" dirty="0" smtClean="0"/>
              <a:t>Kimberlee, R. and Coles, J. PARTICIPATORY COMMUNICATION, in Oliver, B. and Pitt, B. (2011) </a:t>
            </a:r>
            <a:r>
              <a:rPr lang="en-GB" i="1" dirty="0" smtClean="0"/>
              <a:t>Working with Children, Young People and Families. </a:t>
            </a:r>
            <a:r>
              <a:rPr lang="en-GB" dirty="0" smtClean="0"/>
              <a:t>Exeter: Learning Matters.</a:t>
            </a:r>
          </a:p>
          <a:p>
            <a:pPr marL="0" indent="0">
              <a:buNone/>
            </a:pPr>
            <a:r>
              <a:rPr lang="en-GB" dirty="0" smtClean="0"/>
              <a:t>Kroeger</a:t>
            </a:r>
            <a:r>
              <a:rPr lang="en-GB" dirty="0"/>
              <a:t>, A. and Weber, C. (2015) DEVELOPING A CONCEPTUAL FRAMEWORK FOR COMPARING SOCIAL VALUE CREATION, </a:t>
            </a:r>
            <a:r>
              <a:rPr lang="en-GB" i="1" dirty="0"/>
              <a:t>Academy of Management Review. </a:t>
            </a:r>
            <a:r>
              <a:rPr lang="en-GB" dirty="0"/>
              <a:t>Vol. 4015 (1), 43-70</a:t>
            </a:r>
            <a:r>
              <a:rPr lang="en-GB" dirty="0" smtClean="0"/>
              <a:t>.</a:t>
            </a:r>
          </a:p>
          <a:p>
            <a:pPr marL="0" indent="0">
              <a:buNone/>
            </a:pPr>
            <a:r>
              <a:rPr lang="en-GB" dirty="0" smtClean="0"/>
              <a:t>Learning and Skills Improvement Service (2012) </a:t>
            </a:r>
            <a:r>
              <a:rPr lang="en-GB" i="1" dirty="0" smtClean="0"/>
              <a:t>National Occupational Standards for Youth Work. </a:t>
            </a:r>
            <a:r>
              <a:rPr lang="en-GB" dirty="0" smtClean="0"/>
              <a:t>Leicester, LSIS.</a:t>
            </a:r>
          </a:p>
          <a:p>
            <a:pPr marL="0" indent="0">
              <a:buNone/>
            </a:pPr>
            <a:r>
              <a:rPr lang="en-GB" altLang="en-US" dirty="0"/>
              <a:t>Piper C, </a:t>
            </a:r>
            <a:r>
              <a:rPr lang="en-GB" altLang="en-US" dirty="0" smtClean="0"/>
              <a:t>(2008) </a:t>
            </a:r>
            <a:r>
              <a:rPr lang="en-GB" altLang="en-US" i="1" dirty="0" smtClean="0"/>
              <a:t>Investing </a:t>
            </a:r>
            <a:r>
              <a:rPr lang="en-GB" altLang="en-US" i="1" dirty="0"/>
              <a:t>in Children, </a:t>
            </a:r>
            <a:r>
              <a:rPr lang="en-GB" altLang="en-US" dirty="0"/>
              <a:t>Devon: </a:t>
            </a:r>
            <a:r>
              <a:rPr lang="en-GB" altLang="en-US" dirty="0" err="1" smtClean="0"/>
              <a:t>Willan</a:t>
            </a:r>
            <a:r>
              <a:rPr lang="en-GB" altLang="en-US" dirty="0" smtClean="0"/>
              <a:t>.</a:t>
            </a:r>
          </a:p>
          <a:p>
            <a:pPr marL="0" indent="0">
              <a:buNone/>
            </a:pPr>
            <a:r>
              <a:rPr lang="en-GB" altLang="en-US" dirty="0" err="1" smtClean="0"/>
              <a:t>Willan</a:t>
            </a:r>
            <a:r>
              <a:rPr lang="en-GB" altLang="en-US" dirty="0" smtClean="0"/>
              <a:t>, J. Observing Children, in Parker-Rees, R. Leeson, C. </a:t>
            </a:r>
            <a:r>
              <a:rPr lang="en-GB" altLang="en-US" dirty="0" err="1" smtClean="0"/>
              <a:t>Willan</a:t>
            </a:r>
            <a:r>
              <a:rPr lang="en-GB" altLang="en-US" dirty="0" smtClean="0"/>
              <a:t>, J. and Savage, J. (2010) </a:t>
            </a:r>
            <a:r>
              <a:rPr lang="en-GB" altLang="en-US" i="1" dirty="0" smtClean="0"/>
              <a:t>Early Childhood Studies. </a:t>
            </a:r>
            <a:r>
              <a:rPr lang="en-GB" altLang="en-US" dirty="0" smtClean="0"/>
              <a:t>Exeter: Learning Matters. </a:t>
            </a:r>
            <a:endParaRPr lang="en-US" altLang="en-US"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583406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154</TotalTime>
  <Words>1717</Words>
  <Application>Microsoft Office PowerPoint</Application>
  <PresentationFormat>Widescreen</PresentationFormat>
  <Paragraphs>122</Paragraphs>
  <Slides>16</Slides>
  <Notes>16</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16</vt:i4>
      </vt:variant>
    </vt:vector>
  </HeadingPairs>
  <TitlesOfParts>
    <vt:vector size="22" baseType="lpstr">
      <vt:lpstr>Arial</vt:lpstr>
      <vt:lpstr>Calibri</vt:lpstr>
      <vt:lpstr>Calibri Light</vt:lpstr>
      <vt:lpstr>Wingdings</vt:lpstr>
      <vt:lpstr>Office Theme</vt:lpstr>
      <vt:lpstr>Default Design</vt:lpstr>
      <vt:lpstr>Gwerthoedd, Agweddau, Credoau ac Anghydraddoldebau Cymdeithasol     Social Values, Attitudes Beliefs and Inequalities</vt:lpstr>
      <vt:lpstr>Values     Gwerthoedd </vt:lpstr>
      <vt:lpstr>Who we are and what we do Pwy ydyn ni a beth ydyn ni’n ei wneud</vt:lpstr>
      <vt:lpstr>Values defined            Diffinio gwerthoedd</vt:lpstr>
      <vt:lpstr>Research                          Ymchwil</vt:lpstr>
      <vt:lpstr>New Public Management                          Rheolaeth Gyhoeddus Newydd </vt:lpstr>
      <vt:lpstr>Three Es                            Tair E</vt:lpstr>
      <vt:lpstr>Motivations / Cymelliadau</vt:lpstr>
      <vt:lpstr>In Practice      Yn ymarferol</vt:lpstr>
      <vt:lpstr>PowerPoint Presentation</vt:lpstr>
      <vt:lpstr>Social Prescribing  Rhagnodi Cymdeithasol</vt:lpstr>
      <vt:lpstr>Danny Dorling – Injustice  / Anghyfiawnder</vt:lpstr>
      <vt:lpstr>Dorling on continuing inequality Dorling ar barhau ag anghydraddoldeb</vt:lpstr>
      <vt:lpstr>Chomsky on Inequality Chomsky ar Anghydraddoldeb</vt:lpstr>
      <vt:lpstr>Implications     Goblygiadau </vt:lpstr>
      <vt:lpstr>References Cyfeiriadau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Values, Attitudes Beliefs and Inequalities</dc:title>
  <dc:creator>Darrel Williams</dc:creator>
  <cp:lastModifiedBy>Darrel Williams</cp:lastModifiedBy>
  <cp:revision>37</cp:revision>
  <cp:lastPrinted>2019-10-16T07:20:15Z</cp:lastPrinted>
  <dcterms:created xsi:type="dcterms:W3CDTF">2019-10-14T08:14:36Z</dcterms:created>
  <dcterms:modified xsi:type="dcterms:W3CDTF">2019-10-16T07:20:33Z</dcterms:modified>
</cp:coreProperties>
</file>