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6" r:id="rId1"/>
  </p:sldMasterIdLst>
  <p:sldIdLst>
    <p:sldId id="256" r:id="rId2"/>
    <p:sldId id="258" r:id="rId3"/>
    <p:sldId id="260" r:id="rId4"/>
    <p:sldId id="261" r:id="rId5"/>
    <p:sldId id="265" r:id="rId6"/>
    <p:sldId id="266" r:id="rId7"/>
    <p:sldId id="262" r:id="rId8"/>
    <p:sldId id="263" r:id="rId9"/>
    <p:sldId id="264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5" d="100"/>
          <a:sy n="55" d="100"/>
        </p:scale>
        <p:origin x="53" y="11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527F5-92F0-446B-98E4-728AA15982CA}" type="datetimeFigureOut">
              <a:rPr lang="en-GB" smtClean="0"/>
              <a:t>14/11/2019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B0F4C-28FC-4A1E-BA4E-DCEA6AD39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84838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527F5-92F0-446B-98E4-728AA15982CA}" type="datetimeFigureOut">
              <a:rPr lang="en-GB" smtClean="0"/>
              <a:t>14/11/2019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B0F4C-28FC-4A1E-BA4E-DCEA6AD39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334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527F5-92F0-446B-98E4-728AA15982CA}" type="datetimeFigureOut">
              <a:rPr lang="en-GB" smtClean="0"/>
              <a:t>14/11/2019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B0F4C-28FC-4A1E-BA4E-DCEA6AD39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0636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527F5-92F0-446B-98E4-728AA15982CA}" type="datetimeFigureOut">
              <a:rPr lang="en-GB" smtClean="0"/>
              <a:t>14/11/2019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B0F4C-28FC-4A1E-BA4E-DCEA6AD39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48008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527F5-92F0-446B-98E4-728AA15982CA}" type="datetimeFigureOut">
              <a:rPr lang="en-GB" smtClean="0"/>
              <a:t>14/11/2019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B0F4C-28FC-4A1E-BA4E-DCEA6AD39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27989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527F5-92F0-446B-98E4-728AA15982CA}" type="datetimeFigureOut">
              <a:rPr lang="en-GB" smtClean="0"/>
              <a:t>14/11/2019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B0F4C-28FC-4A1E-BA4E-DCEA6AD39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489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527F5-92F0-446B-98E4-728AA15982CA}" type="datetimeFigureOut">
              <a:rPr lang="en-GB" smtClean="0"/>
              <a:t>14/11/2019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B0F4C-28FC-4A1E-BA4E-DCEA6AD39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78511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527F5-92F0-446B-98E4-728AA15982CA}" type="datetimeFigureOut">
              <a:rPr lang="en-GB" smtClean="0"/>
              <a:t>14/11/2019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B0F4C-28FC-4A1E-BA4E-DCEA6AD39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534478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527F5-92F0-446B-98E4-728AA15982CA}" type="datetimeFigureOut">
              <a:rPr lang="en-GB" smtClean="0"/>
              <a:t>14/11/2019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B0F4C-28FC-4A1E-BA4E-DCEA6AD39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5452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527F5-92F0-446B-98E4-728AA15982CA}" type="datetimeFigureOut">
              <a:rPr lang="en-GB" smtClean="0"/>
              <a:t>14/11/2019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B0F4C-28FC-4A1E-BA4E-DCEA6AD39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8696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527F5-92F0-446B-98E4-728AA15982CA}" type="datetimeFigureOut">
              <a:rPr lang="en-GB" smtClean="0"/>
              <a:t>14/11/2019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B0F4C-28FC-4A1E-BA4E-DCEA6AD39EDD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99131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527F5-92F0-446B-98E4-728AA15982CA}" type="datetimeFigureOut">
              <a:rPr lang="en-GB" smtClean="0"/>
              <a:t>14/11/2019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B0F4C-28FC-4A1E-BA4E-DCEA6AD39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6452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527F5-92F0-446B-98E4-728AA15982CA}" type="datetimeFigureOut">
              <a:rPr lang="en-GB" smtClean="0"/>
              <a:t>14/11/2019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B0F4C-28FC-4A1E-BA4E-DCEA6AD39EDD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771718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527F5-92F0-446B-98E4-728AA15982CA}" type="datetimeFigureOut">
              <a:rPr lang="en-GB" smtClean="0"/>
              <a:t>14/11/2019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B0F4C-28FC-4A1E-BA4E-DCEA6AD39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2269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527F5-92F0-446B-98E4-728AA15982CA}" type="datetimeFigureOut">
              <a:rPr lang="en-GB" smtClean="0"/>
              <a:t>14/11/2019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B0F4C-28FC-4A1E-BA4E-DCEA6AD39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9265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527F5-92F0-446B-98E4-728AA15982CA}" type="datetimeFigureOut">
              <a:rPr lang="en-GB" smtClean="0"/>
              <a:t>14/11/2019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B0F4C-28FC-4A1E-BA4E-DCEA6AD39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7066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C527F5-92F0-446B-98E4-728AA15982CA}" type="datetimeFigureOut">
              <a:rPr lang="en-GB" smtClean="0"/>
              <a:t>14/11/2019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D5B0F4C-28FC-4A1E-BA4E-DCEA6AD39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811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7" r:id="rId1"/>
    <p:sldLayoutId id="2147483978" r:id="rId2"/>
    <p:sldLayoutId id="2147483979" r:id="rId3"/>
    <p:sldLayoutId id="2147483980" r:id="rId4"/>
    <p:sldLayoutId id="2147483981" r:id="rId5"/>
    <p:sldLayoutId id="2147483982" r:id="rId6"/>
    <p:sldLayoutId id="2147483983" r:id="rId7"/>
    <p:sldLayoutId id="2147483984" r:id="rId8"/>
    <p:sldLayoutId id="2147483985" r:id="rId9"/>
    <p:sldLayoutId id="2147483986" r:id="rId10"/>
    <p:sldLayoutId id="2147483987" r:id="rId11"/>
    <p:sldLayoutId id="2147483988" r:id="rId12"/>
    <p:sldLayoutId id="2147483989" r:id="rId13"/>
    <p:sldLayoutId id="2147483990" r:id="rId14"/>
    <p:sldLayoutId id="2147483991" r:id="rId15"/>
    <p:sldLayoutId id="214748399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89113"/>
          </a:xfrm>
        </p:spPr>
        <p:txBody>
          <a:bodyPr/>
          <a:lstStyle/>
          <a:p>
            <a:r>
              <a:rPr lang="en-GB" dirty="0" smtClean="0"/>
              <a:t>1</a:t>
            </a:r>
            <a:r>
              <a:rPr lang="en-US" dirty="0" smtClean="0"/>
              <a:t>. </a:t>
            </a:r>
            <a:r>
              <a:rPr lang="zh-CN" altLang="en-US" dirty="0" smtClean="0"/>
              <a:t>入乡随俗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84243"/>
            <a:ext cx="8596668" cy="455712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V</a:t>
            </a:r>
            <a:r>
              <a:rPr lang="en-US" altLang="zh-CN" dirty="0" smtClean="0"/>
              <a:t>+</a:t>
            </a:r>
            <a:r>
              <a:rPr lang="zh-CN" altLang="en-US" dirty="0" smtClean="0"/>
              <a:t>着</a:t>
            </a:r>
            <a:endParaRPr lang="en-US" altLang="zh-CN" dirty="0" smtClean="0"/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0901941"/>
              </p:ext>
            </p:extLst>
          </p:nvPr>
        </p:nvGraphicFramePr>
        <p:xfrm>
          <a:off x="677334" y="2279443"/>
          <a:ext cx="8127999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7396"/>
                <a:gridCol w="503583"/>
                <a:gridCol w="689702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/>
                        <a:t>动词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/>
                        <a:t>着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/>
                        <a:t>例句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solidFill>
                            <a:srgbClr val="0070C0"/>
                          </a:solidFill>
                        </a:rPr>
                        <a:t>闭</a:t>
                      </a:r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solidFill>
                            <a:srgbClr val="0070C0"/>
                          </a:solidFill>
                        </a:rPr>
                        <a:t>着</a:t>
                      </a:r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他</a:t>
                      </a:r>
                      <a:r>
                        <a:rPr lang="zh-CN" altLang="en-US" dirty="0" smtClean="0">
                          <a:solidFill>
                            <a:srgbClr val="0070C0"/>
                          </a:solidFill>
                        </a:rPr>
                        <a:t>闭着</a:t>
                      </a:r>
                      <a:r>
                        <a:rPr lang="zh-CN" altLang="en-US" dirty="0" smtClean="0">
                          <a:solidFill>
                            <a:srgbClr val="C00000"/>
                          </a:solidFill>
                        </a:rPr>
                        <a:t>眼睛</a:t>
                      </a:r>
                      <a:r>
                        <a:rPr lang="zh-CN" altLang="en-US" dirty="0" smtClean="0"/>
                        <a:t>，在想什么呢？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solidFill>
                            <a:srgbClr val="0070C0"/>
                          </a:solidFill>
                        </a:rPr>
                        <a:t>背</a:t>
                      </a:r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solidFill>
                            <a:srgbClr val="0070C0"/>
                          </a:solidFill>
                        </a:rPr>
                        <a:t>着</a:t>
                      </a:r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玛丽</a:t>
                      </a:r>
                      <a:r>
                        <a:rPr lang="zh-CN" altLang="en-US" dirty="0" smtClean="0">
                          <a:solidFill>
                            <a:srgbClr val="0070C0"/>
                          </a:solidFill>
                        </a:rPr>
                        <a:t>背着</a:t>
                      </a:r>
                      <a:r>
                        <a:rPr lang="zh-CN" altLang="en-US" dirty="0" smtClean="0"/>
                        <a:t>一个</a:t>
                      </a:r>
                      <a:r>
                        <a:rPr lang="zh-CN" altLang="en-US" dirty="0" smtClean="0">
                          <a:solidFill>
                            <a:srgbClr val="C00000"/>
                          </a:solidFill>
                        </a:rPr>
                        <a:t>大包</a:t>
                      </a:r>
                      <a:r>
                        <a:rPr lang="zh-CN" altLang="en-US" dirty="0" smtClean="0"/>
                        <a:t>站在路口，好像在等人。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solidFill>
                            <a:srgbClr val="0070C0"/>
                          </a:solidFill>
                        </a:rPr>
                        <a:t>穿</a:t>
                      </a:r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solidFill>
                            <a:srgbClr val="0070C0"/>
                          </a:solidFill>
                        </a:rPr>
                        <a:t>着</a:t>
                      </a:r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她</a:t>
                      </a:r>
                      <a:r>
                        <a:rPr lang="zh-CN" altLang="en-US" dirty="0" smtClean="0">
                          <a:solidFill>
                            <a:srgbClr val="0070C0"/>
                          </a:solidFill>
                        </a:rPr>
                        <a:t>穿着</a:t>
                      </a:r>
                      <a:r>
                        <a:rPr lang="zh-CN" altLang="en-US" dirty="0" smtClean="0"/>
                        <a:t>一件漂亮的</a:t>
                      </a:r>
                      <a:r>
                        <a:rPr lang="zh-CN" altLang="en-US" dirty="0" smtClean="0">
                          <a:solidFill>
                            <a:srgbClr val="C00000"/>
                          </a:solidFill>
                        </a:rPr>
                        <a:t>新衣服</a:t>
                      </a:r>
                      <a:r>
                        <a:rPr lang="zh-CN" altLang="en-US" dirty="0" smtClean="0"/>
                        <a:t>。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solidFill>
                            <a:srgbClr val="0070C0"/>
                          </a:solidFill>
                        </a:rPr>
                        <a:t>拿</a:t>
                      </a:r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solidFill>
                            <a:srgbClr val="0070C0"/>
                          </a:solidFill>
                        </a:rPr>
                        <a:t>着</a:t>
                      </a:r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他</a:t>
                      </a:r>
                      <a:r>
                        <a:rPr lang="zh-CN" altLang="en-US" dirty="0" smtClean="0">
                          <a:solidFill>
                            <a:srgbClr val="0070C0"/>
                          </a:solidFill>
                        </a:rPr>
                        <a:t>拿着</a:t>
                      </a:r>
                      <a:r>
                        <a:rPr lang="zh-CN" altLang="en-US" dirty="0" smtClean="0"/>
                        <a:t>一束</a:t>
                      </a:r>
                      <a:r>
                        <a:rPr lang="zh-CN" altLang="en-US" dirty="0" smtClean="0">
                          <a:solidFill>
                            <a:srgbClr val="C00000"/>
                          </a:solidFill>
                        </a:rPr>
                        <a:t>花</a:t>
                      </a:r>
                      <a:r>
                        <a:rPr lang="zh-CN" altLang="en-US" dirty="0" smtClean="0"/>
                        <a:t>去看老师。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solidFill>
                            <a:srgbClr val="0070C0"/>
                          </a:solidFill>
                        </a:rPr>
                        <a:t>下</a:t>
                      </a:r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solidFill>
                            <a:srgbClr val="0070C0"/>
                          </a:solidFill>
                        </a:rPr>
                        <a:t>着</a:t>
                      </a:r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外面正</a:t>
                      </a:r>
                      <a:r>
                        <a:rPr lang="zh-CN" altLang="en-US" dirty="0" smtClean="0">
                          <a:solidFill>
                            <a:srgbClr val="0070C0"/>
                          </a:solidFill>
                        </a:rPr>
                        <a:t>下着</a:t>
                      </a:r>
                      <a:r>
                        <a:rPr lang="zh-CN" altLang="en-US" dirty="0" smtClean="0">
                          <a:solidFill>
                            <a:srgbClr val="C00000"/>
                          </a:solidFill>
                        </a:rPr>
                        <a:t>雨</a:t>
                      </a:r>
                      <a:r>
                        <a:rPr lang="zh-CN" altLang="en-US" dirty="0" smtClean="0"/>
                        <a:t>，你带着雨伞吧。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solidFill>
                            <a:srgbClr val="0070C0"/>
                          </a:solidFill>
                        </a:rPr>
                        <a:t>带</a:t>
                      </a:r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solidFill>
                            <a:srgbClr val="0070C0"/>
                          </a:solidFill>
                        </a:rPr>
                        <a:t>着</a:t>
                      </a:r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dirty="0" smtClean="0"/>
                        <a:t>外面正下着雨，你</a:t>
                      </a:r>
                      <a:r>
                        <a:rPr lang="zh-CN" altLang="en-US" dirty="0" smtClean="0">
                          <a:solidFill>
                            <a:srgbClr val="0070C0"/>
                          </a:solidFill>
                        </a:rPr>
                        <a:t>带着</a:t>
                      </a:r>
                      <a:r>
                        <a:rPr lang="zh-CN" altLang="en-US" dirty="0" smtClean="0">
                          <a:solidFill>
                            <a:srgbClr val="C00000"/>
                          </a:solidFill>
                        </a:rPr>
                        <a:t>雨伞</a:t>
                      </a:r>
                      <a:r>
                        <a:rPr lang="zh-CN" altLang="en-US" dirty="0" smtClean="0"/>
                        <a:t>吧。</a:t>
                      </a:r>
                      <a:endParaRPr lang="en-GB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solidFill>
                            <a:srgbClr val="0070C0"/>
                          </a:solidFill>
                        </a:rPr>
                        <a:t>听</a:t>
                      </a:r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solidFill>
                            <a:srgbClr val="0070C0"/>
                          </a:solidFill>
                        </a:rPr>
                        <a:t>着</a:t>
                      </a:r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我</a:t>
                      </a:r>
                      <a:r>
                        <a:rPr lang="zh-CN" altLang="en-US" dirty="0" smtClean="0">
                          <a:solidFill>
                            <a:srgbClr val="0070C0"/>
                          </a:solidFill>
                        </a:rPr>
                        <a:t>听着</a:t>
                      </a:r>
                      <a:r>
                        <a:rPr lang="zh-CN" altLang="en-US" dirty="0" smtClean="0"/>
                        <a:t>呢。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9761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89113"/>
          </a:xfrm>
        </p:spPr>
        <p:txBody>
          <a:bodyPr/>
          <a:lstStyle/>
          <a:p>
            <a:r>
              <a:rPr lang="en-GB" dirty="0" smtClean="0"/>
              <a:t>1.</a:t>
            </a:r>
            <a:r>
              <a:rPr lang="en-US" dirty="0" smtClean="0"/>
              <a:t> </a:t>
            </a:r>
            <a:r>
              <a:rPr lang="zh-CN" altLang="en-US" dirty="0" smtClean="0"/>
              <a:t>入乡随俗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84243"/>
            <a:ext cx="8596668" cy="4557120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 smtClean="0"/>
              <a:t>不</a:t>
            </a:r>
            <a:r>
              <a:rPr lang="en-US" altLang="zh-CN" dirty="0" smtClean="0"/>
              <a:t>/</a:t>
            </a:r>
            <a:r>
              <a:rPr lang="zh-CN" altLang="en-US" dirty="0" smtClean="0"/>
              <a:t>没</a:t>
            </a:r>
            <a:r>
              <a:rPr lang="en-US" altLang="zh-CN" dirty="0" smtClean="0"/>
              <a:t>……</a:t>
            </a:r>
            <a:r>
              <a:rPr lang="zh-CN" altLang="en-US" dirty="0" smtClean="0"/>
              <a:t>不</a:t>
            </a:r>
            <a:r>
              <a:rPr lang="en-US" altLang="zh-CN" dirty="0" smtClean="0"/>
              <a:t>/</a:t>
            </a:r>
            <a:r>
              <a:rPr lang="zh-CN" altLang="en-US" dirty="0" smtClean="0"/>
              <a:t>没</a:t>
            </a:r>
            <a:r>
              <a:rPr lang="en-US" altLang="zh-CN" dirty="0" smtClean="0"/>
              <a:t>……</a:t>
            </a:r>
          </a:p>
          <a:p>
            <a:endParaRPr lang="en-US" altLang="zh-CN" dirty="0" smtClean="0"/>
          </a:p>
          <a:p>
            <a:r>
              <a:rPr lang="zh-CN" altLang="en-US" dirty="0" smtClean="0"/>
              <a:t>他肯定知道。（不</a:t>
            </a:r>
            <a:r>
              <a:rPr lang="en-US" altLang="zh-CN" dirty="0" smtClean="0"/>
              <a:t>…</a:t>
            </a:r>
            <a:r>
              <a:rPr lang="zh-CN" altLang="en-US" dirty="0" smtClean="0"/>
              <a:t>不</a:t>
            </a:r>
            <a:r>
              <a:rPr lang="en-US" altLang="zh-CN" dirty="0" smtClean="0"/>
              <a:t>…</a:t>
            </a:r>
            <a:r>
              <a:rPr lang="zh-CN" altLang="en-US" dirty="0" smtClean="0"/>
              <a:t>）</a:t>
            </a:r>
            <a:endParaRPr lang="en-US" altLang="zh-CN" dirty="0" smtClean="0"/>
          </a:p>
          <a:p>
            <a:r>
              <a:rPr lang="zh-CN" altLang="en-US" dirty="0"/>
              <a:t>这件</a:t>
            </a:r>
            <a:r>
              <a:rPr lang="zh-CN" altLang="en-US" dirty="0" smtClean="0"/>
              <a:t>事他</a:t>
            </a:r>
            <a:r>
              <a:rPr lang="zh-CN" altLang="en-US" dirty="0" smtClean="0">
                <a:solidFill>
                  <a:srgbClr val="0070C0"/>
                </a:solidFill>
              </a:rPr>
              <a:t>不</a:t>
            </a:r>
            <a:r>
              <a:rPr lang="zh-CN" altLang="en-US" dirty="0" smtClean="0"/>
              <a:t>会</a:t>
            </a:r>
            <a:r>
              <a:rPr lang="zh-CN" altLang="en-US" dirty="0" smtClean="0">
                <a:solidFill>
                  <a:srgbClr val="0070C0"/>
                </a:solidFill>
              </a:rPr>
              <a:t>不</a:t>
            </a:r>
            <a:r>
              <a:rPr lang="zh-CN" altLang="en-US" dirty="0" smtClean="0"/>
              <a:t>知道。</a:t>
            </a:r>
            <a:endParaRPr lang="en-US" altLang="zh-CN" dirty="0" smtClean="0"/>
          </a:p>
          <a:p>
            <a:endParaRPr lang="en-US" altLang="zh-CN" dirty="0"/>
          </a:p>
          <a:p>
            <a:r>
              <a:rPr lang="zh-CN" altLang="en-US" dirty="0" smtClean="0"/>
              <a:t>我们都愿意。（没</a:t>
            </a:r>
            <a:r>
              <a:rPr lang="en-US" altLang="zh-CN" dirty="0" smtClean="0"/>
              <a:t>…</a:t>
            </a:r>
            <a:r>
              <a:rPr lang="zh-CN" altLang="en-US" dirty="0" smtClean="0"/>
              <a:t>不</a:t>
            </a:r>
            <a:r>
              <a:rPr lang="en-US" altLang="zh-CN" dirty="0" smtClean="0"/>
              <a:t>…</a:t>
            </a:r>
            <a:r>
              <a:rPr lang="zh-CN" altLang="en-US" dirty="0" smtClean="0"/>
              <a:t>）</a:t>
            </a:r>
            <a:endParaRPr lang="en-US" altLang="zh-CN" dirty="0" smtClean="0"/>
          </a:p>
          <a:p>
            <a:r>
              <a:rPr lang="zh-CN" altLang="en-US" dirty="0"/>
              <a:t>我们</a:t>
            </a:r>
            <a:r>
              <a:rPr lang="zh-CN" altLang="en-US" dirty="0">
                <a:solidFill>
                  <a:srgbClr val="0070C0"/>
                </a:solidFill>
              </a:rPr>
              <a:t>没</a:t>
            </a:r>
            <a:r>
              <a:rPr lang="zh-CN" altLang="en-US" dirty="0">
                <a:solidFill>
                  <a:schemeClr val="tx1"/>
                </a:solidFill>
              </a:rPr>
              <a:t>有</a:t>
            </a:r>
            <a:r>
              <a:rPr lang="zh-CN" altLang="en-US" dirty="0" smtClean="0"/>
              <a:t>人</a:t>
            </a:r>
            <a:r>
              <a:rPr lang="zh-CN" altLang="en-US" dirty="0" smtClean="0">
                <a:solidFill>
                  <a:srgbClr val="0070C0"/>
                </a:solidFill>
              </a:rPr>
              <a:t>不</a:t>
            </a:r>
            <a:r>
              <a:rPr lang="zh-CN" altLang="en-US" dirty="0" smtClean="0"/>
              <a:t>愿意。</a:t>
            </a:r>
            <a:endParaRPr lang="en-US" altLang="zh-CN" dirty="0" smtClean="0"/>
          </a:p>
          <a:p>
            <a:endParaRPr lang="en-US" altLang="zh-CN" dirty="0"/>
          </a:p>
          <a:p>
            <a:r>
              <a:rPr lang="zh-CN" altLang="en-US" dirty="0" smtClean="0"/>
              <a:t>我告诉过你（不</a:t>
            </a:r>
            <a:r>
              <a:rPr lang="en-US" altLang="zh-CN" dirty="0" smtClean="0"/>
              <a:t>…</a:t>
            </a:r>
            <a:r>
              <a:rPr lang="zh-CN" altLang="en-US" dirty="0" smtClean="0"/>
              <a:t>没</a:t>
            </a:r>
            <a:r>
              <a:rPr lang="en-US" altLang="zh-CN" dirty="0" smtClean="0"/>
              <a:t>…</a:t>
            </a:r>
            <a:r>
              <a:rPr lang="zh-CN" altLang="en-US" dirty="0" smtClean="0"/>
              <a:t>）</a:t>
            </a:r>
            <a:endParaRPr lang="en-US" altLang="zh-CN" dirty="0" smtClean="0"/>
          </a:p>
          <a:p>
            <a:r>
              <a:rPr lang="zh-CN" altLang="en-US" dirty="0"/>
              <a:t>我又</a:t>
            </a:r>
            <a:r>
              <a:rPr lang="zh-CN" altLang="en-US" dirty="0">
                <a:solidFill>
                  <a:srgbClr val="0070C0"/>
                </a:solidFill>
              </a:rPr>
              <a:t>不</a:t>
            </a:r>
            <a:r>
              <a:rPr lang="zh-CN" altLang="en-US" dirty="0" smtClean="0"/>
              <a:t>是</a:t>
            </a:r>
            <a:r>
              <a:rPr lang="zh-CN" altLang="en-US" dirty="0" smtClean="0">
                <a:solidFill>
                  <a:srgbClr val="0070C0"/>
                </a:solidFill>
              </a:rPr>
              <a:t>没</a:t>
            </a:r>
            <a:r>
              <a:rPr lang="zh-CN" altLang="en-US" dirty="0" smtClean="0"/>
              <a:t>告诉过你。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1519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89113"/>
          </a:xfrm>
        </p:spPr>
        <p:txBody>
          <a:bodyPr/>
          <a:lstStyle/>
          <a:p>
            <a:r>
              <a:rPr lang="en-GB" dirty="0" smtClean="0"/>
              <a:t>1.</a:t>
            </a:r>
            <a:r>
              <a:rPr lang="en-US" dirty="0" smtClean="0"/>
              <a:t> </a:t>
            </a:r>
            <a:r>
              <a:rPr lang="zh-CN" altLang="en-US" dirty="0"/>
              <a:t>入乡随俗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84243"/>
            <a:ext cx="8596668" cy="4557120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 smtClean="0"/>
              <a:t>不是</a:t>
            </a:r>
            <a:r>
              <a:rPr lang="en-US" altLang="zh-CN" dirty="0" smtClean="0"/>
              <a:t>A</a:t>
            </a:r>
            <a:r>
              <a:rPr lang="zh-CN" altLang="en-US" dirty="0" smtClean="0"/>
              <a:t>，而是</a:t>
            </a:r>
            <a:r>
              <a:rPr lang="en-US" altLang="zh-CN" dirty="0" smtClean="0"/>
              <a:t>B</a:t>
            </a:r>
          </a:p>
          <a:p>
            <a:pPr marL="0" indent="0">
              <a:buNone/>
            </a:pPr>
            <a:endParaRPr lang="en-US" altLang="zh-CN" dirty="0"/>
          </a:p>
          <a:p>
            <a:r>
              <a:rPr lang="zh-CN" altLang="en-US" dirty="0" smtClean="0">
                <a:solidFill>
                  <a:srgbClr val="0070C0"/>
                </a:solidFill>
              </a:rPr>
              <a:t>不是</a:t>
            </a:r>
            <a:r>
              <a:rPr lang="zh-CN" altLang="en-US" dirty="0" smtClean="0"/>
              <a:t>我没来，</a:t>
            </a:r>
            <a:r>
              <a:rPr lang="zh-CN" altLang="en-US" dirty="0" smtClean="0">
                <a:solidFill>
                  <a:srgbClr val="0070C0"/>
                </a:solidFill>
              </a:rPr>
              <a:t>而是</a:t>
            </a:r>
            <a:r>
              <a:rPr lang="zh-CN" altLang="en-US" dirty="0" smtClean="0"/>
              <a:t>你没看见我。</a:t>
            </a:r>
            <a:endParaRPr lang="en-US" altLang="zh-CN" dirty="0" smtClean="0"/>
          </a:p>
          <a:p>
            <a:r>
              <a:rPr lang="zh-CN" altLang="en-US" dirty="0" smtClean="0"/>
              <a:t>他</a:t>
            </a:r>
            <a:r>
              <a:rPr lang="zh-CN" altLang="en-US" dirty="0" smtClean="0">
                <a:solidFill>
                  <a:srgbClr val="0070C0"/>
                </a:solidFill>
              </a:rPr>
              <a:t>不是</a:t>
            </a:r>
            <a:r>
              <a:rPr lang="zh-CN" altLang="en-US" dirty="0" smtClean="0"/>
              <a:t>不会说汉语，</a:t>
            </a:r>
            <a:r>
              <a:rPr lang="zh-CN" altLang="en-US" dirty="0" smtClean="0">
                <a:solidFill>
                  <a:srgbClr val="0070C0"/>
                </a:solidFill>
              </a:rPr>
              <a:t>而是</a:t>
            </a:r>
            <a:r>
              <a:rPr lang="zh-CN" altLang="en-US" dirty="0" smtClean="0"/>
              <a:t>不好意思说。</a:t>
            </a:r>
            <a:endParaRPr lang="en-US" altLang="zh-CN" dirty="0" smtClean="0"/>
          </a:p>
          <a:p>
            <a:r>
              <a:rPr lang="zh-CN" altLang="en-US" dirty="0"/>
              <a:t>他</a:t>
            </a:r>
            <a:r>
              <a:rPr lang="zh-CN" altLang="en-US" dirty="0">
                <a:solidFill>
                  <a:srgbClr val="0070C0"/>
                </a:solidFill>
              </a:rPr>
              <a:t>不</a:t>
            </a:r>
            <a:r>
              <a:rPr lang="zh-CN" altLang="en-US" dirty="0" smtClean="0">
                <a:solidFill>
                  <a:srgbClr val="0070C0"/>
                </a:solidFill>
              </a:rPr>
              <a:t>是</a:t>
            </a:r>
            <a:r>
              <a:rPr lang="zh-CN" altLang="en-US" dirty="0" smtClean="0"/>
              <a:t>普通人，</a:t>
            </a:r>
            <a:r>
              <a:rPr lang="zh-CN" altLang="en-US" dirty="0" smtClean="0">
                <a:solidFill>
                  <a:srgbClr val="0070C0"/>
                </a:solidFill>
              </a:rPr>
              <a:t>而是</a:t>
            </a:r>
            <a:r>
              <a:rPr lang="zh-CN" altLang="en-US" dirty="0" smtClean="0"/>
              <a:t>一个非常有名的画家。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3984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89113"/>
          </a:xfrm>
        </p:spPr>
        <p:txBody>
          <a:bodyPr/>
          <a:lstStyle/>
          <a:p>
            <a:r>
              <a:rPr lang="en-US" dirty="0" smtClean="0"/>
              <a:t>2. </a:t>
            </a:r>
            <a:r>
              <a:rPr lang="zh-CN" altLang="en-US" dirty="0" smtClean="0"/>
              <a:t>儿子要回家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84243"/>
            <a:ext cx="8596668" cy="4557120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从</a:t>
            </a:r>
            <a:r>
              <a:rPr lang="zh-CN" altLang="en-US" dirty="0" smtClean="0"/>
              <a:t>来（不</a:t>
            </a:r>
            <a:r>
              <a:rPr lang="en-US" altLang="zh-CN" dirty="0" smtClean="0"/>
              <a:t>/</a:t>
            </a:r>
            <a:r>
              <a:rPr lang="zh-CN" altLang="en-US" dirty="0" smtClean="0"/>
              <a:t>没</a:t>
            </a:r>
            <a:r>
              <a:rPr lang="en-US" altLang="zh-CN" dirty="0" smtClean="0"/>
              <a:t>…</a:t>
            </a:r>
            <a:r>
              <a:rPr lang="zh-CN" altLang="en-US" dirty="0" smtClean="0"/>
              <a:t>过）</a:t>
            </a:r>
            <a:endParaRPr lang="en-US" altLang="zh-CN" dirty="0" smtClean="0"/>
          </a:p>
          <a:p>
            <a:pPr marL="0" indent="0">
              <a:buNone/>
            </a:pP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 smtClean="0"/>
              <a:t>从来不（</a:t>
            </a:r>
            <a:r>
              <a:rPr lang="en-US" altLang="zh-CN" dirty="0" smtClean="0"/>
              <a:t>never do </a:t>
            </a:r>
            <a:r>
              <a:rPr lang="en-US" altLang="zh-CN" dirty="0" err="1" smtClean="0"/>
              <a:t>sth</a:t>
            </a:r>
            <a:r>
              <a:rPr lang="en-US" altLang="zh-CN" dirty="0"/>
              <a:t>/</a:t>
            </a:r>
            <a:r>
              <a:rPr lang="en-US" altLang="zh-CN" dirty="0" smtClean="0"/>
              <a:t> don’t do </a:t>
            </a:r>
            <a:r>
              <a:rPr lang="en-US" altLang="zh-CN" dirty="0" err="1" smtClean="0"/>
              <a:t>sth</a:t>
            </a:r>
            <a:r>
              <a:rPr lang="en-US" altLang="zh-CN" dirty="0" smtClean="0"/>
              <a:t>.</a:t>
            </a:r>
            <a:r>
              <a:rPr lang="zh-CN" altLang="en-US" dirty="0" smtClean="0"/>
              <a:t>）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/>
              <a:t>从</a:t>
            </a:r>
            <a:r>
              <a:rPr lang="zh-CN" altLang="en-US" dirty="0" smtClean="0"/>
              <a:t>来没</a:t>
            </a:r>
            <a:r>
              <a:rPr lang="en-US" altLang="zh-CN" dirty="0" smtClean="0"/>
              <a:t>…</a:t>
            </a:r>
            <a:r>
              <a:rPr lang="zh-CN" altLang="en-US" dirty="0" smtClean="0"/>
              <a:t>过（</a:t>
            </a:r>
            <a:r>
              <a:rPr lang="en-US" altLang="zh-CN" dirty="0" smtClean="0"/>
              <a:t>have never done </a:t>
            </a:r>
            <a:r>
              <a:rPr lang="en-US" altLang="zh-CN" dirty="0" err="1" smtClean="0"/>
              <a:t>sth</a:t>
            </a:r>
            <a:r>
              <a:rPr lang="en-US" altLang="zh-CN" dirty="0" smtClean="0"/>
              <a:t>.</a:t>
            </a:r>
            <a:r>
              <a:rPr lang="zh-CN" altLang="en-US" dirty="0" smtClean="0"/>
              <a:t>）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r>
              <a:rPr lang="zh-CN" altLang="en-US" dirty="0" smtClean="0"/>
              <a:t>我</a:t>
            </a:r>
            <a:r>
              <a:rPr lang="zh-CN" altLang="en-US" dirty="0" smtClean="0">
                <a:solidFill>
                  <a:srgbClr val="0070C0"/>
                </a:solidFill>
              </a:rPr>
              <a:t>从来</a:t>
            </a:r>
            <a:r>
              <a:rPr lang="zh-CN" altLang="en-US" dirty="0" smtClean="0">
                <a:solidFill>
                  <a:srgbClr val="C00000"/>
                </a:solidFill>
              </a:rPr>
              <a:t>不</a:t>
            </a:r>
            <a:r>
              <a:rPr lang="zh-CN" altLang="en-US" dirty="0" smtClean="0"/>
              <a:t>吃这种东西。</a:t>
            </a:r>
            <a:endParaRPr lang="en-US" altLang="zh-CN" dirty="0" smtClean="0"/>
          </a:p>
          <a:p>
            <a:r>
              <a:rPr lang="zh-CN" altLang="en-US" dirty="0"/>
              <a:t>毕业以</a:t>
            </a:r>
            <a:r>
              <a:rPr lang="zh-CN" altLang="en-US" dirty="0" smtClean="0"/>
              <a:t>后，我们</a:t>
            </a:r>
            <a:r>
              <a:rPr lang="zh-CN" altLang="en-US" dirty="0" smtClean="0">
                <a:solidFill>
                  <a:srgbClr val="0070C0"/>
                </a:solidFill>
              </a:rPr>
              <a:t>从来</a:t>
            </a:r>
            <a:r>
              <a:rPr lang="zh-CN" altLang="en-US" dirty="0" smtClean="0">
                <a:solidFill>
                  <a:srgbClr val="C00000"/>
                </a:solidFill>
              </a:rPr>
              <a:t>没</a:t>
            </a:r>
            <a:r>
              <a:rPr lang="zh-CN" altLang="en-US" dirty="0" smtClean="0"/>
              <a:t>见</a:t>
            </a:r>
            <a:r>
              <a:rPr lang="zh-CN" altLang="en-US" dirty="0" smtClean="0">
                <a:solidFill>
                  <a:srgbClr val="C00000"/>
                </a:solidFill>
              </a:rPr>
              <a:t>过</a:t>
            </a:r>
            <a:r>
              <a:rPr lang="zh-CN" altLang="en-US" dirty="0" smtClean="0"/>
              <a:t>面。</a:t>
            </a:r>
            <a:endParaRPr lang="en-US" altLang="zh-CN" dirty="0" smtClean="0"/>
          </a:p>
          <a:p>
            <a:r>
              <a:rPr lang="zh-CN" altLang="en-US" dirty="0"/>
              <a:t>这个问</a:t>
            </a:r>
            <a:r>
              <a:rPr lang="zh-CN" altLang="en-US" dirty="0" smtClean="0"/>
              <a:t>题我</a:t>
            </a:r>
            <a:r>
              <a:rPr lang="zh-CN" altLang="en-US" dirty="0" smtClean="0">
                <a:solidFill>
                  <a:srgbClr val="0070C0"/>
                </a:solidFill>
              </a:rPr>
              <a:t>从来</a:t>
            </a:r>
            <a:r>
              <a:rPr lang="zh-CN" altLang="en-US" dirty="0" smtClean="0">
                <a:solidFill>
                  <a:srgbClr val="C00000"/>
                </a:solidFill>
              </a:rPr>
              <a:t>没</a:t>
            </a:r>
            <a:r>
              <a:rPr lang="zh-CN" altLang="en-US" dirty="0" smtClean="0"/>
              <a:t>想</a:t>
            </a:r>
            <a:r>
              <a:rPr lang="zh-CN" altLang="en-US" dirty="0" smtClean="0">
                <a:solidFill>
                  <a:srgbClr val="C00000"/>
                </a:solidFill>
              </a:rPr>
              <a:t>过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2404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89113"/>
          </a:xfrm>
        </p:spPr>
        <p:txBody>
          <a:bodyPr/>
          <a:lstStyle/>
          <a:p>
            <a:r>
              <a:rPr lang="en-US" dirty="0" smtClean="0"/>
              <a:t>2. </a:t>
            </a:r>
            <a:r>
              <a:rPr lang="zh-CN" altLang="en-US" dirty="0" smtClean="0"/>
              <a:t>儿子要回家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84243"/>
            <a:ext cx="8596668" cy="4557120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 smtClean="0"/>
              <a:t>不</a:t>
            </a:r>
            <a:r>
              <a:rPr lang="en-US" altLang="zh-CN" dirty="0" smtClean="0"/>
              <a:t>A</a:t>
            </a:r>
            <a:r>
              <a:rPr lang="zh-CN" altLang="en-US" dirty="0" smtClean="0"/>
              <a:t>不</a:t>
            </a:r>
            <a:r>
              <a:rPr lang="en-US" altLang="zh-CN" dirty="0" smtClean="0"/>
              <a:t>B</a:t>
            </a:r>
          </a:p>
          <a:p>
            <a:pPr marL="0" indent="0">
              <a:buNone/>
            </a:pPr>
            <a:r>
              <a:rPr lang="en-US" altLang="zh-CN" dirty="0" smtClean="0"/>
              <a:t>Moderate level between A and B.</a:t>
            </a:r>
          </a:p>
          <a:p>
            <a:pPr marL="0" indent="0">
              <a:buNone/>
            </a:pPr>
            <a:endParaRPr lang="en-US" dirty="0"/>
          </a:p>
          <a:p>
            <a:r>
              <a:rPr lang="zh-CN" altLang="en-US" dirty="0" smtClean="0"/>
              <a:t>这件衣服</a:t>
            </a:r>
            <a:r>
              <a:rPr lang="zh-CN" altLang="en-US" dirty="0" smtClean="0">
                <a:solidFill>
                  <a:srgbClr val="0070C0"/>
                </a:solidFill>
              </a:rPr>
              <a:t>不</a:t>
            </a:r>
            <a:r>
              <a:rPr lang="zh-CN" altLang="en-US" dirty="0" smtClean="0"/>
              <a:t>大</a:t>
            </a:r>
            <a:r>
              <a:rPr lang="zh-CN" altLang="en-US" dirty="0" smtClean="0">
                <a:solidFill>
                  <a:srgbClr val="0070C0"/>
                </a:solidFill>
              </a:rPr>
              <a:t>不</a:t>
            </a:r>
            <a:r>
              <a:rPr lang="zh-CN" altLang="en-US" dirty="0" smtClean="0"/>
              <a:t>小，正合适。</a:t>
            </a:r>
            <a:endParaRPr lang="en-US" altLang="zh-CN" dirty="0" smtClean="0"/>
          </a:p>
          <a:p>
            <a:r>
              <a:rPr lang="zh-CN" altLang="en-US" dirty="0"/>
              <a:t>北</a:t>
            </a:r>
            <a:r>
              <a:rPr lang="zh-CN" altLang="en-US" dirty="0" smtClean="0"/>
              <a:t>京的秋天</a:t>
            </a:r>
            <a:r>
              <a:rPr lang="zh-CN" altLang="en-US" dirty="0" smtClean="0">
                <a:solidFill>
                  <a:srgbClr val="0070C0"/>
                </a:solidFill>
              </a:rPr>
              <a:t>不</a:t>
            </a:r>
            <a:r>
              <a:rPr lang="zh-CN" altLang="en-US" dirty="0" smtClean="0"/>
              <a:t>冷</a:t>
            </a:r>
            <a:r>
              <a:rPr lang="zh-CN" altLang="en-US" dirty="0" smtClean="0">
                <a:solidFill>
                  <a:srgbClr val="0070C0"/>
                </a:solidFill>
              </a:rPr>
              <a:t>不</a:t>
            </a:r>
            <a:r>
              <a:rPr lang="zh-CN" altLang="en-US" dirty="0" smtClean="0"/>
              <a:t>热，很舒服。</a:t>
            </a:r>
            <a:endParaRPr lang="en-US" altLang="zh-CN" dirty="0" smtClean="0"/>
          </a:p>
          <a:p>
            <a:r>
              <a:rPr lang="zh-CN" altLang="en-US" dirty="0"/>
              <a:t>我来</a:t>
            </a:r>
            <a:r>
              <a:rPr lang="zh-CN" altLang="en-US" dirty="0" smtClean="0"/>
              <a:t>的</a:t>
            </a:r>
            <a:r>
              <a:rPr lang="zh-CN" altLang="en-US" dirty="0" smtClean="0">
                <a:solidFill>
                  <a:srgbClr val="0070C0"/>
                </a:solidFill>
              </a:rPr>
              <a:t>不</a:t>
            </a:r>
            <a:r>
              <a:rPr lang="zh-CN" altLang="en-US" dirty="0" smtClean="0"/>
              <a:t>早</a:t>
            </a:r>
            <a:r>
              <a:rPr lang="zh-CN" altLang="en-US" dirty="0" smtClean="0">
                <a:solidFill>
                  <a:srgbClr val="0070C0"/>
                </a:solidFill>
              </a:rPr>
              <a:t>不</a:t>
            </a:r>
            <a:r>
              <a:rPr lang="zh-CN" altLang="en-US" dirty="0" smtClean="0"/>
              <a:t>晚，正好开始上课。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3756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89113"/>
          </a:xfrm>
        </p:spPr>
        <p:txBody>
          <a:bodyPr/>
          <a:lstStyle/>
          <a:p>
            <a:r>
              <a:rPr lang="en-US" dirty="0" smtClean="0"/>
              <a:t>2. </a:t>
            </a:r>
            <a:r>
              <a:rPr lang="zh-CN" altLang="en-US" dirty="0" smtClean="0"/>
              <a:t>儿子要回家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84243"/>
            <a:ext cx="8596668" cy="4557120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 smtClean="0">
                <a:solidFill>
                  <a:srgbClr val="7030A0"/>
                </a:solidFill>
              </a:rPr>
              <a:t>Location</a:t>
            </a:r>
            <a:r>
              <a:rPr lang="en-US" altLang="zh-CN" dirty="0" smtClean="0"/>
              <a:t> + </a:t>
            </a:r>
            <a:r>
              <a:rPr lang="en-US" altLang="zh-CN" dirty="0" smtClean="0">
                <a:solidFill>
                  <a:srgbClr val="C00000"/>
                </a:solidFill>
              </a:rPr>
              <a:t>V</a:t>
            </a:r>
            <a:r>
              <a:rPr lang="en-US" altLang="zh-CN" dirty="0" smtClean="0"/>
              <a:t> + </a:t>
            </a:r>
            <a:r>
              <a:rPr lang="zh-CN" altLang="en-US" dirty="0" smtClean="0"/>
              <a:t>着 </a:t>
            </a:r>
            <a:r>
              <a:rPr lang="en-US" altLang="zh-CN" dirty="0" smtClean="0"/>
              <a:t>+ </a:t>
            </a:r>
            <a:r>
              <a:rPr lang="en-US" altLang="zh-CN" dirty="0" smtClean="0">
                <a:solidFill>
                  <a:schemeClr val="accent2">
                    <a:lumMod val="75000"/>
                  </a:schemeClr>
                </a:solidFill>
              </a:rPr>
              <a:t>N</a:t>
            </a:r>
            <a:endParaRPr lang="en-US" altLang="zh-CN" dirty="0">
              <a:solidFill>
                <a:schemeClr val="accent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zh-CN" altLang="en-US" dirty="0"/>
              <a:t>屋子</a:t>
            </a:r>
            <a:r>
              <a:rPr lang="zh-CN" altLang="en-US" dirty="0" smtClean="0"/>
              <a:t>里有一个书架，</a:t>
            </a:r>
            <a:r>
              <a:rPr lang="zh-CN" altLang="en-US" dirty="0" smtClean="0">
                <a:solidFill>
                  <a:srgbClr val="7030A0"/>
                </a:solidFill>
              </a:rPr>
              <a:t>书架上</a:t>
            </a:r>
            <a:r>
              <a:rPr lang="zh-CN" altLang="en-US" dirty="0" smtClean="0">
                <a:solidFill>
                  <a:srgbClr val="C00000"/>
                </a:solidFill>
              </a:rPr>
              <a:t>摆</a:t>
            </a:r>
            <a:r>
              <a:rPr lang="zh-CN" altLang="en-US" dirty="0" smtClean="0"/>
              <a:t>着许多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书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>
                <a:solidFill>
                  <a:srgbClr val="7030A0"/>
                </a:solidFill>
              </a:rPr>
              <a:t>门</a:t>
            </a:r>
            <a:r>
              <a:rPr lang="zh-CN" altLang="en-US" dirty="0" smtClean="0">
                <a:solidFill>
                  <a:srgbClr val="7030A0"/>
                </a:solidFill>
              </a:rPr>
              <a:t>口</a:t>
            </a:r>
            <a:r>
              <a:rPr lang="zh-CN" altLang="en-US" dirty="0" smtClean="0">
                <a:solidFill>
                  <a:srgbClr val="C00000"/>
                </a:solidFill>
              </a:rPr>
              <a:t>停</a:t>
            </a:r>
            <a:r>
              <a:rPr lang="zh-CN" altLang="en-US" dirty="0" smtClean="0"/>
              <a:t>着一辆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出租车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>
                <a:solidFill>
                  <a:srgbClr val="7030A0"/>
                </a:solidFill>
              </a:rPr>
              <a:t>墙</a:t>
            </a:r>
            <a:r>
              <a:rPr lang="zh-CN" altLang="en-US" dirty="0" smtClean="0">
                <a:solidFill>
                  <a:srgbClr val="7030A0"/>
                </a:solidFill>
              </a:rPr>
              <a:t>上</a:t>
            </a:r>
            <a:r>
              <a:rPr lang="zh-CN" altLang="en-US" dirty="0" smtClean="0">
                <a:solidFill>
                  <a:srgbClr val="C00000"/>
                </a:solidFill>
              </a:rPr>
              <a:t>挂</a:t>
            </a:r>
            <a:r>
              <a:rPr lang="zh-CN" altLang="en-US" dirty="0" smtClean="0"/>
              <a:t>着一幅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地图</a:t>
            </a:r>
            <a:r>
              <a:rPr lang="zh-CN" altLang="en-US" dirty="0" smtClean="0"/>
              <a:t>。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8807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89113"/>
          </a:xfrm>
        </p:spPr>
        <p:txBody>
          <a:bodyPr/>
          <a:lstStyle/>
          <a:p>
            <a:r>
              <a:rPr lang="en-US" dirty="0" smtClean="0"/>
              <a:t>3. </a:t>
            </a:r>
            <a:r>
              <a:rPr lang="zh-CN" altLang="en-US" dirty="0" smtClean="0"/>
              <a:t>卖辣椒的女孩儿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84243"/>
            <a:ext cx="8596668" cy="455712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7030A0"/>
                </a:solidFill>
              </a:rPr>
              <a:t>V</a:t>
            </a:r>
            <a:r>
              <a:rPr lang="en-US" dirty="0" smtClean="0"/>
              <a:t> + 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上</a:t>
            </a:r>
            <a:r>
              <a:rPr lang="en-US" altLang="zh-CN" dirty="0" smtClean="0">
                <a:solidFill>
                  <a:schemeClr val="accent2">
                    <a:lumMod val="75000"/>
                  </a:schemeClr>
                </a:solidFill>
              </a:rPr>
              <a:t>/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下</a:t>
            </a:r>
            <a:r>
              <a:rPr lang="en-US" altLang="zh-CN" dirty="0" smtClean="0">
                <a:solidFill>
                  <a:schemeClr val="accent2">
                    <a:lumMod val="75000"/>
                  </a:schemeClr>
                </a:solidFill>
              </a:rPr>
              <a:t>/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进</a:t>
            </a:r>
            <a:r>
              <a:rPr lang="en-US" altLang="zh-CN" dirty="0" smtClean="0">
                <a:solidFill>
                  <a:schemeClr val="accent2">
                    <a:lumMod val="75000"/>
                  </a:schemeClr>
                </a:solidFill>
              </a:rPr>
              <a:t>/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出</a:t>
            </a:r>
            <a:r>
              <a:rPr lang="en-US" altLang="zh-CN" dirty="0" smtClean="0">
                <a:solidFill>
                  <a:schemeClr val="accent2">
                    <a:lumMod val="75000"/>
                  </a:schemeClr>
                </a:solidFill>
              </a:rPr>
              <a:t>/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回</a:t>
            </a:r>
            <a:r>
              <a:rPr lang="en-US" altLang="zh-CN" dirty="0" smtClean="0">
                <a:solidFill>
                  <a:schemeClr val="accent2">
                    <a:lumMod val="75000"/>
                  </a:schemeClr>
                </a:solidFill>
              </a:rPr>
              <a:t>/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过</a:t>
            </a:r>
            <a:r>
              <a:rPr lang="zh-CN" altLang="en-US" dirty="0" smtClean="0"/>
              <a:t> </a:t>
            </a:r>
            <a:r>
              <a:rPr lang="en-US" altLang="zh-CN" dirty="0" smtClean="0"/>
              <a:t>+ </a:t>
            </a:r>
            <a:r>
              <a:rPr lang="zh-CN" altLang="en-US" dirty="0" smtClean="0">
                <a:solidFill>
                  <a:srgbClr val="C00000"/>
                </a:solidFill>
              </a:rPr>
              <a:t>来</a:t>
            </a:r>
            <a:r>
              <a:rPr lang="en-US" altLang="zh-CN" dirty="0" smtClean="0">
                <a:solidFill>
                  <a:srgbClr val="C00000"/>
                </a:solidFill>
              </a:rPr>
              <a:t>/</a:t>
            </a:r>
            <a:r>
              <a:rPr lang="zh-CN" altLang="en-US" dirty="0" smtClean="0">
                <a:solidFill>
                  <a:srgbClr val="C00000"/>
                </a:solidFill>
              </a:rPr>
              <a:t>去</a:t>
            </a:r>
            <a:endParaRPr lang="en-US" altLang="zh-CN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altLang="zh-CN" dirty="0" smtClean="0"/>
          </a:p>
          <a:p>
            <a:pPr marL="0" indent="0">
              <a:buNone/>
            </a:pPr>
            <a:endParaRPr lang="en-US" altLang="zh-CN" dirty="0" smtClean="0"/>
          </a:p>
          <a:p>
            <a:r>
              <a:rPr lang="zh-CN" altLang="en-US" dirty="0" smtClean="0"/>
              <a:t>她</a:t>
            </a:r>
            <a:r>
              <a:rPr lang="zh-CN" altLang="en-US" dirty="0" smtClean="0">
                <a:solidFill>
                  <a:srgbClr val="7030A0"/>
                </a:solidFill>
              </a:rPr>
              <a:t>跑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出</a:t>
            </a:r>
            <a:r>
              <a:rPr lang="zh-CN" altLang="en-US" dirty="0" smtClean="0">
                <a:solidFill>
                  <a:srgbClr val="C00000"/>
                </a:solidFill>
              </a:rPr>
              <a:t>去</a:t>
            </a:r>
            <a:r>
              <a:rPr lang="zh-CN" altLang="en-US" dirty="0" smtClean="0"/>
              <a:t>，又马上跑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回</a:t>
            </a:r>
            <a:r>
              <a:rPr lang="zh-CN" altLang="en-US" dirty="0" smtClean="0">
                <a:solidFill>
                  <a:srgbClr val="C00000"/>
                </a:solidFill>
              </a:rPr>
              <a:t>来</a:t>
            </a:r>
            <a:r>
              <a:rPr lang="zh-CN" altLang="en-US" dirty="0" smtClean="0"/>
              <a:t>了。</a:t>
            </a:r>
            <a:endParaRPr lang="en-US" altLang="zh-CN" dirty="0" smtClean="0"/>
          </a:p>
          <a:p>
            <a:r>
              <a:rPr lang="zh-CN" altLang="en-US" dirty="0"/>
              <a:t>马上把这封</a:t>
            </a:r>
            <a:r>
              <a:rPr lang="zh-CN" altLang="en-US" dirty="0" smtClean="0"/>
              <a:t>信</a:t>
            </a:r>
            <a:r>
              <a:rPr lang="zh-CN" altLang="en-US" dirty="0" smtClean="0">
                <a:solidFill>
                  <a:srgbClr val="7030A0"/>
                </a:solidFill>
              </a:rPr>
              <a:t>寄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出</a:t>
            </a:r>
            <a:r>
              <a:rPr lang="zh-CN" altLang="en-US" dirty="0" smtClean="0">
                <a:solidFill>
                  <a:srgbClr val="C00000"/>
                </a:solidFill>
              </a:rPr>
              <a:t>去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r>
              <a:rPr lang="zh-CN" altLang="en-US" dirty="0"/>
              <a:t>下课</a:t>
            </a:r>
            <a:r>
              <a:rPr lang="zh-CN" altLang="en-US" dirty="0" smtClean="0"/>
              <a:t>了，大家</a:t>
            </a:r>
            <a:r>
              <a:rPr lang="zh-CN" altLang="en-US" dirty="0" smtClean="0">
                <a:solidFill>
                  <a:srgbClr val="7030A0"/>
                </a:solidFill>
              </a:rPr>
              <a:t>站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起</a:t>
            </a:r>
            <a:r>
              <a:rPr lang="zh-CN" altLang="en-US" dirty="0" smtClean="0">
                <a:solidFill>
                  <a:srgbClr val="C00000"/>
                </a:solidFill>
              </a:rPr>
              <a:t>来</a:t>
            </a:r>
            <a:r>
              <a:rPr lang="zh-CN" altLang="en-US" dirty="0" smtClean="0"/>
              <a:t>，有的</a:t>
            </a:r>
            <a:r>
              <a:rPr lang="zh-CN" altLang="en-US" dirty="0" smtClean="0">
                <a:solidFill>
                  <a:srgbClr val="7030A0"/>
                </a:solidFill>
              </a:rPr>
              <a:t>走</a:t>
            </a:r>
            <a:r>
              <a:rPr lang="zh-CN" altLang="en-US" dirty="0" smtClean="0"/>
              <a:t>了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出</a:t>
            </a:r>
            <a:r>
              <a:rPr lang="zh-CN" altLang="en-US" dirty="0" smtClean="0">
                <a:solidFill>
                  <a:srgbClr val="C00000"/>
                </a:solidFill>
              </a:rPr>
              <a:t>去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r>
              <a:rPr lang="zh-CN" altLang="en-US" dirty="0"/>
              <a:t>快</a:t>
            </a:r>
            <a:r>
              <a:rPr lang="zh-CN" altLang="en-US" dirty="0">
                <a:solidFill>
                  <a:srgbClr val="7030A0"/>
                </a:solidFill>
              </a:rPr>
              <a:t>爬</a:t>
            </a:r>
            <a:r>
              <a:rPr lang="zh-CN" altLang="en-US" dirty="0">
                <a:solidFill>
                  <a:schemeClr val="accent2">
                    <a:lumMod val="75000"/>
                  </a:schemeClr>
                </a:solidFill>
              </a:rPr>
              <a:t>上</a:t>
            </a:r>
            <a:r>
              <a:rPr lang="zh-CN" altLang="en-US" dirty="0">
                <a:solidFill>
                  <a:srgbClr val="C00000"/>
                </a:solidFill>
              </a:rPr>
              <a:t>来</a:t>
            </a:r>
            <a:r>
              <a:rPr lang="zh-CN" altLang="en-US" dirty="0" smtClean="0"/>
              <a:t>吧，山上可美了。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462465"/>
              </p:ext>
            </p:extLst>
          </p:nvPr>
        </p:nvGraphicFramePr>
        <p:xfrm>
          <a:off x="677334" y="2271374"/>
          <a:ext cx="8128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上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下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进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出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回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过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起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>
                          <a:solidFill>
                            <a:srgbClr val="C00000"/>
                          </a:solidFill>
                        </a:rPr>
                        <a:t>来</a:t>
                      </a:r>
                      <a:endParaRPr lang="en-GB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上</a:t>
                      </a:r>
                      <a:r>
                        <a:rPr lang="zh-CN" altLang="en-US" dirty="0" smtClean="0">
                          <a:solidFill>
                            <a:srgbClr val="C00000"/>
                          </a:solidFill>
                        </a:rPr>
                        <a:t>来</a:t>
                      </a:r>
                      <a:endParaRPr lang="en-GB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下</a:t>
                      </a:r>
                      <a:r>
                        <a:rPr lang="zh-CN" altLang="en-US" dirty="0" smtClean="0">
                          <a:solidFill>
                            <a:srgbClr val="C00000"/>
                          </a:solidFill>
                        </a:rPr>
                        <a:t>来</a:t>
                      </a:r>
                      <a:endParaRPr lang="en-GB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进</a:t>
                      </a:r>
                      <a:r>
                        <a:rPr lang="zh-CN" altLang="en-US" dirty="0" smtClean="0">
                          <a:solidFill>
                            <a:srgbClr val="C00000"/>
                          </a:solidFill>
                        </a:rPr>
                        <a:t>来</a:t>
                      </a:r>
                      <a:endParaRPr lang="en-GB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出</a:t>
                      </a:r>
                      <a:r>
                        <a:rPr lang="zh-CN" altLang="en-US" dirty="0" smtClean="0">
                          <a:solidFill>
                            <a:srgbClr val="C00000"/>
                          </a:solidFill>
                        </a:rPr>
                        <a:t>来</a:t>
                      </a:r>
                      <a:endParaRPr lang="en-GB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回</a:t>
                      </a:r>
                      <a:r>
                        <a:rPr lang="zh-CN" altLang="en-US" dirty="0" smtClean="0">
                          <a:solidFill>
                            <a:srgbClr val="C00000"/>
                          </a:solidFill>
                        </a:rPr>
                        <a:t>来</a:t>
                      </a:r>
                      <a:endParaRPr lang="en-GB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过</a:t>
                      </a:r>
                      <a:r>
                        <a:rPr lang="zh-CN" altLang="en-US" dirty="0" smtClean="0">
                          <a:solidFill>
                            <a:srgbClr val="C00000"/>
                          </a:solidFill>
                        </a:rPr>
                        <a:t>来</a:t>
                      </a:r>
                      <a:endParaRPr lang="en-GB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起</a:t>
                      </a:r>
                      <a:r>
                        <a:rPr lang="zh-CN" altLang="en-US" dirty="0" smtClean="0">
                          <a:solidFill>
                            <a:srgbClr val="C00000"/>
                          </a:solidFill>
                        </a:rPr>
                        <a:t>来</a:t>
                      </a:r>
                      <a:endParaRPr lang="en-GB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>
                          <a:solidFill>
                            <a:srgbClr val="C00000"/>
                          </a:solidFill>
                        </a:rPr>
                        <a:t>去</a:t>
                      </a:r>
                      <a:endParaRPr lang="en-GB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上</a:t>
                      </a:r>
                      <a:r>
                        <a:rPr lang="zh-CN" altLang="en-US" dirty="0" smtClean="0">
                          <a:solidFill>
                            <a:srgbClr val="C00000"/>
                          </a:solidFill>
                        </a:rPr>
                        <a:t>去</a:t>
                      </a:r>
                      <a:endParaRPr lang="en-GB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下</a:t>
                      </a:r>
                      <a:r>
                        <a:rPr lang="zh-CN" altLang="en-US" dirty="0" smtClean="0">
                          <a:solidFill>
                            <a:srgbClr val="C00000"/>
                          </a:solidFill>
                        </a:rPr>
                        <a:t>去</a:t>
                      </a:r>
                      <a:endParaRPr lang="en-GB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进</a:t>
                      </a:r>
                      <a:r>
                        <a:rPr lang="zh-CN" altLang="en-US" dirty="0" smtClean="0">
                          <a:solidFill>
                            <a:srgbClr val="C00000"/>
                          </a:solidFill>
                        </a:rPr>
                        <a:t>去</a:t>
                      </a:r>
                      <a:endParaRPr lang="en-GB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出</a:t>
                      </a:r>
                      <a:r>
                        <a:rPr lang="zh-CN" altLang="en-US" dirty="0" smtClean="0">
                          <a:solidFill>
                            <a:srgbClr val="C00000"/>
                          </a:solidFill>
                        </a:rPr>
                        <a:t>去</a:t>
                      </a:r>
                      <a:endParaRPr lang="en-GB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回</a:t>
                      </a:r>
                      <a:r>
                        <a:rPr lang="zh-CN" altLang="en-US" dirty="0" smtClean="0">
                          <a:solidFill>
                            <a:srgbClr val="C00000"/>
                          </a:solidFill>
                        </a:rPr>
                        <a:t>去</a:t>
                      </a:r>
                      <a:endParaRPr lang="en-GB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过</a:t>
                      </a:r>
                      <a:r>
                        <a:rPr lang="zh-CN" altLang="en-US" dirty="0" smtClean="0">
                          <a:solidFill>
                            <a:srgbClr val="C00000"/>
                          </a:solidFill>
                        </a:rPr>
                        <a:t>去</a:t>
                      </a:r>
                      <a:endParaRPr lang="en-GB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1945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89113"/>
          </a:xfrm>
        </p:spPr>
        <p:txBody>
          <a:bodyPr/>
          <a:lstStyle/>
          <a:p>
            <a:r>
              <a:rPr lang="en-US" dirty="0"/>
              <a:t>3. </a:t>
            </a:r>
            <a:r>
              <a:rPr lang="zh-CN" altLang="en-US" dirty="0"/>
              <a:t>卖辣椒的女孩儿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84243"/>
            <a:ext cx="8596668" cy="4557120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 smtClean="0">
                <a:solidFill>
                  <a:srgbClr val="7030A0"/>
                </a:solidFill>
              </a:rPr>
              <a:t>一 </a:t>
            </a:r>
            <a:r>
              <a:rPr lang="en-US" altLang="zh-CN" dirty="0" smtClean="0">
                <a:solidFill>
                  <a:srgbClr val="7030A0"/>
                </a:solidFill>
              </a:rPr>
              <a:t>+ M(+N) </a:t>
            </a:r>
            <a:r>
              <a:rPr lang="en-US" altLang="zh-CN" dirty="0" smtClean="0"/>
              <a:t>+ </a:t>
            </a:r>
            <a:r>
              <a:rPr lang="zh-CN" altLang="en-US" dirty="0" smtClean="0">
                <a:solidFill>
                  <a:srgbClr val="0070C0"/>
                </a:solidFill>
              </a:rPr>
              <a:t>都</a:t>
            </a:r>
            <a:r>
              <a:rPr lang="en-US" altLang="zh-CN" dirty="0" smtClean="0">
                <a:solidFill>
                  <a:srgbClr val="0070C0"/>
                </a:solidFill>
              </a:rPr>
              <a:t>/</a:t>
            </a:r>
            <a:r>
              <a:rPr lang="zh-CN" altLang="en-US" dirty="0" smtClean="0">
                <a:solidFill>
                  <a:srgbClr val="0070C0"/>
                </a:solidFill>
              </a:rPr>
              <a:t>也 </a:t>
            </a:r>
            <a:r>
              <a:rPr lang="en-US" altLang="zh-CN" dirty="0" smtClean="0"/>
              <a:t>+ </a:t>
            </a:r>
            <a:r>
              <a:rPr lang="zh-CN" altLang="en-US" dirty="0" smtClean="0">
                <a:solidFill>
                  <a:srgbClr val="C00000"/>
                </a:solidFill>
              </a:rPr>
              <a:t>不</a:t>
            </a:r>
            <a:r>
              <a:rPr lang="en-US" altLang="zh-CN" dirty="0" smtClean="0">
                <a:solidFill>
                  <a:srgbClr val="C00000"/>
                </a:solidFill>
              </a:rPr>
              <a:t>/</a:t>
            </a:r>
            <a:r>
              <a:rPr lang="zh-CN" altLang="en-US" dirty="0" smtClean="0">
                <a:solidFill>
                  <a:srgbClr val="C00000"/>
                </a:solidFill>
              </a:rPr>
              <a:t>没 </a:t>
            </a:r>
            <a:r>
              <a:rPr lang="en-US" altLang="zh-CN" dirty="0" smtClean="0">
                <a:solidFill>
                  <a:schemeClr val="tx1"/>
                </a:solidFill>
              </a:rPr>
              <a:t>+ V</a:t>
            </a:r>
          </a:p>
          <a:p>
            <a:pPr marL="0" indent="0">
              <a:buNone/>
            </a:pPr>
            <a:endParaRPr lang="en-US" dirty="0"/>
          </a:p>
          <a:p>
            <a:r>
              <a:rPr lang="zh-CN" altLang="en-US" dirty="0" smtClean="0"/>
              <a:t>这几个</a:t>
            </a:r>
            <a:r>
              <a:rPr lang="zh-CN" altLang="en-US" dirty="0" smtClean="0">
                <a:solidFill>
                  <a:srgbClr val="7030A0"/>
                </a:solidFill>
              </a:rPr>
              <a:t>字</a:t>
            </a:r>
            <a:r>
              <a:rPr lang="zh-CN" altLang="en-US" dirty="0" smtClean="0"/>
              <a:t>，我</a:t>
            </a:r>
            <a:r>
              <a:rPr lang="zh-CN" altLang="en-US" dirty="0" smtClean="0">
                <a:solidFill>
                  <a:srgbClr val="7030A0"/>
                </a:solidFill>
              </a:rPr>
              <a:t>一个</a:t>
            </a:r>
            <a:r>
              <a:rPr lang="zh-CN" altLang="en-US" dirty="0" smtClean="0">
                <a:solidFill>
                  <a:srgbClr val="0070C0"/>
                </a:solidFill>
              </a:rPr>
              <a:t>都</a:t>
            </a:r>
            <a:r>
              <a:rPr lang="zh-CN" altLang="en-US" dirty="0" smtClean="0">
                <a:solidFill>
                  <a:srgbClr val="C00000"/>
                </a:solidFill>
              </a:rPr>
              <a:t>不</a:t>
            </a:r>
            <a:r>
              <a:rPr lang="zh-CN" altLang="en-US" dirty="0" smtClean="0"/>
              <a:t>认识。</a:t>
            </a:r>
            <a:endParaRPr lang="en-US" altLang="zh-CN" dirty="0" smtClean="0"/>
          </a:p>
          <a:p>
            <a:r>
              <a:rPr lang="zh-CN" altLang="en-US" dirty="0"/>
              <a:t>上</a:t>
            </a:r>
            <a:r>
              <a:rPr lang="zh-CN" altLang="en-US" dirty="0" smtClean="0"/>
              <a:t>午，我</a:t>
            </a:r>
            <a:r>
              <a:rPr lang="zh-CN" altLang="en-US" dirty="0" smtClean="0">
                <a:solidFill>
                  <a:srgbClr val="7030A0"/>
                </a:solidFill>
              </a:rPr>
              <a:t>一点儿水</a:t>
            </a:r>
            <a:r>
              <a:rPr lang="zh-CN" altLang="en-US" dirty="0" smtClean="0">
                <a:solidFill>
                  <a:srgbClr val="0070C0"/>
                </a:solidFill>
              </a:rPr>
              <a:t>也</a:t>
            </a:r>
            <a:r>
              <a:rPr lang="zh-CN" altLang="en-US" dirty="0" smtClean="0">
                <a:solidFill>
                  <a:srgbClr val="C00000"/>
                </a:solidFill>
              </a:rPr>
              <a:t>没</a:t>
            </a:r>
            <a:r>
              <a:rPr lang="zh-CN" altLang="en-US" dirty="0" smtClean="0"/>
              <a:t>喝。</a:t>
            </a:r>
            <a:endParaRPr lang="en-US" altLang="zh-CN" dirty="0" smtClean="0"/>
          </a:p>
          <a:p>
            <a:r>
              <a:rPr lang="zh-CN" altLang="en-US" dirty="0"/>
              <a:t>这几</a:t>
            </a:r>
            <a:r>
              <a:rPr lang="zh-CN" altLang="en-US" dirty="0" smtClean="0"/>
              <a:t>天，我</a:t>
            </a:r>
            <a:r>
              <a:rPr lang="zh-CN" altLang="en-US" dirty="0" smtClean="0">
                <a:solidFill>
                  <a:srgbClr val="7030A0"/>
                </a:solidFill>
              </a:rPr>
              <a:t>一句汉语</a:t>
            </a:r>
            <a:r>
              <a:rPr lang="zh-CN" altLang="en-US" dirty="0" smtClean="0">
                <a:solidFill>
                  <a:srgbClr val="0070C0"/>
                </a:solidFill>
              </a:rPr>
              <a:t>也</a:t>
            </a:r>
            <a:r>
              <a:rPr lang="zh-CN" altLang="en-US" dirty="0" smtClean="0">
                <a:solidFill>
                  <a:srgbClr val="C00000"/>
                </a:solidFill>
              </a:rPr>
              <a:t>没</a:t>
            </a:r>
            <a:r>
              <a:rPr lang="zh-CN" altLang="en-US" dirty="0" smtClean="0"/>
              <a:t>说。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2643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89113"/>
          </a:xfrm>
        </p:spPr>
        <p:txBody>
          <a:bodyPr/>
          <a:lstStyle/>
          <a:p>
            <a:r>
              <a:rPr lang="en-US" dirty="0"/>
              <a:t>3. </a:t>
            </a:r>
            <a:r>
              <a:rPr lang="zh-CN" altLang="en-US" dirty="0"/>
              <a:t>卖辣椒的女孩儿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84243"/>
            <a:ext cx="8596668" cy="4557120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 smtClean="0"/>
              <a:t>既</a:t>
            </a:r>
            <a:r>
              <a:rPr lang="en-US" altLang="zh-CN" dirty="0" smtClean="0"/>
              <a:t>…</a:t>
            </a:r>
            <a:r>
              <a:rPr lang="zh-CN" altLang="en-US" dirty="0" smtClean="0"/>
              <a:t>也</a:t>
            </a:r>
            <a:r>
              <a:rPr lang="en-US" altLang="zh-CN" dirty="0" smtClean="0"/>
              <a:t>/</a:t>
            </a:r>
            <a:r>
              <a:rPr lang="zh-CN" altLang="en-US" dirty="0"/>
              <a:t>又</a:t>
            </a:r>
            <a:r>
              <a:rPr lang="en-US" altLang="zh-CN" dirty="0" smtClean="0"/>
              <a:t>…</a:t>
            </a:r>
          </a:p>
          <a:p>
            <a:pPr marL="0" indent="0">
              <a:buNone/>
            </a:pPr>
            <a:r>
              <a:rPr lang="en-US" dirty="0" smtClean="0"/>
              <a:t>Indicate two states exist simultaneously</a:t>
            </a:r>
          </a:p>
          <a:p>
            <a:pPr marL="0" indent="0">
              <a:buNone/>
            </a:pPr>
            <a:endParaRPr lang="en-US" dirty="0"/>
          </a:p>
          <a:p>
            <a:r>
              <a:rPr lang="zh-CN" altLang="en-US" dirty="0" smtClean="0"/>
              <a:t>这个菜</a:t>
            </a:r>
            <a:r>
              <a:rPr lang="zh-CN" altLang="en-US" dirty="0" smtClean="0">
                <a:solidFill>
                  <a:srgbClr val="0070C0"/>
                </a:solidFill>
              </a:rPr>
              <a:t>既</a:t>
            </a:r>
            <a:r>
              <a:rPr lang="zh-CN" altLang="en-US" dirty="0" smtClean="0"/>
              <a:t>好吃</a:t>
            </a:r>
            <a:r>
              <a:rPr lang="zh-CN" altLang="en-US" dirty="0" smtClean="0">
                <a:solidFill>
                  <a:srgbClr val="C00000"/>
                </a:solidFill>
              </a:rPr>
              <a:t>又</a:t>
            </a:r>
            <a:r>
              <a:rPr lang="zh-CN" altLang="en-US" dirty="0" smtClean="0"/>
              <a:t>便宜。</a:t>
            </a:r>
            <a:endParaRPr lang="en-US" altLang="zh-CN" dirty="0" smtClean="0"/>
          </a:p>
          <a:p>
            <a:r>
              <a:rPr lang="zh-CN" altLang="en-US" dirty="0">
                <a:solidFill>
                  <a:srgbClr val="0070C0"/>
                </a:solidFill>
              </a:rPr>
              <a:t>既</a:t>
            </a:r>
            <a:r>
              <a:rPr lang="zh-CN" altLang="en-US" dirty="0"/>
              <a:t>会说英语</a:t>
            </a:r>
            <a:r>
              <a:rPr lang="zh-CN" altLang="en-US" dirty="0">
                <a:solidFill>
                  <a:srgbClr val="C00000"/>
                </a:solidFill>
              </a:rPr>
              <a:t>又</a:t>
            </a:r>
            <a:r>
              <a:rPr lang="zh-CN" altLang="en-US" dirty="0"/>
              <a:t>会说汉</a:t>
            </a:r>
            <a:r>
              <a:rPr lang="zh-CN" altLang="en-US" dirty="0" smtClean="0"/>
              <a:t>语，容易找工作。</a:t>
            </a:r>
            <a:endParaRPr lang="en-US" altLang="zh-CN" dirty="0" smtClean="0"/>
          </a:p>
          <a:p>
            <a:r>
              <a:rPr lang="zh-CN" altLang="en-US" dirty="0"/>
              <a:t>两个</a:t>
            </a:r>
            <a:r>
              <a:rPr lang="zh-CN" altLang="en-US" dirty="0" smtClean="0"/>
              <a:t>人住一个房间，</a:t>
            </a:r>
            <a:r>
              <a:rPr lang="zh-CN" altLang="en-US" dirty="0" smtClean="0">
                <a:solidFill>
                  <a:srgbClr val="0070C0"/>
                </a:solidFill>
              </a:rPr>
              <a:t>既不</a:t>
            </a:r>
            <a:r>
              <a:rPr lang="zh-CN" altLang="en-US" dirty="0" smtClean="0"/>
              <a:t>方便，</a:t>
            </a:r>
            <a:r>
              <a:rPr lang="zh-CN" altLang="en-US" dirty="0" smtClean="0">
                <a:solidFill>
                  <a:srgbClr val="C00000"/>
                </a:solidFill>
              </a:rPr>
              <a:t>也不</a:t>
            </a:r>
            <a:r>
              <a:rPr lang="zh-CN" altLang="en-US" dirty="0" smtClean="0"/>
              <a:t>安静。</a:t>
            </a: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398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89113"/>
          </a:xfrm>
        </p:spPr>
        <p:txBody>
          <a:bodyPr/>
          <a:lstStyle/>
          <a:p>
            <a:r>
              <a:rPr lang="en-US" dirty="0"/>
              <a:t>3. </a:t>
            </a:r>
            <a:r>
              <a:rPr lang="zh-CN" altLang="en-US" dirty="0"/>
              <a:t>卖辣椒的女孩儿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84243"/>
            <a:ext cx="8596668" cy="4557120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 smtClean="0">
                <a:solidFill>
                  <a:srgbClr val="7030A0"/>
                </a:solidFill>
              </a:rPr>
              <a:t>把</a:t>
            </a:r>
            <a:r>
              <a:rPr lang="en-US" altLang="zh-CN" dirty="0">
                <a:solidFill>
                  <a:srgbClr val="7030A0"/>
                </a:solidFill>
              </a:rPr>
              <a:t> </a:t>
            </a:r>
            <a:r>
              <a:rPr lang="en-US" altLang="zh-CN" dirty="0" smtClean="0">
                <a:solidFill>
                  <a:srgbClr val="7030A0"/>
                </a:solidFill>
              </a:rPr>
              <a:t>+ O </a:t>
            </a:r>
            <a:r>
              <a:rPr lang="en-US" altLang="zh-CN" dirty="0" smtClean="0"/>
              <a:t>+ </a:t>
            </a:r>
            <a:r>
              <a:rPr lang="en-US" altLang="zh-CN" dirty="0" smtClean="0">
                <a:solidFill>
                  <a:schemeClr val="accent2">
                    <a:lumMod val="75000"/>
                  </a:schemeClr>
                </a:solidFill>
              </a:rPr>
              <a:t>V</a:t>
            </a:r>
            <a:r>
              <a:rPr lang="en-US" altLang="zh-CN" dirty="0" smtClean="0"/>
              <a:t> + </a:t>
            </a:r>
            <a:r>
              <a:rPr lang="en-US" altLang="zh-CN" dirty="0" smtClean="0">
                <a:solidFill>
                  <a:srgbClr val="C00000"/>
                </a:solidFill>
              </a:rPr>
              <a:t>directional complement</a:t>
            </a:r>
          </a:p>
          <a:p>
            <a:pPr marL="0" indent="0">
              <a:buNone/>
            </a:pPr>
            <a:endParaRPr lang="en-US" dirty="0"/>
          </a:p>
          <a:p>
            <a:r>
              <a:rPr lang="zh-CN" altLang="en-US" dirty="0" smtClean="0"/>
              <a:t>请</a:t>
            </a:r>
            <a:r>
              <a:rPr lang="zh-CN" altLang="en-US" dirty="0" smtClean="0">
                <a:solidFill>
                  <a:srgbClr val="7030A0"/>
                </a:solidFill>
              </a:rPr>
              <a:t>把护照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拿</a:t>
            </a:r>
            <a:r>
              <a:rPr lang="zh-CN" altLang="en-US" dirty="0" smtClean="0">
                <a:solidFill>
                  <a:srgbClr val="C00000"/>
                </a:solidFill>
              </a:rPr>
              <a:t>出来</a:t>
            </a:r>
            <a:r>
              <a:rPr lang="zh-CN" altLang="en-US" dirty="0" smtClean="0"/>
              <a:t>看一下。</a:t>
            </a:r>
            <a:endParaRPr lang="en-US" altLang="zh-CN" dirty="0" smtClean="0"/>
          </a:p>
          <a:p>
            <a:r>
              <a:rPr lang="zh-CN" altLang="en-US" dirty="0"/>
              <a:t>请</a:t>
            </a:r>
            <a:r>
              <a:rPr lang="zh-CN" altLang="en-US" dirty="0" smtClean="0">
                <a:solidFill>
                  <a:srgbClr val="7030A0"/>
                </a:solidFill>
              </a:rPr>
              <a:t>把椅子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拿</a:t>
            </a:r>
            <a:r>
              <a:rPr lang="zh-CN" altLang="en-US" dirty="0" smtClean="0">
                <a:solidFill>
                  <a:srgbClr val="C00000"/>
                </a:solidFill>
              </a:rPr>
              <a:t>进去</a:t>
            </a:r>
            <a:r>
              <a:rPr lang="zh-CN" altLang="en-US" dirty="0" smtClean="0"/>
              <a:t>吧。</a:t>
            </a:r>
            <a:endParaRPr lang="en-US" altLang="zh-CN" dirty="0" smtClean="0"/>
          </a:p>
          <a:p>
            <a:r>
              <a:rPr lang="zh-CN" altLang="en-US" dirty="0" smtClean="0">
                <a:solidFill>
                  <a:srgbClr val="7030A0"/>
                </a:solidFill>
              </a:rPr>
              <a:t>把书包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送</a:t>
            </a:r>
            <a:r>
              <a:rPr lang="zh-CN" altLang="en-US" dirty="0" smtClean="0">
                <a:solidFill>
                  <a:srgbClr val="C00000"/>
                </a:solidFill>
              </a:rPr>
              <a:t>回</a:t>
            </a:r>
            <a:r>
              <a:rPr lang="zh-CN" altLang="en-US" dirty="0" smtClean="0"/>
              <a:t>宿舍去，我们去打球吧。</a:t>
            </a:r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4186620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89113"/>
          </a:xfrm>
        </p:spPr>
        <p:txBody>
          <a:bodyPr/>
          <a:lstStyle/>
          <a:p>
            <a:r>
              <a:rPr lang="en-US" dirty="0" smtClean="0"/>
              <a:t>4. </a:t>
            </a:r>
            <a:r>
              <a:rPr lang="zh-CN" altLang="en-US" dirty="0" smtClean="0"/>
              <a:t>我和中国有个约会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84243"/>
            <a:ext cx="8596668" cy="4557120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 smtClean="0"/>
              <a:t>是</a:t>
            </a:r>
            <a:r>
              <a:rPr lang="en-US" altLang="zh-CN" dirty="0" smtClean="0"/>
              <a:t>…</a:t>
            </a:r>
            <a:r>
              <a:rPr lang="zh-CN" altLang="en-US" dirty="0" smtClean="0"/>
              <a:t>的；</a:t>
            </a:r>
            <a:r>
              <a:rPr lang="zh-CN" altLang="en-US" dirty="0"/>
              <a:t>不</a:t>
            </a:r>
            <a:r>
              <a:rPr lang="zh-CN" altLang="en-US" dirty="0" smtClean="0"/>
              <a:t>是</a:t>
            </a:r>
            <a:r>
              <a:rPr lang="en-US" altLang="zh-CN" dirty="0" smtClean="0"/>
              <a:t>…</a:t>
            </a:r>
            <a:r>
              <a:rPr lang="zh-CN" altLang="en-US" dirty="0" smtClean="0"/>
              <a:t>的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 smtClean="0"/>
              <a:t>Emphasize the time, place, manner or purpose etc.</a:t>
            </a:r>
          </a:p>
          <a:p>
            <a:pPr marL="0" indent="0">
              <a:buNone/>
            </a:pPr>
            <a:endParaRPr lang="en-US" altLang="zh-CN" dirty="0"/>
          </a:p>
          <a:p>
            <a:r>
              <a:rPr lang="zh-CN" altLang="en-US" dirty="0" smtClean="0"/>
              <a:t>我们</a:t>
            </a:r>
            <a:r>
              <a:rPr lang="zh-CN" altLang="en-US" dirty="0" smtClean="0">
                <a:solidFill>
                  <a:srgbClr val="C00000"/>
                </a:solidFill>
              </a:rPr>
              <a:t>（是）</a:t>
            </a:r>
            <a:r>
              <a:rPr lang="zh-CN" altLang="en-US" dirty="0" smtClean="0"/>
              <a:t>昨天到北京</a:t>
            </a:r>
            <a:r>
              <a:rPr lang="zh-CN" altLang="en-US" dirty="0" smtClean="0">
                <a:solidFill>
                  <a:srgbClr val="C00000"/>
                </a:solidFill>
              </a:rPr>
              <a:t>的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r>
              <a:rPr lang="zh-CN" altLang="en-US" dirty="0"/>
              <a:t>我</a:t>
            </a:r>
            <a:r>
              <a:rPr lang="zh-CN" altLang="en-US" dirty="0" smtClean="0"/>
              <a:t>们</a:t>
            </a:r>
            <a:r>
              <a:rPr lang="zh-CN" altLang="en-US" dirty="0" smtClean="0">
                <a:solidFill>
                  <a:srgbClr val="C00000"/>
                </a:solidFill>
              </a:rPr>
              <a:t>不是</a:t>
            </a:r>
            <a:r>
              <a:rPr lang="zh-CN" altLang="en-US" dirty="0" smtClean="0"/>
              <a:t>从美国来</a:t>
            </a:r>
            <a:r>
              <a:rPr lang="zh-CN" altLang="en-US" dirty="0" smtClean="0">
                <a:solidFill>
                  <a:srgbClr val="C00000"/>
                </a:solidFill>
              </a:rPr>
              <a:t>的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r>
              <a:rPr lang="zh-CN" altLang="en-US" dirty="0" smtClean="0"/>
              <a:t>你</a:t>
            </a:r>
            <a:r>
              <a:rPr lang="zh-CN" altLang="en-US" dirty="0" smtClean="0">
                <a:solidFill>
                  <a:srgbClr val="C00000"/>
                </a:solidFill>
              </a:rPr>
              <a:t>（是）</a:t>
            </a:r>
            <a:r>
              <a:rPr lang="zh-CN" altLang="en-US" dirty="0" smtClean="0"/>
              <a:t>坐飞机去旅行</a:t>
            </a:r>
            <a:r>
              <a:rPr lang="zh-CN" altLang="en-US" dirty="0" smtClean="0">
                <a:solidFill>
                  <a:srgbClr val="C00000"/>
                </a:solidFill>
              </a:rPr>
              <a:t>的</a:t>
            </a:r>
            <a:r>
              <a:rPr lang="zh-CN" altLang="en-US" dirty="0" smtClean="0"/>
              <a:t>吗？</a:t>
            </a:r>
            <a:endParaRPr lang="en-US" altLang="zh-CN" dirty="0" smtClean="0"/>
          </a:p>
          <a:p>
            <a:r>
              <a:rPr lang="zh-CN" altLang="en-US" dirty="0" smtClean="0"/>
              <a:t>你</a:t>
            </a:r>
            <a:r>
              <a:rPr lang="zh-CN" altLang="en-US" dirty="0" smtClean="0">
                <a:solidFill>
                  <a:srgbClr val="C00000"/>
                </a:solidFill>
              </a:rPr>
              <a:t>（是）</a:t>
            </a:r>
            <a:r>
              <a:rPr lang="zh-CN" altLang="en-US" dirty="0" smtClean="0"/>
              <a:t>怎么来</a:t>
            </a:r>
            <a:r>
              <a:rPr lang="zh-CN" altLang="en-US" dirty="0" smtClean="0">
                <a:solidFill>
                  <a:srgbClr val="C00000"/>
                </a:solidFill>
              </a:rPr>
              <a:t>的</a:t>
            </a:r>
            <a:r>
              <a:rPr lang="zh-CN" altLang="en-US" dirty="0" smtClean="0"/>
              <a:t>？</a:t>
            </a:r>
            <a:endParaRPr lang="en-US" altLang="zh-CN" dirty="0" smtClean="0"/>
          </a:p>
          <a:p>
            <a:r>
              <a:rPr lang="zh-CN" altLang="en-US" dirty="0"/>
              <a:t>我</a:t>
            </a:r>
            <a:r>
              <a:rPr lang="zh-CN" altLang="en-US" dirty="0" smtClean="0"/>
              <a:t>们</a:t>
            </a:r>
            <a:r>
              <a:rPr lang="zh-CN" altLang="en-US" dirty="0" smtClean="0">
                <a:solidFill>
                  <a:srgbClr val="C00000"/>
                </a:solidFill>
              </a:rPr>
              <a:t>（是）</a:t>
            </a:r>
            <a:r>
              <a:rPr lang="zh-CN" altLang="en-US" dirty="0" smtClean="0"/>
              <a:t>来中国学习汉语</a:t>
            </a:r>
            <a:r>
              <a:rPr lang="zh-CN" altLang="en-US" dirty="0" smtClean="0">
                <a:solidFill>
                  <a:srgbClr val="C00000"/>
                </a:solidFill>
              </a:rPr>
              <a:t>的</a:t>
            </a:r>
            <a:r>
              <a:rPr lang="zh-CN" altLang="en-US" dirty="0" smtClean="0"/>
              <a:t>。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8182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89113"/>
          </a:xfrm>
        </p:spPr>
        <p:txBody>
          <a:bodyPr/>
          <a:lstStyle/>
          <a:p>
            <a:r>
              <a:rPr lang="en-US" dirty="0"/>
              <a:t>4. </a:t>
            </a:r>
            <a:r>
              <a:rPr lang="zh-CN" altLang="en-US" dirty="0"/>
              <a:t>我和中国有个约会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84243"/>
            <a:ext cx="8596668" cy="4557120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 smtClean="0"/>
              <a:t>不但</a:t>
            </a:r>
            <a:r>
              <a:rPr lang="en-US" altLang="zh-CN" dirty="0" smtClean="0"/>
              <a:t>…</a:t>
            </a:r>
            <a:r>
              <a:rPr lang="zh-CN" altLang="en-US" dirty="0" smtClean="0"/>
              <a:t>而且</a:t>
            </a:r>
            <a:r>
              <a:rPr lang="en-US" altLang="zh-CN" dirty="0" smtClean="0"/>
              <a:t>/</a:t>
            </a:r>
            <a:r>
              <a:rPr lang="zh-CN" altLang="en-US" dirty="0" smtClean="0"/>
              <a:t>还</a:t>
            </a:r>
            <a:r>
              <a:rPr lang="en-US" altLang="zh-CN" dirty="0" smtClean="0"/>
              <a:t>/</a:t>
            </a:r>
            <a:r>
              <a:rPr lang="zh-CN" altLang="en-US" dirty="0" smtClean="0"/>
              <a:t>也</a:t>
            </a:r>
            <a:r>
              <a:rPr lang="en-US" altLang="zh-CN" dirty="0" smtClean="0"/>
              <a:t>…</a:t>
            </a:r>
          </a:p>
          <a:p>
            <a:pPr marL="0" indent="0">
              <a:buNone/>
            </a:pPr>
            <a:r>
              <a:rPr lang="en-US" altLang="zh-CN" dirty="0" smtClean="0"/>
              <a:t>Not only… but also…</a:t>
            </a:r>
          </a:p>
          <a:p>
            <a:pPr marL="0" indent="0">
              <a:buNone/>
            </a:pPr>
            <a:endParaRPr lang="en-US" dirty="0"/>
          </a:p>
          <a:p>
            <a:r>
              <a:rPr lang="zh-CN" altLang="en-US" dirty="0" smtClean="0"/>
              <a:t>那家超市的水果</a:t>
            </a:r>
            <a:r>
              <a:rPr lang="zh-CN" altLang="en-US" dirty="0" smtClean="0">
                <a:solidFill>
                  <a:srgbClr val="C00000"/>
                </a:solidFill>
              </a:rPr>
              <a:t>不但</a:t>
            </a:r>
            <a:r>
              <a:rPr lang="zh-CN" altLang="en-US" dirty="0" smtClean="0"/>
              <a:t>新鲜，</a:t>
            </a:r>
            <a:r>
              <a:rPr lang="zh-CN" altLang="en-US" dirty="0" smtClean="0">
                <a:solidFill>
                  <a:srgbClr val="C00000"/>
                </a:solidFill>
              </a:rPr>
              <a:t>而且</a:t>
            </a:r>
            <a:r>
              <a:rPr lang="zh-CN" altLang="en-US" dirty="0" smtClean="0"/>
              <a:t>便宜。</a:t>
            </a:r>
            <a:endParaRPr lang="en-US" altLang="zh-CN" dirty="0" smtClean="0"/>
          </a:p>
          <a:p>
            <a:r>
              <a:rPr lang="zh-CN" altLang="en-US" dirty="0"/>
              <a:t>小</a:t>
            </a:r>
            <a:r>
              <a:rPr lang="zh-CN" altLang="en-US" dirty="0" smtClean="0"/>
              <a:t>王</a:t>
            </a:r>
            <a:r>
              <a:rPr lang="zh-CN" altLang="en-US" dirty="0" smtClean="0">
                <a:solidFill>
                  <a:srgbClr val="C00000"/>
                </a:solidFill>
              </a:rPr>
              <a:t>不但</a:t>
            </a:r>
            <a:r>
              <a:rPr lang="zh-CN" altLang="en-US" dirty="0" smtClean="0"/>
              <a:t>会说英语，</a:t>
            </a:r>
            <a:r>
              <a:rPr lang="zh-CN" altLang="en-US" dirty="0" smtClean="0">
                <a:solidFill>
                  <a:srgbClr val="C00000"/>
                </a:solidFill>
              </a:rPr>
              <a:t>还</a:t>
            </a:r>
            <a:r>
              <a:rPr lang="zh-CN" altLang="en-US" dirty="0" smtClean="0"/>
              <a:t>会说韩国语。</a:t>
            </a:r>
            <a:endParaRPr lang="en-US" altLang="zh-CN" dirty="0" smtClean="0"/>
          </a:p>
          <a:p>
            <a:r>
              <a:rPr lang="zh-CN" altLang="en-US" dirty="0" smtClean="0"/>
              <a:t>他</a:t>
            </a:r>
            <a:r>
              <a:rPr lang="zh-CN" altLang="en-US" dirty="0" smtClean="0">
                <a:solidFill>
                  <a:srgbClr val="C00000"/>
                </a:solidFill>
              </a:rPr>
              <a:t>不但</a:t>
            </a:r>
            <a:r>
              <a:rPr lang="zh-CN" altLang="en-US" dirty="0" smtClean="0"/>
              <a:t>是我们的老师，</a:t>
            </a:r>
            <a:r>
              <a:rPr lang="zh-CN" altLang="en-US" dirty="0" smtClean="0">
                <a:solidFill>
                  <a:srgbClr val="C00000"/>
                </a:solidFill>
              </a:rPr>
              <a:t>也</a:t>
            </a:r>
            <a:r>
              <a:rPr lang="zh-CN" altLang="en-US" dirty="0" smtClean="0"/>
              <a:t>是我们的朋友。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7718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89113"/>
          </a:xfrm>
        </p:spPr>
        <p:txBody>
          <a:bodyPr/>
          <a:lstStyle/>
          <a:p>
            <a:r>
              <a:rPr lang="en-US" dirty="0"/>
              <a:t>4. </a:t>
            </a:r>
            <a:r>
              <a:rPr lang="zh-CN" altLang="en-US" dirty="0"/>
              <a:t>我和中国有个约会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84243"/>
            <a:ext cx="8596668" cy="4557120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 smtClean="0"/>
              <a:t>其实</a:t>
            </a:r>
            <a:endParaRPr lang="en-US" altLang="zh-CN" dirty="0" smtClean="0"/>
          </a:p>
          <a:p>
            <a:pPr marL="0" indent="0">
              <a:buNone/>
            </a:pPr>
            <a:r>
              <a:rPr lang="en-US" dirty="0" smtClean="0"/>
              <a:t>In fact</a:t>
            </a:r>
          </a:p>
          <a:p>
            <a:pPr marL="0" indent="0">
              <a:buNone/>
            </a:pPr>
            <a:endParaRPr lang="en-US" dirty="0"/>
          </a:p>
          <a:p>
            <a:r>
              <a:rPr lang="zh-CN" altLang="en-US" dirty="0" smtClean="0"/>
              <a:t>我</a:t>
            </a:r>
            <a:r>
              <a:rPr lang="zh-CN" altLang="en-US" dirty="0" smtClean="0">
                <a:solidFill>
                  <a:srgbClr val="0070C0"/>
                </a:solidFill>
              </a:rPr>
              <a:t>其实</a:t>
            </a:r>
            <a:r>
              <a:rPr lang="zh-CN" altLang="en-US" dirty="0" smtClean="0"/>
              <a:t>很不高兴，只是没说。</a:t>
            </a:r>
            <a:endParaRPr lang="en-US" altLang="zh-CN" dirty="0" smtClean="0"/>
          </a:p>
          <a:p>
            <a:r>
              <a:rPr lang="zh-CN" altLang="en-US" dirty="0"/>
              <a:t>有人</a:t>
            </a:r>
            <a:r>
              <a:rPr lang="zh-CN" altLang="en-US" dirty="0" smtClean="0"/>
              <a:t>说北京的夏天很热，</a:t>
            </a:r>
            <a:r>
              <a:rPr lang="zh-CN" altLang="en-US" dirty="0" smtClean="0">
                <a:solidFill>
                  <a:srgbClr val="0070C0"/>
                </a:solidFill>
              </a:rPr>
              <a:t>其实</a:t>
            </a:r>
            <a:r>
              <a:rPr lang="zh-CN" altLang="en-US" dirty="0" smtClean="0"/>
              <a:t>不太热。</a:t>
            </a:r>
            <a:endParaRPr lang="en-US" altLang="zh-CN" dirty="0" smtClean="0"/>
          </a:p>
          <a:p>
            <a:r>
              <a:rPr lang="zh-CN" altLang="en-US" dirty="0">
                <a:solidFill>
                  <a:srgbClr val="0070C0"/>
                </a:solidFill>
              </a:rPr>
              <a:t>其</a:t>
            </a:r>
            <a:r>
              <a:rPr lang="zh-CN" altLang="en-US" dirty="0" smtClean="0">
                <a:solidFill>
                  <a:srgbClr val="0070C0"/>
                </a:solidFill>
              </a:rPr>
              <a:t>实</a:t>
            </a:r>
            <a:r>
              <a:rPr lang="zh-CN" altLang="en-US" dirty="0" smtClean="0"/>
              <a:t>，考试不太难，你不用担心。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1658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89113"/>
          </a:xfrm>
        </p:spPr>
        <p:txBody>
          <a:bodyPr/>
          <a:lstStyle/>
          <a:p>
            <a:r>
              <a:rPr lang="en-US" dirty="0" smtClean="0"/>
              <a:t>5. </a:t>
            </a:r>
            <a:r>
              <a:rPr lang="zh-CN" altLang="en-US" dirty="0" smtClean="0"/>
              <a:t>为什么我一个人站着吃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84243"/>
            <a:ext cx="8596668" cy="455712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0070C0"/>
                </a:solidFill>
              </a:rPr>
              <a:t>V1</a:t>
            </a:r>
            <a:r>
              <a:rPr lang="en-US" dirty="0" smtClean="0"/>
              <a:t> + </a:t>
            </a:r>
            <a:r>
              <a:rPr lang="zh-CN" altLang="en-US" dirty="0" smtClean="0">
                <a:solidFill>
                  <a:srgbClr val="C00000"/>
                </a:solidFill>
              </a:rPr>
              <a:t>着</a:t>
            </a:r>
            <a:r>
              <a:rPr lang="zh-CN" altLang="en-US" dirty="0" smtClean="0"/>
              <a:t> </a:t>
            </a:r>
            <a:r>
              <a:rPr lang="en-US" altLang="zh-CN" dirty="0" smtClean="0"/>
              <a:t>+ </a:t>
            </a:r>
            <a:r>
              <a:rPr lang="en-US" altLang="zh-CN" dirty="0" smtClean="0">
                <a:solidFill>
                  <a:srgbClr val="0070C0"/>
                </a:solidFill>
              </a:rPr>
              <a:t>V2</a:t>
            </a:r>
          </a:p>
          <a:p>
            <a:pPr marL="0" indent="0">
              <a:buNone/>
            </a:pPr>
            <a:endParaRPr lang="en-US" dirty="0"/>
          </a:p>
          <a:p>
            <a:r>
              <a:rPr lang="zh-CN" altLang="en-US" dirty="0" smtClean="0"/>
              <a:t>我喜欢</a:t>
            </a:r>
            <a:r>
              <a:rPr lang="zh-CN" altLang="en-US" dirty="0" smtClean="0">
                <a:solidFill>
                  <a:srgbClr val="0070C0"/>
                </a:solidFill>
              </a:rPr>
              <a:t>听</a:t>
            </a:r>
            <a:r>
              <a:rPr lang="zh-CN" altLang="en-US" dirty="0" smtClean="0">
                <a:solidFill>
                  <a:srgbClr val="C00000"/>
                </a:solidFill>
              </a:rPr>
              <a:t>着</a:t>
            </a:r>
            <a:r>
              <a:rPr lang="zh-CN" altLang="en-US" dirty="0" smtClean="0"/>
              <a:t>音乐</a:t>
            </a:r>
            <a:r>
              <a:rPr lang="zh-CN" altLang="en-US" dirty="0" smtClean="0">
                <a:solidFill>
                  <a:srgbClr val="0070C0"/>
                </a:solidFill>
              </a:rPr>
              <a:t>开</a:t>
            </a:r>
            <a:r>
              <a:rPr lang="zh-CN" altLang="en-US" dirty="0" smtClean="0"/>
              <a:t>车。</a:t>
            </a:r>
            <a:endParaRPr lang="en-US" altLang="zh-CN" dirty="0" smtClean="0"/>
          </a:p>
          <a:p>
            <a:r>
              <a:rPr lang="zh-CN" altLang="en-US" dirty="0" smtClean="0"/>
              <a:t>她</a:t>
            </a:r>
            <a:r>
              <a:rPr lang="zh-CN" altLang="en-US" dirty="0" smtClean="0">
                <a:solidFill>
                  <a:srgbClr val="0070C0"/>
                </a:solidFill>
              </a:rPr>
              <a:t>拿</a:t>
            </a:r>
            <a:r>
              <a:rPr lang="zh-CN" altLang="en-US" dirty="0" smtClean="0">
                <a:solidFill>
                  <a:srgbClr val="C00000"/>
                </a:solidFill>
              </a:rPr>
              <a:t>着</a:t>
            </a:r>
            <a:r>
              <a:rPr lang="zh-CN" altLang="en-US" dirty="0" smtClean="0"/>
              <a:t>伞</a:t>
            </a:r>
            <a:r>
              <a:rPr lang="zh-CN" altLang="en-US" dirty="0" smtClean="0">
                <a:solidFill>
                  <a:srgbClr val="0070C0"/>
                </a:solidFill>
              </a:rPr>
              <a:t>走</a:t>
            </a:r>
            <a:r>
              <a:rPr lang="zh-CN" altLang="en-US" dirty="0" smtClean="0"/>
              <a:t>了。</a:t>
            </a:r>
            <a:endParaRPr lang="en-US" altLang="zh-CN" dirty="0" smtClean="0"/>
          </a:p>
          <a:p>
            <a:r>
              <a:rPr lang="zh-CN" altLang="en-US" dirty="0"/>
              <a:t>没</a:t>
            </a:r>
            <a:r>
              <a:rPr lang="zh-CN" altLang="en-US" dirty="0" smtClean="0"/>
              <a:t>有公共汽车了，只好</a:t>
            </a:r>
            <a:r>
              <a:rPr lang="zh-CN" altLang="en-US" dirty="0" smtClean="0">
                <a:solidFill>
                  <a:srgbClr val="0070C0"/>
                </a:solidFill>
              </a:rPr>
              <a:t>走</a:t>
            </a:r>
            <a:r>
              <a:rPr lang="zh-CN" altLang="en-US" dirty="0" smtClean="0">
                <a:solidFill>
                  <a:srgbClr val="C00000"/>
                </a:solidFill>
              </a:rPr>
              <a:t>着</a:t>
            </a:r>
            <a:r>
              <a:rPr lang="zh-CN" altLang="en-US" dirty="0" smtClean="0">
                <a:solidFill>
                  <a:srgbClr val="0070C0"/>
                </a:solidFill>
              </a:rPr>
              <a:t>回</a:t>
            </a:r>
            <a:r>
              <a:rPr lang="zh-CN" altLang="en-US" dirty="0" smtClean="0"/>
              <a:t>家。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5308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89113"/>
          </a:xfrm>
        </p:spPr>
        <p:txBody>
          <a:bodyPr/>
          <a:lstStyle/>
          <a:p>
            <a:r>
              <a:rPr lang="en-US" dirty="0"/>
              <a:t>5. </a:t>
            </a:r>
            <a:r>
              <a:rPr lang="zh-CN" altLang="en-US" dirty="0"/>
              <a:t>为什么我一个人站着吃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84243"/>
            <a:ext cx="8596668" cy="4557120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 smtClean="0"/>
              <a:t>Interrogative + </a:t>
            </a:r>
            <a:r>
              <a:rPr lang="zh-CN" altLang="en-US" dirty="0" smtClean="0"/>
              <a:t>也</a:t>
            </a:r>
            <a:r>
              <a:rPr lang="en-US" altLang="zh-CN" dirty="0" smtClean="0"/>
              <a:t>/</a:t>
            </a:r>
            <a:r>
              <a:rPr lang="zh-CN" altLang="en-US" dirty="0" smtClean="0"/>
              <a:t>都</a:t>
            </a:r>
            <a:r>
              <a:rPr lang="en-US" altLang="zh-CN" dirty="0" smtClean="0"/>
              <a:t>…</a:t>
            </a:r>
          </a:p>
          <a:p>
            <a:pPr marL="0" indent="0">
              <a:buNone/>
            </a:pPr>
            <a:r>
              <a:rPr lang="en-US" dirty="0" smtClean="0"/>
              <a:t>Emphasizes that anybody or anything is included</a:t>
            </a:r>
          </a:p>
          <a:p>
            <a:pPr marL="0" indent="0">
              <a:buNone/>
            </a:pPr>
            <a:endParaRPr lang="en-US" dirty="0"/>
          </a:p>
          <a:p>
            <a:r>
              <a:rPr lang="zh-CN" altLang="en-US" dirty="0" smtClean="0"/>
              <a:t>他</a:t>
            </a:r>
            <a:r>
              <a:rPr lang="zh-CN" altLang="en-US" dirty="0" smtClean="0">
                <a:solidFill>
                  <a:srgbClr val="0070C0"/>
                </a:solidFill>
              </a:rPr>
              <a:t>什么</a:t>
            </a:r>
            <a:r>
              <a:rPr lang="zh-CN" altLang="en-US" dirty="0" smtClean="0"/>
              <a:t>爱好</a:t>
            </a:r>
            <a:r>
              <a:rPr lang="zh-CN" altLang="en-US" dirty="0" smtClean="0">
                <a:solidFill>
                  <a:srgbClr val="C00000"/>
                </a:solidFill>
              </a:rPr>
              <a:t>也</a:t>
            </a:r>
            <a:r>
              <a:rPr lang="zh-CN" altLang="en-US" dirty="0" smtClean="0"/>
              <a:t>没有。</a:t>
            </a:r>
            <a:endParaRPr lang="en-US" altLang="zh-CN" dirty="0" smtClean="0"/>
          </a:p>
          <a:p>
            <a:r>
              <a:rPr lang="zh-CN" altLang="en-US" dirty="0"/>
              <a:t>他是幽</a:t>
            </a:r>
            <a:r>
              <a:rPr lang="zh-CN" altLang="en-US" dirty="0" smtClean="0"/>
              <a:t>冥的歌手，</a:t>
            </a:r>
            <a:r>
              <a:rPr lang="zh-CN" altLang="en-US" dirty="0" smtClean="0">
                <a:solidFill>
                  <a:srgbClr val="0070C0"/>
                </a:solidFill>
              </a:rPr>
              <a:t>谁</a:t>
            </a:r>
            <a:r>
              <a:rPr lang="zh-CN" altLang="en-US" dirty="0" smtClean="0">
                <a:solidFill>
                  <a:srgbClr val="C00000"/>
                </a:solidFill>
              </a:rPr>
              <a:t>都</a:t>
            </a:r>
            <a:r>
              <a:rPr lang="zh-CN" altLang="en-US" dirty="0" smtClean="0"/>
              <a:t>认识他。</a:t>
            </a:r>
            <a:endParaRPr lang="en-US" altLang="zh-CN" dirty="0" smtClean="0"/>
          </a:p>
          <a:p>
            <a:r>
              <a:rPr lang="zh-CN" altLang="en-US" dirty="0"/>
              <a:t>星期</a:t>
            </a:r>
            <a:r>
              <a:rPr lang="zh-CN" altLang="en-US" dirty="0" smtClean="0"/>
              <a:t>天，我</a:t>
            </a:r>
            <a:r>
              <a:rPr lang="zh-CN" altLang="en-US" dirty="0" smtClean="0">
                <a:solidFill>
                  <a:srgbClr val="0070C0"/>
                </a:solidFill>
              </a:rPr>
              <a:t>哪儿</a:t>
            </a:r>
            <a:r>
              <a:rPr lang="zh-CN" altLang="en-US" dirty="0" smtClean="0">
                <a:solidFill>
                  <a:srgbClr val="C00000"/>
                </a:solidFill>
              </a:rPr>
              <a:t>都</a:t>
            </a:r>
            <a:r>
              <a:rPr lang="zh-CN" altLang="en-US" dirty="0" smtClean="0"/>
              <a:t>不去。</a:t>
            </a:r>
            <a:endParaRPr lang="en-US" altLang="zh-CN" dirty="0" smtClean="0"/>
          </a:p>
          <a:p>
            <a:r>
              <a:rPr lang="zh-CN" altLang="en-US" dirty="0"/>
              <a:t>你</a:t>
            </a:r>
            <a:r>
              <a:rPr lang="zh-CN" altLang="en-US" dirty="0">
                <a:solidFill>
                  <a:srgbClr val="0070C0"/>
                </a:solidFill>
              </a:rPr>
              <a:t>什</a:t>
            </a:r>
            <a:r>
              <a:rPr lang="zh-CN" altLang="en-US" dirty="0" smtClean="0">
                <a:solidFill>
                  <a:srgbClr val="0070C0"/>
                </a:solidFill>
              </a:rPr>
              <a:t>么时候</a:t>
            </a:r>
            <a:r>
              <a:rPr lang="zh-CN" altLang="en-US" dirty="0" smtClean="0"/>
              <a:t>来</a:t>
            </a:r>
            <a:r>
              <a:rPr lang="zh-CN" altLang="en-US" dirty="0" smtClean="0">
                <a:solidFill>
                  <a:srgbClr val="C00000"/>
                </a:solidFill>
              </a:rPr>
              <a:t>都</a:t>
            </a:r>
            <a:r>
              <a:rPr lang="zh-CN" altLang="en-US" dirty="0" smtClean="0"/>
              <a:t>可以。</a:t>
            </a:r>
            <a:endParaRPr lang="en-US" altLang="zh-CN" dirty="0" smtClean="0"/>
          </a:p>
          <a:p>
            <a:endParaRPr lang="en-US" altLang="zh-CN" dirty="0"/>
          </a:p>
          <a:p>
            <a:r>
              <a:rPr lang="zh-CN" altLang="en-US" dirty="0" smtClean="0"/>
              <a:t>都</a:t>
            </a:r>
            <a:r>
              <a:rPr lang="en-US" altLang="zh-CN" dirty="0"/>
              <a:t> </a:t>
            </a:r>
            <a:r>
              <a:rPr lang="en-US" altLang="zh-CN" dirty="0" smtClean="0"/>
              <a:t>– affirmative &amp; negative</a:t>
            </a:r>
          </a:p>
          <a:p>
            <a:r>
              <a:rPr lang="zh-CN" altLang="en-US" dirty="0" smtClean="0"/>
              <a:t>也 </a:t>
            </a:r>
            <a:r>
              <a:rPr lang="en-US" altLang="zh-CN" dirty="0" smtClean="0"/>
              <a:t>– usually negative</a:t>
            </a:r>
          </a:p>
        </p:txBody>
      </p:sp>
    </p:spTree>
    <p:extLst>
      <p:ext uri="{BB962C8B-B14F-4D97-AF65-F5344CB8AC3E}">
        <p14:creationId xmlns:p14="http://schemas.microsoft.com/office/powerpoint/2010/main" val="1245830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89113"/>
          </a:xfrm>
        </p:spPr>
        <p:txBody>
          <a:bodyPr/>
          <a:lstStyle/>
          <a:p>
            <a:r>
              <a:rPr lang="en-US" dirty="0" smtClean="0"/>
              <a:t>6. </a:t>
            </a:r>
            <a:r>
              <a:rPr lang="zh-CN" altLang="en-US" dirty="0" smtClean="0"/>
              <a:t>我这里一切都好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84243"/>
            <a:ext cx="8596668" cy="4557120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 smtClean="0"/>
              <a:t>越</a:t>
            </a:r>
            <a:r>
              <a:rPr lang="en-US" altLang="zh-CN" dirty="0" smtClean="0"/>
              <a:t>A</a:t>
            </a:r>
            <a:r>
              <a:rPr lang="zh-CN" altLang="en-US" dirty="0" smtClean="0"/>
              <a:t>越</a:t>
            </a:r>
            <a:r>
              <a:rPr lang="en-US" altLang="zh-CN" dirty="0" smtClean="0"/>
              <a:t>B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 smtClean="0"/>
              <a:t>A</a:t>
            </a:r>
            <a:r>
              <a:rPr lang="zh-CN" altLang="en-US" dirty="0" smtClean="0"/>
              <a:t>和</a:t>
            </a:r>
            <a:r>
              <a:rPr lang="en-US" altLang="zh-CN" dirty="0" smtClean="0"/>
              <a:t>B</a:t>
            </a:r>
            <a:r>
              <a:rPr lang="zh-CN" altLang="en-US" dirty="0" smtClean="0"/>
              <a:t>主语（</a:t>
            </a:r>
            <a:r>
              <a:rPr lang="en-US" altLang="zh-CN" dirty="0" smtClean="0"/>
              <a:t>subject</a:t>
            </a:r>
            <a:r>
              <a:rPr lang="zh-CN" altLang="en-US" dirty="0" smtClean="0"/>
              <a:t>）相同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 smtClean="0"/>
              <a:t>雨</a:t>
            </a:r>
            <a:r>
              <a:rPr lang="zh-CN" altLang="en-US" dirty="0" smtClean="0">
                <a:solidFill>
                  <a:srgbClr val="C00000"/>
                </a:solidFill>
              </a:rPr>
              <a:t>越</a:t>
            </a:r>
            <a:r>
              <a:rPr lang="zh-CN" altLang="en-US" dirty="0" smtClean="0"/>
              <a:t>下</a:t>
            </a:r>
            <a:r>
              <a:rPr lang="zh-CN" altLang="en-US" dirty="0" smtClean="0">
                <a:solidFill>
                  <a:srgbClr val="C00000"/>
                </a:solidFill>
              </a:rPr>
              <a:t>越</a:t>
            </a:r>
            <a:r>
              <a:rPr lang="zh-CN" altLang="en-US" dirty="0" smtClean="0"/>
              <a:t>大。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/>
              <a:t>汉</a:t>
            </a:r>
            <a:r>
              <a:rPr lang="zh-CN" altLang="en-US" dirty="0" smtClean="0"/>
              <a:t>语</a:t>
            </a:r>
            <a:r>
              <a:rPr lang="zh-CN" altLang="en-US" dirty="0" smtClean="0">
                <a:solidFill>
                  <a:srgbClr val="C00000"/>
                </a:solidFill>
              </a:rPr>
              <a:t>越</a:t>
            </a:r>
            <a:r>
              <a:rPr lang="zh-CN" altLang="en-US" dirty="0" smtClean="0"/>
              <a:t>学</a:t>
            </a:r>
            <a:r>
              <a:rPr lang="zh-CN" altLang="en-US" dirty="0" smtClean="0">
                <a:solidFill>
                  <a:srgbClr val="C00000"/>
                </a:solidFill>
              </a:rPr>
              <a:t>越</a:t>
            </a:r>
            <a:r>
              <a:rPr lang="zh-CN" altLang="en-US" dirty="0" smtClean="0"/>
              <a:t>有意思。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/>
              <a:t>东西不</a:t>
            </a:r>
            <a:r>
              <a:rPr lang="zh-CN" altLang="en-US" dirty="0" smtClean="0"/>
              <a:t>是</a:t>
            </a:r>
            <a:r>
              <a:rPr lang="zh-CN" altLang="en-US" dirty="0" smtClean="0">
                <a:solidFill>
                  <a:srgbClr val="C00000"/>
                </a:solidFill>
              </a:rPr>
              <a:t>越</a:t>
            </a:r>
            <a:r>
              <a:rPr lang="zh-CN" altLang="en-US" dirty="0" smtClean="0"/>
              <a:t>便宜</a:t>
            </a:r>
            <a:r>
              <a:rPr lang="zh-CN" altLang="en-US" dirty="0" smtClean="0">
                <a:solidFill>
                  <a:srgbClr val="C00000"/>
                </a:solidFill>
              </a:rPr>
              <a:t>越</a:t>
            </a:r>
            <a:r>
              <a:rPr lang="zh-CN" altLang="en-US" dirty="0" smtClean="0"/>
              <a:t>好。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r>
              <a:rPr lang="en-US" dirty="0" smtClean="0"/>
              <a:t>A</a:t>
            </a:r>
            <a:r>
              <a:rPr lang="zh-CN" altLang="en-US" dirty="0" smtClean="0"/>
              <a:t>和</a:t>
            </a:r>
            <a:r>
              <a:rPr lang="en-US" altLang="zh-CN" dirty="0" smtClean="0"/>
              <a:t>B</a:t>
            </a:r>
            <a:r>
              <a:rPr lang="zh-CN" altLang="en-US" dirty="0" smtClean="0"/>
              <a:t>主语（</a:t>
            </a:r>
            <a:r>
              <a:rPr lang="en-US" altLang="zh-CN" dirty="0"/>
              <a:t>subject</a:t>
            </a:r>
            <a:r>
              <a:rPr lang="zh-CN" altLang="en-US" dirty="0" smtClean="0"/>
              <a:t>）</a:t>
            </a:r>
            <a:r>
              <a:rPr lang="zh-CN" altLang="en-US" dirty="0"/>
              <a:t>不</a:t>
            </a:r>
            <a:r>
              <a:rPr lang="zh-CN" altLang="en-US" dirty="0" smtClean="0"/>
              <a:t>同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 smtClean="0"/>
              <a:t>他</a:t>
            </a:r>
            <a:r>
              <a:rPr lang="zh-CN" altLang="en-US" dirty="0" smtClean="0">
                <a:solidFill>
                  <a:srgbClr val="C00000"/>
                </a:solidFill>
              </a:rPr>
              <a:t>越</a:t>
            </a:r>
            <a:r>
              <a:rPr lang="zh-CN" altLang="en-US" dirty="0" smtClean="0"/>
              <a:t>说，我</a:t>
            </a:r>
            <a:r>
              <a:rPr lang="zh-CN" altLang="en-US" dirty="0" smtClean="0">
                <a:solidFill>
                  <a:srgbClr val="C00000"/>
                </a:solidFill>
              </a:rPr>
              <a:t>越</a:t>
            </a:r>
            <a:r>
              <a:rPr lang="zh-CN" altLang="en-US" dirty="0" smtClean="0"/>
              <a:t>不懂。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/>
              <a:t>老</a:t>
            </a:r>
            <a:r>
              <a:rPr lang="zh-CN" altLang="en-US" dirty="0" smtClean="0"/>
              <a:t>师</a:t>
            </a:r>
            <a:r>
              <a:rPr lang="zh-CN" altLang="en-US" dirty="0" smtClean="0">
                <a:solidFill>
                  <a:srgbClr val="C00000"/>
                </a:solidFill>
              </a:rPr>
              <a:t>越</a:t>
            </a:r>
            <a:r>
              <a:rPr lang="zh-CN" altLang="en-US" dirty="0" smtClean="0"/>
              <a:t>表扬学生，学生就</a:t>
            </a:r>
            <a:r>
              <a:rPr lang="zh-CN" altLang="en-US" dirty="0" smtClean="0">
                <a:solidFill>
                  <a:srgbClr val="C00000"/>
                </a:solidFill>
              </a:rPr>
              <a:t>越</a:t>
            </a:r>
            <a:r>
              <a:rPr lang="zh-CN" altLang="en-US" dirty="0" smtClean="0"/>
              <a:t>努力。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/>
              <a:t>网</a:t>
            </a:r>
            <a:r>
              <a:rPr lang="zh-CN" altLang="en-US" dirty="0" smtClean="0"/>
              <a:t>络</a:t>
            </a:r>
            <a:r>
              <a:rPr lang="zh-CN" altLang="en-US" dirty="0" smtClean="0">
                <a:solidFill>
                  <a:srgbClr val="C00000"/>
                </a:solidFill>
              </a:rPr>
              <a:t>越</a:t>
            </a:r>
            <a:r>
              <a:rPr lang="zh-CN" altLang="en-US" dirty="0" smtClean="0"/>
              <a:t>方便，我们的联系就</a:t>
            </a:r>
            <a:r>
              <a:rPr lang="zh-CN" altLang="en-US" dirty="0" smtClean="0">
                <a:solidFill>
                  <a:srgbClr val="C00000"/>
                </a:solidFill>
              </a:rPr>
              <a:t>越</a:t>
            </a:r>
            <a:r>
              <a:rPr lang="zh-CN" altLang="en-US" dirty="0" smtClean="0"/>
              <a:t>及时。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8748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89113"/>
          </a:xfrm>
        </p:spPr>
        <p:txBody>
          <a:bodyPr/>
          <a:lstStyle/>
          <a:p>
            <a:r>
              <a:rPr lang="en-US" dirty="0"/>
              <a:t>6. </a:t>
            </a:r>
            <a:r>
              <a:rPr lang="zh-CN" altLang="en-US" dirty="0"/>
              <a:t>我这里一切都好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84243"/>
            <a:ext cx="8596668" cy="455712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7030A0"/>
                </a:solidFill>
              </a:rPr>
              <a:t>V</a:t>
            </a:r>
            <a:r>
              <a:rPr lang="en-US" dirty="0" smtClean="0"/>
              <a:t> +</a:t>
            </a:r>
            <a:r>
              <a:rPr lang="zh-CN" altLang="en-US" dirty="0" smtClean="0">
                <a:solidFill>
                  <a:srgbClr val="C00000"/>
                </a:solidFill>
              </a:rPr>
              <a:t>得</a:t>
            </a:r>
            <a:r>
              <a:rPr lang="en-US" altLang="zh-CN" dirty="0" smtClean="0">
                <a:solidFill>
                  <a:srgbClr val="C00000"/>
                </a:solidFill>
              </a:rPr>
              <a:t>/</a:t>
            </a:r>
            <a:r>
              <a:rPr lang="zh-CN" altLang="en-US" dirty="0" smtClean="0">
                <a:solidFill>
                  <a:srgbClr val="C00000"/>
                </a:solidFill>
              </a:rPr>
              <a:t>不</a:t>
            </a:r>
            <a:r>
              <a:rPr lang="zh-CN" altLang="en-US" dirty="0" smtClean="0"/>
              <a:t> </a:t>
            </a:r>
            <a:r>
              <a:rPr lang="en-US" altLang="zh-CN" dirty="0" smtClean="0"/>
              <a:t>+ </a:t>
            </a:r>
            <a:r>
              <a:rPr lang="zh-CN" altLang="en-US" dirty="0" smtClean="0">
                <a:solidFill>
                  <a:srgbClr val="0070C0"/>
                </a:solidFill>
              </a:rPr>
              <a:t>结果</a:t>
            </a:r>
            <a:r>
              <a:rPr lang="en-US" altLang="zh-CN" dirty="0" smtClean="0">
                <a:solidFill>
                  <a:srgbClr val="0070C0"/>
                </a:solidFill>
              </a:rPr>
              <a:t>/</a:t>
            </a:r>
            <a:r>
              <a:rPr lang="zh-CN" altLang="en-US" dirty="0" smtClean="0">
                <a:solidFill>
                  <a:srgbClr val="0070C0"/>
                </a:solidFill>
              </a:rPr>
              <a:t>趋向</a:t>
            </a:r>
            <a:r>
              <a:rPr lang="zh-CN" altLang="en-US" dirty="0" smtClean="0"/>
              <a:t>（</a:t>
            </a:r>
            <a:r>
              <a:rPr lang="en-US" altLang="zh-CN" dirty="0" smtClean="0"/>
              <a:t>resultative/directional complement</a:t>
            </a:r>
            <a:r>
              <a:rPr lang="zh-CN" altLang="en-US" dirty="0" smtClean="0"/>
              <a:t>）</a:t>
            </a:r>
            <a:endParaRPr lang="en-US" altLang="zh-CN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zh-CN" altLang="en-US" dirty="0" smtClean="0"/>
              <a:t>你</a:t>
            </a:r>
            <a:r>
              <a:rPr lang="zh-CN" altLang="en-US" dirty="0" smtClean="0">
                <a:solidFill>
                  <a:srgbClr val="7030A0"/>
                </a:solidFill>
              </a:rPr>
              <a:t>看</a:t>
            </a:r>
            <a:r>
              <a:rPr lang="zh-CN" altLang="en-US" dirty="0" smtClean="0">
                <a:solidFill>
                  <a:srgbClr val="C00000"/>
                </a:solidFill>
              </a:rPr>
              <a:t>得</a:t>
            </a:r>
            <a:r>
              <a:rPr lang="zh-CN" altLang="en-US" dirty="0" smtClean="0">
                <a:solidFill>
                  <a:srgbClr val="0070C0"/>
                </a:solidFill>
              </a:rPr>
              <a:t>懂</a:t>
            </a:r>
            <a:r>
              <a:rPr lang="zh-CN" altLang="en-US" dirty="0" smtClean="0"/>
              <a:t>中文小说吗？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/>
              <a:t>现在</a:t>
            </a:r>
            <a:r>
              <a:rPr lang="zh-CN" altLang="en-US" dirty="0" smtClean="0"/>
              <a:t>还</a:t>
            </a:r>
            <a:r>
              <a:rPr lang="zh-CN" altLang="en-US" dirty="0" smtClean="0">
                <a:solidFill>
                  <a:srgbClr val="7030A0"/>
                </a:solidFill>
              </a:rPr>
              <a:t>看</a:t>
            </a:r>
            <a:r>
              <a:rPr lang="zh-CN" altLang="en-US" dirty="0" smtClean="0">
                <a:solidFill>
                  <a:srgbClr val="C00000"/>
                </a:solidFill>
              </a:rPr>
              <a:t>不</a:t>
            </a:r>
            <a:r>
              <a:rPr lang="zh-CN" altLang="en-US" dirty="0" smtClean="0">
                <a:solidFill>
                  <a:srgbClr val="0070C0"/>
                </a:solidFill>
              </a:rPr>
              <a:t>懂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zh-CN" altLang="en-US" dirty="0" smtClean="0"/>
              <a:t>这些作业， 你</a:t>
            </a:r>
            <a:r>
              <a:rPr lang="zh-CN" altLang="en-US" dirty="0" smtClean="0">
                <a:solidFill>
                  <a:srgbClr val="7030A0"/>
                </a:solidFill>
              </a:rPr>
              <a:t>写</a:t>
            </a:r>
            <a:r>
              <a:rPr lang="zh-CN" altLang="en-US" dirty="0" smtClean="0">
                <a:solidFill>
                  <a:srgbClr val="C00000"/>
                </a:solidFill>
              </a:rPr>
              <a:t>得</a:t>
            </a:r>
            <a:r>
              <a:rPr lang="zh-CN" altLang="en-US" dirty="0" smtClean="0">
                <a:solidFill>
                  <a:srgbClr val="0070C0"/>
                </a:solidFill>
              </a:rPr>
              <a:t>完</a:t>
            </a:r>
            <a:r>
              <a:rPr lang="zh-CN" altLang="en-US" dirty="0" smtClean="0"/>
              <a:t>写不完？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/>
              <a:t>太多</a:t>
            </a:r>
            <a:r>
              <a:rPr lang="zh-CN" altLang="en-US" dirty="0" smtClean="0"/>
              <a:t>了，我</a:t>
            </a:r>
            <a:r>
              <a:rPr lang="zh-CN" altLang="en-US" dirty="0" smtClean="0">
                <a:solidFill>
                  <a:srgbClr val="7030A0"/>
                </a:solidFill>
              </a:rPr>
              <a:t>写</a:t>
            </a:r>
            <a:r>
              <a:rPr lang="zh-CN" altLang="en-US" dirty="0" smtClean="0">
                <a:solidFill>
                  <a:srgbClr val="C00000"/>
                </a:solidFill>
              </a:rPr>
              <a:t>不</a:t>
            </a:r>
            <a:r>
              <a:rPr lang="zh-CN" altLang="en-US" dirty="0" smtClean="0">
                <a:solidFill>
                  <a:srgbClr val="0070C0"/>
                </a:solidFill>
              </a:rPr>
              <a:t>完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zh-CN" altLang="en-US" dirty="0" smtClean="0"/>
              <a:t>那个公园没有票</a:t>
            </a:r>
            <a:r>
              <a:rPr lang="zh-CN" altLang="en-US" dirty="0" smtClean="0">
                <a:solidFill>
                  <a:srgbClr val="7030A0"/>
                </a:solidFill>
              </a:rPr>
              <a:t>进</a:t>
            </a:r>
            <a:r>
              <a:rPr lang="zh-CN" altLang="en-US" dirty="0" smtClean="0">
                <a:solidFill>
                  <a:srgbClr val="C00000"/>
                </a:solidFill>
              </a:rPr>
              <a:t>得</a:t>
            </a:r>
            <a:r>
              <a:rPr lang="zh-CN" altLang="en-US" dirty="0" smtClean="0">
                <a:solidFill>
                  <a:srgbClr val="0070C0"/>
                </a:solidFill>
              </a:rPr>
              <a:t>去</a:t>
            </a:r>
            <a:r>
              <a:rPr lang="zh-CN" altLang="en-US" dirty="0" smtClean="0"/>
              <a:t>吗？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/>
              <a:t>当</a:t>
            </a:r>
            <a:r>
              <a:rPr lang="zh-CN" altLang="en-US" dirty="0" smtClean="0"/>
              <a:t>然</a:t>
            </a:r>
            <a:r>
              <a:rPr lang="zh-CN" altLang="en-US" dirty="0" smtClean="0">
                <a:solidFill>
                  <a:srgbClr val="7030A0"/>
                </a:solidFill>
              </a:rPr>
              <a:t>进</a:t>
            </a:r>
            <a:r>
              <a:rPr lang="zh-CN" altLang="en-US" dirty="0" smtClean="0">
                <a:solidFill>
                  <a:srgbClr val="C00000"/>
                </a:solidFill>
              </a:rPr>
              <a:t>不</a:t>
            </a:r>
            <a:r>
              <a:rPr lang="zh-CN" altLang="en-US" dirty="0" smtClean="0">
                <a:solidFill>
                  <a:srgbClr val="0070C0"/>
                </a:solidFill>
              </a:rPr>
              <a:t>去</a:t>
            </a:r>
            <a:r>
              <a:rPr lang="zh-CN" altLang="en-US" dirty="0" smtClean="0">
                <a:solidFill>
                  <a:schemeClr val="tx1"/>
                </a:solidFill>
              </a:rPr>
              <a:t>。</a:t>
            </a:r>
            <a:endParaRPr lang="en-GB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318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258</TotalTime>
  <Words>1265</Words>
  <Application>Microsoft Office PowerPoint</Application>
  <PresentationFormat>Widescreen</PresentationFormat>
  <Paragraphs>180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方正姚体</vt:lpstr>
      <vt:lpstr>华文新魏</vt:lpstr>
      <vt:lpstr>Arial</vt:lpstr>
      <vt:lpstr>Trebuchet MS</vt:lpstr>
      <vt:lpstr>Wingdings 3</vt:lpstr>
      <vt:lpstr>Facet</vt:lpstr>
      <vt:lpstr>1. 入乡随俗</vt:lpstr>
      <vt:lpstr>1. 入乡随俗</vt:lpstr>
      <vt:lpstr>1. 入乡随俗</vt:lpstr>
      <vt:lpstr>2. 儿子要回家</vt:lpstr>
      <vt:lpstr>2. 儿子要回家</vt:lpstr>
      <vt:lpstr>2. 儿子要回家</vt:lpstr>
      <vt:lpstr>3. 卖辣椒的女孩儿</vt:lpstr>
      <vt:lpstr>3. 卖辣椒的女孩儿</vt:lpstr>
      <vt:lpstr>3. 卖辣椒的女孩儿</vt:lpstr>
      <vt:lpstr>3. 卖辣椒的女孩儿</vt:lpstr>
      <vt:lpstr>4. 我和中国有个约会</vt:lpstr>
      <vt:lpstr>4. 我和中国有个约会</vt:lpstr>
      <vt:lpstr>4. 我和中国有个约会</vt:lpstr>
      <vt:lpstr>5. 为什么我一个人站着吃</vt:lpstr>
      <vt:lpstr>5. 为什么我一个人站着吃</vt:lpstr>
      <vt:lpstr>6. 我这里一切都好</vt:lpstr>
      <vt:lpstr>6. 我这里一切都好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入乡随俗</dc:title>
  <dc:creator>Yiying Jiao</dc:creator>
  <cp:lastModifiedBy>Yiying Jiao</cp:lastModifiedBy>
  <cp:revision>3</cp:revision>
  <dcterms:created xsi:type="dcterms:W3CDTF">2019-11-14T09:40:28Z</dcterms:created>
  <dcterms:modified xsi:type="dcterms:W3CDTF">2019-11-14T13:59:02Z</dcterms:modified>
</cp:coreProperties>
</file>