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7A7152-F7D7-4B78-8A7E-3E1679850C47}" v="2794" dt="2021-01-12T12:53:40.820"/>
    <p1510:client id="{C2329015-32CD-F424-0BD8-D09C4A24A8FA}" v="1575" dt="2021-01-14T15:02:41.070"/>
    <p1510:client id="{D0AD2A08-B9B5-60CB-BC28-7C71DE5A6B1C}" v="79" dt="2021-01-14T13:08:57.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1/14/2021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r>
              <a:rPr lang="en-US"/>
              <a:t>Loretta Waters</a:t>
            </a:r>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21546123"/>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p:txBody>
          <a:bodyPr/>
          <a:lstStyle/>
          <a:p>
            <a:r>
              <a:rPr lang="en-US"/>
              <a:t>Loretta Waters</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57682177"/>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r>
              <a:rPr lang="en-US"/>
              <a:t>Loretta Waters</a:t>
            </a:r>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86876686"/>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6" name="Footer Placeholder 5"/>
          <p:cNvSpPr>
            <a:spLocks noGrp="1"/>
          </p:cNvSpPr>
          <p:nvPr>
            <p:ph type="ftr" sz="quarter" idx="11"/>
          </p:nvPr>
        </p:nvSpPr>
        <p:spPr>
          <a:xfrm>
            <a:off x="804672" y="6227064"/>
            <a:ext cx="10588752" cy="320040"/>
          </a:xfrm>
        </p:spPr>
        <p:txBody>
          <a:bodyPr/>
          <a:lstStyle/>
          <a:p>
            <a:r>
              <a:rPr lang="en-US"/>
              <a:t>Loretta Waters</a:t>
            </a:r>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554868"/>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8" name="Footer Placeholder 7"/>
          <p:cNvSpPr>
            <a:spLocks noGrp="1"/>
          </p:cNvSpPr>
          <p:nvPr>
            <p:ph type="ftr" sz="quarter" idx="11"/>
          </p:nvPr>
        </p:nvSpPr>
        <p:spPr>
          <a:xfrm>
            <a:off x="804672" y="6227064"/>
            <a:ext cx="10588752" cy="320040"/>
          </a:xfrm>
        </p:spPr>
        <p:txBody>
          <a:bodyPr/>
          <a:lstStyle/>
          <a:p>
            <a:r>
              <a:rPr lang="en-US"/>
              <a:t>Loretta Waters</a:t>
            </a:r>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90474355"/>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1/14/2021</a:t>
            </a:fld>
            <a:endParaRPr lang="en-US"/>
          </a:p>
        </p:txBody>
      </p:sp>
      <p:sp>
        <p:nvSpPr>
          <p:cNvPr id="4" name="Footer Placeholder 3"/>
          <p:cNvSpPr>
            <a:spLocks noGrp="1"/>
          </p:cNvSpPr>
          <p:nvPr>
            <p:ph type="ftr" sz="quarter" idx="11"/>
          </p:nvPr>
        </p:nvSpPr>
        <p:spPr/>
        <p:txBody>
          <a:bodyPr/>
          <a:lstStyle/>
          <a:p>
            <a:r>
              <a:rPr lang="en-US"/>
              <a:t>Loretta Waters</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99049429"/>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3" name="Footer Placeholder 2"/>
          <p:cNvSpPr>
            <a:spLocks noGrp="1"/>
          </p:cNvSpPr>
          <p:nvPr>
            <p:ph type="ftr" sz="quarter" idx="11"/>
          </p:nvPr>
        </p:nvSpPr>
        <p:spPr>
          <a:xfrm>
            <a:off x="804672" y="6227064"/>
            <a:ext cx="10588752" cy="320040"/>
          </a:xfrm>
        </p:spPr>
        <p:txBody>
          <a:bodyPr/>
          <a:lstStyle/>
          <a:p>
            <a:r>
              <a:rPr lang="en-US"/>
              <a:t>Loretta Waters</a:t>
            </a:r>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47923245"/>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a:p>
        </p:txBody>
      </p:sp>
      <p:sp>
        <p:nvSpPr>
          <p:cNvPr id="6" name="Footer Placeholder 5"/>
          <p:cNvSpPr>
            <a:spLocks noGrp="1"/>
          </p:cNvSpPr>
          <p:nvPr>
            <p:ph type="ftr" sz="quarter" idx="11"/>
          </p:nvPr>
        </p:nvSpPr>
        <p:spPr/>
        <p:txBody>
          <a:bodyPr/>
          <a:lstStyle/>
          <a:p>
            <a:r>
              <a:rPr lang="en-US"/>
              <a:t>Loretta Waters</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74971140"/>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6" name="Footer Placeholder 5"/>
          <p:cNvSpPr>
            <a:spLocks noGrp="1"/>
          </p:cNvSpPr>
          <p:nvPr>
            <p:ph type="ftr" sz="quarter" idx="11"/>
          </p:nvPr>
        </p:nvSpPr>
        <p:spPr>
          <a:xfrm>
            <a:off x="804672" y="6227064"/>
            <a:ext cx="5942203" cy="320040"/>
          </a:xfrm>
        </p:spPr>
        <p:txBody>
          <a:bodyPr/>
          <a:lstStyle/>
          <a:p>
            <a:r>
              <a:rPr lang="en-US"/>
              <a:t>Loretta Waters</a:t>
            </a:r>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79120202"/>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p:txBody>
          <a:bodyPr/>
          <a:lstStyle/>
          <a:p>
            <a:r>
              <a:rPr lang="en-US"/>
              <a:t>Loretta Waters</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42035974"/>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a:xfrm>
            <a:off x="804672" y="6227064"/>
            <a:ext cx="10588752" cy="320040"/>
          </a:xfrm>
        </p:spPr>
        <p:txBody>
          <a:bodyPr/>
          <a:lstStyle/>
          <a:p>
            <a:r>
              <a:rPr lang="en-US"/>
              <a:t>Loretta Waters</a:t>
            </a:r>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1674859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1/14/2021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r>
              <a:rPr lang="en-US"/>
              <a:t>Loretta Waters</a:t>
            </a:r>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7141511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hyperlink" Target="https://doi.org/10.1007/BF0040525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0" name="Freeform: Shape 29">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2616277" y="2061838"/>
            <a:ext cx="6959446" cy="1662475"/>
          </a:xfrm>
        </p:spPr>
        <p:txBody>
          <a:bodyPr>
            <a:normAutofit/>
          </a:bodyPr>
          <a:lstStyle/>
          <a:p>
            <a:r>
              <a:rPr lang="tr-TR" sz="4800">
                <a:cs typeface="Calibri Light"/>
              </a:rPr>
              <a:t>Monkey drug trails 1968</a:t>
            </a:r>
            <a:endParaRPr lang="tr-TR" sz="4800"/>
          </a:p>
        </p:txBody>
      </p:sp>
      <p:sp>
        <p:nvSpPr>
          <p:cNvPr id="3" name="Footer Placeholder 2">
            <a:extLst>
              <a:ext uri="{FF2B5EF4-FFF2-40B4-BE49-F238E27FC236}">
                <a16:creationId xmlns:a16="http://schemas.microsoft.com/office/drawing/2014/main" id="{614D9AF0-8E54-4D59-8087-A320B1299FAC}"/>
              </a:ext>
            </a:extLst>
          </p:cNvPr>
          <p:cNvSpPr>
            <a:spLocks noGrp="1"/>
          </p:cNvSpPr>
          <p:nvPr>
            <p:ph type="ftr" sz="quarter" idx="11"/>
          </p:nvPr>
        </p:nvSpPr>
        <p:spPr>
          <a:xfrm>
            <a:off x="6013411" y="5997420"/>
            <a:ext cx="9137821" cy="674944"/>
          </a:xfrm>
        </p:spPr>
        <p:txBody>
          <a:bodyPr/>
          <a:lstStyle/>
          <a:p>
            <a:r>
              <a:rPr lang="en-GB" sz="1800" b="1"/>
              <a:t>Loretta Waters</a:t>
            </a:r>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070B7495-F763-4468-8DAF-D205426316D1}"/>
              </a:ext>
            </a:extLst>
          </p:cNvPr>
          <p:cNvSpPr>
            <a:spLocks noGrp="1"/>
          </p:cNvSpPr>
          <p:nvPr>
            <p:ph type="title"/>
          </p:nvPr>
        </p:nvSpPr>
        <p:spPr>
          <a:xfrm>
            <a:off x="888631" y="1477651"/>
            <a:ext cx="3756774" cy="4575659"/>
          </a:xfrm>
        </p:spPr>
        <p:txBody>
          <a:bodyPr anchor="t">
            <a:normAutofit/>
          </a:bodyPr>
          <a:lstStyle/>
          <a:p>
            <a:pPr algn="l"/>
            <a:r>
              <a:rPr lang="en-GB" sz="4200">
                <a:solidFill>
                  <a:schemeClr val="accent1"/>
                </a:solidFill>
                <a:cs typeface="Calibri Light"/>
              </a:rPr>
              <a:t>Ethics and experimentation</a:t>
            </a:r>
          </a:p>
        </p:txBody>
      </p:sp>
      <p:sp>
        <p:nvSpPr>
          <p:cNvPr id="38"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a:p>
        </p:txBody>
      </p:sp>
      <p:sp>
        <p:nvSpPr>
          <p:cNvPr id="3" name="Content Placeholder 2">
            <a:extLst>
              <a:ext uri="{FF2B5EF4-FFF2-40B4-BE49-F238E27FC236}">
                <a16:creationId xmlns:a16="http://schemas.microsoft.com/office/drawing/2014/main" id="{E2B42126-5AE7-4CC9-93DF-86FA6DEF5518}"/>
              </a:ext>
            </a:extLst>
          </p:cNvPr>
          <p:cNvSpPr>
            <a:spLocks noGrp="1"/>
          </p:cNvSpPr>
          <p:nvPr>
            <p:ph idx="1"/>
          </p:nvPr>
        </p:nvSpPr>
        <p:spPr>
          <a:xfrm>
            <a:off x="5239764" y="1477651"/>
            <a:ext cx="6160555" cy="4575660"/>
          </a:xfrm>
        </p:spPr>
        <p:txBody>
          <a:bodyPr anchor="t">
            <a:normAutofit/>
          </a:bodyPr>
          <a:lstStyle/>
          <a:p>
            <a:pPr>
              <a:lnSpc>
                <a:spcPct val="110000"/>
              </a:lnSpc>
            </a:pPr>
            <a:r>
              <a:rPr lang="en-GB"/>
              <a:t>In 1968 a group of anonymous scientists conducted a study on monkeys to test whether drug addiction could occur beyond the human species.</a:t>
            </a:r>
          </a:p>
          <a:p>
            <a:pPr>
              <a:lnSpc>
                <a:spcPct val="110000"/>
              </a:lnSpc>
            </a:pPr>
            <a:r>
              <a:rPr lang="en-GB"/>
              <a:t>The scientists administered different drugs to different monkeys in regular intervals.</a:t>
            </a:r>
          </a:p>
          <a:p>
            <a:pPr>
              <a:lnSpc>
                <a:spcPct val="110000"/>
              </a:lnSpc>
            </a:pPr>
            <a:r>
              <a:rPr lang="en-GB"/>
              <a:t>When the animals got use to the substance, they were then taught to self-inject the drugs. Exposing a self-inject needle into the cage allowing the monkeys to jab their arms on to the needle.</a:t>
            </a:r>
          </a:p>
          <a:p>
            <a:pPr>
              <a:lnSpc>
                <a:spcPct val="110000"/>
              </a:lnSpc>
            </a:pPr>
            <a:r>
              <a:rPr lang="en-GB"/>
              <a:t>The aim was to see if the monkeys were left alone, with access to use the drugs on their own accord, would they self-administer the drugs and become essentially monkey drug addicts.</a:t>
            </a:r>
          </a:p>
          <a:p>
            <a:pPr>
              <a:lnSpc>
                <a:spcPct val="110000"/>
              </a:lnSpc>
            </a:pPr>
            <a:endParaRPr lang="en-GB"/>
          </a:p>
        </p:txBody>
      </p:sp>
      <p:sp>
        <p:nvSpPr>
          <p:cNvPr id="4" name="Footer Placeholder 3">
            <a:extLst>
              <a:ext uri="{FF2B5EF4-FFF2-40B4-BE49-F238E27FC236}">
                <a16:creationId xmlns:a16="http://schemas.microsoft.com/office/drawing/2014/main" id="{977C8FC9-AE09-4900-AF6F-29C4692ACA3B}"/>
              </a:ext>
            </a:extLst>
          </p:cNvPr>
          <p:cNvSpPr>
            <a:spLocks noGrp="1"/>
          </p:cNvSpPr>
          <p:nvPr>
            <p:ph type="ftr" sz="quarter" idx="11"/>
          </p:nvPr>
        </p:nvSpPr>
        <p:spPr/>
        <p:txBody>
          <a:bodyPr/>
          <a:lstStyle/>
          <a:p>
            <a:r>
              <a:rPr lang="en-GB" sz="1800" b="1"/>
              <a:t>Loretta Waters</a:t>
            </a:r>
          </a:p>
        </p:txBody>
      </p:sp>
    </p:spTree>
    <p:extLst>
      <p:ext uri="{BB962C8B-B14F-4D97-AF65-F5344CB8AC3E}">
        <p14:creationId xmlns:p14="http://schemas.microsoft.com/office/powerpoint/2010/main" val="2200981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4F995-25A7-436A-A970-46E6C64C5647}"/>
              </a:ext>
            </a:extLst>
          </p:cNvPr>
          <p:cNvSpPr>
            <a:spLocks noGrp="1"/>
          </p:cNvSpPr>
          <p:nvPr>
            <p:ph type="title"/>
          </p:nvPr>
        </p:nvSpPr>
        <p:spPr>
          <a:xfrm>
            <a:off x="857685" y="1755122"/>
            <a:ext cx="3573896" cy="2626640"/>
          </a:xfrm>
          <a:solidFill>
            <a:schemeClr val="accent2"/>
          </a:solidFill>
          <a:ln>
            <a:solidFill>
              <a:schemeClr val="accent1"/>
            </a:solidFill>
          </a:ln>
        </p:spPr>
        <p:style>
          <a:lnRef idx="2">
            <a:schemeClr val="accent3">
              <a:shade val="50000"/>
            </a:schemeClr>
          </a:lnRef>
          <a:fillRef idx="1">
            <a:schemeClr val="accent3"/>
          </a:fillRef>
          <a:effectRef idx="0">
            <a:schemeClr val="accent3"/>
          </a:effectRef>
          <a:fontRef idx="minor">
            <a:schemeClr val="lt1"/>
          </a:fontRef>
        </p:style>
        <p:txBody>
          <a:bodyPr vert="horz" lIns="91440" tIns="91440" rIns="91440" bIns="91440" rtlCol="0" anchor="ctr">
            <a:noAutofit/>
          </a:bodyPr>
          <a:lstStyle/>
          <a:p>
            <a:pPr marL="457200" indent="-457200" algn="l">
              <a:buFont typeface="Arial"/>
              <a:buChar char="•"/>
            </a:pPr>
            <a:r>
              <a:rPr lang="en-GB" sz="2400" b="1">
                <a:solidFill>
                  <a:schemeClr val="tx1"/>
                </a:solidFill>
                <a:latin typeface="Contoso Pharmaceuticals"/>
                <a:cs typeface="Calibri Light"/>
              </a:rPr>
              <a:t>Drugs given to the monkeys</a:t>
            </a:r>
            <a:br>
              <a:rPr lang="en-GB" sz="2400" b="1">
                <a:latin typeface="Contoso Pharmaceuticals"/>
                <a:cs typeface="Calibri Light"/>
              </a:rPr>
            </a:br>
            <a:br>
              <a:rPr lang="en-GB" sz="2400" b="1">
                <a:latin typeface="Contoso Pharmaceuticals"/>
                <a:cs typeface="Calibri Light"/>
              </a:rPr>
            </a:br>
            <a:r>
              <a:rPr lang="en-GB" sz="2400" b="1">
                <a:solidFill>
                  <a:schemeClr val="tx1"/>
                </a:solidFill>
                <a:latin typeface="Contoso Pharmaceuticals"/>
                <a:cs typeface="Calibri Light"/>
              </a:rPr>
              <a:t>Morphine</a:t>
            </a:r>
            <a:br>
              <a:rPr lang="en-GB" sz="2400" b="1">
                <a:latin typeface="Contoso Pharmaceuticals"/>
                <a:cs typeface="Calibri Light"/>
              </a:rPr>
            </a:br>
            <a:r>
              <a:rPr lang="en-GB" sz="2400" b="1">
                <a:solidFill>
                  <a:schemeClr val="tx1"/>
                </a:solidFill>
                <a:latin typeface="Contoso Pharmaceuticals"/>
                <a:cs typeface="Calibri Light"/>
              </a:rPr>
              <a:t>Codeine</a:t>
            </a:r>
            <a:br>
              <a:rPr lang="en-GB" sz="2400" b="1">
                <a:latin typeface="Contoso Pharmaceuticals"/>
                <a:cs typeface="Calibri Light"/>
              </a:rPr>
            </a:br>
            <a:r>
              <a:rPr lang="en-GB" sz="2400" b="1">
                <a:solidFill>
                  <a:schemeClr val="tx1"/>
                </a:solidFill>
                <a:latin typeface="Contoso Pharmaceuticals"/>
                <a:cs typeface="Calibri Light"/>
              </a:rPr>
              <a:t>Amphetamines</a:t>
            </a:r>
            <a:br>
              <a:rPr lang="en-GB" sz="2400" b="1">
                <a:latin typeface="Contoso Pharmaceuticals"/>
                <a:cs typeface="Calibri Light"/>
              </a:rPr>
            </a:br>
            <a:r>
              <a:rPr lang="en-GB" sz="2400" b="1">
                <a:solidFill>
                  <a:schemeClr val="tx1"/>
                </a:solidFill>
                <a:latin typeface="Contoso Pharmaceuticals"/>
                <a:cs typeface="Calibri Light"/>
              </a:rPr>
              <a:t>Cocaine</a:t>
            </a:r>
            <a:br>
              <a:rPr lang="en-GB" sz="2400" b="1">
                <a:latin typeface="Contoso Pharmaceuticals"/>
                <a:cs typeface="Calibri Light"/>
              </a:rPr>
            </a:br>
            <a:r>
              <a:rPr lang="en-GB" sz="2400" b="1">
                <a:solidFill>
                  <a:schemeClr val="tx1"/>
                </a:solidFill>
                <a:latin typeface="Contoso Pharmaceuticals"/>
                <a:cs typeface="Calibri Light"/>
              </a:rPr>
              <a:t>Alcohol</a:t>
            </a:r>
            <a:br>
              <a:rPr lang="en-GB" sz="2400" b="1">
                <a:solidFill>
                  <a:schemeClr val="tx1"/>
                </a:solidFill>
                <a:latin typeface="Contoso Pharmaceuticals"/>
                <a:cs typeface="Calibri Light"/>
              </a:rPr>
            </a:br>
            <a:r>
              <a:rPr lang="en-GB" sz="2400" b="1">
                <a:solidFill>
                  <a:schemeClr val="tx1"/>
                </a:solidFill>
                <a:latin typeface="Contoso Pharmaceuticals"/>
                <a:cs typeface="Calibri Light"/>
              </a:rPr>
              <a:t>Caffeine</a:t>
            </a:r>
          </a:p>
        </p:txBody>
      </p:sp>
      <p:sp>
        <p:nvSpPr>
          <p:cNvPr id="3" name="Content Placeholder 2">
            <a:extLst>
              <a:ext uri="{FF2B5EF4-FFF2-40B4-BE49-F238E27FC236}">
                <a16:creationId xmlns:a16="http://schemas.microsoft.com/office/drawing/2014/main" id="{6DE7A901-AC7C-49A8-9764-710E44B72F8C}"/>
              </a:ext>
            </a:extLst>
          </p:cNvPr>
          <p:cNvSpPr>
            <a:spLocks noGrp="1"/>
          </p:cNvSpPr>
          <p:nvPr>
            <p:ph sz="half" idx="1"/>
          </p:nvPr>
        </p:nvSpPr>
        <p:spPr/>
        <p:txBody>
          <a:bodyPr vert="horz" lIns="91440" tIns="45720" rIns="91440" bIns="45720" rtlCol="0" anchor="t">
            <a:normAutofit fontScale="85000" lnSpcReduction="20000"/>
          </a:bodyPr>
          <a:lstStyle/>
          <a:p>
            <a:r>
              <a:rPr lang="en-GB"/>
              <a:t>The monkeys given Cocaine suffered from severe convulsions, causing some monkeys to tear off their own fingers whilst having halogenic trips.</a:t>
            </a:r>
          </a:p>
          <a:p>
            <a:r>
              <a:rPr lang="en-GB"/>
              <a:t>The monkeys on amphetamines had a huge amount of energy and tore the fur off from their arms and chest.</a:t>
            </a:r>
          </a:p>
          <a:p>
            <a:r>
              <a:rPr lang="en-GB"/>
              <a:t>A concoction of morphine and cocaine taken by the monkeys caused them to overdose and die within 2 weeks.</a:t>
            </a:r>
          </a:p>
          <a:p>
            <a:r>
              <a:rPr lang="en-GB"/>
              <a:t>All of these drugs caused  </a:t>
            </a:r>
            <a:r>
              <a:rPr lang="en-GB" err="1"/>
              <a:t>psychotoxity</a:t>
            </a:r>
            <a:r>
              <a:rPr lang="en-GB"/>
              <a:t> except caffeine</a:t>
            </a:r>
          </a:p>
        </p:txBody>
      </p:sp>
      <p:sp>
        <p:nvSpPr>
          <p:cNvPr id="4" name="Content Placeholder 3">
            <a:extLst>
              <a:ext uri="{FF2B5EF4-FFF2-40B4-BE49-F238E27FC236}">
                <a16:creationId xmlns:a16="http://schemas.microsoft.com/office/drawing/2014/main" id="{B1B94A4B-7FD3-4681-BBF6-3D096A37532B}"/>
              </a:ext>
            </a:extLst>
          </p:cNvPr>
          <p:cNvSpPr>
            <a:spLocks noGrp="1"/>
          </p:cNvSpPr>
          <p:nvPr>
            <p:ph sz="half" idx="2"/>
          </p:nvPr>
        </p:nvSpPr>
        <p:spPr/>
        <p:txBody>
          <a:bodyPr vert="horz" lIns="91440" tIns="45720" rIns="91440" bIns="45720" rtlCol="0" anchor="t">
            <a:normAutofit fontScale="85000" lnSpcReduction="20000"/>
          </a:bodyPr>
          <a:lstStyle/>
          <a:p>
            <a:pPr marL="0" indent="0">
              <a:buNone/>
            </a:pPr>
            <a:r>
              <a:rPr lang="en-GB"/>
              <a:t>Immedietly te effects of addiction started to show in the monkeys  they were subjected to terrible suffering, some monkeys injecting every hour. There are lots of ethical issues surrounding this experiment and it is something that you would not see being done in this day in age. The trail caused physical and mental harm to the monkeys sacrificing their health and wellbeing .The welfare of the animals was not respected, and the risk was far greater than any reward. As well as being an ethical concern there is also the question of whether the research was useful or necessary.</a:t>
            </a:r>
          </a:p>
          <a:p>
            <a:pPr marL="0" indent="0">
              <a:buNone/>
            </a:pPr>
            <a:endParaRPr lang="en-GB"/>
          </a:p>
          <a:p>
            <a:pPr marL="0" indent="0">
              <a:buNone/>
            </a:pPr>
            <a:endParaRPr lang="en-GB"/>
          </a:p>
        </p:txBody>
      </p:sp>
      <p:sp>
        <p:nvSpPr>
          <p:cNvPr id="5" name="Footer Placeholder 4">
            <a:extLst>
              <a:ext uri="{FF2B5EF4-FFF2-40B4-BE49-F238E27FC236}">
                <a16:creationId xmlns:a16="http://schemas.microsoft.com/office/drawing/2014/main" id="{E852EFD7-F9F4-47BB-9ECD-1FE0B4513195}"/>
              </a:ext>
            </a:extLst>
          </p:cNvPr>
          <p:cNvSpPr>
            <a:spLocks noGrp="1"/>
          </p:cNvSpPr>
          <p:nvPr>
            <p:ph type="ftr" sz="quarter" idx="11"/>
          </p:nvPr>
        </p:nvSpPr>
        <p:spPr/>
        <p:txBody>
          <a:bodyPr/>
          <a:lstStyle/>
          <a:p>
            <a:r>
              <a:rPr lang="en-GB" sz="1800" b="1"/>
              <a:t>Loretta Waters</a:t>
            </a:r>
          </a:p>
        </p:txBody>
      </p:sp>
    </p:spTree>
    <p:extLst>
      <p:ext uri="{BB962C8B-B14F-4D97-AF65-F5344CB8AC3E}">
        <p14:creationId xmlns:p14="http://schemas.microsoft.com/office/powerpoint/2010/main" val="2482240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5" name="Rectangle 64">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74459-46F9-4627-A6EC-FE4EF0AC1E53}"/>
              </a:ext>
            </a:extLst>
          </p:cNvPr>
          <p:cNvSpPr>
            <a:spLocks noGrp="1"/>
          </p:cNvSpPr>
          <p:nvPr>
            <p:ph type="title"/>
          </p:nvPr>
        </p:nvSpPr>
        <p:spPr>
          <a:xfrm>
            <a:off x="645459" y="960120"/>
            <a:ext cx="3865695" cy="4171278"/>
          </a:xfrm>
        </p:spPr>
        <p:txBody>
          <a:bodyPr>
            <a:normAutofit/>
          </a:bodyPr>
          <a:lstStyle/>
          <a:p>
            <a:pPr algn="r"/>
            <a:r>
              <a:rPr lang="en-GB" sz="3100">
                <a:solidFill>
                  <a:schemeClr val="tx1"/>
                </a:solidFill>
                <a:cs typeface="Calibri Light"/>
              </a:rPr>
              <a:t>Animal research in the UK is now governed by the animal's act (scientific procedures Act 1986). Psychological research in the </a:t>
            </a:r>
            <a:r>
              <a:rPr lang="en-GB" sz="3100" err="1">
                <a:solidFill>
                  <a:schemeClr val="tx1"/>
                </a:solidFill>
                <a:cs typeface="Calibri Light"/>
              </a:rPr>
              <a:t>Uk</a:t>
            </a:r>
            <a:r>
              <a:rPr lang="en-GB" sz="3100">
                <a:solidFill>
                  <a:schemeClr val="tx1"/>
                </a:solidFill>
                <a:cs typeface="Calibri Light"/>
              </a:rPr>
              <a:t> is guided by the BPS code of conduct.</a:t>
            </a:r>
            <a:endParaRPr lang="en-GB" sz="3100">
              <a:solidFill>
                <a:schemeClr val="tx1"/>
              </a:solidFill>
            </a:endParaRPr>
          </a:p>
        </p:txBody>
      </p:sp>
      <p:cxnSp>
        <p:nvCxnSpPr>
          <p:cNvPr id="67" name="Straight Connector 66">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AC2E4B-478A-4FF8-AC34-82BAB88A8960}"/>
              </a:ext>
            </a:extLst>
          </p:cNvPr>
          <p:cNvSpPr>
            <a:spLocks noGrp="1"/>
          </p:cNvSpPr>
          <p:nvPr>
            <p:ph idx="1"/>
          </p:nvPr>
        </p:nvSpPr>
        <p:spPr>
          <a:xfrm>
            <a:off x="4983164" y="960120"/>
            <a:ext cx="5511800" cy="4171278"/>
          </a:xfrm>
        </p:spPr>
        <p:txBody>
          <a:bodyPr vert="horz" lIns="91440" tIns="45720" rIns="91440" bIns="45720" rtlCol="0">
            <a:normAutofit/>
          </a:bodyPr>
          <a:lstStyle/>
          <a:p>
            <a:pPr marL="0" indent="0">
              <a:buNone/>
            </a:pPr>
            <a:r>
              <a:rPr lang="en-GB"/>
              <a:t>There is a critical point that concerns the problems with guidelines as it removes the need for the researcher to think for themselves about what they are doing, in terms of it being right or wrong. The researcher may feeel no ethical responsibility because the guidelines are there for them, and by them following the code it is sufficient to ensure ethical behaviour. Having ethical guidelines, it can discourage ethical responsibility and indapendant ethical thinking.</a:t>
            </a:r>
          </a:p>
        </p:txBody>
      </p:sp>
      <p:sp>
        <p:nvSpPr>
          <p:cNvPr id="4" name="Footer Placeholder 3">
            <a:extLst>
              <a:ext uri="{FF2B5EF4-FFF2-40B4-BE49-F238E27FC236}">
                <a16:creationId xmlns:a16="http://schemas.microsoft.com/office/drawing/2014/main" id="{54EA5C6C-059E-4450-BA09-996B29888F46}"/>
              </a:ext>
            </a:extLst>
          </p:cNvPr>
          <p:cNvSpPr>
            <a:spLocks noGrp="1"/>
          </p:cNvSpPr>
          <p:nvPr>
            <p:ph type="ftr" sz="quarter" idx="11"/>
          </p:nvPr>
        </p:nvSpPr>
        <p:spPr/>
        <p:txBody>
          <a:bodyPr/>
          <a:lstStyle/>
          <a:p>
            <a:r>
              <a:rPr lang="en-GB" sz="1800" b="1" u="sng">
                <a:solidFill>
                  <a:schemeClr val="tx1"/>
                </a:solidFill>
              </a:rPr>
              <a:t>Loretta Waters</a:t>
            </a:r>
          </a:p>
        </p:txBody>
      </p:sp>
    </p:spTree>
    <p:extLst>
      <p:ext uri="{BB962C8B-B14F-4D97-AF65-F5344CB8AC3E}">
        <p14:creationId xmlns:p14="http://schemas.microsoft.com/office/powerpoint/2010/main" val="3455581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CEAFD0-6BB6-456D-BBC5-087479BD7BFE}"/>
              </a:ext>
            </a:extLst>
          </p:cNvPr>
          <p:cNvSpPr>
            <a:spLocks noGrp="1"/>
          </p:cNvSpPr>
          <p:nvPr>
            <p:ph idx="1"/>
          </p:nvPr>
        </p:nvSpPr>
        <p:spPr/>
        <p:txBody>
          <a:bodyPr/>
          <a:lstStyle/>
          <a:p>
            <a:r>
              <a:rPr lang="en-GB"/>
              <a:t>Animal ethics can be a very complex subject. There are now 3 Rs that are a set of principles that scientists are encouraged to follow when undergoing any experiments on animals. They are in place to reduce the impact of researchon the animals that are being experimented on.</a:t>
            </a:r>
          </a:p>
          <a:p>
            <a:r>
              <a:rPr lang="en-GB"/>
              <a:t>Reduction. To reduce the number of animals that are used in an experiment.</a:t>
            </a:r>
          </a:p>
          <a:p>
            <a:r>
              <a:rPr lang="en-GB"/>
              <a:t>Refienment. Refining the way that the animals are cared for nd looked after, to reduce any suffering.</a:t>
            </a:r>
          </a:p>
          <a:p>
            <a:r>
              <a:rPr lang="en-GB"/>
              <a:t>Replacement. To replace any experiment on animals with any alternitive techniques.</a:t>
            </a:r>
          </a:p>
        </p:txBody>
      </p:sp>
      <p:sp>
        <p:nvSpPr>
          <p:cNvPr id="4" name="Text Placeholder 3">
            <a:extLst>
              <a:ext uri="{FF2B5EF4-FFF2-40B4-BE49-F238E27FC236}">
                <a16:creationId xmlns:a16="http://schemas.microsoft.com/office/drawing/2014/main" id="{1A63DAAE-DD29-4B67-88A4-3AE5E3ABBA40}"/>
              </a:ext>
            </a:extLst>
          </p:cNvPr>
          <p:cNvSpPr>
            <a:spLocks noGrp="1"/>
          </p:cNvSpPr>
          <p:nvPr>
            <p:ph type="body" sz="half" idx="2"/>
          </p:nvPr>
        </p:nvSpPr>
        <p:spPr>
          <a:xfrm>
            <a:off x="1088656" y="4875586"/>
            <a:ext cx="3501197" cy="1221164"/>
          </a:xfrm>
        </p:spPr>
        <p:txBody>
          <a:bodyPr/>
          <a:lstStyle/>
          <a:p>
            <a:endParaRPr lang="en-GB"/>
          </a:p>
        </p:txBody>
      </p:sp>
      <p:sp>
        <p:nvSpPr>
          <p:cNvPr id="5" name="Footer Placeholder 4">
            <a:extLst>
              <a:ext uri="{FF2B5EF4-FFF2-40B4-BE49-F238E27FC236}">
                <a16:creationId xmlns:a16="http://schemas.microsoft.com/office/drawing/2014/main" id="{A25219CE-4733-4DEA-A28E-510E3C2D7F9C}"/>
              </a:ext>
            </a:extLst>
          </p:cNvPr>
          <p:cNvSpPr>
            <a:spLocks noGrp="1"/>
          </p:cNvSpPr>
          <p:nvPr>
            <p:ph type="ftr" sz="quarter" idx="11"/>
          </p:nvPr>
        </p:nvSpPr>
        <p:spPr/>
        <p:txBody>
          <a:bodyPr/>
          <a:lstStyle/>
          <a:p>
            <a:r>
              <a:rPr lang="en-US" sz="1800">
                <a:solidFill>
                  <a:schemeClr val="tx1"/>
                </a:solidFill>
              </a:rPr>
              <a:t>Loretta Waters</a:t>
            </a:r>
          </a:p>
        </p:txBody>
      </p:sp>
      <p:sp>
        <p:nvSpPr>
          <p:cNvPr id="7" name="Title 6">
            <a:extLst>
              <a:ext uri="{FF2B5EF4-FFF2-40B4-BE49-F238E27FC236}">
                <a16:creationId xmlns:a16="http://schemas.microsoft.com/office/drawing/2014/main" id="{09427949-0B74-45BE-B113-2A1DF04F5D25}"/>
              </a:ext>
            </a:extLst>
          </p:cNvPr>
          <p:cNvSpPr>
            <a:spLocks noGrp="1"/>
          </p:cNvSpPr>
          <p:nvPr>
            <p:ph type="title"/>
          </p:nvPr>
        </p:nvSpPr>
        <p:spPr>
          <a:xfrm>
            <a:off x="802906" y="970901"/>
            <a:ext cx="3501197" cy="2613948"/>
          </a:xfrm>
        </p:spPr>
        <p:txBody>
          <a:bodyPr/>
          <a:lstStyle/>
          <a:p>
            <a:pPr algn="l"/>
            <a:br>
              <a:rPr lang="en-GB" b="1">
                <a:solidFill>
                  <a:schemeClr val="tx1"/>
                </a:solidFill>
                <a:cs typeface="Calibri Light"/>
              </a:rPr>
            </a:br>
            <a:br>
              <a:rPr lang="en-GB" b="1">
                <a:cs typeface="Calibri Light"/>
              </a:rPr>
            </a:br>
            <a:br>
              <a:rPr lang="en-GB" b="1">
                <a:cs typeface="Calibri Light"/>
              </a:rPr>
            </a:br>
            <a:br>
              <a:rPr lang="en-GB" b="1">
                <a:cs typeface="Calibri Light"/>
              </a:rPr>
            </a:br>
            <a:br>
              <a:rPr lang="en-GB" b="1">
                <a:cs typeface="Calibri Light"/>
              </a:rPr>
            </a:br>
            <a:r>
              <a:rPr lang="en-GB" b="1">
                <a:solidFill>
                  <a:schemeClr val="tx1"/>
                </a:solidFill>
                <a:cs typeface="Calibri Light"/>
              </a:rPr>
              <a:t>Reduction</a:t>
            </a:r>
            <a:br>
              <a:rPr lang="en-GB" b="1">
                <a:cs typeface="Calibri Light"/>
              </a:rPr>
            </a:br>
            <a:r>
              <a:rPr lang="en-GB" b="1">
                <a:solidFill>
                  <a:schemeClr val="tx1"/>
                </a:solidFill>
                <a:cs typeface="Calibri Light"/>
              </a:rPr>
              <a:t>Refienment</a:t>
            </a:r>
            <a:br>
              <a:rPr lang="en-GB" b="1">
                <a:cs typeface="Calibri Light"/>
              </a:rPr>
            </a:br>
            <a:r>
              <a:rPr lang="en-GB" b="1">
                <a:solidFill>
                  <a:schemeClr val="tx1"/>
                </a:solidFill>
                <a:cs typeface="Calibri Light"/>
              </a:rPr>
              <a:t>Replacement</a:t>
            </a:r>
            <a:endParaRPr lang="en-US" b="1">
              <a:solidFill>
                <a:schemeClr val="tx1"/>
              </a:solidFill>
              <a:cs typeface="Calibri Light" panose="020F0302020204030204"/>
            </a:endParaRPr>
          </a:p>
        </p:txBody>
      </p:sp>
    </p:spTree>
    <p:extLst>
      <p:ext uri="{BB962C8B-B14F-4D97-AF65-F5344CB8AC3E}">
        <p14:creationId xmlns:p14="http://schemas.microsoft.com/office/powerpoint/2010/main" val="2487436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A97FE30-CA77-45D6-8CA8-842D25577B43}"/>
              </a:ext>
            </a:extLst>
          </p:cNvPr>
          <p:cNvSpPr>
            <a:spLocks noGrp="1"/>
          </p:cNvSpPr>
          <p:nvPr>
            <p:ph type="ftr" sz="quarter" idx="11"/>
          </p:nvPr>
        </p:nvSpPr>
        <p:spPr/>
        <p:txBody>
          <a:bodyPr/>
          <a:lstStyle/>
          <a:p>
            <a:r>
              <a:rPr lang="en-US" sz="1800" b="1"/>
              <a:t>Loretta Waters</a:t>
            </a:r>
          </a:p>
        </p:txBody>
      </p:sp>
      <p:sp>
        <p:nvSpPr>
          <p:cNvPr id="3" name="TextBox 2">
            <a:extLst>
              <a:ext uri="{FF2B5EF4-FFF2-40B4-BE49-F238E27FC236}">
                <a16:creationId xmlns:a16="http://schemas.microsoft.com/office/drawing/2014/main" id="{498CFB50-7170-4CB9-A894-BDE66D8729C7}"/>
              </a:ext>
            </a:extLst>
          </p:cNvPr>
          <p:cNvSpPr txBox="1"/>
          <p:nvPr/>
        </p:nvSpPr>
        <p:spPr>
          <a:xfrm>
            <a:off x="642257" y="1524000"/>
            <a:ext cx="736962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a:t>
            </a:r>
          </a:p>
          <a:p>
            <a:endParaRPr lang="en-US"/>
          </a:p>
          <a:p>
            <a:endParaRPr lang="en-US"/>
          </a:p>
          <a:p>
            <a:r>
              <a:rPr lang="en-GB">
                <a:ea typeface="+mn-lt"/>
                <a:cs typeface="+mn-lt"/>
              </a:rPr>
              <a:t>  Banyard, P., &amp; Flanagan, C. (2005). Ethical issues and guidelines in psychology (1st ed.).</a:t>
            </a:r>
          </a:p>
          <a:p>
            <a:endParaRPr lang="en-GB">
              <a:ea typeface="+mn-lt"/>
              <a:cs typeface="+mn-lt"/>
            </a:endParaRPr>
          </a:p>
          <a:p>
            <a:r>
              <a:rPr lang="en-GB">
                <a:ea typeface="+mn-lt"/>
                <a:cs typeface="+mn-lt"/>
              </a:rPr>
              <a:t>Routledge.Deneau, G., Yanagita, T. &amp; Seevers, M.H.     Self- administration of psychoactive substances by the   monkey. </a:t>
            </a:r>
            <a:r>
              <a:rPr lang="en-GB" i="1">
                <a:ea typeface="+mn-lt"/>
                <a:cs typeface="+mn-lt"/>
              </a:rPr>
              <a:t>Psychopharmacologia</a:t>
            </a:r>
            <a:r>
              <a:rPr lang="en-GB">
                <a:ea typeface="+mn-lt"/>
                <a:cs typeface="+mn-lt"/>
              </a:rPr>
              <a:t> 16, 30–48 (1969).    </a:t>
            </a:r>
            <a:r>
              <a:rPr lang="en-GB">
                <a:ea typeface="+mn-lt"/>
                <a:cs typeface="+mn-lt"/>
                <a:hlinkClick r:id="rId2"/>
              </a:rPr>
              <a:t>https://doi.org/10.1007/BF00405254</a:t>
            </a:r>
            <a:endParaRPr lang="en-GB"/>
          </a:p>
          <a:p>
            <a:endParaRPr lang="en-GB"/>
          </a:p>
          <a:p>
            <a:r>
              <a:rPr lang="en-GB"/>
              <a:t>Bbc.co.uk/ethics/animals/using/experiments_1shtml</a:t>
            </a:r>
          </a:p>
          <a:p>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229473350"/>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Atlas</vt:lpstr>
      <vt:lpstr>Monkey drug trails 1968</vt:lpstr>
      <vt:lpstr>Ethics and experimentation</vt:lpstr>
      <vt:lpstr>Drugs given to the monkeys  Morphine Codeine Amphetamines Cocaine Alcohol Caffeine</vt:lpstr>
      <vt:lpstr>Animal research in the UK is now governed by the animal's act (scientific procedures Act 1986). Psychological research in the Uk is guided by the BPS code of conduct.</vt:lpstr>
      <vt:lpstr>     Reduction Refienment Replacement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2021-01-12T11:05:21Z</dcterms:created>
  <dcterms:modified xsi:type="dcterms:W3CDTF">2021-01-14T15:05:51Z</dcterms:modified>
</cp:coreProperties>
</file>