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8" r:id="rId3"/>
    <p:sldId id="261" r:id="rId4"/>
    <p:sldId id="262" r:id="rId5"/>
    <p:sldId id="263" r:id="rId6"/>
    <p:sldId id="264" r:id="rId7"/>
    <p:sldId id="265" r:id="rId8"/>
    <p:sldId id="266"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594"/>
    <p:restoredTop sz="66056"/>
  </p:normalViewPr>
  <p:slideViewPr>
    <p:cSldViewPr snapToGrid="0">
      <p:cViewPr varScale="1">
        <p:scale>
          <a:sx n="79" d="100"/>
          <a:sy n="79" d="100"/>
        </p:scale>
        <p:origin x="185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949951-DCCC-A642-9372-BF994B2D0BC3}" type="datetimeFigureOut">
              <a:rPr lang="en-US" smtClean="0"/>
              <a:t>1/14/23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B5F191-7D75-D04C-A3BB-B32894606965}" type="slidenum">
              <a:rPr lang="en-US" smtClean="0"/>
              <a:t>‹#›</a:t>
            </a:fld>
            <a:endParaRPr lang="en-US"/>
          </a:p>
        </p:txBody>
      </p:sp>
    </p:spTree>
    <p:extLst>
      <p:ext uri="{BB962C8B-B14F-4D97-AF65-F5344CB8AC3E}">
        <p14:creationId xmlns:p14="http://schemas.microsoft.com/office/powerpoint/2010/main" val="1719853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project is based on the Tesla model 3 WLTP data, this data will be analysed and calculated in MATLAB. Once this has been completed an addition to the car will need to be made. This could either entail removing half of the battery and adding different type of fuel cell, or leaving the battery as is and adding a capacitor to support the fuel cell, which can also be used as an energy storage device. The methodology and decisions can be seen further on. Once a decision has been made a full WLTP cycle will be run again and compared to find any improvements or deteriorations for users made by the conversion. </a:t>
            </a:r>
          </a:p>
        </p:txBody>
      </p:sp>
      <p:sp>
        <p:nvSpPr>
          <p:cNvPr id="4" name="Slide Number Placeholder 3"/>
          <p:cNvSpPr>
            <a:spLocks noGrp="1"/>
          </p:cNvSpPr>
          <p:nvPr>
            <p:ph type="sldNum" sz="quarter" idx="5"/>
          </p:nvPr>
        </p:nvSpPr>
        <p:spPr/>
        <p:txBody>
          <a:bodyPr/>
          <a:lstStyle/>
          <a:p>
            <a:fld id="{E0B5F191-7D75-D04C-A3BB-B32894606965}" type="slidenum">
              <a:rPr lang="en-US" smtClean="0"/>
              <a:t>2</a:t>
            </a:fld>
            <a:endParaRPr lang="en-US"/>
          </a:p>
        </p:txBody>
      </p:sp>
    </p:spTree>
    <p:extLst>
      <p:ext uri="{BB962C8B-B14F-4D97-AF65-F5344CB8AC3E}">
        <p14:creationId xmlns:p14="http://schemas.microsoft.com/office/powerpoint/2010/main" val="3881360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mc:Choice xmlns:a14="http://schemas.microsoft.com/office/drawing/2010/main" Requires="a14">
          <p:sp>
            <p:nvSpPr>
              <p:cNvPr id="3" name="Notes Placeholder 2"/>
              <p:cNvSpPr>
                <a:spLocks noGrp="1"/>
              </p:cNvSpPr>
              <p:nvPr>
                <p:ph type="body" idx="1"/>
              </p:nvPr>
            </p:nvSpPr>
            <p:spPr/>
            <p:txBody>
              <a:bodyPr/>
              <a:lstStyle/>
              <a:p>
                <a:r>
                  <a:rPr lang="en-GB" dirty="0">
                    <a:latin typeface="+mn-lt"/>
                  </a:rPr>
                  <a:t>The first section of this project is the run a full WLTP cycle, this is done using MATLAB. The acceleration, time and velocity (the velocity was divided by 3.6 to convert it to meters per second) from the original WLTP cycle is referenced into MATLAB and the calculations then being. The first thing calculated was the aerodynamic force, using the following equation:</a:t>
                </a:r>
              </a:p>
              <a:p>
                <a:pPr/>
                <a14:m>
                  <m:oMathPara xmlns:m="http://schemas.openxmlformats.org/officeDocument/2006/math">
                    <m:oMathParaPr>
                      <m:jc m:val="centerGroup"/>
                    </m:oMathParaPr>
                    <m:oMath xmlns:m="http://schemas.openxmlformats.org/officeDocument/2006/math">
                      <m:sSub>
                        <m:sSubPr>
                          <m:ctrlPr>
                            <a:rPr lang="en-GB" sz="1800" i="1" smtClean="0">
                              <a:effectLst/>
                              <a:latin typeface="+mn-lt"/>
                              <a:ea typeface="Calibri" panose="020F0502020204030204" pitchFamily="34" charset="0"/>
                              <a:cs typeface="Times New Roman" panose="02020603050405020304" pitchFamily="18" charset="0"/>
                            </a:rPr>
                          </m:ctrlPr>
                        </m:sSubPr>
                        <m:e>
                          <m:r>
                            <a:rPr lang="en-GB" sz="1800" i="1">
                              <a:effectLst/>
                              <a:latin typeface="+mn-lt"/>
                              <a:ea typeface="Calibri" panose="020F0502020204030204" pitchFamily="34" charset="0"/>
                              <a:cs typeface="Times New Roman" panose="02020603050405020304" pitchFamily="18" charset="0"/>
                            </a:rPr>
                            <m:t>𝐹</m:t>
                          </m:r>
                        </m:e>
                        <m:sub>
                          <m:r>
                            <a:rPr lang="en-GB" sz="1800" i="1">
                              <a:effectLst/>
                              <a:latin typeface="+mn-lt"/>
                              <a:ea typeface="Calibri" panose="020F0502020204030204" pitchFamily="34" charset="0"/>
                              <a:cs typeface="Times New Roman" panose="02020603050405020304" pitchFamily="18" charset="0"/>
                            </a:rPr>
                            <m:t>𝐴</m:t>
                          </m:r>
                        </m:sub>
                      </m:sSub>
                      <m:r>
                        <a:rPr lang="en-GB" sz="1800" i="1">
                          <a:effectLst/>
                          <a:latin typeface="+mn-lt"/>
                          <a:ea typeface="Calibri" panose="020F0502020204030204" pitchFamily="34" charset="0"/>
                          <a:cs typeface="Times New Roman" panose="02020603050405020304" pitchFamily="18" charset="0"/>
                        </a:rPr>
                        <m:t>= </m:t>
                      </m:r>
                      <m:f>
                        <m:fPr>
                          <m:ctrlPr>
                            <a:rPr lang="en-GB" sz="1800" i="1">
                              <a:effectLst/>
                              <a:latin typeface="+mn-lt"/>
                              <a:ea typeface="Calibri" panose="020F0502020204030204" pitchFamily="34" charset="0"/>
                              <a:cs typeface="Times New Roman" panose="02020603050405020304" pitchFamily="18" charset="0"/>
                            </a:rPr>
                          </m:ctrlPr>
                        </m:fPr>
                        <m:num>
                          <m:r>
                            <a:rPr lang="en-GB" sz="1800" i="1">
                              <a:effectLst/>
                              <a:latin typeface="+mn-lt"/>
                              <a:ea typeface="Calibri" panose="020F0502020204030204" pitchFamily="34" charset="0"/>
                              <a:cs typeface="Times New Roman" panose="02020603050405020304" pitchFamily="18" charset="0"/>
                            </a:rPr>
                            <m:t>1</m:t>
                          </m:r>
                        </m:num>
                        <m:den>
                          <m:r>
                            <a:rPr lang="en-GB" sz="1800" i="1">
                              <a:effectLst/>
                              <a:latin typeface="+mn-lt"/>
                              <a:ea typeface="Calibri" panose="020F0502020204030204" pitchFamily="34" charset="0"/>
                              <a:cs typeface="Times New Roman" panose="02020603050405020304" pitchFamily="18" charset="0"/>
                            </a:rPr>
                            <m:t>2</m:t>
                          </m:r>
                        </m:den>
                      </m:f>
                      <m:r>
                        <a:rPr lang="en-GB" sz="1800" i="1">
                          <a:effectLst/>
                          <a:latin typeface="+mn-lt"/>
                          <a:ea typeface="Calibri" panose="020F0502020204030204" pitchFamily="34" charset="0"/>
                          <a:cs typeface="Times New Roman" panose="02020603050405020304" pitchFamily="18" charset="0"/>
                        </a:rPr>
                        <m:t> × </m:t>
                      </m:r>
                      <m:r>
                        <a:rPr lang="en-GB" sz="1800" i="1">
                          <a:effectLst/>
                          <a:latin typeface="+mn-lt"/>
                          <a:ea typeface="Calibri" panose="020F0502020204030204" pitchFamily="34" charset="0"/>
                          <a:cs typeface="Times New Roman" panose="02020603050405020304" pitchFamily="18" charset="0"/>
                        </a:rPr>
                        <m:t>𝜌</m:t>
                      </m:r>
                      <m:r>
                        <a:rPr lang="en-GB" sz="1800" i="1">
                          <a:effectLst/>
                          <a:latin typeface="+mn-lt"/>
                          <a:ea typeface="Calibri" panose="020F0502020204030204" pitchFamily="34" charset="0"/>
                          <a:cs typeface="Times New Roman" panose="02020603050405020304" pitchFamily="18" charset="0"/>
                        </a:rPr>
                        <m:t> × </m:t>
                      </m:r>
                      <m:sSub>
                        <m:sSubPr>
                          <m:ctrlPr>
                            <a:rPr lang="en-GB" sz="1800" i="1">
                              <a:effectLst/>
                              <a:latin typeface="+mn-lt"/>
                              <a:ea typeface="Calibri" panose="020F0502020204030204" pitchFamily="34" charset="0"/>
                              <a:cs typeface="Times New Roman" panose="02020603050405020304" pitchFamily="18" charset="0"/>
                            </a:rPr>
                          </m:ctrlPr>
                        </m:sSubPr>
                        <m:e>
                          <m:r>
                            <a:rPr lang="en-GB" sz="1800" i="1">
                              <a:effectLst/>
                              <a:latin typeface="+mn-lt"/>
                              <a:ea typeface="Calibri" panose="020F0502020204030204" pitchFamily="34" charset="0"/>
                              <a:cs typeface="Times New Roman" panose="02020603050405020304" pitchFamily="18" charset="0"/>
                            </a:rPr>
                            <m:t>𝐶</m:t>
                          </m:r>
                        </m:e>
                        <m:sub>
                          <m:r>
                            <a:rPr lang="en-GB" sz="1800" i="1">
                              <a:effectLst/>
                              <a:latin typeface="+mn-lt"/>
                              <a:ea typeface="Calibri" panose="020F0502020204030204" pitchFamily="34" charset="0"/>
                              <a:cs typeface="Times New Roman" panose="02020603050405020304" pitchFamily="18" charset="0"/>
                            </a:rPr>
                            <m:t>𝑑</m:t>
                          </m:r>
                        </m:sub>
                      </m:sSub>
                      <m:r>
                        <a:rPr lang="en-GB" sz="1800" i="1">
                          <a:effectLst/>
                          <a:latin typeface="+mn-lt"/>
                          <a:ea typeface="Calibri" panose="020F0502020204030204" pitchFamily="34" charset="0"/>
                          <a:cs typeface="Times New Roman" panose="02020603050405020304" pitchFamily="18" charset="0"/>
                        </a:rPr>
                        <m:t> ×</m:t>
                      </m:r>
                      <m:sSup>
                        <m:sSupPr>
                          <m:ctrlPr>
                            <a:rPr lang="en-GB" sz="1800" i="1">
                              <a:effectLst/>
                              <a:latin typeface="+mn-lt"/>
                              <a:ea typeface="Calibri" panose="020F0502020204030204" pitchFamily="34" charset="0"/>
                              <a:cs typeface="Times New Roman" panose="02020603050405020304" pitchFamily="18" charset="0"/>
                            </a:rPr>
                          </m:ctrlPr>
                        </m:sSupPr>
                        <m:e>
                          <m:r>
                            <a:rPr lang="en-GB" sz="1800" i="1">
                              <a:effectLst/>
                              <a:latin typeface="+mn-lt"/>
                              <a:ea typeface="Calibri" panose="020F0502020204030204" pitchFamily="34" charset="0"/>
                              <a:cs typeface="Times New Roman" panose="02020603050405020304" pitchFamily="18" charset="0"/>
                            </a:rPr>
                            <m:t>𝑣</m:t>
                          </m:r>
                        </m:e>
                        <m:sup>
                          <m:r>
                            <a:rPr lang="en-GB" sz="1800" i="1">
                              <a:effectLst/>
                              <a:latin typeface="+mn-lt"/>
                              <a:ea typeface="Calibri" panose="020F0502020204030204" pitchFamily="34" charset="0"/>
                              <a:cs typeface="Times New Roman" panose="02020603050405020304" pitchFamily="18" charset="0"/>
                            </a:rPr>
                            <m:t>2</m:t>
                          </m:r>
                        </m:sup>
                      </m:sSup>
                    </m:oMath>
                  </m:oMathPara>
                </a14:m>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Where:</a:t>
                </a:r>
                <a:endParaRPr lang="en-GB" sz="1800" dirty="0">
                  <a:effectLst/>
                  <a:latin typeface="+mn-lt"/>
                  <a:ea typeface="Calibri" panose="020F0502020204030204" pitchFamily="34" charset="0"/>
                  <a:cs typeface="Times New Roman" panose="02020603050405020304" pitchFamily="18" charset="0"/>
                </a:endParaRPr>
              </a:p>
              <a:p>
                <a14:m>
                  <m:oMath xmlns:m="http://schemas.openxmlformats.org/officeDocument/2006/math">
                    <m:r>
                      <a:rPr lang="en-GB" sz="1800" i="1">
                        <a:effectLst/>
                        <a:latin typeface="+mn-lt"/>
                        <a:ea typeface="Calibri" panose="020F0502020204030204" pitchFamily="34" charset="0"/>
                        <a:cs typeface="Times New Roman" panose="02020603050405020304" pitchFamily="18" charset="0"/>
                      </a:rPr>
                      <m:t>𝜌</m:t>
                    </m:r>
                  </m:oMath>
                </a14:m>
                <a:r>
                  <a:rPr lang="en-GB" sz="1800" dirty="0">
                    <a:effectLst/>
                    <a:latin typeface="+mn-lt"/>
                    <a:ea typeface="Times New Roman" panose="02020603050405020304" pitchFamily="18" charset="0"/>
                    <a:cs typeface="Times New Roman" panose="02020603050405020304" pitchFamily="18" charset="0"/>
                  </a:rPr>
                  <a:t> = density </a:t>
                </a:r>
                <a:endParaRPr lang="en-GB" sz="1800" dirty="0">
                  <a:effectLst/>
                  <a:latin typeface="+mn-lt"/>
                  <a:ea typeface="Calibri" panose="020F0502020204030204" pitchFamily="34" charset="0"/>
                  <a:cs typeface="Times New Roman" panose="02020603050405020304" pitchFamily="18" charset="0"/>
                </a:endParaRPr>
              </a:p>
              <a:p>
                <a14:m>
                  <m:oMath xmlns:m="http://schemas.openxmlformats.org/officeDocument/2006/math">
                    <m:sSub>
                      <m:sSubPr>
                        <m:ctrlPr>
                          <a:rPr lang="en-GB" sz="1800" i="1">
                            <a:effectLst/>
                            <a:latin typeface="+mn-lt"/>
                            <a:ea typeface="Calibri" panose="020F0502020204030204" pitchFamily="34" charset="0"/>
                            <a:cs typeface="Times New Roman" panose="02020603050405020304" pitchFamily="18" charset="0"/>
                          </a:rPr>
                        </m:ctrlPr>
                      </m:sSubPr>
                      <m:e>
                        <m:r>
                          <a:rPr lang="en-GB" sz="1800" i="1">
                            <a:effectLst/>
                            <a:latin typeface="+mn-lt"/>
                            <a:ea typeface="Calibri" panose="020F0502020204030204" pitchFamily="34" charset="0"/>
                            <a:cs typeface="Times New Roman" panose="02020603050405020304" pitchFamily="18" charset="0"/>
                          </a:rPr>
                          <m:t>𝐶</m:t>
                        </m:r>
                      </m:e>
                      <m:sub>
                        <m:r>
                          <a:rPr lang="en-GB" sz="1800" i="1">
                            <a:effectLst/>
                            <a:latin typeface="+mn-lt"/>
                            <a:ea typeface="Calibri" panose="020F0502020204030204" pitchFamily="34" charset="0"/>
                            <a:cs typeface="Times New Roman" panose="02020603050405020304" pitchFamily="18" charset="0"/>
                          </a:rPr>
                          <m:t>𝑑</m:t>
                        </m:r>
                      </m:sub>
                    </m:sSub>
                  </m:oMath>
                </a14:m>
                <a:r>
                  <a:rPr lang="en-GB" sz="1800" dirty="0">
                    <a:effectLst/>
                    <a:latin typeface="+mn-lt"/>
                    <a:ea typeface="Times New Roman" panose="02020603050405020304" pitchFamily="18" charset="0"/>
                    <a:cs typeface="Times New Roman" panose="02020603050405020304" pitchFamily="18" charset="0"/>
                  </a:rPr>
                  <a:t> = coefficient of drag</a:t>
                </a:r>
                <a:endParaRPr lang="en-GB" sz="1800" dirty="0">
                  <a:effectLst/>
                  <a:latin typeface="+mn-lt"/>
                  <a:ea typeface="Calibri" panose="020F0502020204030204" pitchFamily="34" charset="0"/>
                  <a:cs typeface="Times New Roman" panose="02020603050405020304" pitchFamily="18" charset="0"/>
                </a:endParaRPr>
              </a:p>
              <a:p>
                <a14:m>
                  <m:oMath xmlns:m="http://schemas.openxmlformats.org/officeDocument/2006/math">
                    <m:r>
                      <a:rPr lang="en-GB" sz="1800" i="1">
                        <a:effectLst/>
                        <a:latin typeface="+mn-lt"/>
                        <a:ea typeface="Calibri" panose="020F0502020204030204" pitchFamily="34" charset="0"/>
                        <a:cs typeface="Times New Roman" panose="02020603050405020304" pitchFamily="18" charset="0"/>
                      </a:rPr>
                      <m:t>𝑣</m:t>
                    </m:r>
                  </m:oMath>
                </a14:m>
                <a:r>
                  <a:rPr lang="en-GB" sz="1800" dirty="0">
                    <a:effectLst/>
                    <a:latin typeface="+mn-lt"/>
                    <a:ea typeface="Times New Roman" panose="02020603050405020304" pitchFamily="18" charset="0"/>
                    <a:cs typeface="Times New Roman" panose="02020603050405020304" pitchFamily="18" charset="0"/>
                  </a:rPr>
                  <a:t> = velocity </a:t>
                </a:r>
              </a:p>
              <a:p>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The next calculation was rolling resistance, calculated using:</a:t>
                </a:r>
                <a:endParaRPr lang="en-GB" sz="1800" dirty="0">
                  <a:effectLst/>
                  <a:latin typeface="+mn-lt"/>
                  <a:ea typeface="Calibri" panose="020F0502020204030204" pitchFamily="34" charset="0"/>
                  <a:cs typeface="Times New Roman" panose="02020603050405020304" pitchFamily="18" charset="0"/>
                </a:endParaRPr>
              </a:p>
              <a:p>
                <a:pPr/>
                <a14:m>
                  <m:oMathPara xmlns:m="http://schemas.openxmlformats.org/officeDocument/2006/math">
                    <m:oMathParaPr>
                      <m:jc m:val="centerGroup"/>
                    </m:oMathParaPr>
                    <m:oMath xmlns:m="http://schemas.openxmlformats.org/officeDocument/2006/math">
                      <m:sSub>
                        <m:sSubPr>
                          <m:ctrlPr>
                            <a:rPr lang="en-GB" sz="1800" i="1">
                              <a:effectLst/>
                              <a:latin typeface="+mn-lt"/>
                              <a:ea typeface="Calibri" panose="020F0502020204030204" pitchFamily="34" charset="0"/>
                              <a:cs typeface="Times New Roman" panose="02020603050405020304" pitchFamily="18" charset="0"/>
                            </a:rPr>
                          </m:ctrlPr>
                        </m:sSubPr>
                        <m:e>
                          <m:r>
                            <a:rPr lang="en-GB" sz="1800" i="1">
                              <a:effectLst/>
                              <a:latin typeface="+mn-lt"/>
                              <a:ea typeface="Calibri" panose="020F0502020204030204" pitchFamily="34" charset="0"/>
                              <a:cs typeface="Times New Roman" panose="02020603050405020304" pitchFamily="18" charset="0"/>
                            </a:rPr>
                            <m:t>𝐹</m:t>
                          </m:r>
                        </m:e>
                        <m:sub>
                          <m:r>
                            <a:rPr lang="en-GB" sz="1800" i="1">
                              <a:effectLst/>
                              <a:latin typeface="+mn-lt"/>
                              <a:ea typeface="Calibri" panose="020F0502020204030204" pitchFamily="34" charset="0"/>
                              <a:cs typeface="Times New Roman" panose="02020603050405020304" pitchFamily="18" charset="0"/>
                            </a:rPr>
                            <m:t>𝑟𝑟</m:t>
                          </m:r>
                        </m:sub>
                      </m:sSub>
                      <m:r>
                        <a:rPr lang="en-GB" sz="1800" i="1">
                          <a:effectLst/>
                          <a:latin typeface="+mn-lt"/>
                          <a:ea typeface="Calibri" panose="020F0502020204030204" pitchFamily="34" charset="0"/>
                          <a:cs typeface="Times New Roman" panose="02020603050405020304" pitchFamily="18" charset="0"/>
                        </a:rPr>
                        <m:t>= </m:t>
                      </m:r>
                      <m:sSub>
                        <m:sSubPr>
                          <m:ctrlPr>
                            <a:rPr lang="en-GB" sz="1800" i="1">
                              <a:effectLst/>
                              <a:latin typeface="+mn-lt"/>
                              <a:ea typeface="Calibri" panose="020F0502020204030204" pitchFamily="34" charset="0"/>
                              <a:cs typeface="Times New Roman" panose="02020603050405020304" pitchFamily="18" charset="0"/>
                            </a:rPr>
                          </m:ctrlPr>
                        </m:sSubPr>
                        <m:e>
                          <m:r>
                            <a:rPr lang="en-GB" sz="1800" i="1">
                              <a:effectLst/>
                              <a:latin typeface="+mn-lt"/>
                              <a:ea typeface="Calibri" panose="020F0502020204030204" pitchFamily="34" charset="0"/>
                              <a:cs typeface="Times New Roman" panose="02020603050405020304" pitchFamily="18" charset="0"/>
                            </a:rPr>
                            <m:t>𝐹</m:t>
                          </m:r>
                        </m:e>
                        <m:sub>
                          <m:r>
                            <a:rPr lang="en-GB" sz="1800" i="1">
                              <a:effectLst/>
                              <a:latin typeface="+mn-lt"/>
                              <a:ea typeface="Calibri" panose="020F0502020204030204" pitchFamily="34" charset="0"/>
                              <a:cs typeface="Times New Roman" panose="02020603050405020304" pitchFamily="18" charset="0"/>
                            </a:rPr>
                            <m:t>𝑟</m:t>
                          </m:r>
                        </m:sub>
                      </m:sSub>
                      <m:r>
                        <a:rPr lang="en-GB" sz="1800" i="1">
                          <a:effectLst/>
                          <a:latin typeface="+mn-lt"/>
                          <a:ea typeface="Calibri" panose="020F0502020204030204" pitchFamily="34" charset="0"/>
                          <a:cs typeface="Times New Roman" panose="02020603050405020304" pitchFamily="18" charset="0"/>
                        </a:rPr>
                        <m:t> × </m:t>
                      </m:r>
                      <m:r>
                        <a:rPr lang="en-GB" sz="1800" i="1">
                          <a:effectLst/>
                          <a:latin typeface="+mn-lt"/>
                          <a:ea typeface="Calibri" panose="020F0502020204030204" pitchFamily="34" charset="0"/>
                          <a:cs typeface="Times New Roman" panose="02020603050405020304" pitchFamily="18" charset="0"/>
                        </a:rPr>
                        <m:t>𝑚</m:t>
                      </m:r>
                      <m:r>
                        <a:rPr lang="en-GB" sz="1800" i="1">
                          <a:effectLst/>
                          <a:latin typeface="+mn-lt"/>
                          <a:ea typeface="Calibri" panose="020F0502020204030204" pitchFamily="34" charset="0"/>
                          <a:cs typeface="Times New Roman" panose="02020603050405020304" pitchFamily="18" charset="0"/>
                        </a:rPr>
                        <m:t> × </m:t>
                      </m:r>
                      <m:r>
                        <a:rPr lang="en-GB" sz="1800" i="1">
                          <a:effectLst/>
                          <a:latin typeface="+mn-lt"/>
                          <a:ea typeface="Calibri" panose="020F0502020204030204" pitchFamily="34" charset="0"/>
                          <a:cs typeface="Times New Roman" panose="02020603050405020304" pitchFamily="18" charset="0"/>
                        </a:rPr>
                        <m:t>𝑔</m:t>
                      </m:r>
                      <m:r>
                        <a:rPr lang="en-GB" sz="1800" i="1">
                          <a:effectLst/>
                          <a:latin typeface="+mn-lt"/>
                          <a:ea typeface="Calibri" panose="020F0502020204030204" pitchFamily="34" charset="0"/>
                          <a:cs typeface="Times New Roman" panose="02020603050405020304" pitchFamily="18" charset="0"/>
                        </a:rPr>
                        <m:t> </m:t>
                      </m:r>
                    </m:oMath>
                  </m:oMathPara>
                </a14:m>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Where:</a:t>
                </a:r>
                <a:endParaRPr lang="en-GB" sz="1800" dirty="0">
                  <a:effectLst/>
                  <a:latin typeface="+mn-lt"/>
                  <a:ea typeface="Calibri" panose="020F0502020204030204" pitchFamily="34" charset="0"/>
                  <a:cs typeface="Times New Roman" panose="02020603050405020304" pitchFamily="18" charset="0"/>
                </a:endParaRPr>
              </a:p>
              <a:p>
                <a14:m>
                  <m:oMath xmlns:m="http://schemas.openxmlformats.org/officeDocument/2006/math">
                    <m:sSub>
                      <m:sSubPr>
                        <m:ctrlPr>
                          <a:rPr lang="en-GB" sz="1800" i="1">
                            <a:effectLst/>
                            <a:latin typeface="+mn-lt"/>
                            <a:ea typeface="Calibri" panose="020F0502020204030204" pitchFamily="34" charset="0"/>
                            <a:cs typeface="Times New Roman" panose="02020603050405020304" pitchFamily="18" charset="0"/>
                          </a:rPr>
                        </m:ctrlPr>
                      </m:sSubPr>
                      <m:e>
                        <m:r>
                          <a:rPr lang="en-GB" sz="1800" i="1">
                            <a:effectLst/>
                            <a:latin typeface="+mn-lt"/>
                            <a:ea typeface="Calibri" panose="020F0502020204030204" pitchFamily="34" charset="0"/>
                            <a:cs typeface="Times New Roman" panose="02020603050405020304" pitchFamily="18" charset="0"/>
                          </a:rPr>
                          <m:t>𝐹</m:t>
                        </m:r>
                      </m:e>
                      <m:sub>
                        <m:r>
                          <a:rPr lang="en-GB" sz="1800" i="1">
                            <a:effectLst/>
                            <a:latin typeface="+mn-lt"/>
                            <a:ea typeface="Calibri" panose="020F0502020204030204" pitchFamily="34" charset="0"/>
                            <a:cs typeface="Times New Roman" panose="02020603050405020304" pitchFamily="18" charset="0"/>
                          </a:rPr>
                          <m:t>𝑟</m:t>
                        </m:r>
                      </m:sub>
                    </m:sSub>
                  </m:oMath>
                </a14:m>
                <a:r>
                  <a:rPr lang="en-GB" sz="1800" dirty="0">
                    <a:effectLst/>
                    <a:latin typeface="+mn-lt"/>
                    <a:ea typeface="Times New Roman" panose="02020603050405020304" pitchFamily="18" charset="0"/>
                    <a:cs typeface="Times New Roman" panose="02020603050405020304" pitchFamily="18" charset="0"/>
                  </a:rPr>
                  <a:t> = coefficient of friction</a:t>
                </a:r>
                <a:endParaRPr lang="en-GB" sz="1800" dirty="0">
                  <a:effectLst/>
                  <a:latin typeface="+mn-lt"/>
                  <a:ea typeface="Calibri" panose="020F0502020204030204" pitchFamily="34" charset="0"/>
                  <a:cs typeface="Times New Roman" panose="02020603050405020304" pitchFamily="18" charset="0"/>
                </a:endParaRPr>
              </a:p>
              <a:p>
                <a14:m>
                  <m:oMath xmlns:m="http://schemas.openxmlformats.org/officeDocument/2006/math">
                    <m:r>
                      <a:rPr lang="en-GB" sz="1800" i="1">
                        <a:effectLst/>
                        <a:latin typeface="+mn-lt"/>
                        <a:ea typeface="Calibri" panose="020F0502020204030204" pitchFamily="34" charset="0"/>
                        <a:cs typeface="Times New Roman" panose="02020603050405020304" pitchFamily="18" charset="0"/>
                      </a:rPr>
                      <m:t>𝑚</m:t>
                    </m:r>
                  </m:oMath>
                </a14:m>
                <a:r>
                  <a:rPr lang="en-GB" sz="1800" dirty="0">
                    <a:effectLst/>
                    <a:latin typeface="+mn-lt"/>
                    <a:ea typeface="Times New Roman" panose="02020603050405020304" pitchFamily="18" charset="0"/>
                    <a:cs typeface="Times New Roman" panose="02020603050405020304" pitchFamily="18" charset="0"/>
                  </a:rPr>
                  <a:t> = mass</a:t>
                </a:r>
                <a:endParaRPr lang="en-GB" sz="1800" dirty="0">
                  <a:effectLst/>
                  <a:latin typeface="+mn-lt"/>
                  <a:ea typeface="Calibri" panose="020F0502020204030204" pitchFamily="34" charset="0"/>
                  <a:cs typeface="Times New Roman" panose="02020603050405020304" pitchFamily="18" charset="0"/>
                </a:endParaRPr>
              </a:p>
              <a:p>
                <a14:m>
                  <m:oMath xmlns:m="http://schemas.openxmlformats.org/officeDocument/2006/math">
                    <m:r>
                      <a:rPr lang="en-GB" sz="1800" i="1">
                        <a:effectLst/>
                        <a:latin typeface="+mn-lt"/>
                        <a:ea typeface="Calibri" panose="020F0502020204030204" pitchFamily="34" charset="0"/>
                        <a:cs typeface="Times New Roman" panose="02020603050405020304" pitchFamily="18" charset="0"/>
                      </a:rPr>
                      <m:t>𝑔</m:t>
                    </m:r>
                  </m:oMath>
                </a14:m>
                <a:r>
                  <a:rPr lang="en-GB" sz="1800" dirty="0">
                    <a:effectLst/>
                    <a:latin typeface="+mn-lt"/>
                    <a:ea typeface="Times New Roman" panose="02020603050405020304" pitchFamily="18" charset="0"/>
                    <a:cs typeface="Times New Roman" panose="02020603050405020304" pitchFamily="18" charset="0"/>
                  </a:rPr>
                  <a:t> = gravity (9.81)</a:t>
                </a:r>
              </a:p>
              <a:p>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Inertia lost can then be calculated using:</a:t>
                </a:r>
                <a:endParaRPr lang="en-GB" sz="1800" dirty="0">
                  <a:effectLst/>
                  <a:latin typeface="+mn-lt"/>
                  <a:ea typeface="Calibri" panose="020F0502020204030204" pitchFamily="34" charset="0"/>
                  <a:cs typeface="Times New Roman" panose="02020603050405020304" pitchFamily="18" charset="0"/>
                </a:endParaRPr>
              </a:p>
              <a:p>
                <a:pPr/>
                <a14:m>
                  <m:oMathPara xmlns:m="http://schemas.openxmlformats.org/officeDocument/2006/math">
                    <m:oMathParaPr>
                      <m:jc m:val="centerGroup"/>
                    </m:oMathParaPr>
                    <m:oMath xmlns:m="http://schemas.openxmlformats.org/officeDocument/2006/math">
                      <m:sSub>
                        <m:sSubPr>
                          <m:ctrlPr>
                            <a:rPr lang="en-GB" sz="1800" i="1">
                              <a:effectLst/>
                              <a:latin typeface="+mn-lt"/>
                              <a:ea typeface="Calibri" panose="020F0502020204030204" pitchFamily="34" charset="0"/>
                              <a:cs typeface="Times New Roman" panose="02020603050405020304" pitchFamily="18" charset="0"/>
                            </a:rPr>
                          </m:ctrlPr>
                        </m:sSubPr>
                        <m:e>
                          <m:r>
                            <a:rPr lang="en-GB" sz="1800" i="1">
                              <a:effectLst/>
                              <a:latin typeface="+mn-lt"/>
                              <a:ea typeface="Calibri" panose="020F0502020204030204" pitchFamily="34" charset="0"/>
                              <a:cs typeface="Times New Roman" panose="02020603050405020304" pitchFamily="18" charset="0"/>
                            </a:rPr>
                            <m:t>𝐹</m:t>
                          </m:r>
                        </m:e>
                        <m:sub>
                          <m:r>
                            <a:rPr lang="en-GB" sz="1800" i="1">
                              <a:effectLst/>
                              <a:latin typeface="+mn-lt"/>
                              <a:ea typeface="Calibri" panose="020F0502020204030204" pitchFamily="34" charset="0"/>
                              <a:cs typeface="Times New Roman" panose="02020603050405020304" pitchFamily="18" charset="0"/>
                            </a:rPr>
                            <m:t>𝑖</m:t>
                          </m:r>
                        </m:sub>
                      </m:sSub>
                      <m:r>
                        <a:rPr lang="en-GB" sz="1800" i="1">
                          <a:effectLst/>
                          <a:latin typeface="+mn-lt"/>
                          <a:ea typeface="Calibri" panose="020F0502020204030204" pitchFamily="34" charset="0"/>
                          <a:cs typeface="Times New Roman" panose="02020603050405020304" pitchFamily="18" charset="0"/>
                        </a:rPr>
                        <m:t>=</m:t>
                      </m:r>
                      <m:r>
                        <a:rPr lang="en-GB" sz="1800" i="1">
                          <a:effectLst/>
                          <a:latin typeface="+mn-lt"/>
                          <a:ea typeface="Calibri" panose="020F0502020204030204" pitchFamily="34" charset="0"/>
                          <a:cs typeface="Times New Roman" panose="02020603050405020304" pitchFamily="18" charset="0"/>
                        </a:rPr>
                        <m:t>𝑚</m:t>
                      </m:r>
                      <m:r>
                        <a:rPr lang="en-GB" sz="1800" i="1">
                          <a:effectLst/>
                          <a:latin typeface="+mn-lt"/>
                          <a:ea typeface="Calibri" panose="020F0502020204030204" pitchFamily="34" charset="0"/>
                          <a:cs typeface="Times New Roman" panose="02020603050405020304" pitchFamily="18" charset="0"/>
                        </a:rPr>
                        <m:t> × </m:t>
                      </m:r>
                      <m:r>
                        <a:rPr lang="en-GB" sz="1800" i="1">
                          <a:effectLst/>
                          <a:latin typeface="+mn-lt"/>
                          <a:ea typeface="Calibri" panose="020F0502020204030204" pitchFamily="34" charset="0"/>
                          <a:cs typeface="Times New Roman" panose="02020603050405020304" pitchFamily="18" charset="0"/>
                        </a:rPr>
                        <m:t>𝑎</m:t>
                      </m:r>
                    </m:oMath>
                  </m:oMathPara>
                </a14:m>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Where:</a:t>
                </a:r>
                <a:endParaRPr lang="en-GB" sz="1800" dirty="0">
                  <a:effectLst/>
                  <a:latin typeface="+mn-lt"/>
                  <a:ea typeface="Calibri" panose="020F0502020204030204" pitchFamily="34" charset="0"/>
                  <a:cs typeface="Times New Roman" panose="02020603050405020304" pitchFamily="18" charset="0"/>
                </a:endParaRPr>
              </a:p>
              <a:p>
                <a14:m>
                  <m:oMath xmlns:m="http://schemas.openxmlformats.org/officeDocument/2006/math">
                    <m:r>
                      <a:rPr lang="en-GB" sz="1800" i="1">
                        <a:effectLst/>
                        <a:latin typeface="+mn-lt"/>
                        <a:ea typeface="Calibri" panose="020F0502020204030204" pitchFamily="34" charset="0"/>
                        <a:cs typeface="Times New Roman" panose="02020603050405020304" pitchFamily="18" charset="0"/>
                      </a:rPr>
                      <m:t>𝑚</m:t>
                    </m:r>
                  </m:oMath>
                </a14:m>
                <a:r>
                  <a:rPr lang="en-GB" sz="1800" dirty="0">
                    <a:effectLst/>
                    <a:latin typeface="+mn-lt"/>
                    <a:ea typeface="Times New Roman" panose="02020603050405020304" pitchFamily="18" charset="0"/>
                    <a:cs typeface="Times New Roman" panose="02020603050405020304" pitchFamily="18" charset="0"/>
                  </a:rPr>
                  <a:t> = mass</a:t>
                </a:r>
                <a:endParaRPr lang="en-GB" sz="1800" dirty="0">
                  <a:effectLst/>
                  <a:latin typeface="+mn-lt"/>
                  <a:ea typeface="Calibri" panose="020F0502020204030204" pitchFamily="34" charset="0"/>
                  <a:cs typeface="Times New Roman" panose="02020603050405020304" pitchFamily="18" charset="0"/>
                </a:endParaRPr>
              </a:p>
              <a:p>
                <a14:m>
                  <m:oMath xmlns:m="http://schemas.openxmlformats.org/officeDocument/2006/math">
                    <m:r>
                      <a:rPr lang="en-GB" sz="1800" i="1">
                        <a:effectLst/>
                        <a:latin typeface="+mn-lt"/>
                        <a:ea typeface="Calibri" panose="020F0502020204030204" pitchFamily="34" charset="0"/>
                        <a:cs typeface="Times New Roman" panose="02020603050405020304" pitchFamily="18" charset="0"/>
                      </a:rPr>
                      <m:t>𝑎</m:t>
                    </m:r>
                  </m:oMath>
                </a14:m>
                <a:r>
                  <a:rPr lang="en-GB" sz="1800" dirty="0">
                    <a:effectLst/>
                    <a:latin typeface="+mn-lt"/>
                    <a:ea typeface="Times New Roman" panose="02020603050405020304" pitchFamily="18" charset="0"/>
                    <a:cs typeface="Times New Roman" panose="02020603050405020304" pitchFamily="18" charset="0"/>
                  </a:rPr>
                  <a:t> = acceleration </a:t>
                </a:r>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 </a:t>
                </a:r>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Using all forces calculated the total resistance is the calculated:</a:t>
                </a:r>
                <a:endParaRPr lang="en-GB" sz="1800" dirty="0">
                  <a:effectLst/>
                  <a:latin typeface="+mn-lt"/>
                  <a:ea typeface="Calibri" panose="020F0502020204030204" pitchFamily="34" charset="0"/>
                  <a:cs typeface="Times New Roman" panose="02020603050405020304" pitchFamily="18" charset="0"/>
                </a:endParaRPr>
              </a:p>
              <a:p>
                <a:pPr/>
                <a14:m>
                  <m:oMathPara xmlns:m="http://schemas.openxmlformats.org/officeDocument/2006/math">
                    <m:oMathParaPr>
                      <m:jc m:val="centerGroup"/>
                    </m:oMathParaPr>
                    <m:oMath xmlns:m="http://schemas.openxmlformats.org/officeDocument/2006/math">
                      <m:sSub>
                        <m:sSubPr>
                          <m:ctrlPr>
                            <a:rPr lang="en-GB" sz="1800" i="1">
                              <a:effectLst/>
                              <a:latin typeface="+mn-lt"/>
                              <a:ea typeface="Calibri" panose="020F0502020204030204" pitchFamily="34" charset="0"/>
                              <a:cs typeface="Times New Roman" panose="02020603050405020304" pitchFamily="18" charset="0"/>
                            </a:rPr>
                          </m:ctrlPr>
                        </m:sSubPr>
                        <m:e>
                          <m:r>
                            <a:rPr lang="en-GB" sz="1800" i="1">
                              <a:effectLst/>
                              <a:latin typeface="+mn-lt"/>
                              <a:ea typeface="Calibri" panose="020F0502020204030204" pitchFamily="34" charset="0"/>
                              <a:cs typeface="Times New Roman" panose="02020603050405020304" pitchFamily="18" charset="0"/>
                            </a:rPr>
                            <m:t>𝐹</m:t>
                          </m:r>
                        </m:e>
                        <m:sub>
                          <m:r>
                            <a:rPr lang="en-GB" sz="1800" i="1">
                              <a:effectLst/>
                              <a:latin typeface="+mn-lt"/>
                              <a:ea typeface="Calibri" panose="020F0502020204030204" pitchFamily="34" charset="0"/>
                              <a:cs typeface="Times New Roman" panose="02020603050405020304" pitchFamily="18" charset="0"/>
                            </a:rPr>
                            <m:t>𝑡</m:t>
                          </m:r>
                        </m:sub>
                      </m:sSub>
                      <m:r>
                        <a:rPr lang="en-GB" sz="1800" i="1">
                          <a:effectLst/>
                          <a:latin typeface="+mn-lt"/>
                          <a:ea typeface="Calibri" panose="020F0502020204030204" pitchFamily="34" charset="0"/>
                          <a:cs typeface="Times New Roman" panose="02020603050405020304" pitchFamily="18" charset="0"/>
                        </a:rPr>
                        <m:t>= </m:t>
                      </m:r>
                      <m:sSub>
                        <m:sSubPr>
                          <m:ctrlPr>
                            <a:rPr lang="en-GB" sz="1800" i="1">
                              <a:effectLst/>
                              <a:latin typeface="+mn-lt"/>
                              <a:ea typeface="Calibri" panose="020F0502020204030204" pitchFamily="34" charset="0"/>
                              <a:cs typeface="Times New Roman" panose="02020603050405020304" pitchFamily="18" charset="0"/>
                            </a:rPr>
                          </m:ctrlPr>
                        </m:sSubPr>
                        <m:e>
                          <m:r>
                            <a:rPr lang="en-GB" sz="1800" i="1">
                              <a:effectLst/>
                              <a:latin typeface="+mn-lt"/>
                              <a:ea typeface="Calibri" panose="020F0502020204030204" pitchFamily="34" charset="0"/>
                              <a:cs typeface="Times New Roman" panose="02020603050405020304" pitchFamily="18" charset="0"/>
                            </a:rPr>
                            <m:t>𝐹</m:t>
                          </m:r>
                        </m:e>
                        <m:sub>
                          <m:r>
                            <a:rPr lang="en-GB" sz="1800" i="1">
                              <a:effectLst/>
                              <a:latin typeface="+mn-lt"/>
                              <a:ea typeface="Calibri" panose="020F0502020204030204" pitchFamily="34" charset="0"/>
                              <a:cs typeface="Times New Roman" panose="02020603050405020304" pitchFamily="18" charset="0"/>
                            </a:rPr>
                            <m:t>𝐴</m:t>
                          </m:r>
                        </m:sub>
                      </m:sSub>
                      <m:r>
                        <a:rPr lang="en-GB" sz="1800" i="1">
                          <a:effectLst/>
                          <a:latin typeface="+mn-lt"/>
                          <a:ea typeface="Calibri" panose="020F0502020204030204" pitchFamily="34" charset="0"/>
                          <a:cs typeface="Times New Roman" panose="02020603050405020304" pitchFamily="18" charset="0"/>
                        </a:rPr>
                        <m:t>+ </m:t>
                      </m:r>
                      <m:sSub>
                        <m:sSubPr>
                          <m:ctrlPr>
                            <a:rPr lang="en-GB" sz="1800" i="1">
                              <a:effectLst/>
                              <a:latin typeface="+mn-lt"/>
                              <a:ea typeface="Calibri" panose="020F0502020204030204" pitchFamily="34" charset="0"/>
                              <a:cs typeface="Times New Roman" panose="02020603050405020304" pitchFamily="18" charset="0"/>
                            </a:rPr>
                          </m:ctrlPr>
                        </m:sSubPr>
                        <m:e>
                          <m:r>
                            <a:rPr lang="en-GB" sz="1800" i="1">
                              <a:effectLst/>
                              <a:latin typeface="+mn-lt"/>
                              <a:ea typeface="Calibri" panose="020F0502020204030204" pitchFamily="34" charset="0"/>
                              <a:cs typeface="Times New Roman" panose="02020603050405020304" pitchFamily="18" charset="0"/>
                            </a:rPr>
                            <m:t>𝐹</m:t>
                          </m:r>
                        </m:e>
                        <m:sub>
                          <m:r>
                            <a:rPr lang="en-GB" sz="1800" i="1">
                              <a:effectLst/>
                              <a:latin typeface="+mn-lt"/>
                              <a:ea typeface="Calibri" panose="020F0502020204030204" pitchFamily="34" charset="0"/>
                              <a:cs typeface="Times New Roman" panose="02020603050405020304" pitchFamily="18" charset="0"/>
                            </a:rPr>
                            <m:t>𝑟𝑟</m:t>
                          </m:r>
                        </m:sub>
                      </m:sSub>
                      <m:r>
                        <a:rPr lang="en-GB" sz="1800" i="1">
                          <a:effectLst/>
                          <a:latin typeface="+mn-lt"/>
                          <a:ea typeface="Calibri" panose="020F0502020204030204" pitchFamily="34" charset="0"/>
                          <a:cs typeface="Times New Roman" panose="02020603050405020304" pitchFamily="18" charset="0"/>
                        </a:rPr>
                        <m:t>+ </m:t>
                      </m:r>
                      <m:sSub>
                        <m:sSubPr>
                          <m:ctrlPr>
                            <a:rPr lang="en-GB" sz="1800" i="1">
                              <a:effectLst/>
                              <a:latin typeface="+mn-lt"/>
                              <a:ea typeface="Calibri" panose="020F0502020204030204" pitchFamily="34" charset="0"/>
                              <a:cs typeface="Times New Roman" panose="02020603050405020304" pitchFamily="18" charset="0"/>
                            </a:rPr>
                          </m:ctrlPr>
                        </m:sSubPr>
                        <m:e>
                          <m:r>
                            <a:rPr lang="en-GB" sz="1800" i="1">
                              <a:effectLst/>
                              <a:latin typeface="+mn-lt"/>
                              <a:ea typeface="Calibri" panose="020F0502020204030204" pitchFamily="34" charset="0"/>
                              <a:cs typeface="Times New Roman" panose="02020603050405020304" pitchFamily="18" charset="0"/>
                            </a:rPr>
                            <m:t>𝐹</m:t>
                          </m:r>
                        </m:e>
                        <m:sub>
                          <m:r>
                            <a:rPr lang="en-GB" sz="1800" i="1">
                              <a:effectLst/>
                              <a:latin typeface="+mn-lt"/>
                              <a:ea typeface="Calibri" panose="020F0502020204030204" pitchFamily="34" charset="0"/>
                              <a:cs typeface="Times New Roman" panose="02020603050405020304" pitchFamily="18" charset="0"/>
                            </a:rPr>
                            <m:t>𝑖</m:t>
                          </m:r>
                        </m:sub>
                      </m:sSub>
                    </m:oMath>
                  </m:oMathPara>
                </a14:m>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Calibri" panose="020F0502020204030204" pitchFamily="34" charset="0"/>
                    <a:cs typeface="Times New Roman" panose="02020603050405020304" pitchFamily="18" charset="0"/>
                  </a:rPr>
                  <a:t>The graph above shows all resistances, the legend in the top right shows aero, rolling resistance, acceleration and total. From this its clear that the Rolling resistance has the biggest impact on the total resistance of the vehicle. </a:t>
                </a:r>
              </a:p>
              <a:p>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The next step is to calculate the wheel torque, tractive energy, and regenerated energy. The equations for this are as follows:</a:t>
                </a:r>
                <a:endParaRPr lang="en-GB" sz="1800" dirty="0">
                  <a:effectLst/>
                  <a:latin typeface="+mn-lt"/>
                  <a:ea typeface="Calibri" panose="020F0502020204030204" pitchFamily="34" charset="0"/>
                  <a:cs typeface="Times New Roman" panose="02020603050405020304" pitchFamily="18" charset="0"/>
                </a:endParaRPr>
              </a:p>
              <a:p>
                <a:pPr algn="ctr"/>
                <a14:m>
                  <m:oMathPara xmlns:m="http://schemas.openxmlformats.org/officeDocument/2006/math">
                    <m:oMathParaPr>
                      <m:jc m:val="centerGroup"/>
                    </m:oMathParaPr>
                    <m:oMath xmlns:m="http://schemas.openxmlformats.org/officeDocument/2006/math">
                      <m:sSub>
                        <m:sSubPr>
                          <m:ctrlPr>
                            <a:rPr lang="en-GB" sz="1800" i="1">
                              <a:effectLst/>
                              <a:latin typeface="+mn-lt"/>
                              <a:ea typeface="Times New Roman" panose="02020603050405020304" pitchFamily="18" charset="0"/>
                              <a:cs typeface="Times New Roman" panose="02020603050405020304" pitchFamily="18" charset="0"/>
                            </a:rPr>
                          </m:ctrlPr>
                        </m:sSubPr>
                        <m:e>
                          <m:r>
                            <a:rPr lang="en-GB" sz="1800" i="1">
                              <a:effectLst/>
                              <a:latin typeface="+mn-lt"/>
                              <a:ea typeface="Times New Roman" panose="02020603050405020304" pitchFamily="18" charset="0"/>
                              <a:cs typeface="Times New Roman" panose="02020603050405020304" pitchFamily="18" charset="0"/>
                            </a:rPr>
                            <m:t>𝑇</m:t>
                          </m:r>
                        </m:e>
                        <m:sub>
                          <m:r>
                            <a:rPr lang="en-GB" sz="1800" i="1">
                              <a:effectLst/>
                              <a:latin typeface="+mn-lt"/>
                              <a:ea typeface="Times New Roman" panose="02020603050405020304" pitchFamily="18" charset="0"/>
                              <a:cs typeface="Times New Roman" panose="02020603050405020304" pitchFamily="18" charset="0"/>
                            </a:rPr>
                            <m:t>𝑤</m:t>
                          </m:r>
                        </m:sub>
                      </m:sSub>
                      <m:r>
                        <a:rPr lang="en-GB" sz="1800" i="1">
                          <a:effectLst/>
                          <a:latin typeface="+mn-lt"/>
                          <a:ea typeface="Times New Roman" panose="02020603050405020304" pitchFamily="18" charset="0"/>
                          <a:cs typeface="Times New Roman" panose="02020603050405020304" pitchFamily="18" charset="0"/>
                        </a:rPr>
                        <m:t>=</m:t>
                      </m:r>
                      <m:r>
                        <a:rPr lang="en-GB" sz="1800" i="1">
                          <a:effectLst/>
                          <a:latin typeface="+mn-lt"/>
                          <a:ea typeface="Times New Roman" panose="02020603050405020304" pitchFamily="18" charset="0"/>
                          <a:cs typeface="Times New Roman" panose="02020603050405020304" pitchFamily="18" charset="0"/>
                        </a:rPr>
                        <m:t>𝐹</m:t>
                      </m:r>
                      <m:r>
                        <a:rPr lang="en-GB" sz="1800" i="1">
                          <a:effectLst/>
                          <a:latin typeface="+mn-lt"/>
                          <a:ea typeface="Times New Roman" panose="02020603050405020304" pitchFamily="18" charset="0"/>
                          <a:cs typeface="Times New Roman" panose="02020603050405020304" pitchFamily="18" charset="0"/>
                        </a:rPr>
                        <m:t> × </m:t>
                      </m:r>
                      <m:r>
                        <a:rPr lang="en-GB" sz="1800" i="1">
                          <a:effectLst/>
                          <a:latin typeface="+mn-lt"/>
                          <a:ea typeface="Times New Roman" panose="02020603050405020304" pitchFamily="18" charset="0"/>
                          <a:cs typeface="Times New Roman" panose="02020603050405020304" pitchFamily="18" charset="0"/>
                        </a:rPr>
                        <m:t>𝑣</m:t>
                      </m:r>
                    </m:oMath>
                  </m:oMathPara>
                </a14:m>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Where:</a:t>
                </a:r>
                <a:endParaRPr lang="en-GB" sz="1800" dirty="0">
                  <a:effectLst/>
                  <a:latin typeface="+mn-lt"/>
                  <a:ea typeface="Calibri" panose="020F0502020204030204" pitchFamily="34" charset="0"/>
                  <a:cs typeface="Times New Roman" panose="02020603050405020304" pitchFamily="18" charset="0"/>
                </a:endParaRPr>
              </a:p>
              <a:p>
                <a14:m>
                  <m:oMath xmlns:m="http://schemas.openxmlformats.org/officeDocument/2006/math">
                    <m:r>
                      <a:rPr lang="en-GB" sz="1800" i="1">
                        <a:effectLst/>
                        <a:latin typeface="+mn-lt"/>
                        <a:ea typeface="Times New Roman" panose="02020603050405020304" pitchFamily="18" charset="0"/>
                        <a:cs typeface="Times New Roman" panose="02020603050405020304" pitchFamily="18" charset="0"/>
                      </a:rPr>
                      <m:t>𝐹</m:t>
                    </m:r>
                  </m:oMath>
                </a14:m>
                <a:r>
                  <a:rPr lang="en-GB" sz="1800" dirty="0">
                    <a:effectLst/>
                    <a:latin typeface="+mn-lt"/>
                    <a:ea typeface="Times New Roman" panose="02020603050405020304" pitchFamily="18" charset="0"/>
                    <a:cs typeface="Times New Roman" panose="02020603050405020304" pitchFamily="18" charset="0"/>
                  </a:rPr>
                  <a:t>  = total force</a:t>
                </a:r>
                <a:endParaRPr lang="en-GB" sz="1800" dirty="0">
                  <a:effectLst/>
                  <a:latin typeface="+mn-lt"/>
                  <a:ea typeface="Calibri" panose="020F0502020204030204" pitchFamily="34" charset="0"/>
                  <a:cs typeface="Times New Roman" panose="02020603050405020304" pitchFamily="18" charset="0"/>
                </a:endParaRPr>
              </a:p>
              <a:p>
                <a:pPr algn="ctr"/>
                <a14:m>
                  <m:oMathPara xmlns:m="http://schemas.openxmlformats.org/officeDocument/2006/math">
                    <m:oMathParaPr>
                      <m:jc m:val="centerGroup"/>
                    </m:oMathParaPr>
                    <m:oMath xmlns:m="http://schemas.openxmlformats.org/officeDocument/2006/math">
                      <m:sSub>
                        <m:sSubPr>
                          <m:ctrlPr>
                            <a:rPr lang="en-GB" sz="1800" i="1">
                              <a:effectLst/>
                              <a:latin typeface="+mn-lt"/>
                              <a:ea typeface="Times New Roman" panose="02020603050405020304" pitchFamily="18" charset="0"/>
                              <a:cs typeface="Times New Roman" panose="02020603050405020304" pitchFamily="18" charset="0"/>
                            </a:rPr>
                          </m:ctrlPr>
                        </m:sSubPr>
                        <m:e>
                          <m:r>
                            <a:rPr lang="en-GB" sz="1800" i="1">
                              <a:effectLst/>
                              <a:latin typeface="+mn-lt"/>
                              <a:ea typeface="Times New Roman" panose="02020603050405020304" pitchFamily="18" charset="0"/>
                              <a:cs typeface="Times New Roman" panose="02020603050405020304" pitchFamily="18" charset="0"/>
                            </a:rPr>
                            <m:t>𝐸</m:t>
                          </m:r>
                        </m:e>
                        <m:sub>
                          <m:r>
                            <a:rPr lang="en-GB" sz="1800" i="1">
                              <a:effectLst/>
                              <a:latin typeface="+mn-lt"/>
                              <a:ea typeface="Times New Roman" panose="02020603050405020304" pitchFamily="18" charset="0"/>
                              <a:cs typeface="Times New Roman" panose="02020603050405020304" pitchFamily="18" charset="0"/>
                            </a:rPr>
                            <m:t>𝑡</m:t>
                          </m:r>
                        </m:sub>
                      </m:sSub>
                      <m:r>
                        <a:rPr lang="en-GB" sz="1800" i="1">
                          <a:effectLst/>
                          <a:latin typeface="+mn-lt"/>
                          <a:ea typeface="Times New Roman" panose="02020603050405020304" pitchFamily="18" charset="0"/>
                          <a:cs typeface="Times New Roman" panose="02020603050405020304" pitchFamily="18" charset="0"/>
                        </a:rPr>
                        <m:t>=</m:t>
                      </m:r>
                      <m:r>
                        <a:rPr lang="en-GB" sz="1800" i="1">
                          <a:effectLst/>
                          <a:latin typeface="+mn-lt"/>
                          <a:ea typeface="Times New Roman" panose="02020603050405020304" pitchFamily="18" charset="0"/>
                          <a:cs typeface="Times New Roman" panose="02020603050405020304" pitchFamily="18" charset="0"/>
                        </a:rPr>
                        <m:t>𝑧𝑒𝑟𝑜𝑠</m:t>
                      </m:r>
                      <m:r>
                        <a:rPr lang="en-GB" sz="1800" i="1">
                          <a:effectLst/>
                          <a:latin typeface="+mn-lt"/>
                          <a:ea typeface="Times New Roman" panose="02020603050405020304" pitchFamily="18" charset="0"/>
                          <a:cs typeface="Times New Roman" panose="02020603050405020304" pitchFamily="18" charset="0"/>
                        </a:rPr>
                        <m:t>(</m:t>
                      </m:r>
                      <m:r>
                        <a:rPr lang="en-GB" sz="1800" i="1">
                          <a:effectLst/>
                          <a:latin typeface="+mn-lt"/>
                          <a:ea typeface="Times New Roman" panose="02020603050405020304" pitchFamily="18" charset="0"/>
                          <a:cs typeface="Times New Roman" panose="02020603050405020304" pitchFamily="18" charset="0"/>
                        </a:rPr>
                        <m:t>𝑠𝑖𝑧𝑒</m:t>
                      </m:r>
                      <m:d>
                        <m:dPr>
                          <m:ctrlPr>
                            <a:rPr lang="en-GB" sz="1800" i="1">
                              <a:effectLst/>
                              <a:latin typeface="+mn-lt"/>
                              <a:ea typeface="Times New Roman" panose="02020603050405020304" pitchFamily="18" charset="0"/>
                              <a:cs typeface="Times New Roman" panose="02020603050405020304" pitchFamily="18" charset="0"/>
                            </a:rPr>
                          </m:ctrlPr>
                        </m:dPr>
                        <m:e>
                          <m:r>
                            <a:rPr lang="en-GB" sz="1800" i="1">
                              <a:effectLst/>
                              <a:latin typeface="+mn-lt"/>
                              <a:ea typeface="Times New Roman" panose="02020603050405020304" pitchFamily="18" charset="0"/>
                              <a:cs typeface="Times New Roman" panose="02020603050405020304" pitchFamily="18" charset="0"/>
                            </a:rPr>
                            <m:t>𝑡𝑖𝑚𝑒</m:t>
                          </m:r>
                        </m:e>
                      </m:d>
                      <m:r>
                        <a:rPr lang="en-GB" sz="1800" i="1">
                          <a:effectLst/>
                          <a:latin typeface="+mn-lt"/>
                          <a:ea typeface="Times New Roman" panose="02020603050405020304" pitchFamily="18" charset="0"/>
                          <a:cs typeface="Times New Roman" panose="02020603050405020304" pitchFamily="18" charset="0"/>
                        </a:rPr>
                        <m:t>)</m:t>
                      </m:r>
                    </m:oMath>
                  </m:oMathPara>
                </a14:m>
                <a:endParaRPr lang="en-GB" sz="1800" dirty="0">
                  <a:effectLst/>
                  <a:latin typeface="+mn-lt"/>
                  <a:ea typeface="Calibri" panose="020F0502020204030204" pitchFamily="34" charset="0"/>
                  <a:cs typeface="Times New Roman" panose="02020603050405020304" pitchFamily="18" charset="0"/>
                </a:endParaRPr>
              </a:p>
              <a:p>
                <a:pPr algn="ctr"/>
                <a14:m>
                  <m:oMathPara xmlns:m="http://schemas.openxmlformats.org/officeDocument/2006/math">
                    <m:oMathParaPr>
                      <m:jc m:val="centerGroup"/>
                    </m:oMathParaPr>
                    <m:oMath xmlns:m="http://schemas.openxmlformats.org/officeDocument/2006/math">
                      <m:sSub>
                        <m:sSubPr>
                          <m:ctrlPr>
                            <a:rPr lang="en-GB" sz="1800" i="1">
                              <a:effectLst/>
                              <a:latin typeface="+mn-lt"/>
                              <a:ea typeface="Times New Roman" panose="02020603050405020304" pitchFamily="18" charset="0"/>
                              <a:cs typeface="Times New Roman" panose="02020603050405020304" pitchFamily="18" charset="0"/>
                            </a:rPr>
                          </m:ctrlPr>
                        </m:sSubPr>
                        <m:e>
                          <m:r>
                            <a:rPr lang="en-GB" sz="1800" i="1">
                              <a:effectLst/>
                              <a:latin typeface="+mn-lt"/>
                              <a:ea typeface="Times New Roman" panose="02020603050405020304" pitchFamily="18" charset="0"/>
                              <a:cs typeface="Times New Roman" panose="02020603050405020304" pitchFamily="18" charset="0"/>
                            </a:rPr>
                            <m:t>𝐸</m:t>
                          </m:r>
                        </m:e>
                        <m:sub>
                          <m:r>
                            <a:rPr lang="en-GB" sz="1800" i="1">
                              <a:effectLst/>
                              <a:latin typeface="+mn-lt"/>
                              <a:ea typeface="Times New Roman" panose="02020603050405020304" pitchFamily="18" charset="0"/>
                              <a:cs typeface="Times New Roman" panose="02020603050405020304" pitchFamily="18" charset="0"/>
                            </a:rPr>
                            <m:t>𝑡</m:t>
                          </m:r>
                        </m:sub>
                      </m:sSub>
                      <m:d>
                        <m:dPr>
                          <m:ctrlPr>
                            <a:rPr lang="en-GB" sz="1800" i="1">
                              <a:effectLst/>
                              <a:latin typeface="+mn-lt"/>
                              <a:ea typeface="Times New Roman" panose="02020603050405020304" pitchFamily="18" charset="0"/>
                              <a:cs typeface="Times New Roman" panose="02020603050405020304" pitchFamily="18" charset="0"/>
                            </a:rPr>
                          </m:ctrlPr>
                        </m:dPr>
                        <m:e>
                          <m:r>
                            <a:rPr lang="en-GB" sz="1800" i="1">
                              <a:effectLst/>
                              <a:latin typeface="+mn-lt"/>
                              <a:ea typeface="Times New Roman" panose="02020603050405020304" pitchFamily="18" charset="0"/>
                              <a:cs typeface="Times New Roman" panose="02020603050405020304" pitchFamily="18" charset="0"/>
                            </a:rPr>
                            <m:t>𝑖𝑛𝑑𝑒𝑥</m:t>
                          </m:r>
                        </m:e>
                      </m:d>
                      <m:r>
                        <a:rPr lang="en-GB" sz="1800" i="1">
                          <a:effectLst/>
                          <a:latin typeface="+mn-lt"/>
                          <a:ea typeface="Times New Roman" panose="02020603050405020304" pitchFamily="18" charset="0"/>
                          <a:cs typeface="Times New Roman" panose="02020603050405020304" pitchFamily="18" charset="0"/>
                        </a:rPr>
                        <m:t>= </m:t>
                      </m:r>
                      <m:sSub>
                        <m:sSubPr>
                          <m:ctrlPr>
                            <a:rPr lang="en-GB" sz="1800" i="1">
                              <a:effectLst/>
                              <a:latin typeface="+mn-lt"/>
                              <a:ea typeface="Times New Roman" panose="02020603050405020304" pitchFamily="18" charset="0"/>
                              <a:cs typeface="Times New Roman" panose="02020603050405020304" pitchFamily="18" charset="0"/>
                            </a:rPr>
                          </m:ctrlPr>
                        </m:sSubPr>
                        <m:e>
                          <m:r>
                            <a:rPr lang="en-GB" sz="1800" i="1">
                              <a:effectLst/>
                              <a:latin typeface="+mn-lt"/>
                              <a:ea typeface="Times New Roman" panose="02020603050405020304" pitchFamily="18" charset="0"/>
                              <a:cs typeface="Times New Roman" panose="02020603050405020304" pitchFamily="18" charset="0"/>
                            </a:rPr>
                            <m:t>𝑇</m:t>
                          </m:r>
                        </m:e>
                        <m:sub>
                          <m:r>
                            <a:rPr lang="en-GB" sz="1800" i="1">
                              <a:effectLst/>
                              <a:latin typeface="+mn-lt"/>
                              <a:ea typeface="Times New Roman" panose="02020603050405020304" pitchFamily="18" charset="0"/>
                              <a:cs typeface="Times New Roman" panose="02020603050405020304" pitchFamily="18" charset="0"/>
                            </a:rPr>
                            <m:t>𝑤</m:t>
                          </m:r>
                        </m:sub>
                      </m:sSub>
                      <m:r>
                        <a:rPr lang="en-GB" sz="1800" i="1">
                          <a:effectLst/>
                          <a:latin typeface="+mn-lt"/>
                          <a:ea typeface="Times New Roman" panose="02020603050405020304" pitchFamily="18" charset="0"/>
                          <a:cs typeface="Times New Roman" panose="02020603050405020304" pitchFamily="18" charset="0"/>
                        </a:rPr>
                        <m:t>(</m:t>
                      </m:r>
                      <m:r>
                        <a:rPr lang="en-GB" sz="1800" i="1">
                          <a:effectLst/>
                          <a:latin typeface="+mn-lt"/>
                          <a:ea typeface="Times New Roman" panose="02020603050405020304" pitchFamily="18" charset="0"/>
                          <a:cs typeface="Times New Roman" panose="02020603050405020304" pitchFamily="18" charset="0"/>
                        </a:rPr>
                        <m:t>𝑖𝑛𝑑𝑒𝑥</m:t>
                      </m:r>
                      <m:r>
                        <a:rPr lang="en-GB" sz="1800" i="1">
                          <a:effectLst/>
                          <a:latin typeface="+mn-lt"/>
                          <a:ea typeface="Times New Roman" panose="02020603050405020304" pitchFamily="18" charset="0"/>
                          <a:cs typeface="Times New Roman" panose="02020603050405020304" pitchFamily="18" charset="0"/>
                        </a:rPr>
                        <m:t>)</m:t>
                      </m:r>
                    </m:oMath>
                  </m:oMathPara>
                </a14:m>
                <a:endParaRPr lang="en-GB" sz="1800" dirty="0">
                  <a:effectLst/>
                  <a:latin typeface="+mn-lt"/>
                  <a:ea typeface="Calibri" panose="020F0502020204030204" pitchFamily="34" charset="0"/>
                  <a:cs typeface="Times New Roman" panose="02020603050405020304" pitchFamily="18" charset="0"/>
                </a:endParaRPr>
              </a:p>
              <a:p>
                <a:pPr algn="ctr"/>
                <a14:m>
                  <m:oMathPara xmlns:m="http://schemas.openxmlformats.org/officeDocument/2006/math">
                    <m:oMathParaPr>
                      <m:jc m:val="centerGroup"/>
                    </m:oMathParaPr>
                    <m:oMath xmlns:m="http://schemas.openxmlformats.org/officeDocument/2006/math">
                      <m:sSub>
                        <m:sSubPr>
                          <m:ctrlPr>
                            <a:rPr lang="en-GB" sz="1800" i="1">
                              <a:effectLst/>
                              <a:latin typeface="+mn-lt"/>
                              <a:ea typeface="Times New Roman" panose="02020603050405020304" pitchFamily="18" charset="0"/>
                              <a:cs typeface="Times New Roman" panose="02020603050405020304" pitchFamily="18" charset="0"/>
                            </a:rPr>
                          </m:ctrlPr>
                        </m:sSubPr>
                        <m:e>
                          <m:r>
                            <a:rPr lang="en-GB" sz="1800" i="1">
                              <a:effectLst/>
                              <a:latin typeface="+mn-lt"/>
                              <a:ea typeface="Times New Roman" panose="02020603050405020304" pitchFamily="18" charset="0"/>
                              <a:cs typeface="Times New Roman" panose="02020603050405020304" pitchFamily="18" charset="0"/>
                            </a:rPr>
                            <m:t>𝐸</m:t>
                          </m:r>
                        </m:e>
                        <m:sub>
                          <m:r>
                            <a:rPr lang="en-GB" sz="1800" i="1">
                              <a:effectLst/>
                              <a:latin typeface="+mn-lt"/>
                              <a:ea typeface="Times New Roman" panose="02020603050405020304" pitchFamily="18" charset="0"/>
                              <a:cs typeface="Times New Roman" panose="02020603050405020304" pitchFamily="18" charset="0"/>
                            </a:rPr>
                            <m:t>𝑟</m:t>
                          </m:r>
                        </m:sub>
                      </m:sSub>
                      <m:r>
                        <a:rPr lang="en-GB" sz="1800" i="1">
                          <a:effectLst/>
                          <a:latin typeface="+mn-lt"/>
                          <a:ea typeface="Times New Roman" panose="02020603050405020304" pitchFamily="18" charset="0"/>
                          <a:cs typeface="Times New Roman" panose="02020603050405020304" pitchFamily="18" charset="0"/>
                        </a:rPr>
                        <m:t>=</m:t>
                      </m:r>
                      <m:r>
                        <a:rPr lang="en-GB" sz="1800" i="1">
                          <a:effectLst/>
                          <a:latin typeface="+mn-lt"/>
                          <a:ea typeface="Times New Roman" panose="02020603050405020304" pitchFamily="18" charset="0"/>
                          <a:cs typeface="Times New Roman" panose="02020603050405020304" pitchFamily="18" charset="0"/>
                        </a:rPr>
                        <m:t>𝑧𝑒𝑟𝑜𝑠</m:t>
                      </m:r>
                      <m:d>
                        <m:dPr>
                          <m:ctrlPr>
                            <a:rPr lang="en-GB" sz="1800" i="1">
                              <a:effectLst/>
                              <a:latin typeface="+mn-lt"/>
                              <a:ea typeface="Times New Roman" panose="02020603050405020304" pitchFamily="18" charset="0"/>
                              <a:cs typeface="Times New Roman" panose="02020603050405020304" pitchFamily="18" charset="0"/>
                            </a:rPr>
                          </m:ctrlPr>
                        </m:dPr>
                        <m:e>
                          <m:r>
                            <a:rPr lang="en-GB" sz="1800" i="1">
                              <a:effectLst/>
                              <a:latin typeface="+mn-lt"/>
                              <a:ea typeface="Times New Roman" panose="02020603050405020304" pitchFamily="18" charset="0"/>
                              <a:cs typeface="Times New Roman" panose="02020603050405020304" pitchFamily="18" charset="0"/>
                            </a:rPr>
                            <m:t>𝑠𝑖𝑧𝑒</m:t>
                          </m:r>
                          <m:d>
                            <m:dPr>
                              <m:ctrlPr>
                                <a:rPr lang="en-GB" sz="1800" i="1">
                                  <a:effectLst/>
                                  <a:latin typeface="+mn-lt"/>
                                  <a:ea typeface="Times New Roman" panose="02020603050405020304" pitchFamily="18" charset="0"/>
                                  <a:cs typeface="Times New Roman" panose="02020603050405020304" pitchFamily="18" charset="0"/>
                                </a:rPr>
                              </m:ctrlPr>
                            </m:dPr>
                            <m:e>
                              <m:r>
                                <a:rPr lang="en-GB" sz="1800" i="1">
                                  <a:effectLst/>
                                  <a:latin typeface="+mn-lt"/>
                                  <a:ea typeface="Times New Roman" panose="02020603050405020304" pitchFamily="18" charset="0"/>
                                  <a:cs typeface="Times New Roman" panose="02020603050405020304" pitchFamily="18" charset="0"/>
                                </a:rPr>
                                <m:t>𝑡𝑖𝑚𝑒</m:t>
                              </m:r>
                            </m:e>
                          </m:d>
                        </m:e>
                      </m:d>
                    </m:oMath>
                  </m:oMathPara>
                </a14:m>
                <a:endParaRPr lang="en-GB" sz="1800" dirty="0">
                  <a:effectLst/>
                  <a:latin typeface="+mn-lt"/>
                  <a:ea typeface="Calibri" panose="020F0502020204030204" pitchFamily="34" charset="0"/>
                  <a:cs typeface="Times New Roman" panose="02020603050405020304" pitchFamily="18" charset="0"/>
                </a:endParaRPr>
              </a:p>
              <a:p>
                <a:pPr algn="ctr"/>
                <a14:m>
                  <m:oMathPara xmlns:m="http://schemas.openxmlformats.org/officeDocument/2006/math">
                    <m:oMathParaPr>
                      <m:jc m:val="centerGroup"/>
                    </m:oMathParaPr>
                    <m:oMath xmlns:m="http://schemas.openxmlformats.org/officeDocument/2006/math">
                      <m:sSub>
                        <m:sSubPr>
                          <m:ctrlPr>
                            <a:rPr lang="en-GB" sz="1800" i="1">
                              <a:effectLst/>
                              <a:latin typeface="+mn-lt"/>
                              <a:ea typeface="Times New Roman" panose="02020603050405020304" pitchFamily="18" charset="0"/>
                              <a:cs typeface="Times New Roman" panose="02020603050405020304" pitchFamily="18" charset="0"/>
                            </a:rPr>
                          </m:ctrlPr>
                        </m:sSubPr>
                        <m:e>
                          <m:r>
                            <a:rPr lang="en-GB" sz="1800" i="1">
                              <a:effectLst/>
                              <a:latin typeface="+mn-lt"/>
                              <a:ea typeface="Times New Roman" panose="02020603050405020304" pitchFamily="18" charset="0"/>
                              <a:cs typeface="Times New Roman" panose="02020603050405020304" pitchFamily="18" charset="0"/>
                            </a:rPr>
                            <m:t>𝐸</m:t>
                          </m:r>
                        </m:e>
                        <m:sub>
                          <m:r>
                            <a:rPr lang="en-GB" sz="1800" i="1">
                              <a:effectLst/>
                              <a:latin typeface="+mn-lt"/>
                              <a:ea typeface="Times New Roman" panose="02020603050405020304" pitchFamily="18" charset="0"/>
                              <a:cs typeface="Times New Roman" panose="02020603050405020304" pitchFamily="18" charset="0"/>
                            </a:rPr>
                            <m:t>𝑟</m:t>
                          </m:r>
                        </m:sub>
                      </m:sSub>
                      <m:d>
                        <m:dPr>
                          <m:ctrlPr>
                            <a:rPr lang="en-GB" sz="1800" i="1">
                              <a:effectLst/>
                              <a:latin typeface="+mn-lt"/>
                              <a:ea typeface="Times New Roman" panose="02020603050405020304" pitchFamily="18" charset="0"/>
                              <a:cs typeface="Times New Roman" panose="02020603050405020304" pitchFamily="18" charset="0"/>
                            </a:rPr>
                          </m:ctrlPr>
                        </m:dPr>
                        <m:e>
                          <m:r>
                            <a:rPr lang="en-GB" sz="1800" i="1">
                              <a:effectLst/>
                              <a:latin typeface="+mn-lt"/>
                              <a:ea typeface="Times New Roman" panose="02020603050405020304" pitchFamily="18" charset="0"/>
                              <a:cs typeface="Times New Roman" panose="02020603050405020304" pitchFamily="18" charset="0"/>
                            </a:rPr>
                            <m:t>𝑖𝑛𝑑𝑒𝑥</m:t>
                          </m:r>
                        </m:e>
                      </m:d>
                      <m:r>
                        <a:rPr lang="en-GB" sz="1800" i="1">
                          <a:effectLst/>
                          <a:latin typeface="+mn-lt"/>
                          <a:ea typeface="Times New Roman" panose="02020603050405020304" pitchFamily="18" charset="0"/>
                          <a:cs typeface="Times New Roman" panose="02020603050405020304" pitchFamily="18" charset="0"/>
                        </a:rPr>
                        <m:t>= </m:t>
                      </m:r>
                      <m:sSub>
                        <m:sSubPr>
                          <m:ctrlPr>
                            <a:rPr lang="en-GB" sz="1800" i="1">
                              <a:effectLst/>
                              <a:latin typeface="+mn-lt"/>
                              <a:ea typeface="Times New Roman" panose="02020603050405020304" pitchFamily="18" charset="0"/>
                              <a:cs typeface="Times New Roman" panose="02020603050405020304" pitchFamily="18" charset="0"/>
                            </a:rPr>
                          </m:ctrlPr>
                        </m:sSubPr>
                        <m:e>
                          <m:r>
                            <a:rPr lang="en-GB" sz="1800" i="1">
                              <a:effectLst/>
                              <a:latin typeface="+mn-lt"/>
                              <a:ea typeface="Times New Roman" panose="02020603050405020304" pitchFamily="18" charset="0"/>
                              <a:cs typeface="Times New Roman" panose="02020603050405020304" pitchFamily="18" charset="0"/>
                            </a:rPr>
                            <m:t>𝑇</m:t>
                          </m:r>
                        </m:e>
                        <m:sub>
                          <m:r>
                            <a:rPr lang="en-GB" sz="1800" i="1">
                              <a:effectLst/>
                              <a:latin typeface="+mn-lt"/>
                              <a:ea typeface="Times New Roman" panose="02020603050405020304" pitchFamily="18" charset="0"/>
                              <a:cs typeface="Times New Roman" panose="02020603050405020304" pitchFamily="18" charset="0"/>
                            </a:rPr>
                            <m:t>𝑤</m:t>
                          </m:r>
                        </m:sub>
                      </m:sSub>
                      <m:r>
                        <a:rPr lang="en-GB" sz="1800" i="1">
                          <a:effectLst/>
                          <a:latin typeface="+mn-lt"/>
                          <a:ea typeface="Times New Roman" panose="02020603050405020304" pitchFamily="18" charset="0"/>
                          <a:cs typeface="Times New Roman" panose="02020603050405020304" pitchFamily="18" charset="0"/>
                        </a:rPr>
                        <m:t>(</m:t>
                      </m:r>
                      <m:r>
                        <a:rPr lang="en-GB" sz="1800" i="1">
                          <a:effectLst/>
                          <a:latin typeface="+mn-lt"/>
                          <a:ea typeface="Times New Roman" panose="02020603050405020304" pitchFamily="18" charset="0"/>
                          <a:cs typeface="Times New Roman" panose="02020603050405020304" pitchFamily="18" charset="0"/>
                        </a:rPr>
                        <m:t>𝑖𝑛𝑑𝑒𝑥</m:t>
                      </m:r>
                      <m:r>
                        <a:rPr lang="en-GB" sz="1800" i="1">
                          <a:effectLst/>
                          <a:latin typeface="+mn-lt"/>
                          <a:ea typeface="Times New Roman" panose="02020603050405020304" pitchFamily="18" charset="0"/>
                          <a:cs typeface="Times New Roman" panose="02020603050405020304" pitchFamily="18" charset="0"/>
                        </a:rPr>
                        <m:t>)</m:t>
                      </m:r>
                    </m:oMath>
                  </m:oMathPara>
                </a14:m>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rPr>
                  <a:t>The next calculations are the most important, total energy need for one cycle, number of cycles, WLTP range, WLTP in </a:t>
                </a:r>
                <a:r>
                  <a:rPr lang="en-GB" sz="1800" dirty="0" err="1">
                    <a:effectLst/>
                    <a:latin typeface="+mn-lt"/>
                    <a:ea typeface="Times New Roman" panose="02020603050405020304" pitchFamily="18" charset="0"/>
                  </a:rPr>
                  <a:t>Wh</a:t>
                </a:r>
                <a:r>
                  <a:rPr lang="en-GB" sz="1800" dirty="0">
                    <a:effectLst/>
                    <a:latin typeface="+mn-lt"/>
                    <a:ea typeface="Times New Roman" panose="02020603050405020304" pitchFamily="18" charset="0"/>
                  </a:rPr>
                  <a:t>/km, and energy storage levels. Calculations for each are as follows:</a:t>
                </a:r>
              </a:p>
              <a:p>
                <a:pPr algn="ctr"/>
                <a14:m>
                  <m:oMathPara xmlns:m="http://schemas.openxmlformats.org/officeDocument/2006/math">
                    <m:oMathParaPr>
                      <m:jc m:val="centerGroup"/>
                    </m:oMathParaPr>
                    <m:oMath xmlns:m="http://schemas.openxmlformats.org/officeDocument/2006/math">
                      <m:sSub>
                        <m:sSubPr>
                          <m:ctrlPr>
                            <a:rPr lang="en-GB" sz="1800" i="1">
                              <a:effectLst/>
                              <a:latin typeface="+mn-lt"/>
                              <a:ea typeface="Times New Roman" panose="02020603050405020304" pitchFamily="18" charset="0"/>
                              <a:cs typeface="Times New Roman" panose="02020603050405020304" pitchFamily="18" charset="0"/>
                            </a:rPr>
                          </m:ctrlPr>
                        </m:sSubPr>
                        <m:e>
                          <m:r>
                            <a:rPr lang="en-GB" sz="1800" i="1">
                              <a:effectLst/>
                              <a:latin typeface="+mn-lt"/>
                              <a:ea typeface="Times New Roman" panose="02020603050405020304" pitchFamily="18" charset="0"/>
                              <a:cs typeface="Times New Roman" panose="02020603050405020304" pitchFamily="18" charset="0"/>
                            </a:rPr>
                            <m:t>𝐸</m:t>
                          </m:r>
                        </m:e>
                        <m:sub>
                          <m:r>
                            <a:rPr lang="en-GB" sz="1800" i="1">
                              <a:effectLst/>
                              <a:latin typeface="+mn-lt"/>
                              <a:ea typeface="Times New Roman" panose="02020603050405020304" pitchFamily="18" charset="0"/>
                              <a:cs typeface="Times New Roman" panose="02020603050405020304" pitchFamily="18" charset="0"/>
                            </a:rPr>
                            <m:t>𝑐</m:t>
                          </m:r>
                        </m:sub>
                      </m:sSub>
                      <m:r>
                        <a:rPr lang="en-GB" sz="1800" i="1">
                          <a:effectLst/>
                          <a:latin typeface="+mn-lt"/>
                          <a:ea typeface="Times New Roman" panose="02020603050405020304" pitchFamily="18" charset="0"/>
                          <a:cs typeface="Times New Roman" panose="02020603050405020304" pitchFamily="18" charset="0"/>
                        </a:rPr>
                        <m:t>=</m:t>
                      </m:r>
                      <m:r>
                        <a:rPr lang="en-GB" sz="1800" i="1">
                          <a:effectLst/>
                          <a:latin typeface="+mn-lt"/>
                          <a:ea typeface="Times New Roman" panose="02020603050405020304" pitchFamily="18" charset="0"/>
                          <a:cs typeface="Times New Roman" panose="02020603050405020304" pitchFamily="18" charset="0"/>
                        </a:rPr>
                        <m:t>𝑐𝑢𝑚𝑠𝑢𝑚</m:t>
                      </m:r>
                      <m:d>
                        <m:dPr>
                          <m:ctrlPr>
                            <a:rPr lang="en-GB" sz="1800" i="1">
                              <a:effectLst/>
                              <a:latin typeface="+mn-lt"/>
                              <a:ea typeface="Times New Roman" panose="02020603050405020304" pitchFamily="18" charset="0"/>
                              <a:cs typeface="Times New Roman" panose="02020603050405020304" pitchFamily="18" charset="0"/>
                            </a:rPr>
                          </m:ctrlPr>
                        </m:dPr>
                        <m:e>
                          <m:sSub>
                            <m:sSubPr>
                              <m:ctrlPr>
                                <a:rPr lang="en-GB" sz="1800" i="1">
                                  <a:effectLst/>
                                  <a:latin typeface="+mn-lt"/>
                                  <a:ea typeface="Times New Roman" panose="02020603050405020304" pitchFamily="18" charset="0"/>
                                  <a:cs typeface="Times New Roman" panose="02020603050405020304" pitchFamily="18" charset="0"/>
                                </a:rPr>
                              </m:ctrlPr>
                            </m:sSubPr>
                            <m:e>
                              <m:r>
                                <a:rPr lang="en-GB" sz="1800" i="1">
                                  <a:effectLst/>
                                  <a:latin typeface="+mn-lt"/>
                                  <a:ea typeface="Times New Roman" panose="02020603050405020304" pitchFamily="18" charset="0"/>
                                  <a:cs typeface="Times New Roman" panose="02020603050405020304" pitchFamily="18" charset="0"/>
                                </a:rPr>
                                <m:t>𝐸</m:t>
                              </m:r>
                            </m:e>
                            <m:sub>
                              <m:r>
                                <a:rPr lang="en-GB" sz="1800" i="1">
                                  <a:effectLst/>
                                  <a:latin typeface="+mn-lt"/>
                                  <a:ea typeface="Times New Roman" panose="02020603050405020304" pitchFamily="18" charset="0"/>
                                  <a:cs typeface="Times New Roman" panose="02020603050405020304" pitchFamily="18" charset="0"/>
                                </a:rPr>
                                <m:t>𝑡</m:t>
                              </m:r>
                            </m:sub>
                          </m:sSub>
                        </m:e>
                      </m:d>
                    </m:oMath>
                  </m:oMathPara>
                </a14:m>
                <a:endParaRPr lang="en-GB" sz="1800" dirty="0">
                  <a:effectLst/>
                  <a:latin typeface="+mn-lt"/>
                  <a:ea typeface="Calibri" panose="020F0502020204030204" pitchFamily="34" charset="0"/>
                  <a:cs typeface="Times New Roman" panose="02020603050405020304" pitchFamily="18" charset="0"/>
                </a:endParaRPr>
              </a:p>
              <a:p>
                <a:pPr algn="ctr"/>
                <a14:m>
                  <m:oMathPara xmlns:m="http://schemas.openxmlformats.org/officeDocument/2006/math">
                    <m:oMathParaPr>
                      <m:jc m:val="centerGroup"/>
                    </m:oMathParaPr>
                    <m:oMath xmlns:m="http://schemas.openxmlformats.org/officeDocument/2006/math">
                      <m:r>
                        <a:rPr lang="en-GB" sz="1800" i="1">
                          <a:effectLst/>
                          <a:latin typeface="+mn-lt"/>
                          <a:ea typeface="Times New Roman" panose="02020603050405020304" pitchFamily="18" charset="0"/>
                          <a:cs typeface="Times New Roman" panose="02020603050405020304" pitchFamily="18" charset="0"/>
                        </a:rPr>
                        <m:t>𝑁𝑜𝐶𝑦𝑐𝑙𝑒𝑠</m:t>
                      </m:r>
                      <m:r>
                        <a:rPr lang="en-GB" sz="1800" i="1">
                          <a:effectLst/>
                          <a:latin typeface="+mn-lt"/>
                          <a:ea typeface="Times New Roman" panose="02020603050405020304" pitchFamily="18" charset="0"/>
                          <a:cs typeface="Times New Roman" panose="02020603050405020304" pitchFamily="18" charset="0"/>
                        </a:rPr>
                        <m:t>= </m:t>
                      </m:r>
                      <m:f>
                        <m:fPr>
                          <m:ctrlPr>
                            <a:rPr lang="en-GB" sz="1800" i="1">
                              <a:effectLst/>
                              <a:latin typeface="+mn-lt"/>
                              <a:ea typeface="Times New Roman" panose="02020603050405020304" pitchFamily="18" charset="0"/>
                              <a:cs typeface="Times New Roman" panose="02020603050405020304" pitchFamily="18" charset="0"/>
                            </a:rPr>
                          </m:ctrlPr>
                        </m:fPr>
                        <m:num>
                          <m:sSub>
                            <m:sSubPr>
                              <m:ctrlPr>
                                <a:rPr lang="en-GB" sz="1800" i="1">
                                  <a:effectLst/>
                                  <a:latin typeface="+mn-lt"/>
                                  <a:ea typeface="Times New Roman" panose="02020603050405020304" pitchFamily="18" charset="0"/>
                                  <a:cs typeface="Times New Roman" panose="02020603050405020304" pitchFamily="18" charset="0"/>
                                </a:rPr>
                              </m:ctrlPr>
                            </m:sSubPr>
                            <m:e>
                              <m:r>
                                <a:rPr lang="en-GB" sz="1800" i="1">
                                  <a:effectLst/>
                                  <a:latin typeface="+mn-lt"/>
                                  <a:ea typeface="Times New Roman" panose="02020603050405020304" pitchFamily="18" charset="0"/>
                                  <a:cs typeface="Times New Roman" panose="02020603050405020304" pitchFamily="18" charset="0"/>
                                </a:rPr>
                                <m:t>𝐸</m:t>
                              </m:r>
                            </m:e>
                            <m:sub>
                              <m:r>
                                <a:rPr lang="en-GB" sz="1800" i="1">
                                  <a:effectLst/>
                                  <a:latin typeface="+mn-lt"/>
                                  <a:ea typeface="Times New Roman" panose="02020603050405020304" pitchFamily="18" charset="0"/>
                                  <a:cs typeface="Times New Roman" panose="02020603050405020304" pitchFamily="18" charset="0"/>
                                </a:rPr>
                                <m:t>𝑏𝑡</m:t>
                              </m:r>
                            </m:sub>
                          </m:sSub>
                        </m:num>
                        <m:den>
                          <m:sSub>
                            <m:sSubPr>
                              <m:ctrlPr>
                                <a:rPr lang="en-GB" sz="1800" i="1">
                                  <a:effectLst/>
                                  <a:latin typeface="+mn-lt"/>
                                  <a:ea typeface="Times New Roman" panose="02020603050405020304" pitchFamily="18" charset="0"/>
                                  <a:cs typeface="Times New Roman" panose="02020603050405020304" pitchFamily="18" charset="0"/>
                                </a:rPr>
                              </m:ctrlPr>
                            </m:sSubPr>
                            <m:e>
                              <m:r>
                                <a:rPr lang="en-GB" sz="1800" i="1">
                                  <a:effectLst/>
                                  <a:latin typeface="+mn-lt"/>
                                  <a:ea typeface="Times New Roman" panose="02020603050405020304" pitchFamily="18" charset="0"/>
                                  <a:cs typeface="Times New Roman" panose="02020603050405020304" pitchFamily="18" charset="0"/>
                                </a:rPr>
                                <m:t>𝐸</m:t>
                              </m:r>
                            </m:e>
                            <m:sub>
                              <m:r>
                                <a:rPr lang="en-GB" sz="1800" i="1">
                                  <a:effectLst/>
                                  <a:latin typeface="+mn-lt"/>
                                  <a:ea typeface="Times New Roman" panose="02020603050405020304" pitchFamily="18" charset="0"/>
                                  <a:cs typeface="Times New Roman" panose="02020603050405020304" pitchFamily="18" charset="0"/>
                                </a:rPr>
                                <m:t>𝑐</m:t>
                              </m:r>
                            </m:sub>
                          </m:sSub>
                        </m:den>
                      </m:f>
                    </m:oMath>
                  </m:oMathPara>
                </a14:m>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Where: </a:t>
                </a:r>
                <a:endParaRPr lang="en-GB" sz="1800" dirty="0">
                  <a:effectLst/>
                  <a:latin typeface="+mn-lt"/>
                  <a:ea typeface="Calibri" panose="020F0502020204030204" pitchFamily="34" charset="0"/>
                  <a:cs typeface="Times New Roman" panose="02020603050405020304" pitchFamily="18" charset="0"/>
                </a:endParaRPr>
              </a:p>
              <a:p>
                <a14:m>
                  <m:oMath xmlns:m="http://schemas.openxmlformats.org/officeDocument/2006/math">
                    <m:sSub>
                      <m:sSubPr>
                        <m:ctrlPr>
                          <a:rPr lang="en-GB" sz="1800" i="1">
                            <a:effectLst/>
                            <a:latin typeface="+mn-lt"/>
                            <a:ea typeface="Times New Roman" panose="02020603050405020304" pitchFamily="18" charset="0"/>
                            <a:cs typeface="Times New Roman" panose="02020603050405020304" pitchFamily="18" charset="0"/>
                          </a:rPr>
                        </m:ctrlPr>
                      </m:sSubPr>
                      <m:e>
                        <m:r>
                          <a:rPr lang="en-GB" sz="1800" i="1">
                            <a:effectLst/>
                            <a:latin typeface="+mn-lt"/>
                            <a:ea typeface="Times New Roman" panose="02020603050405020304" pitchFamily="18" charset="0"/>
                            <a:cs typeface="Times New Roman" panose="02020603050405020304" pitchFamily="18" charset="0"/>
                          </a:rPr>
                          <m:t>𝐸</m:t>
                        </m:r>
                      </m:e>
                      <m:sub>
                        <m:r>
                          <a:rPr lang="en-GB" sz="1800" i="1">
                            <a:effectLst/>
                            <a:latin typeface="+mn-lt"/>
                            <a:ea typeface="Times New Roman" panose="02020603050405020304" pitchFamily="18" charset="0"/>
                            <a:cs typeface="Times New Roman" panose="02020603050405020304" pitchFamily="18" charset="0"/>
                          </a:rPr>
                          <m:t>𝑏𝑡</m:t>
                        </m:r>
                      </m:sub>
                    </m:sSub>
                  </m:oMath>
                </a14:m>
                <a:r>
                  <a:rPr lang="en-GB" sz="1800" dirty="0">
                    <a:effectLst/>
                    <a:latin typeface="+mn-lt"/>
                    <a:ea typeface="Times New Roman" panose="02020603050405020304" pitchFamily="18" charset="0"/>
                    <a:cs typeface="Times New Roman" panose="02020603050405020304" pitchFamily="18" charset="0"/>
                  </a:rPr>
                  <a:t> = battery total energy </a:t>
                </a:r>
                <a:endParaRPr lang="en-GB" sz="1800" dirty="0">
                  <a:effectLst/>
                  <a:latin typeface="+mn-lt"/>
                  <a:ea typeface="Calibri" panose="020F0502020204030204" pitchFamily="34" charset="0"/>
                  <a:cs typeface="Times New Roman" panose="02020603050405020304" pitchFamily="18" charset="0"/>
                </a:endParaRPr>
              </a:p>
              <a:p>
                <a:pPr algn="ctr"/>
                <a14:m>
                  <m:oMathPara xmlns:m="http://schemas.openxmlformats.org/officeDocument/2006/math">
                    <m:oMathParaPr>
                      <m:jc m:val="centerGroup"/>
                    </m:oMathParaPr>
                    <m:oMath xmlns:m="http://schemas.openxmlformats.org/officeDocument/2006/math">
                      <m:sSub>
                        <m:sSubPr>
                          <m:ctrlPr>
                            <a:rPr lang="en-GB" sz="1800" i="1">
                              <a:effectLst/>
                              <a:latin typeface="+mn-lt"/>
                              <a:ea typeface="Times New Roman" panose="02020603050405020304" pitchFamily="18" charset="0"/>
                              <a:cs typeface="Times New Roman" panose="02020603050405020304" pitchFamily="18" charset="0"/>
                            </a:rPr>
                          </m:ctrlPr>
                        </m:sSubPr>
                        <m:e>
                          <m:r>
                            <a:rPr lang="en-GB" sz="1800" i="1">
                              <a:effectLst/>
                              <a:latin typeface="+mn-lt"/>
                              <a:ea typeface="Times New Roman" panose="02020603050405020304" pitchFamily="18" charset="0"/>
                              <a:cs typeface="Times New Roman" panose="02020603050405020304" pitchFamily="18" charset="0"/>
                            </a:rPr>
                            <m:t>𝑊𝐿𝑇𝑃</m:t>
                          </m:r>
                        </m:e>
                        <m:sub>
                          <m:r>
                            <a:rPr lang="en-GB" sz="1800" i="1">
                              <a:effectLst/>
                              <a:latin typeface="+mn-lt"/>
                              <a:ea typeface="Times New Roman" panose="02020603050405020304" pitchFamily="18" charset="0"/>
                              <a:cs typeface="Times New Roman" panose="02020603050405020304" pitchFamily="18" charset="0"/>
                            </a:rPr>
                            <m:t>𝑟</m:t>
                          </m:r>
                        </m:sub>
                      </m:sSub>
                      <m:r>
                        <a:rPr lang="en-GB" sz="1800" i="1">
                          <a:effectLst/>
                          <a:latin typeface="+mn-lt"/>
                          <a:ea typeface="Times New Roman" panose="02020603050405020304" pitchFamily="18" charset="0"/>
                          <a:cs typeface="Times New Roman" panose="02020603050405020304" pitchFamily="18" charset="0"/>
                        </a:rPr>
                        <m:t>=</m:t>
                      </m:r>
                      <m:r>
                        <a:rPr lang="en-GB" sz="1800" i="1">
                          <a:effectLst/>
                          <a:latin typeface="+mn-lt"/>
                          <a:ea typeface="Times New Roman" panose="02020603050405020304" pitchFamily="18" charset="0"/>
                          <a:cs typeface="Times New Roman" panose="02020603050405020304" pitchFamily="18" charset="0"/>
                        </a:rPr>
                        <m:t>𝑁𝑜𝐶𝑦𝑐𝑙𝑒𝑠</m:t>
                      </m:r>
                      <m:r>
                        <a:rPr lang="en-GB" sz="1800" i="1">
                          <a:effectLst/>
                          <a:latin typeface="+mn-lt"/>
                          <a:ea typeface="Times New Roman" panose="02020603050405020304" pitchFamily="18" charset="0"/>
                          <a:cs typeface="Times New Roman" panose="02020603050405020304" pitchFamily="18" charset="0"/>
                        </a:rPr>
                        <m:t> × </m:t>
                      </m:r>
                      <m:f>
                        <m:fPr>
                          <m:ctrlPr>
                            <a:rPr lang="en-GB" sz="1800" i="1">
                              <a:effectLst/>
                              <a:latin typeface="+mn-lt"/>
                              <a:ea typeface="Times New Roman" panose="02020603050405020304" pitchFamily="18" charset="0"/>
                              <a:cs typeface="Times New Roman" panose="02020603050405020304" pitchFamily="18" charset="0"/>
                            </a:rPr>
                          </m:ctrlPr>
                        </m:fPr>
                        <m:num>
                          <m:r>
                            <a:rPr lang="en-GB" sz="1800" i="1">
                              <a:effectLst/>
                              <a:latin typeface="+mn-lt"/>
                              <a:ea typeface="Times New Roman" panose="02020603050405020304" pitchFamily="18" charset="0"/>
                              <a:cs typeface="Times New Roman" panose="02020603050405020304" pitchFamily="18" charset="0"/>
                            </a:rPr>
                            <m:t>𝑑</m:t>
                          </m:r>
                        </m:num>
                        <m:den>
                          <m:r>
                            <a:rPr lang="en-GB" sz="1800" i="1">
                              <a:effectLst/>
                              <a:latin typeface="+mn-lt"/>
                              <a:ea typeface="Times New Roman" panose="02020603050405020304" pitchFamily="18" charset="0"/>
                              <a:cs typeface="Times New Roman" panose="02020603050405020304" pitchFamily="18" charset="0"/>
                            </a:rPr>
                            <m:t>1000</m:t>
                          </m:r>
                        </m:den>
                      </m:f>
                      <m:r>
                        <a:rPr lang="en-GB" sz="1800" i="1">
                          <a:effectLst/>
                          <a:latin typeface="+mn-lt"/>
                          <a:ea typeface="Times New Roman" panose="02020603050405020304" pitchFamily="18" charset="0"/>
                          <a:cs typeface="Times New Roman" panose="02020603050405020304" pitchFamily="18" charset="0"/>
                        </a:rPr>
                        <m:t> </m:t>
                      </m:r>
                    </m:oMath>
                  </m:oMathPara>
                </a14:m>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Where:</a:t>
                </a:r>
                <a:endParaRPr lang="en-GB" sz="1800" dirty="0">
                  <a:effectLst/>
                  <a:latin typeface="+mn-lt"/>
                  <a:ea typeface="Calibri" panose="020F0502020204030204" pitchFamily="34" charset="0"/>
                  <a:cs typeface="Times New Roman" panose="02020603050405020304" pitchFamily="18" charset="0"/>
                </a:endParaRPr>
              </a:p>
              <a:p>
                <a14:m>
                  <m:oMath xmlns:m="http://schemas.openxmlformats.org/officeDocument/2006/math">
                    <m:r>
                      <a:rPr lang="en-GB" sz="1800" i="1">
                        <a:effectLst/>
                        <a:latin typeface="+mn-lt"/>
                        <a:ea typeface="Times New Roman" panose="02020603050405020304" pitchFamily="18" charset="0"/>
                        <a:cs typeface="Times New Roman" panose="02020603050405020304" pitchFamily="18" charset="0"/>
                      </a:rPr>
                      <m:t>𝑑</m:t>
                    </m:r>
                  </m:oMath>
                </a14:m>
                <a:r>
                  <a:rPr lang="en-GB" sz="1800" dirty="0">
                    <a:effectLst/>
                    <a:latin typeface="+mn-lt"/>
                    <a:ea typeface="Times New Roman" panose="02020603050405020304" pitchFamily="18" charset="0"/>
                    <a:cs typeface="Times New Roman" panose="02020603050405020304" pitchFamily="18" charset="0"/>
                  </a:rPr>
                  <a:t> = distance </a:t>
                </a:r>
                <a:endParaRPr lang="en-GB" sz="1800" dirty="0">
                  <a:effectLst/>
                  <a:latin typeface="+mn-lt"/>
                  <a:ea typeface="Calibri" panose="020F0502020204030204" pitchFamily="34" charset="0"/>
                  <a:cs typeface="Times New Roman" panose="02020603050405020304" pitchFamily="18" charset="0"/>
                </a:endParaRPr>
              </a:p>
              <a:p>
                <a:pPr algn="ctr"/>
                <a:r>
                  <a:rPr lang="en-GB" sz="1800" dirty="0">
                    <a:effectLst/>
                    <a:latin typeface="+mn-lt"/>
                    <a:ea typeface="Times New Roman" panose="02020603050405020304" pitchFamily="18" charset="0"/>
                    <a:cs typeface="Times New Roman" panose="02020603050405020304" pitchFamily="18" charset="0"/>
                  </a:rPr>
                  <a:t> </a:t>
                </a:r>
                <a:endParaRPr lang="en-GB" sz="1800" dirty="0">
                  <a:effectLst/>
                  <a:latin typeface="+mn-lt"/>
                  <a:ea typeface="Calibri" panose="020F0502020204030204" pitchFamily="34" charset="0"/>
                  <a:cs typeface="Times New Roman" panose="02020603050405020304" pitchFamily="18" charset="0"/>
                </a:endParaRPr>
              </a:p>
              <a:p>
                <a:pPr algn="ctr"/>
                <a14:m>
                  <m:oMathPara xmlns:m="http://schemas.openxmlformats.org/officeDocument/2006/math">
                    <m:oMathParaPr>
                      <m:jc m:val="centerGroup"/>
                    </m:oMathParaPr>
                    <m:oMath xmlns:m="http://schemas.openxmlformats.org/officeDocument/2006/math">
                      <m:r>
                        <a:rPr lang="en-GB" sz="1800" i="1">
                          <a:effectLst/>
                          <a:latin typeface="+mn-lt"/>
                          <a:ea typeface="Calibri" panose="020F0502020204030204" pitchFamily="34" charset="0"/>
                          <a:cs typeface="Times New Roman" panose="02020603050405020304" pitchFamily="18" charset="0"/>
                        </a:rPr>
                        <m:t>𝑊h𝑝𝑚</m:t>
                      </m:r>
                      <m:r>
                        <a:rPr lang="en-GB" sz="1800" i="1">
                          <a:effectLst/>
                          <a:latin typeface="+mn-lt"/>
                          <a:ea typeface="Calibri" panose="020F0502020204030204" pitchFamily="34" charset="0"/>
                          <a:cs typeface="Times New Roman" panose="02020603050405020304" pitchFamily="18" charset="0"/>
                        </a:rPr>
                        <m:t>= </m:t>
                      </m:r>
                      <m:f>
                        <m:fPr>
                          <m:ctrlPr>
                            <a:rPr lang="en-GB" sz="1800" i="1">
                              <a:effectLst/>
                              <a:latin typeface="+mn-lt"/>
                              <a:ea typeface="Times New Roman" panose="02020603050405020304" pitchFamily="18" charset="0"/>
                              <a:cs typeface="Times New Roman" panose="02020603050405020304" pitchFamily="18" charset="0"/>
                            </a:rPr>
                          </m:ctrlPr>
                        </m:fPr>
                        <m:num>
                          <m:sSub>
                            <m:sSubPr>
                              <m:ctrlPr>
                                <a:rPr lang="en-GB" sz="1800" i="1">
                                  <a:effectLst/>
                                  <a:latin typeface="+mn-lt"/>
                                  <a:ea typeface="Times New Roman" panose="02020603050405020304" pitchFamily="18" charset="0"/>
                                  <a:cs typeface="Times New Roman" panose="02020603050405020304" pitchFamily="18" charset="0"/>
                                </a:rPr>
                              </m:ctrlPr>
                            </m:sSubPr>
                            <m:e>
                              <m:r>
                                <a:rPr lang="en-GB" sz="1800" i="1">
                                  <a:effectLst/>
                                  <a:latin typeface="+mn-lt"/>
                                  <a:ea typeface="Times New Roman" panose="02020603050405020304" pitchFamily="18" charset="0"/>
                                  <a:cs typeface="Times New Roman" panose="02020603050405020304" pitchFamily="18" charset="0"/>
                                </a:rPr>
                                <m:t>𝐸</m:t>
                              </m:r>
                            </m:e>
                            <m:sub>
                              <m:r>
                                <a:rPr lang="en-GB" sz="1800" i="1">
                                  <a:effectLst/>
                                  <a:latin typeface="+mn-lt"/>
                                  <a:ea typeface="Times New Roman" panose="02020603050405020304" pitchFamily="18" charset="0"/>
                                  <a:cs typeface="Times New Roman" panose="02020603050405020304" pitchFamily="18" charset="0"/>
                                </a:rPr>
                                <m:t>𝑐</m:t>
                              </m:r>
                            </m:sub>
                          </m:sSub>
                          <m:r>
                            <a:rPr lang="en-GB" sz="1800" i="1">
                              <a:effectLst/>
                              <a:latin typeface="+mn-lt"/>
                              <a:ea typeface="Times New Roman" panose="02020603050405020304" pitchFamily="18" charset="0"/>
                              <a:cs typeface="Times New Roman" panose="02020603050405020304" pitchFamily="18" charset="0"/>
                            </a:rPr>
                            <m:t> </m:t>
                          </m:r>
                        </m:num>
                        <m:den>
                          <m:r>
                            <a:rPr lang="en-GB" sz="1800" i="1">
                              <a:effectLst/>
                              <a:latin typeface="+mn-lt"/>
                              <a:ea typeface="Times New Roman" panose="02020603050405020304" pitchFamily="18" charset="0"/>
                              <a:cs typeface="Times New Roman" panose="02020603050405020304" pitchFamily="18" charset="0"/>
                            </a:rPr>
                            <m:t>3600</m:t>
                          </m:r>
                        </m:den>
                      </m:f>
                      <m:r>
                        <a:rPr lang="en-GB" sz="1800" i="1">
                          <a:effectLst/>
                          <a:latin typeface="+mn-lt"/>
                          <a:ea typeface="Times New Roman" panose="02020603050405020304" pitchFamily="18" charset="0"/>
                          <a:cs typeface="Times New Roman" panose="02020603050405020304" pitchFamily="18" charset="0"/>
                        </a:rPr>
                        <m:t>× </m:t>
                      </m:r>
                      <m:f>
                        <m:fPr>
                          <m:ctrlPr>
                            <a:rPr lang="en-GB" sz="1800" i="1">
                              <a:effectLst/>
                              <a:latin typeface="+mn-lt"/>
                              <a:ea typeface="Times New Roman" panose="02020603050405020304" pitchFamily="18" charset="0"/>
                              <a:cs typeface="Times New Roman" panose="02020603050405020304" pitchFamily="18" charset="0"/>
                            </a:rPr>
                          </m:ctrlPr>
                        </m:fPr>
                        <m:num>
                          <m:r>
                            <a:rPr lang="en-GB" sz="1800" i="1">
                              <a:effectLst/>
                              <a:latin typeface="+mn-lt"/>
                              <a:ea typeface="Times New Roman" panose="02020603050405020304" pitchFamily="18" charset="0"/>
                              <a:cs typeface="Times New Roman" panose="02020603050405020304" pitchFamily="18" charset="0"/>
                            </a:rPr>
                            <m:t>𝑑</m:t>
                          </m:r>
                        </m:num>
                        <m:den>
                          <m:r>
                            <a:rPr lang="en-GB" sz="1800" i="1">
                              <a:effectLst/>
                              <a:latin typeface="+mn-lt"/>
                              <a:ea typeface="Times New Roman" panose="02020603050405020304" pitchFamily="18" charset="0"/>
                              <a:cs typeface="Times New Roman" panose="02020603050405020304" pitchFamily="18" charset="0"/>
                            </a:rPr>
                            <m:t>1609</m:t>
                          </m:r>
                        </m:den>
                      </m:f>
                      <m:r>
                        <a:rPr lang="en-GB" sz="1800" i="1">
                          <a:effectLst/>
                          <a:latin typeface="+mn-lt"/>
                          <a:ea typeface="Times New Roman" panose="02020603050405020304" pitchFamily="18" charset="0"/>
                          <a:cs typeface="Times New Roman" panose="02020603050405020304" pitchFamily="18" charset="0"/>
                        </a:rPr>
                        <m:t> </m:t>
                      </m:r>
                    </m:oMath>
                  </m:oMathPara>
                </a14:m>
                <a:endParaRPr lang="en-GB" sz="1800" dirty="0">
                  <a:effectLst/>
                  <a:latin typeface="+mn-lt"/>
                  <a:ea typeface="Calibri" panose="020F0502020204030204" pitchFamily="34" charset="0"/>
                  <a:cs typeface="Times New Roman" panose="02020603050405020304" pitchFamily="18" charset="0"/>
                </a:endParaRPr>
              </a:p>
              <a:p>
                <a:pPr algn="ctr"/>
                <a:r>
                  <a:rPr lang="en-GB" sz="1800" dirty="0">
                    <a:effectLst/>
                    <a:latin typeface="+mn-lt"/>
                    <a:ea typeface="Times New Roman" panose="02020603050405020304" pitchFamily="18" charset="0"/>
                    <a:cs typeface="Times New Roman" panose="02020603050405020304" pitchFamily="18" charset="0"/>
                  </a:rPr>
                  <a:t> </a:t>
                </a:r>
                <a:endParaRPr lang="en-GB" sz="1800" dirty="0">
                  <a:effectLst/>
                  <a:latin typeface="+mn-lt"/>
                  <a:ea typeface="Calibri" panose="020F0502020204030204" pitchFamily="34" charset="0"/>
                  <a:cs typeface="Times New Roman" panose="02020603050405020304" pitchFamily="18" charset="0"/>
                </a:endParaRPr>
              </a:p>
              <a:p>
                <a:pPr algn="ctr"/>
                <a14:m>
                  <m:oMathPara xmlns:m="http://schemas.openxmlformats.org/officeDocument/2006/math">
                    <m:oMathParaPr>
                      <m:jc m:val="centerGroup"/>
                    </m:oMathParaPr>
                    <m:oMath xmlns:m="http://schemas.openxmlformats.org/officeDocument/2006/math">
                      <m:sSub>
                        <m:sSubPr>
                          <m:ctrlPr>
                            <a:rPr lang="en-GB" sz="1800" i="1">
                              <a:effectLst/>
                              <a:latin typeface="+mn-lt"/>
                              <a:ea typeface="Times New Roman" panose="02020603050405020304" pitchFamily="18" charset="0"/>
                              <a:cs typeface="Times New Roman" panose="02020603050405020304" pitchFamily="18" charset="0"/>
                            </a:rPr>
                          </m:ctrlPr>
                        </m:sSubPr>
                        <m:e>
                          <m:r>
                            <a:rPr lang="en-GB" sz="1800" i="1">
                              <a:effectLst/>
                              <a:latin typeface="+mn-lt"/>
                              <a:ea typeface="Times New Roman" panose="02020603050405020304" pitchFamily="18" charset="0"/>
                              <a:cs typeface="Times New Roman" panose="02020603050405020304" pitchFamily="18" charset="0"/>
                            </a:rPr>
                            <m:t>𝐸</m:t>
                          </m:r>
                        </m:e>
                        <m:sub>
                          <m:r>
                            <a:rPr lang="en-GB" sz="1800" i="1">
                              <a:effectLst/>
                              <a:latin typeface="+mn-lt"/>
                              <a:ea typeface="Times New Roman" panose="02020603050405020304" pitchFamily="18" charset="0"/>
                              <a:cs typeface="Times New Roman" panose="02020603050405020304" pitchFamily="18" charset="0"/>
                            </a:rPr>
                            <m:t>𝑠</m:t>
                          </m:r>
                        </m:sub>
                      </m:sSub>
                      <m:r>
                        <a:rPr lang="en-GB" sz="1800" i="1">
                          <a:effectLst/>
                          <a:latin typeface="+mn-lt"/>
                          <a:ea typeface="Times New Roman" panose="02020603050405020304" pitchFamily="18" charset="0"/>
                          <a:cs typeface="Times New Roman" panose="02020603050405020304" pitchFamily="18" charset="0"/>
                        </a:rPr>
                        <m:t>=</m:t>
                      </m:r>
                      <m:r>
                        <a:rPr lang="en-GB" sz="1800" i="1">
                          <a:effectLst/>
                          <a:latin typeface="+mn-lt"/>
                          <a:ea typeface="Times New Roman" panose="02020603050405020304" pitchFamily="18" charset="0"/>
                          <a:cs typeface="Times New Roman" panose="02020603050405020304" pitchFamily="18" charset="0"/>
                        </a:rPr>
                        <m:t>𝑎</m:t>
                      </m:r>
                      <m:r>
                        <a:rPr lang="en-GB" sz="1800" i="1">
                          <a:effectLst/>
                          <a:latin typeface="+mn-lt"/>
                          <a:ea typeface="Times New Roman" panose="02020603050405020304" pitchFamily="18" charset="0"/>
                          <a:cs typeface="Times New Roman" panose="02020603050405020304" pitchFamily="18" charset="0"/>
                        </a:rPr>
                        <m:t> × </m:t>
                      </m:r>
                      <m:sSub>
                        <m:sSubPr>
                          <m:ctrlPr>
                            <a:rPr lang="en-GB" sz="1800" i="1">
                              <a:effectLst/>
                              <a:latin typeface="+mn-lt"/>
                              <a:ea typeface="Times New Roman" panose="02020603050405020304" pitchFamily="18" charset="0"/>
                              <a:cs typeface="Times New Roman" panose="02020603050405020304" pitchFamily="18" charset="0"/>
                            </a:rPr>
                          </m:ctrlPr>
                        </m:sSubPr>
                        <m:e>
                          <m:r>
                            <a:rPr lang="en-GB" sz="1800" i="1">
                              <a:effectLst/>
                              <a:latin typeface="+mn-lt"/>
                              <a:ea typeface="Times New Roman" panose="02020603050405020304" pitchFamily="18" charset="0"/>
                              <a:cs typeface="Times New Roman" panose="02020603050405020304" pitchFamily="18" charset="0"/>
                            </a:rPr>
                            <m:t>𝐸</m:t>
                          </m:r>
                        </m:e>
                        <m:sub>
                          <m:r>
                            <a:rPr lang="en-GB" sz="1800" i="1">
                              <a:effectLst/>
                              <a:latin typeface="+mn-lt"/>
                              <a:ea typeface="Times New Roman" panose="02020603050405020304" pitchFamily="18" charset="0"/>
                              <a:cs typeface="Times New Roman" panose="02020603050405020304" pitchFamily="18" charset="0"/>
                            </a:rPr>
                            <m:t>𝑏𝑡</m:t>
                          </m:r>
                        </m:sub>
                      </m:sSub>
                    </m:oMath>
                  </m:oMathPara>
                </a14:m>
                <a:endParaRPr lang="en-GB" sz="1800" dirty="0">
                  <a:effectLst/>
                  <a:latin typeface="+mn-lt"/>
                  <a:ea typeface="Calibri" panose="020F0502020204030204" pitchFamily="34" charset="0"/>
                  <a:cs typeface="Times New Roman" panose="02020603050405020304" pitchFamily="18" charset="0"/>
                </a:endParaRPr>
              </a:p>
              <a:p>
                <a:endParaRPr lang="en-GB" dirty="0">
                  <a:latin typeface="+mn-lt"/>
                </a:endParaRPr>
              </a:p>
              <a:p>
                <a:endParaRPr lang="en-GB" dirty="0"/>
              </a:p>
            </p:txBody>
          </p:sp>
        </mc:Choice>
        <mc:Fallback>
          <p:sp>
            <p:nvSpPr>
              <p:cNvPr id="3" name="Notes Placeholder 2"/>
              <p:cNvSpPr>
                <a:spLocks noGrp="1"/>
              </p:cNvSpPr>
              <p:nvPr>
                <p:ph type="body" idx="1"/>
              </p:nvPr>
            </p:nvSpPr>
            <p:spPr/>
            <p:txBody>
              <a:bodyPr/>
              <a:lstStyle/>
              <a:p>
                <a:r>
                  <a:rPr lang="en-GB" dirty="0">
                    <a:latin typeface="+mn-lt"/>
                  </a:rPr>
                  <a:t>The first section of this project is the run a full WLTP cycle, this is done using MATLAB. The acceleration, time and velocity (the velocity was divided by 3.6 to convert it to meters per second) from the original WLTP cycle is referenced into MATLAB and the calculations then being. The first thing calculated was the aerodynamic force, using the following equation:</a:t>
                </a:r>
              </a:p>
              <a:p>
                <a:pPr/>
                <a:r>
                  <a:rPr lang="en-GB" sz="1800" i="0">
                    <a:effectLst/>
                    <a:latin typeface="+mn-lt"/>
                    <a:ea typeface="Calibri" panose="020F0502020204030204" pitchFamily="34" charset="0"/>
                    <a:cs typeface="Times New Roman" panose="02020603050405020304" pitchFamily="18" charset="0"/>
                  </a:rPr>
                  <a:t>𝐹_𝐴= </a:t>
                </a:r>
                <a:r>
                  <a:rPr lang="en-GB" sz="1800" i="0">
                    <a:effectLst/>
                    <a:latin typeface="+mn-lt"/>
                    <a:cs typeface="Times New Roman" panose="02020603050405020304" pitchFamily="18" charset="0"/>
                  </a:rPr>
                  <a:t> </a:t>
                </a:r>
                <a:r>
                  <a:rPr lang="en-GB" sz="1800" i="0">
                    <a:effectLst/>
                    <a:latin typeface="+mn-lt"/>
                    <a:ea typeface="Calibri" panose="020F0502020204030204" pitchFamily="34" charset="0"/>
                    <a:cs typeface="Times New Roman" panose="02020603050405020304" pitchFamily="18" charset="0"/>
                  </a:rPr>
                  <a:t>1/2  × 𝜌 × 𝐶_𝑑  ×𝑣^2</a:t>
                </a:r>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Where:</a:t>
                </a:r>
                <a:endParaRPr lang="en-GB" sz="1800" dirty="0">
                  <a:effectLst/>
                  <a:latin typeface="+mn-lt"/>
                  <a:ea typeface="Calibri" panose="020F0502020204030204" pitchFamily="34" charset="0"/>
                  <a:cs typeface="Times New Roman" panose="02020603050405020304" pitchFamily="18" charset="0"/>
                </a:endParaRPr>
              </a:p>
              <a:p>
                <a:r>
                  <a:rPr lang="en-GB" sz="1800" i="0">
                    <a:effectLst/>
                    <a:latin typeface="+mn-lt"/>
                    <a:ea typeface="Calibri" panose="020F0502020204030204" pitchFamily="34" charset="0"/>
                    <a:cs typeface="Times New Roman" panose="02020603050405020304" pitchFamily="18" charset="0"/>
                  </a:rPr>
                  <a:t>𝜌</a:t>
                </a:r>
                <a:r>
                  <a:rPr lang="en-GB" sz="1800" dirty="0">
                    <a:effectLst/>
                    <a:latin typeface="+mn-lt"/>
                    <a:ea typeface="Times New Roman" panose="02020603050405020304" pitchFamily="18" charset="0"/>
                    <a:cs typeface="Times New Roman" panose="02020603050405020304" pitchFamily="18" charset="0"/>
                  </a:rPr>
                  <a:t> = density </a:t>
                </a:r>
                <a:endParaRPr lang="en-GB" sz="1800" dirty="0">
                  <a:effectLst/>
                  <a:latin typeface="+mn-lt"/>
                  <a:ea typeface="Calibri" panose="020F0502020204030204" pitchFamily="34" charset="0"/>
                  <a:cs typeface="Times New Roman" panose="02020603050405020304" pitchFamily="18" charset="0"/>
                </a:endParaRPr>
              </a:p>
              <a:p>
                <a:r>
                  <a:rPr lang="en-GB" sz="1800" i="0">
                    <a:effectLst/>
                    <a:latin typeface="+mn-lt"/>
                    <a:ea typeface="Calibri" panose="020F0502020204030204" pitchFamily="34" charset="0"/>
                    <a:cs typeface="Times New Roman" panose="02020603050405020304" pitchFamily="18" charset="0"/>
                  </a:rPr>
                  <a:t>𝐶_𝑑</a:t>
                </a:r>
                <a:r>
                  <a:rPr lang="en-GB" sz="1800" dirty="0">
                    <a:effectLst/>
                    <a:latin typeface="+mn-lt"/>
                    <a:ea typeface="Times New Roman" panose="02020603050405020304" pitchFamily="18" charset="0"/>
                    <a:cs typeface="Times New Roman" panose="02020603050405020304" pitchFamily="18" charset="0"/>
                  </a:rPr>
                  <a:t> = coefficient of drag</a:t>
                </a:r>
                <a:endParaRPr lang="en-GB" sz="1800" dirty="0">
                  <a:effectLst/>
                  <a:latin typeface="+mn-lt"/>
                  <a:ea typeface="Calibri" panose="020F0502020204030204" pitchFamily="34" charset="0"/>
                  <a:cs typeface="Times New Roman" panose="02020603050405020304" pitchFamily="18" charset="0"/>
                </a:endParaRPr>
              </a:p>
              <a:p>
                <a:r>
                  <a:rPr lang="en-GB" sz="1800" i="0">
                    <a:effectLst/>
                    <a:latin typeface="+mn-lt"/>
                    <a:ea typeface="Calibri" panose="020F0502020204030204" pitchFamily="34" charset="0"/>
                    <a:cs typeface="Times New Roman" panose="02020603050405020304" pitchFamily="18" charset="0"/>
                  </a:rPr>
                  <a:t>𝑣</a:t>
                </a:r>
                <a:r>
                  <a:rPr lang="en-GB" sz="1800" dirty="0">
                    <a:effectLst/>
                    <a:latin typeface="+mn-lt"/>
                    <a:ea typeface="Times New Roman" panose="02020603050405020304" pitchFamily="18" charset="0"/>
                    <a:cs typeface="Times New Roman" panose="02020603050405020304" pitchFamily="18" charset="0"/>
                  </a:rPr>
                  <a:t> = velocity </a:t>
                </a:r>
              </a:p>
              <a:p>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The next calculation was rolling resistance, calculated using:</a:t>
                </a:r>
                <a:endParaRPr lang="en-GB" sz="1800" dirty="0">
                  <a:effectLst/>
                  <a:latin typeface="+mn-lt"/>
                  <a:ea typeface="Calibri" panose="020F0502020204030204" pitchFamily="34" charset="0"/>
                  <a:cs typeface="Times New Roman" panose="02020603050405020304" pitchFamily="18" charset="0"/>
                </a:endParaRPr>
              </a:p>
              <a:p>
                <a:pPr/>
                <a:r>
                  <a:rPr lang="en-GB" sz="1800" i="0">
                    <a:effectLst/>
                    <a:latin typeface="+mn-lt"/>
                    <a:ea typeface="Calibri" panose="020F0502020204030204" pitchFamily="34" charset="0"/>
                    <a:cs typeface="Times New Roman" panose="02020603050405020304" pitchFamily="18" charset="0"/>
                  </a:rPr>
                  <a:t>𝐹_𝑟𝑟= 𝐹_𝑟  × 𝑚 × 𝑔 </a:t>
                </a:r>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Where:</a:t>
                </a:r>
                <a:endParaRPr lang="en-GB" sz="1800" dirty="0">
                  <a:effectLst/>
                  <a:latin typeface="+mn-lt"/>
                  <a:ea typeface="Calibri" panose="020F0502020204030204" pitchFamily="34" charset="0"/>
                  <a:cs typeface="Times New Roman" panose="02020603050405020304" pitchFamily="18" charset="0"/>
                </a:endParaRPr>
              </a:p>
              <a:p>
                <a:r>
                  <a:rPr lang="en-GB" sz="1800" i="0">
                    <a:effectLst/>
                    <a:latin typeface="+mn-lt"/>
                    <a:ea typeface="Calibri" panose="020F0502020204030204" pitchFamily="34" charset="0"/>
                    <a:cs typeface="Times New Roman" panose="02020603050405020304" pitchFamily="18" charset="0"/>
                  </a:rPr>
                  <a:t>𝐹_𝑟</a:t>
                </a:r>
                <a:r>
                  <a:rPr lang="en-GB" sz="1800" dirty="0">
                    <a:effectLst/>
                    <a:latin typeface="+mn-lt"/>
                    <a:ea typeface="Times New Roman" panose="02020603050405020304" pitchFamily="18" charset="0"/>
                    <a:cs typeface="Times New Roman" panose="02020603050405020304" pitchFamily="18" charset="0"/>
                  </a:rPr>
                  <a:t> = coefficient of friction</a:t>
                </a:r>
                <a:endParaRPr lang="en-GB" sz="1800" dirty="0">
                  <a:effectLst/>
                  <a:latin typeface="+mn-lt"/>
                  <a:ea typeface="Calibri" panose="020F0502020204030204" pitchFamily="34" charset="0"/>
                  <a:cs typeface="Times New Roman" panose="02020603050405020304" pitchFamily="18" charset="0"/>
                </a:endParaRPr>
              </a:p>
              <a:p>
                <a:r>
                  <a:rPr lang="en-GB" sz="1800" i="0">
                    <a:effectLst/>
                    <a:latin typeface="+mn-lt"/>
                    <a:ea typeface="Calibri" panose="020F0502020204030204" pitchFamily="34" charset="0"/>
                    <a:cs typeface="Times New Roman" panose="02020603050405020304" pitchFamily="18" charset="0"/>
                  </a:rPr>
                  <a:t>𝑚</a:t>
                </a:r>
                <a:r>
                  <a:rPr lang="en-GB" sz="1800" dirty="0">
                    <a:effectLst/>
                    <a:latin typeface="+mn-lt"/>
                    <a:ea typeface="Times New Roman" panose="02020603050405020304" pitchFamily="18" charset="0"/>
                    <a:cs typeface="Times New Roman" panose="02020603050405020304" pitchFamily="18" charset="0"/>
                  </a:rPr>
                  <a:t> = mass</a:t>
                </a:r>
                <a:endParaRPr lang="en-GB" sz="1800" dirty="0">
                  <a:effectLst/>
                  <a:latin typeface="+mn-lt"/>
                  <a:ea typeface="Calibri" panose="020F0502020204030204" pitchFamily="34" charset="0"/>
                  <a:cs typeface="Times New Roman" panose="02020603050405020304" pitchFamily="18" charset="0"/>
                </a:endParaRPr>
              </a:p>
              <a:p>
                <a:r>
                  <a:rPr lang="en-GB" sz="1800" i="0">
                    <a:effectLst/>
                    <a:latin typeface="+mn-lt"/>
                    <a:ea typeface="Calibri" panose="020F0502020204030204" pitchFamily="34" charset="0"/>
                    <a:cs typeface="Times New Roman" panose="02020603050405020304" pitchFamily="18" charset="0"/>
                  </a:rPr>
                  <a:t>𝑔</a:t>
                </a:r>
                <a:r>
                  <a:rPr lang="en-GB" sz="1800" dirty="0">
                    <a:effectLst/>
                    <a:latin typeface="+mn-lt"/>
                    <a:ea typeface="Times New Roman" panose="02020603050405020304" pitchFamily="18" charset="0"/>
                    <a:cs typeface="Times New Roman" panose="02020603050405020304" pitchFamily="18" charset="0"/>
                  </a:rPr>
                  <a:t> = gravity (9.81)</a:t>
                </a:r>
              </a:p>
              <a:p>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Inertia lost can then be calculated using:</a:t>
                </a:r>
                <a:endParaRPr lang="en-GB" sz="1800" dirty="0">
                  <a:effectLst/>
                  <a:latin typeface="+mn-lt"/>
                  <a:ea typeface="Calibri" panose="020F0502020204030204" pitchFamily="34" charset="0"/>
                  <a:cs typeface="Times New Roman" panose="02020603050405020304" pitchFamily="18" charset="0"/>
                </a:endParaRPr>
              </a:p>
              <a:p>
                <a:pPr/>
                <a:r>
                  <a:rPr lang="en-GB" sz="1800" i="0">
                    <a:effectLst/>
                    <a:latin typeface="+mn-lt"/>
                    <a:ea typeface="Calibri" panose="020F0502020204030204" pitchFamily="34" charset="0"/>
                    <a:cs typeface="Times New Roman" panose="02020603050405020304" pitchFamily="18" charset="0"/>
                  </a:rPr>
                  <a:t>𝐹_𝑖=𝑚 × 𝑎</a:t>
                </a:r>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Where:</a:t>
                </a:r>
                <a:endParaRPr lang="en-GB" sz="1800" dirty="0">
                  <a:effectLst/>
                  <a:latin typeface="+mn-lt"/>
                  <a:ea typeface="Calibri" panose="020F0502020204030204" pitchFamily="34" charset="0"/>
                  <a:cs typeface="Times New Roman" panose="02020603050405020304" pitchFamily="18" charset="0"/>
                </a:endParaRPr>
              </a:p>
              <a:p>
                <a:r>
                  <a:rPr lang="en-GB" sz="1800" i="0">
                    <a:effectLst/>
                    <a:latin typeface="+mn-lt"/>
                    <a:ea typeface="Calibri" panose="020F0502020204030204" pitchFamily="34" charset="0"/>
                    <a:cs typeface="Times New Roman" panose="02020603050405020304" pitchFamily="18" charset="0"/>
                  </a:rPr>
                  <a:t>𝑚</a:t>
                </a:r>
                <a:r>
                  <a:rPr lang="en-GB" sz="1800" dirty="0">
                    <a:effectLst/>
                    <a:latin typeface="+mn-lt"/>
                    <a:ea typeface="Times New Roman" panose="02020603050405020304" pitchFamily="18" charset="0"/>
                    <a:cs typeface="Times New Roman" panose="02020603050405020304" pitchFamily="18" charset="0"/>
                  </a:rPr>
                  <a:t> = mass</a:t>
                </a:r>
                <a:endParaRPr lang="en-GB" sz="1800" dirty="0">
                  <a:effectLst/>
                  <a:latin typeface="+mn-lt"/>
                  <a:ea typeface="Calibri" panose="020F0502020204030204" pitchFamily="34" charset="0"/>
                  <a:cs typeface="Times New Roman" panose="02020603050405020304" pitchFamily="18" charset="0"/>
                </a:endParaRPr>
              </a:p>
              <a:p>
                <a:r>
                  <a:rPr lang="en-GB" sz="1800" i="0">
                    <a:effectLst/>
                    <a:latin typeface="+mn-lt"/>
                    <a:ea typeface="Calibri" panose="020F0502020204030204" pitchFamily="34" charset="0"/>
                    <a:cs typeface="Times New Roman" panose="02020603050405020304" pitchFamily="18" charset="0"/>
                  </a:rPr>
                  <a:t>𝑎</a:t>
                </a:r>
                <a:r>
                  <a:rPr lang="en-GB" sz="1800" dirty="0">
                    <a:effectLst/>
                    <a:latin typeface="+mn-lt"/>
                    <a:ea typeface="Times New Roman" panose="02020603050405020304" pitchFamily="18" charset="0"/>
                    <a:cs typeface="Times New Roman" panose="02020603050405020304" pitchFamily="18" charset="0"/>
                  </a:rPr>
                  <a:t> = acceleration </a:t>
                </a:r>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 </a:t>
                </a:r>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Using all forces calculated the total resistance is the calculated:</a:t>
                </a:r>
                <a:endParaRPr lang="en-GB" sz="1800" dirty="0">
                  <a:effectLst/>
                  <a:latin typeface="+mn-lt"/>
                  <a:ea typeface="Calibri" panose="020F0502020204030204" pitchFamily="34" charset="0"/>
                  <a:cs typeface="Times New Roman" panose="02020603050405020304" pitchFamily="18" charset="0"/>
                </a:endParaRPr>
              </a:p>
              <a:p>
                <a:pPr/>
                <a:r>
                  <a:rPr lang="en-GB" sz="1800" i="0">
                    <a:effectLst/>
                    <a:latin typeface="+mn-lt"/>
                    <a:ea typeface="Calibri" panose="020F0502020204030204" pitchFamily="34" charset="0"/>
                    <a:cs typeface="Times New Roman" panose="02020603050405020304" pitchFamily="18" charset="0"/>
                  </a:rPr>
                  <a:t>𝐹_𝑡= 𝐹_𝐴+ 𝐹_𝑟𝑟+ 𝐹_𝑖</a:t>
                </a:r>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Calibri" panose="020F0502020204030204" pitchFamily="34" charset="0"/>
                    <a:cs typeface="Times New Roman" panose="02020603050405020304" pitchFamily="18" charset="0"/>
                  </a:rPr>
                  <a:t>The graph above shows all resistances, the legend in the top right shows aero, rolling resistance, acceleration and total. From this its clear that the Rolling resistance has the biggest impact on the total resistance of the vehicle. </a:t>
                </a:r>
              </a:p>
              <a:p>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The next step is to calculate the wheel torque, tractive energy, and regenerated energy. The equations for this are as follows:</a:t>
                </a:r>
                <a:endParaRPr lang="en-GB" sz="1800" dirty="0">
                  <a:effectLst/>
                  <a:latin typeface="+mn-lt"/>
                  <a:ea typeface="Calibri" panose="020F0502020204030204" pitchFamily="34" charset="0"/>
                  <a:cs typeface="Times New Roman" panose="02020603050405020304" pitchFamily="18" charset="0"/>
                </a:endParaRPr>
              </a:p>
              <a:p>
                <a:pPr algn="ctr"/>
                <a:r>
                  <a:rPr lang="en-GB" sz="1800" i="0">
                    <a:effectLst/>
                    <a:latin typeface="+mn-lt"/>
                    <a:ea typeface="Times New Roman" panose="02020603050405020304" pitchFamily="18" charset="0"/>
                    <a:cs typeface="Times New Roman" panose="02020603050405020304" pitchFamily="18" charset="0"/>
                  </a:rPr>
                  <a:t>𝑇_𝑤=𝐹 × 𝑣</a:t>
                </a:r>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Where:</a:t>
                </a:r>
                <a:endParaRPr lang="en-GB" sz="1800" dirty="0">
                  <a:effectLst/>
                  <a:latin typeface="+mn-lt"/>
                  <a:ea typeface="Calibri" panose="020F0502020204030204" pitchFamily="34" charset="0"/>
                  <a:cs typeface="Times New Roman" panose="02020603050405020304" pitchFamily="18" charset="0"/>
                </a:endParaRPr>
              </a:p>
              <a:p>
                <a:r>
                  <a:rPr lang="en-GB" sz="1800" i="0">
                    <a:effectLst/>
                    <a:latin typeface="+mn-lt"/>
                    <a:ea typeface="Times New Roman" panose="02020603050405020304" pitchFamily="18" charset="0"/>
                    <a:cs typeface="Times New Roman" panose="02020603050405020304" pitchFamily="18" charset="0"/>
                  </a:rPr>
                  <a:t>𝐹</a:t>
                </a:r>
                <a:r>
                  <a:rPr lang="en-GB" sz="1800" dirty="0">
                    <a:effectLst/>
                    <a:latin typeface="+mn-lt"/>
                    <a:ea typeface="Times New Roman" panose="02020603050405020304" pitchFamily="18" charset="0"/>
                    <a:cs typeface="Times New Roman" panose="02020603050405020304" pitchFamily="18" charset="0"/>
                  </a:rPr>
                  <a:t>  = total force</a:t>
                </a:r>
                <a:endParaRPr lang="en-GB" sz="1800" dirty="0">
                  <a:effectLst/>
                  <a:latin typeface="+mn-lt"/>
                  <a:ea typeface="Calibri" panose="020F0502020204030204" pitchFamily="34" charset="0"/>
                  <a:cs typeface="Times New Roman" panose="02020603050405020304" pitchFamily="18" charset="0"/>
                </a:endParaRPr>
              </a:p>
              <a:p>
                <a:pPr algn="ctr"/>
                <a:r>
                  <a:rPr lang="en-GB" sz="1800" i="0">
                    <a:effectLst/>
                    <a:latin typeface="+mn-lt"/>
                    <a:ea typeface="Times New Roman" panose="02020603050405020304" pitchFamily="18" charset="0"/>
                    <a:cs typeface="Times New Roman" panose="02020603050405020304" pitchFamily="18" charset="0"/>
                  </a:rPr>
                  <a:t>𝐸_𝑡=𝑧𝑒𝑟𝑜𝑠(𝑠𝑖𝑧𝑒</a:t>
                </a:r>
                <a:r>
                  <a:rPr lang="en-GB" sz="1800" i="0">
                    <a:effectLst/>
                    <a:latin typeface="+mn-lt"/>
                    <a:cs typeface="Times New Roman" panose="02020603050405020304" pitchFamily="18" charset="0"/>
                  </a:rPr>
                  <a:t>(</a:t>
                </a:r>
                <a:r>
                  <a:rPr lang="en-GB" sz="1800" i="0">
                    <a:effectLst/>
                    <a:latin typeface="+mn-lt"/>
                    <a:ea typeface="Times New Roman" panose="02020603050405020304" pitchFamily="18" charset="0"/>
                    <a:cs typeface="Times New Roman" panose="02020603050405020304" pitchFamily="18" charset="0"/>
                  </a:rPr>
                  <a:t>𝑡𝑖𝑚𝑒))</a:t>
                </a:r>
                <a:endParaRPr lang="en-GB" sz="1800" dirty="0">
                  <a:effectLst/>
                  <a:latin typeface="+mn-lt"/>
                  <a:ea typeface="Calibri" panose="020F0502020204030204" pitchFamily="34" charset="0"/>
                  <a:cs typeface="Times New Roman" panose="02020603050405020304" pitchFamily="18" charset="0"/>
                </a:endParaRPr>
              </a:p>
              <a:p>
                <a:pPr algn="ctr"/>
                <a:r>
                  <a:rPr lang="en-GB" sz="1800" i="0">
                    <a:effectLst/>
                    <a:latin typeface="+mn-lt"/>
                    <a:ea typeface="Times New Roman" panose="02020603050405020304" pitchFamily="18" charset="0"/>
                    <a:cs typeface="Times New Roman" panose="02020603050405020304" pitchFamily="18" charset="0"/>
                  </a:rPr>
                  <a:t>𝐸_𝑡 </a:t>
                </a:r>
                <a:r>
                  <a:rPr lang="en-GB" sz="1800" i="0">
                    <a:effectLst/>
                    <a:latin typeface="+mn-lt"/>
                    <a:cs typeface="Times New Roman" panose="02020603050405020304" pitchFamily="18" charset="0"/>
                  </a:rPr>
                  <a:t>(</a:t>
                </a:r>
                <a:r>
                  <a:rPr lang="en-GB" sz="1800" i="0">
                    <a:effectLst/>
                    <a:latin typeface="+mn-lt"/>
                    <a:ea typeface="Times New Roman" panose="02020603050405020304" pitchFamily="18" charset="0"/>
                    <a:cs typeface="Times New Roman" panose="02020603050405020304" pitchFamily="18" charset="0"/>
                  </a:rPr>
                  <a:t>𝑖𝑛𝑑𝑒𝑥)= 𝑇_𝑤 (𝑖𝑛𝑑𝑒𝑥)</a:t>
                </a:r>
                <a:endParaRPr lang="en-GB" sz="1800" dirty="0">
                  <a:effectLst/>
                  <a:latin typeface="+mn-lt"/>
                  <a:ea typeface="Calibri" panose="020F0502020204030204" pitchFamily="34" charset="0"/>
                  <a:cs typeface="Times New Roman" panose="02020603050405020304" pitchFamily="18" charset="0"/>
                </a:endParaRPr>
              </a:p>
              <a:p>
                <a:pPr algn="ctr"/>
                <a:r>
                  <a:rPr lang="en-GB" sz="1800" i="0">
                    <a:effectLst/>
                    <a:latin typeface="+mn-lt"/>
                    <a:ea typeface="Times New Roman" panose="02020603050405020304" pitchFamily="18" charset="0"/>
                    <a:cs typeface="Times New Roman" panose="02020603050405020304" pitchFamily="18" charset="0"/>
                  </a:rPr>
                  <a:t>𝐸_𝑟=𝑧𝑒𝑟𝑜𝑠</a:t>
                </a:r>
                <a:r>
                  <a:rPr lang="en-GB" sz="1800" i="0">
                    <a:effectLst/>
                    <a:latin typeface="+mn-lt"/>
                    <a:cs typeface="Times New Roman" panose="02020603050405020304" pitchFamily="18" charset="0"/>
                  </a:rPr>
                  <a:t>(</a:t>
                </a:r>
                <a:r>
                  <a:rPr lang="en-GB" sz="1800" i="0">
                    <a:effectLst/>
                    <a:latin typeface="+mn-lt"/>
                    <a:ea typeface="Times New Roman" panose="02020603050405020304" pitchFamily="18" charset="0"/>
                    <a:cs typeface="Times New Roman" panose="02020603050405020304" pitchFamily="18" charset="0"/>
                  </a:rPr>
                  <a:t>𝑠𝑖𝑧𝑒(𝑡𝑖𝑚𝑒))</a:t>
                </a:r>
                <a:endParaRPr lang="en-GB" sz="1800" dirty="0">
                  <a:effectLst/>
                  <a:latin typeface="+mn-lt"/>
                  <a:ea typeface="Calibri" panose="020F0502020204030204" pitchFamily="34" charset="0"/>
                  <a:cs typeface="Times New Roman" panose="02020603050405020304" pitchFamily="18" charset="0"/>
                </a:endParaRPr>
              </a:p>
              <a:p>
                <a:pPr algn="ctr"/>
                <a:r>
                  <a:rPr lang="en-GB" sz="1800" i="0">
                    <a:effectLst/>
                    <a:latin typeface="+mn-lt"/>
                    <a:ea typeface="Times New Roman" panose="02020603050405020304" pitchFamily="18" charset="0"/>
                    <a:cs typeface="Times New Roman" panose="02020603050405020304" pitchFamily="18" charset="0"/>
                  </a:rPr>
                  <a:t>𝐸_𝑟 </a:t>
                </a:r>
                <a:r>
                  <a:rPr lang="en-GB" sz="1800" i="0">
                    <a:effectLst/>
                    <a:latin typeface="+mn-lt"/>
                    <a:cs typeface="Times New Roman" panose="02020603050405020304" pitchFamily="18" charset="0"/>
                  </a:rPr>
                  <a:t>(</a:t>
                </a:r>
                <a:r>
                  <a:rPr lang="en-GB" sz="1800" i="0">
                    <a:effectLst/>
                    <a:latin typeface="+mn-lt"/>
                    <a:ea typeface="Times New Roman" panose="02020603050405020304" pitchFamily="18" charset="0"/>
                    <a:cs typeface="Times New Roman" panose="02020603050405020304" pitchFamily="18" charset="0"/>
                  </a:rPr>
                  <a:t>𝑖𝑛𝑑𝑒𝑥)= 𝑇_𝑤 (𝑖𝑛𝑑𝑒𝑥)</a:t>
                </a:r>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rPr>
                  <a:t>The next calculations are the most important, total energy need for one cycle, number of cycles, WLTP range, WLTP in </a:t>
                </a:r>
                <a:r>
                  <a:rPr lang="en-GB" sz="1800" dirty="0" err="1">
                    <a:effectLst/>
                    <a:latin typeface="+mn-lt"/>
                    <a:ea typeface="Times New Roman" panose="02020603050405020304" pitchFamily="18" charset="0"/>
                  </a:rPr>
                  <a:t>Wh</a:t>
                </a:r>
                <a:r>
                  <a:rPr lang="en-GB" sz="1800" dirty="0">
                    <a:effectLst/>
                    <a:latin typeface="+mn-lt"/>
                    <a:ea typeface="Times New Roman" panose="02020603050405020304" pitchFamily="18" charset="0"/>
                  </a:rPr>
                  <a:t>/km, and energy storage levels. Calculations for each are as follows:</a:t>
                </a:r>
              </a:p>
              <a:p>
                <a:pPr algn="ctr"/>
                <a:r>
                  <a:rPr lang="en-GB" sz="1800" i="0">
                    <a:effectLst/>
                    <a:latin typeface="+mn-lt"/>
                    <a:ea typeface="Times New Roman" panose="02020603050405020304" pitchFamily="18" charset="0"/>
                    <a:cs typeface="Times New Roman" panose="02020603050405020304" pitchFamily="18" charset="0"/>
                  </a:rPr>
                  <a:t>𝐸_𝑐=𝑐𝑢𝑚𝑠𝑢𝑚</a:t>
                </a:r>
                <a:r>
                  <a:rPr lang="en-GB" sz="1800" i="0">
                    <a:effectLst/>
                    <a:latin typeface="+mn-lt"/>
                    <a:cs typeface="Times New Roman" panose="02020603050405020304" pitchFamily="18" charset="0"/>
                  </a:rPr>
                  <a:t>(</a:t>
                </a:r>
                <a:r>
                  <a:rPr lang="en-GB" sz="1800" i="0">
                    <a:effectLst/>
                    <a:latin typeface="+mn-lt"/>
                    <a:ea typeface="Times New Roman" panose="02020603050405020304" pitchFamily="18" charset="0"/>
                    <a:cs typeface="Times New Roman" panose="02020603050405020304" pitchFamily="18" charset="0"/>
                  </a:rPr>
                  <a:t>𝐸_𝑡 )</a:t>
                </a:r>
                <a:endParaRPr lang="en-GB" sz="1800" dirty="0">
                  <a:effectLst/>
                  <a:latin typeface="+mn-lt"/>
                  <a:ea typeface="Calibri" panose="020F0502020204030204" pitchFamily="34" charset="0"/>
                  <a:cs typeface="Times New Roman" panose="02020603050405020304" pitchFamily="18" charset="0"/>
                </a:endParaRPr>
              </a:p>
              <a:p>
                <a:pPr algn="ctr"/>
                <a:r>
                  <a:rPr lang="en-GB" sz="1800" i="0">
                    <a:effectLst/>
                    <a:latin typeface="+mn-lt"/>
                    <a:ea typeface="Times New Roman" panose="02020603050405020304" pitchFamily="18" charset="0"/>
                    <a:cs typeface="Times New Roman" panose="02020603050405020304" pitchFamily="18" charset="0"/>
                  </a:rPr>
                  <a:t>𝑁𝑜𝐶𝑦𝑐𝑙𝑒𝑠= </a:t>
                </a:r>
                <a:r>
                  <a:rPr lang="en-GB" sz="1800" i="0">
                    <a:effectLst/>
                    <a:latin typeface="+mn-lt"/>
                    <a:cs typeface="Times New Roman" panose="02020603050405020304" pitchFamily="18" charset="0"/>
                  </a:rPr>
                  <a:t> </a:t>
                </a:r>
                <a:r>
                  <a:rPr lang="en-GB" sz="1800" i="0">
                    <a:effectLst/>
                    <a:latin typeface="+mn-lt"/>
                    <a:ea typeface="Times New Roman" panose="02020603050405020304" pitchFamily="18" charset="0"/>
                    <a:cs typeface="Times New Roman" panose="02020603050405020304" pitchFamily="18" charset="0"/>
                  </a:rPr>
                  <a:t>𝐸_𝑏𝑡/𝐸_𝑐 </a:t>
                </a:r>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Where: </a:t>
                </a:r>
                <a:endParaRPr lang="en-GB" sz="1800" dirty="0">
                  <a:effectLst/>
                  <a:latin typeface="+mn-lt"/>
                  <a:ea typeface="Calibri" panose="020F0502020204030204" pitchFamily="34" charset="0"/>
                  <a:cs typeface="Times New Roman" panose="02020603050405020304" pitchFamily="18" charset="0"/>
                </a:endParaRPr>
              </a:p>
              <a:p>
                <a:r>
                  <a:rPr lang="en-GB" sz="1800" i="0">
                    <a:effectLst/>
                    <a:latin typeface="+mn-lt"/>
                    <a:ea typeface="Times New Roman" panose="02020603050405020304" pitchFamily="18" charset="0"/>
                    <a:cs typeface="Times New Roman" panose="02020603050405020304" pitchFamily="18" charset="0"/>
                  </a:rPr>
                  <a:t>𝐸_𝑏𝑡</a:t>
                </a:r>
                <a:r>
                  <a:rPr lang="en-GB" sz="1800" dirty="0">
                    <a:effectLst/>
                    <a:latin typeface="+mn-lt"/>
                    <a:ea typeface="Times New Roman" panose="02020603050405020304" pitchFamily="18" charset="0"/>
                    <a:cs typeface="Times New Roman" panose="02020603050405020304" pitchFamily="18" charset="0"/>
                  </a:rPr>
                  <a:t> = battery total energy </a:t>
                </a:r>
                <a:endParaRPr lang="en-GB" sz="1800" dirty="0">
                  <a:effectLst/>
                  <a:latin typeface="+mn-lt"/>
                  <a:ea typeface="Calibri" panose="020F0502020204030204" pitchFamily="34" charset="0"/>
                  <a:cs typeface="Times New Roman" panose="02020603050405020304" pitchFamily="18" charset="0"/>
                </a:endParaRPr>
              </a:p>
              <a:p>
                <a:pPr algn="ctr"/>
                <a:r>
                  <a:rPr lang="en-GB" sz="1800" i="0">
                    <a:effectLst/>
                    <a:latin typeface="+mn-lt"/>
                    <a:cs typeface="Times New Roman" panose="02020603050405020304" pitchFamily="18" charset="0"/>
                  </a:rPr>
                  <a:t>〖</a:t>
                </a:r>
                <a:r>
                  <a:rPr lang="en-GB" sz="1800" i="0">
                    <a:effectLst/>
                    <a:latin typeface="+mn-lt"/>
                    <a:ea typeface="Times New Roman" panose="02020603050405020304" pitchFamily="18" charset="0"/>
                    <a:cs typeface="Times New Roman" panose="02020603050405020304" pitchFamily="18" charset="0"/>
                  </a:rPr>
                  <a:t>𝑊𝐿𝑇𝑃〗_𝑟=𝑁𝑜𝐶𝑦𝑐𝑙𝑒𝑠 × </a:t>
                </a:r>
                <a:r>
                  <a:rPr lang="en-GB" sz="1800" i="0">
                    <a:effectLst/>
                    <a:latin typeface="+mn-lt"/>
                    <a:cs typeface="Times New Roman" panose="02020603050405020304" pitchFamily="18" charset="0"/>
                  </a:rPr>
                  <a:t> </a:t>
                </a:r>
                <a:r>
                  <a:rPr lang="en-GB" sz="1800" i="0">
                    <a:effectLst/>
                    <a:latin typeface="+mn-lt"/>
                    <a:ea typeface="Times New Roman" panose="02020603050405020304" pitchFamily="18" charset="0"/>
                    <a:cs typeface="Times New Roman" panose="02020603050405020304" pitchFamily="18" charset="0"/>
                  </a:rPr>
                  <a:t>𝑑/1000  </a:t>
                </a:r>
                <a:endParaRPr lang="en-GB" sz="1800" dirty="0">
                  <a:effectLst/>
                  <a:latin typeface="+mn-lt"/>
                  <a:ea typeface="Calibri" panose="020F0502020204030204" pitchFamily="34" charset="0"/>
                  <a:cs typeface="Times New Roman" panose="02020603050405020304" pitchFamily="18" charset="0"/>
                </a:endParaRPr>
              </a:p>
              <a:p>
                <a:r>
                  <a:rPr lang="en-GB" sz="1800" dirty="0">
                    <a:effectLst/>
                    <a:latin typeface="+mn-lt"/>
                    <a:ea typeface="Times New Roman" panose="02020603050405020304" pitchFamily="18" charset="0"/>
                    <a:cs typeface="Times New Roman" panose="02020603050405020304" pitchFamily="18" charset="0"/>
                  </a:rPr>
                  <a:t>Where:</a:t>
                </a:r>
                <a:endParaRPr lang="en-GB" sz="1800" dirty="0">
                  <a:effectLst/>
                  <a:latin typeface="+mn-lt"/>
                  <a:ea typeface="Calibri" panose="020F0502020204030204" pitchFamily="34" charset="0"/>
                  <a:cs typeface="Times New Roman" panose="02020603050405020304" pitchFamily="18" charset="0"/>
                </a:endParaRPr>
              </a:p>
              <a:p>
                <a:r>
                  <a:rPr lang="en-GB" sz="1800" i="0">
                    <a:effectLst/>
                    <a:latin typeface="+mn-lt"/>
                    <a:ea typeface="Times New Roman" panose="02020603050405020304" pitchFamily="18" charset="0"/>
                    <a:cs typeface="Times New Roman" panose="02020603050405020304" pitchFamily="18" charset="0"/>
                  </a:rPr>
                  <a:t>𝑑</a:t>
                </a:r>
                <a:r>
                  <a:rPr lang="en-GB" sz="1800" dirty="0">
                    <a:effectLst/>
                    <a:latin typeface="+mn-lt"/>
                    <a:ea typeface="Times New Roman" panose="02020603050405020304" pitchFamily="18" charset="0"/>
                    <a:cs typeface="Times New Roman" panose="02020603050405020304" pitchFamily="18" charset="0"/>
                  </a:rPr>
                  <a:t> = distance </a:t>
                </a:r>
                <a:endParaRPr lang="en-GB" sz="1800" dirty="0">
                  <a:effectLst/>
                  <a:latin typeface="+mn-lt"/>
                  <a:ea typeface="Calibri" panose="020F0502020204030204" pitchFamily="34" charset="0"/>
                  <a:cs typeface="Times New Roman" panose="02020603050405020304" pitchFamily="18" charset="0"/>
                </a:endParaRPr>
              </a:p>
              <a:p>
                <a:pPr algn="ctr"/>
                <a:r>
                  <a:rPr lang="en-GB" sz="1800" dirty="0">
                    <a:effectLst/>
                    <a:latin typeface="+mn-lt"/>
                    <a:ea typeface="Times New Roman" panose="02020603050405020304" pitchFamily="18" charset="0"/>
                    <a:cs typeface="Times New Roman" panose="02020603050405020304" pitchFamily="18" charset="0"/>
                  </a:rPr>
                  <a:t> </a:t>
                </a:r>
                <a:endParaRPr lang="en-GB" sz="1800" dirty="0">
                  <a:effectLst/>
                  <a:latin typeface="+mn-lt"/>
                  <a:ea typeface="Calibri" panose="020F0502020204030204" pitchFamily="34" charset="0"/>
                  <a:cs typeface="Times New Roman" panose="02020603050405020304" pitchFamily="18" charset="0"/>
                </a:endParaRPr>
              </a:p>
              <a:p>
                <a:pPr algn="ctr"/>
                <a:r>
                  <a:rPr lang="en-GB" sz="1800" i="0">
                    <a:effectLst/>
                    <a:latin typeface="+mn-lt"/>
                    <a:ea typeface="Calibri" panose="020F0502020204030204" pitchFamily="34" charset="0"/>
                    <a:cs typeface="Times New Roman" panose="02020603050405020304" pitchFamily="18" charset="0"/>
                  </a:rPr>
                  <a:t>𝑊ℎ𝑝𝑚= </a:t>
                </a:r>
                <a:r>
                  <a:rPr lang="en-GB" sz="1800" i="0">
                    <a:effectLst/>
                    <a:latin typeface="+mn-lt"/>
                    <a:cs typeface="Times New Roman" panose="02020603050405020304" pitchFamily="18" charset="0"/>
                  </a:rPr>
                  <a:t> (</a:t>
                </a:r>
                <a:r>
                  <a:rPr lang="en-GB" sz="1800" i="0">
                    <a:effectLst/>
                    <a:latin typeface="+mn-lt"/>
                    <a:ea typeface="Times New Roman" panose="02020603050405020304" pitchFamily="18" charset="0"/>
                    <a:cs typeface="Times New Roman" panose="02020603050405020304" pitchFamily="18" charset="0"/>
                  </a:rPr>
                  <a:t>𝐸_𝑐  )/3600× </a:t>
                </a:r>
                <a:r>
                  <a:rPr lang="en-GB" sz="1800" i="0">
                    <a:effectLst/>
                    <a:latin typeface="+mn-lt"/>
                    <a:cs typeface="Times New Roman" panose="02020603050405020304" pitchFamily="18" charset="0"/>
                  </a:rPr>
                  <a:t> </a:t>
                </a:r>
                <a:r>
                  <a:rPr lang="en-GB" sz="1800" i="0">
                    <a:effectLst/>
                    <a:latin typeface="+mn-lt"/>
                    <a:ea typeface="Times New Roman" panose="02020603050405020304" pitchFamily="18" charset="0"/>
                    <a:cs typeface="Times New Roman" panose="02020603050405020304" pitchFamily="18" charset="0"/>
                  </a:rPr>
                  <a:t>𝑑/1609  </a:t>
                </a:r>
                <a:endParaRPr lang="en-GB" sz="1800" dirty="0">
                  <a:effectLst/>
                  <a:latin typeface="+mn-lt"/>
                  <a:ea typeface="Calibri" panose="020F0502020204030204" pitchFamily="34" charset="0"/>
                  <a:cs typeface="Times New Roman" panose="02020603050405020304" pitchFamily="18" charset="0"/>
                </a:endParaRPr>
              </a:p>
              <a:p>
                <a:pPr algn="ctr"/>
                <a:r>
                  <a:rPr lang="en-GB" sz="1800" dirty="0">
                    <a:effectLst/>
                    <a:latin typeface="+mn-lt"/>
                    <a:ea typeface="Times New Roman" panose="02020603050405020304" pitchFamily="18" charset="0"/>
                    <a:cs typeface="Times New Roman" panose="02020603050405020304" pitchFamily="18" charset="0"/>
                  </a:rPr>
                  <a:t> </a:t>
                </a:r>
                <a:endParaRPr lang="en-GB" sz="1800" dirty="0">
                  <a:effectLst/>
                  <a:latin typeface="+mn-lt"/>
                  <a:ea typeface="Calibri" panose="020F0502020204030204" pitchFamily="34" charset="0"/>
                  <a:cs typeface="Times New Roman" panose="02020603050405020304" pitchFamily="18" charset="0"/>
                </a:endParaRPr>
              </a:p>
              <a:p>
                <a:pPr algn="ctr"/>
                <a:r>
                  <a:rPr lang="en-GB" sz="1800" i="0">
                    <a:effectLst/>
                    <a:latin typeface="+mn-lt"/>
                    <a:ea typeface="Times New Roman" panose="02020603050405020304" pitchFamily="18" charset="0"/>
                    <a:cs typeface="Times New Roman" panose="02020603050405020304" pitchFamily="18" charset="0"/>
                  </a:rPr>
                  <a:t>𝐸_𝑠=𝑎 × 𝐸_𝑏𝑡</a:t>
                </a:r>
                <a:endParaRPr lang="en-GB" sz="1800" dirty="0">
                  <a:effectLst/>
                  <a:latin typeface="+mn-lt"/>
                  <a:ea typeface="Calibri" panose="020F0502020204030204" pitchFamily="34" charset="0"/>
                  <a:cs typeface="Times New Roman" panose="02020603050405020304" pitchFamily="18" charset="0"/>
                </a:endParaRPr>
              </a:p>
              <a:p>
                <a:endParaRPr lang="en-GB" dirty="0">
                  <a:latin typeface="+mn-lt"/>
                </a:endParaRPr>
              </a:p>
              <a:p>
                <a:endParaRPr lang="en-GB" dirty="0"/>
              </a:p>
            </p:txBody>
          </p:sp>
        </mc:Fallback>
      </mc:AlternateContent>
      <p:sp>
        <p:nvSpPr>
          <p:cNvPr id="4" name="Slide Number Placeholder 3"/>
          <p:cNvSpPr>
            <a:spLocks noGrp="1"/>
          </p:cNvSpPr>
          <p:nvPr>
            <p:ph type="sldNum" sz="quarter" idx="5"/>
          </p:nvPr>
        </p:nvSpPr>
        <p:spPr/>
        <p:txBody>
          <a:bodyPr/>
          <a:lstStyle/>
          <a:p>
            <a:fld id="{E0B5F191-7D75-D04C-A3BB-B32894606965}" type="slidenum">
              <a:rPr lang="en-US" smtClean="0"/>
              <a:t>3</a:t>
            </a:fld>
            <a:endParaRPr lang="en-US"/>
          </a:p>
        </p:txBody>
      </p:sp>
    </p:spTree>
    <p:extLst>
      <p:ext uri="{BB962C8B-B14F-4D97-AF65-F5344CB8AC3E}">
        <p14:creationId xmlns:p14="http://schemas.microsoft.com/office/powerpoint/2010/main" val="27405597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values seen in the table above have been used to decide </a:t>
            </a:r>
            <a:r>
              <a:rPr lang="en-GB" noProof="0" dirty="0"/>
              <a:t>which will be the best options for the Tesla. Six options have been chosen, capacitor with ICE, alternative fuels, compressed air with ICE, hydrogen fuel cell, flywheel with ICE and EV with capacitor. These have been rated 1-5 for ten aspects of the criteria, where 1 is bad and 5 is good. The highest number overall is the option that will be chosen. </a:t>
            </a:r>
          </a:p>
          <a:p>
            <a:endParaRPr lang="en-GB" noProof="0" dirty="0"/>
          </a:p>
          <a:p>
            <a:r>
              <a:rPr lang="en-GB" noProof="0" dirty="0"/>
              <a:t>EV with a capacitor has been decided to be the most useful out of all of the above options, therefore this is the option that will be going forward. </a:t>
            </a:r>
            <a:endParaRPr lang="en-US" dirty="0"/>
          </a:p>
        </p:txBody>
      </p:sp>
      <p:sp>
        <p:nvSpPr>
          <p:cNvPr id="4" name="Slide Number Placeholder 3"/>
          <p:cNvSpPr>
            <a:spLocks noGrp="1"/>
          </p:cNvSpPr>
          <p:nvPr>
            <p:ph type="sldNum" sz="quarter" idx="5"/>
          </p:nvPr>
        </p:nvSpPr>
        <p:spPr/>
        <p:txBody>
          <a:bodyPr/>
          <a:lstStyle/>
          <a:p>
            <a:fld id="{E0B5F191-7D75-D04C-A3BB-B32894606965}" type="slidenum">
              <a:rPr lang="en-US" smtClean="0"/>
              <a:t>4</a:t>
            </a:fld>
            <a:endParaRPr lang="en-US"/>
          </a:p>
        </p:txBody>
      </p:sp>
    </p:spTree>
    <p:extLst>
      <p:ext uri="{BB962C8B-B14F-4D97-AF65-F5344CB8AC3E}">
        <p14:creationId xmlns:p14="http://schemas.microsoft.com/office/powerpoint/2010/main" val="23169324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mc:Choice xmlns:a14="http://schemas.microsoft.com/office/drawing/2010/main" Requires="a14">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capacitor that has been chosen is the Panasonic SH-SPX AC 250 V 12 µF, this can be seen on the right. The operating temperatures are</a:t>
                </a:r>
                <a:r>
                  <a:rPr lang="en-GB" baseline="0" dirty="0"/>
                  <a:t> between -40 and 85, this can be seen at the top of the slide </a:t>
                </a:r>
                <a:r>
                  <a:rPr lang="en-GB" sz="1200" kern="1200" dirty="0">
                    <a:solidFill>
                      <a:schemeClr val="tx1"/>
                    </a:solidFill>
                    <a:effectLst/>
                    <a:latin typeface="+mn-lt"/>
                    <a:ea typeface="+mn-ea"/>
                    <a:cs typeface="+mn-cs"/>
                  </a:rPr>
                  <a:t>(Panasonic, 2022).</a:t>
                </a:r>
                <a:r>
                  <a:rPr lang="en-GB" sz="1200" kern="1200" baseline="0" dirty="0">
                    <a:solidFill>
                      <a:schemeClr val="tx1"/>
                    </a:solidFill>
                    <a:effectLst/>
                    <a:latin typeface="+mn-lt"/>
                    <a:ea typeface="+mn-ea"/>
                    <a:cs typeface="+mn-cs"/>
                  </a:rPr>
                  <a:t> </a:t>
                </a:r>
                <a:r>
                  <a:rPr lang="en-GB" dirty="0"/>
                  <a:t>This is used in automotive industry already so this had already been tested on electric vehicles. This capacitor has voltage of 250v and a capacitance of 12 </a:t>
                </a:r>
                <a14:m>
                  <m:oMath xmlns:m="http://schemas.openxmlformats.org/officeDocument/2006/math">
                    <m:r>
                      <a:rPr lang="en-GB" sz="1800" i="1" smtClean="0">
                        <a:effectLst/>
                        <a:latin typeface="Cambria Math" panose="02040503050406030204" pitchFamily="18" charset="0"/>
                        <a:ea typeface="Times New Roman" panose="02020603050405020304" pitchFamily="18" charset="0"/>
                        <a:cs typeface="Times New Roman" panose="02020603050405020304" pitchFamily="18" charset="0"/>
                      </a:rPr>
                      <m:t>𝜇</m:t>
                    </m:r>
                  </m:oMath>
                </a14:m>
                <a:r>
                  <a:rPr lang="en-GB" sz="1800" dirty="0">
                    <a:effectLst/>
                    <a:latin typeface="Calibri" panose="020F0502020204030204" pitchFamily="34" charset="0"/>
                    <a:ea typeface="Calibri" panose="020F0502020204030204" pitchFamily="34" charset="0"/>
                    <a:cs typeface="Times New Roman" panose="02020603050405020304" pitchFamily="18" charset="0"/>
                  </a:rPr>
                  <a:t>F</a:t>
                </a:r>
                <a:r>
                  <a:rPr lang="en-GB" sz="1800" baseline="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200" dirty="0">
                    <a:solidFill>
                      <a:schemeClr val="tx1"/>
                    </a:solidFill>
                    <a:effectLst/>
                    <a:latin typeface="+mn-lt"/>
                    <a:ea typeface="+mn-ea"/>
                    <a:cs typeface="+mn-cs"/>
                  </a:rPr>
                  <a:t>(Panasonic, 2022)</a:t>
                </a:r>
                <a:r>
                  <a:rPr lang="en-GB" sz="1800" kern="1200" baseline="0" dirty="0">
                    <a:solidFill>
                      <a:schemeClr val="tx1"/>
                    </a:solidFill>
                    <a:effectLst/>
                    <a:latin typeface="+mn-lt"/>
                    <a:ea typeface="+mn-ea"/>
                    <a:cs typeface="+mn-cs"/>
                  </a:rPr>
                  <a:t> </a:t>
                </a:r>
                <a:r>
                  <a:rPr lang="en-GB" sz="1800" baseline="0" dirty="0">
                    <a:effectLst/>
                    <a:latin typeface="Calibri" panose="020F0502020204030204" pitchFamily="34" charset="0"/>
                    <a:ea typeface="Calibri" panose="020F0502020204030204" pitchFamily="34" charset="0"/>
                    <a:cs typeface="Times New Roman" panose="02020603050405020304" pitchFamily="18" charset="0"/>
                  </a:rPr>
                  <a:t>which should make great performance improvements to the Tesla.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mc:Choice>
        <mc:Fallback>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capacitor that has been chosen is the Panasonic SH-SPX AC 250 V 12 µF, this can be seen on the right. The operating temperatures are</a:t>
                </a:r>
                <a:r>
                  <a:rPr lang="en-GB" baseline="0" dirty="0"/>
                  <a:t> between -40 and 85, this can be seen at the top of the slide </a:t>
                </a:r>
                <a:r>
                  <a:rPr lang="en-GB" sz="1200" kern="1200" dirty="0">
                    <a:solidFill>
                      <a:schemeClr val="tx1"/>
                    </a:solidFill>
                    <a:effectLst/>
                    <a:latin typeface="+mn-lt"/>
                    <a:ea typeface="+mn-ea"/>
                    <a:cs typeface="+mn-cs"/>
                  </a:rPr>
                  <a:t>(Panasonic, 2022).</a:t>
                </a:r>
                <a:r>
                  <a:rPr lang="en-GB" sz="1200" kern="1200" baseline="0" dirty="0">
                    <a:solidFill>
                      <a:schemeClr val="tx1"/>
                    </a:solidFill>
                    <a:effectLst/>
                    <a:latin typeface="+mn-lt"/>
                    <a:ea typeface="+mn-ea"/>
                    <a:cs typeface="+mn-cs"/>
                  </a:rPr>
                  <a:t> </a:t>
                </a:r>
                <a:r>
                  <a:rPr lang="en-GB" dirty="0"/>
                  <a:t>This is used in automotive industry already so this had already been tested on electric vehicles. This capacitor has voltage of 250v and a capacitance of 12 </a:t>
                </a:r>
                <a:r>
                  <a:rPr lang="en-GB" sz="1800" i="0">
                    <a:effectLst/>
                    <a:latin typeface="Cambria Math" panose="02040503050406030204" pitchFamily="18" charset="0"/>
                    <a:ea typeface="Times New Roman" panose="02020603050405020304" pitchFamily="18" charset="0"/>
                    <a:cs typeface="Times New Roman" panose="02020603050405020304" pitchFamily="18" charset="0"/>
                  </a:rPr>
                  <a:t>𝜇</a:t>
                </a:r>
                <a:r>
                  <a:rPr lang="en-GB" sz="1800" dirty="0">
                    <a:effectLst/>
                    <a:latin typeface="Calibri" panose="020F0502020204030204" pitchFamily="34" charset="0"/>
                    <a:ea typeface="Calibri" panose="020F0502020204030204" pitchFamily="34" charset="0"/>
                    <a:cs typeface="Times New Roman" panose="02020603050405020304" pitchFamily="18" charset="0"/>
                  </a:rPr>
                  <a:t>F</a:t>
                </a:r>
                <a:r>
                  <a:rPr lang="en-GB" sz="1800" baseline="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200" dirty="0">
                    <a:solidFill>
                      <a:schemeClr val="tx1"/>
                    </a:solidFill>
                    <a:effectLst/>
                    <a:latin typeface="+mn-lt"/>
                    <a:ea typeface="+mn-ea"/>
                    <a:cs typeface="+mn-cs"/>
                  </a:rPr>
                  <a:t>(Panasonic, 2022)</a:t>
                </a:r>
                <a:r>
                  <a:rPr lang="en-GB" sz="1800" kern="1200" baseline="0" dirty="0">
                    <a:solidFill>
                      <a:schemeClr val="tx1"/>
                    </a:solidFill>
                    <a:effectLst/>
                    <a:latin typeface="+mn-lt"/>
                    <a:ea typeface="+mn-ea"/>
                    <a:cs typeface="+mn-cs"/>
                  </a:rPr>
                  <a:t> </a:t>
                </a:r>
                <a:r>
                  <a:rPr lang="en-GB" sz="1800" baseline="0" dirty="0">
                    <a:effectLst/>
                    <a:latin typeface="Calibri" panose="020F0502020204030204" pitchFamily="34" charset="0"/>
                    <a:ea typeface="Calibri" panose="020F0502020204030204" pitchFamily="34" charset="0"/>
                    <a:cs typeface="Times New Roman" panose="02020603050405020304" pitchFamily="18" charset="0"/>
                  </a:rPr>
                  <a:t>which should make great performance improvements to the Tesla.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mc:Fallback>
      </mc:AlternateContent>
      <p:sp>
        <p:nvSpPr>
          <p:cNvPr id="4" name="Slide Number Placeholder 3"/>
          <p:cNvSpPr>
            <a:spLocks noGrp="1"/>
          </p:cNvSpPr>
          <p:nvPr>
            <p:ph type="sldNum" sz="quarter" idx="5"/>
          </p:nvPr>
        </p:nvSpPr>
        <p:spPr/>
        <p:txBody>
          <a:bodyPr/>
          <a:lstStyle/>
          <a:p>
            <a:fld id="{E0B5F191-7D75-D04C-A3BB-B32894606965}" type="slidenum">
              <a:rPr lang="en-US" smtClean="0"/>
              <a:t>5</a:t>
            </a:fld>
            <a:endParaRPr lang="en-US"/>
          </a:p>
        </p:txBody>
      </p:sp>
    </p:spTree>
    <p:extLst>
      <p:ext uri="{BB962C8B-B14F-4D97-AF65-F5344CB8AC3E}">
        <p14:creationId xmlns:p14="http://schemas.microsoft.com/office/powerpoint/2010/main" val="7564584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dirty="0"/>
              <a:t>The first graph shows the initial battery storage level of the Tesla, with a maximum point of 27x10</a:t>
            </a:r>
            <a:r>
              <a:rPr lang="en-GB" sz="3200" baseline="30000" dirty="0"/>
              <a:t>7</a:t>
            </a:r>
            <a:r>
              <a:rPr lang="en-GB" sz="3200" baseline="0" dirty="0"/>
              <a:t>kWh. The graph of the right shows the battery storage level after the capacitor was added, this shows a maximum point of 27.0357x10</a:t>
            </a:r>
            <a:r>
              <a:rPr lang="en-GB" sz="3200" baseline="30000" dirty="0"/>
              <a:t>7</a:t>
            </a:r>
            <a:r>
              <a:rPr lang="en-GB" sz="3200" baseline="0" dirty="0"/>
              <a:t>kWh which shows an improvement in performance. However, the WLTP range remains at 530km and the WLTP consumptions remains at 166Wh/km. </a:t>
            </a:r>
            <a:endParaRPr lang="en-GB" sz="3200" dirty="0"/>
          </a:p>
        </p:txBody>
      </p:sp>
      <p:sp>
        <p:nvSpPr>
          <p:cNvPr id="4" name="Slide Number Placeholder 3"/>
          <p:cNvSpPr>
            <a:spLocks noGrp="1"/>
          </p:cNvSpPr>
          <p:nvPr>
            <p:ph type="sldNum" sz="quarter" idx="5"/>
          </p:nvPr>
        </p:nvSpPr>
        <p:spPr/>
        <p:txBody>
          <a:bodyPr/>
          <a:lstStyle/>
          <a:p>
            <a:fld id="{E0B5F191-7D75-D04C-A3BB-B32894606965}" type="slidenum">
              <a:rPr lang="en-US" smtClean="0"/>
              <a:t>6</a:t>
            </a:fld>
            <a:endParaRPr lang="en-US"/>
          </a:p>
        </p:txBody>
      </p:sp>
    </p:spTree>
    <p:extLst>
      <p:ext uri="{BB962C8B-B14F-4D97-AF65-F5344CB8AC3E}">
        <p14:creationId xmlns:p14="http://schemas.microsoft.com/office/powerpoint/2010/main" val="12010871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latin typeface="+mn-lt"/>
              </a:rPr>
              <a:t>To conclude adding the capacitor improved the peak performance, however made no real difference to cost per km and the refuelling time was not affected as the battery remained the same. </a:t>
            </a:r>
            <a:r>
              <a:rPr lang="en-GB" sz="2400" dirty="0"/>
              <a:t>If peak performance is something that is important to someone, a capacitor would be a great addition. However, if the concerns are for refuelling time (charging time) or cost per km, this may not be the best option. </a:t>
            </a:r>
          </a:p>
          <a:p>
            <a:endParaRPr lang="en-GB" sz="240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latin typeface="+mn-lt"/>
              </a:rPr>
              <a:t>The WLTP is very different when compared to real world driving. </a:t>
            </a:r>
            <a:r>
              <a:rPr lang="en-GB" sz="2400" b="0" i="0" u="none" strike="noStrike" dirty="0">
                <a:solidFill>
                  <a:srgbClr val="27293E"/>
                </a:solidFill>
                <a:effectLst/>
                <a:latin typeface="Red Hat Text"/>
              </a:rPr>
              <a:t>Although it has had improvements recently, there are still many aspects that aren’t taken into account, such as, personal driving styles, traffic conditions, weather conditions, difference in acceleration and braking due to hills, and load on the car, whether that be passengers or luggage. </a:t>
            </a:r>
            <a:r>
              <a:rPr lang="en-GB" sz="2400" dirty="0">
                <a:effectLst/>
                <a:latin typeface="+mn-lt"/>
              </a:rPr>
              <a:t>The </a:t>
            </a:r>
            <a:r>
              <a:rPr lang="en-GB" sz="2400" b="0" i="0" u="none" strike="noStrike" dirty="0">
                <a:solidFill>
                  <a:srgbClr val="202124"/>
                </a:solidFill>
                <a:effectLst/>
                <a:latin typeface="+mn-lt"/>
              </a:rPr>
              <a:t>real-world range may be up to, or about 20% off the WLTP figure, in average conditions. 10-20% more with many passengers or load weight added, as well as driving in the very cold or very hot conditions </a:t>
            </a:r>
            <a:r>
              <a:rPr lang="en-GB" sz="2400" dirty="0">
                <a:effectLst/>
                <a:latin typeface="+mn-lt"/>
                <a:ea typeface="Calibri" panose="020F0502020204030204" pitchFamily="34" charset="0"/>
                <a:cs typeface="Times New Roman" panose="02020603050405020304" pitchFamily="18" charset="0"/>
              </a:rPr>
              <a:t>(Car, 2021). This being said, in real world driving the addition of a capacitor may have much more of an impact than it would while being run on WLTP. </a:t>
            </a:r>
          </a:p>
          <a:p>
            <a:endParaRPr lang="en-GB" sz="2400" dirty="0">
              <a:effectLst/>
              <a:latin typeface="+mn-lt"/>
              <a:ea typeface="Calibri" panose="020F0502020204030204" pitchFamily="34" charset="0"/>
              <a:cs typeface="Times New Roman" panose="02020603050405020304" pitchFamily="18" charset="0"/>
            </a:endParaRPr>
          </a:p>
          <a:p>
            <a:r>
              <a:rPr lang="en-GB" sz="2400" dirty="0">
                <a:effectLst/>
                <a:latin typeface="+mn-lt"/>
                <a:ea typeface="Calibri" panose="020F0502020204030204" pitchFamily="34" charset="0"/>
                <a:cs typeface="Times New Roman" panose="02020603050405020304" pitchFamily="18" charset="0"/>
              </a:rPr>
              <a:t>Thank you.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p:txBody>
      </p:sp>
      <p:sp>
        <p:nvSpPr>
          <p:cNvPr id="4" name="Slide Number Placeholder 3"/>
          <p:cNvSpPr>
            <a:spLocks noGrp="1"/>
          </p:cNvSpPr>
          <p:nvPr>
            <p:ph type="sldNum" sz="quarter" idx="5"/>
          </p:nvPr>
        </p:nvSpPr>
        <p:spPr/>
        <p:txBody>
          <a:bodyPr/>
          <a:lstStyle/>
          <a:p>
            <a:fld id="{E0B5F191-7D75-D04C-A3BB-B32894606965}" type="slidenum">
              <a:rPr lang="en-US" smtClean="0"/>
              <a:t>7</a:t>
            </a:fld>
            <a:endParaRPr lang="en-US"/>
          </a:p>
        </p:txBody>
      </p:sp>
    </p:spTree>
    <p:extLst>
      <p:ext uri="{BB962C8B-B14F-4D97-AF65-F5344CB8AC3E}">
        <p14:creationId xmlns:p14="http://schemas.microsoft.com/office/powerpoint/2010/main" val="28729491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5F191-7D75-D04C-A3BB-B32894606965}" type="slidenum">
              <a:rPr lang="en-US" smtClean="0"/>
              <a:t>8</a:t>
            </a:fld>
            <a:endParaRPr lang="en-US"/>
          </a:p>
        </p:txBody>
      </p:sp>
    </p:spTree>
    <p:extLst>
      <p:ext uri="{BB962C8B-B14F-4D97-AF65-F5344CB8AC3E}">
        <p14:creationId xmlns:p14="http://schemas.microsoft.com/office/powerpoint/2010/main" val="14731186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FC9DB-0CE8-6B27-FF2A-D5E4BDEA20C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869B7D7-9B92-A0B3-98AD-B6A26AA21E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994677C-79CB-ACD2-19B4-8E03AEA35DB9}"/>
              </a:ext>
            </a:extLst>
          </p:cNvPr>
          <p:cNvSpPr>
            <a:spLocks noGrp="1"/>
          </p:cNvSpPr>
          <p:nvPr>
            <p:ph type="dt" sz="half" idx="10"/>
          </p:nvPr>
        </p:nvSpPr>
        <p:spPr/>
        <p:txBody>
          <a:bodyPr/>
          <a:lstStyle/>
          <a:p>
            <a:fld id="{66F25550-5E67-8346-9FA0-742D422EC280}" type="datetimeFigureOut">
              <a:rPr lang="en-US" smtClean="0"/>
              <a:t>1/14/23</a:t>
            </a:fld>
            <a:endParaRPr lang="en-US"/>
          </a:p>
        </p:txBody>
      </p:sp>
      <p:sp>
        <p:nvSpPr>
          <p:cNvPr id="5" name="Footer Placeholder 4">
            <a:extLst>
              <a:ext uri="{FF2B5EF4-FFF2-40B4-BE49-F238E27FC236}">
                <a16:creationId xmlns:a16="http://schemas.microsoft.com/office/drawing/2014/main" id="{5E1E3F37-8833-F01C-A7CC-79AD9B94E5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5DB2F7-2FD2-61A3-E142-405ACB3185C6}"/>
              </a:ext>
            </a:extLst>
          </p:cNvPr>
          <p:cNvSpPr>
            <a:spLocks noGrp="1"/>
          </p:cNvSpPr>
          <p:nvPr>
            <p:ph type="sldNum" sz="quarter" idx="12"/>
          </p:nvPr>
        </p:nvSpPr>
        <p:spPr/>
        <p:txBody>
          <a:bodyPr/>
          <a:lstStyle/>
          <a:p>
            <a:fld id="{9CD2DEC3-75CE-EA40-AD3E-E8521489486A}" type="slidenum">
              <a:rPr lang="en-US" smtClean="0"/>
              <a:t>‹#›</a:t>
            </a:fld>
            <a:endParaRPr lang="en-US"/>
          </a:p>
        </p:txBody>
      </p:sp>
    </p:spTree>
    <p:extLst>
      <p:ext uri="{BB962C8B-B14F-4D97-AF65-F5344CB8AC3E}">
        <p14:creationId xmlns:p14="http://schemas.microsoft.com/office/powerpoint/2010/main" val="3861159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D3F0C-6490-21EC-E4E2-14907746A0D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8B2C561-A581-9BD5-78D1-423C62AF50A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7F867A-B4AD-E3D8-3048-A04CBA6EB87D}"/>
              </a:ext>
            </a:extLst>
          </p:cNvPr>
          <p:cNvSpPr>
            <a:spLocks noGrp="1"/>
          </p:cNvSpPr>
          <p:nvPr>
            <p:ph type="dt" sz="half" idx="10"/>
          </p:nvPr>
        </p:nvSpPr>
        <p:spPr/>
        <p:txBody>
          <a:bodyPr/>
          <a:lstStyle/>
          <a:p>
            <a:fld id="{66F25550-5E67-8346-9FA0-742D422EC280}" type="datetimeFigureOut">
              <a:rPr lang="en-US" smtClean="0"/>
              <a:t>1/14/23</a:t>
            </a:fld>
            <a:endParaRPr lang="en-US"/>
          </a:p>
        </p:txBody>
      </p:sp>
      <p:sp>
        <p:nvSpPr>
          <p:cNvPr id="5" name="Footer Placeholder 4">
            <a:extLst>
              <a:ext uri="{FF2B5EF4-FFF2-40B4-BE49-F238E27FC236}">
                <a16:creationId xmlns:a16="http://schemas.microsoft.com/office/drawing/2014/main" id="{2F0C7270-31B9-BF31-A926-C58352BF98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8E11BF-17C3-5404-A9F4-B2E06811F188}"/>
              </a:ext>
            </a:extLst>
          </p:cNvPr>
          <p:cNvSpPr>
            <a:spLocks noGrp="1"/>
          </p:cNvSpPr>
          <p:nvPr>
            <p:ph type="sldNum" sz="quarter" idx="12"/>
          </p:nvPr>
        </p:nvSpPr>
        <p:spPr/>
        <p:txBody>
          <a:bodyPr/>
          <a:lstStyle/>
          <a:p>
            <a:fld id="{9CD2DEC3-75CE-EA40-AD3E-E8521489486A}" type="slidenum">
              <a:rPr lang="en-US" smtClean="0"/>
              <a:t>‹#›</a:t>
            </a:fld>
            <a:endParaRPr lang="en-US"/>
          </a:p>
        </p:txBody>
      </p:sp>
    </p:spTree>
    <p:extLst>
      <p:ext uri="{BB962C8B-B14F-4D97-AF65-F5344CB8AC3E}">
        <p14:creationId xmlns:p14="http://schemas.microsoft.com/office/powerpoint/2010/main" val="1607710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EAFB5-EF8C-1657-93F0-FCE72F783C2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B8ABF9B-E2B0-85B9-60BA-2F21F25CEBD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9A3D521-8F70-05C0-50E8-681CB0BB3FA7}"/>
              </a:ext>
            </a:extLst>
          </p:cNvPr>
          <p:cNvSpPr>
            <a:spLocks noGrp="1"/>
          </p:cNvSpPr>
          <p:nvPr>
            <p:ph type="dt" sz="half" idx="10"/>
          </p:nvPr>
        </p:nvSpPr>
        <p:spPr/>
        <p:txBody>
          <a:bodyPr/>
          <a:lstStyle/>
          <a:p>
            <a:fld id="{66F25550-5E67-8346-9FA0-742D422EC280}" type="datetimeFigureOut">
              <a:rPr lang="en-US" smtClean="0"/>
              <a:t>1/14/23</a:t>
            </a:fld>
            <a:endParaRPr lang="en-US"/>
          </a:p>
        </p:txBody>
      </p:sp>
      <p:sp>
        <p:nvSpPr>
          <p:cNvPr id="5" name="Footer Placeholder 4">
            <a:extLst>
              <a:ext uri="{FF2B5EF4-FFF2-40B4-BE49-F238E27FC236}">
                <a16:creationId xmlns:a16="http://schemas.microsoft.com/office/drawing/2014/main" id="{68252D0F-D12B-6E60-5680-2DCEC4D84A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E0EFCB-79B6-06F8-031B-7C670B51FCD7}"/>
              </a:ext>
            </a:extLst>
          </p:cNvPr>
          <p:cNvSpPr>
            <a:spLocks noGrp="1"/>
          </p:cNvSpPr>
          <p:nvPr>
            <p:ph type="sldNum" sz="quarter" idx="12"/>
          </p:nvPr>
        </p:nvSpPr>
        <p:spPr/>
        <p:txBody>
          <a:bodyPr/>
          <a:lstStyle/>
          <a:p>
            <a:fld id="{9CD2DEC3-75CE-EA40-AD3E-E8521489486A}" type="slidenum">
              <a:rPr lang="en-US" smtClean="0"/>
              <a:t>‹#›</a:t>
            </a:fld>
            <a:endParaRPr lang="en-US"/>
          </a:p>
        </p:txBody>
      </p:sp>
    </p:spTree>
    <p:extLst>
      <p:ext uri="{BB962C8B-B14F-4D97-AF65-F5344CB8AC3E}">
        <p14:creationId xmlns:p14="http://schemas.microsoft.com/office/powerpoint/2010/main" val="27995955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08E86-CE02-A33F-6DBA-D43E314E1E0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823CAA0-7B1F-8C82-F02D-313CF45B401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1759211-E562-7E3A-8CA7-C7635B295AB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B043FA8-553C-0B36-B261-98B0BF02A5C9}"/>
              </a:ext>
            </a:extLst>
          </p:cNvPr>
          <p:cNvSpPr>
            <a:spLocks noGrp="1"/>
          </p:cNvSpPr>
          <p:nvPr>
            <p:ph type="dt" sz="half" idx="10"/>
          </p:nvPr>
        </p:nvSpPr>
        <p:spPr/>
        <p:txBody>
          <a:bodyPr/>
          <a:lstStyle/>
          <a:p>
            <a:fld id="{66F25550-5E67-8346-9FA0-742D422EC280}" type="datetimeFigureOut">
              <a:rPr lang="en-US" smtClean="0"/>
              <a:t>1/14/23</a:t>
            </a:fld>
            <a:endParaRPr lang="en-US"/>
          </a:p>
        </p:txBody>
      </p:sp>
      <p:sp>
        <p:nvSpPr>
          <p:cNvPr id="6" name="Footer Placeholder 5">
            <a:extLst>
              <a:ext uri="{FF2B5EF4-FFF2-40B4-BE49-F238E27FC236}">
                <a16:creationId xmlns:a16="http://schemas.microsoft.com/office/drawing/2014/main" id="{6AAB4823-54A6-28AC-DA44-5DC5CCAE85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611FDB-9C8C-878D-A7F4-0B990E0266C8}"/>
              </a:ext>
            </a:extLst>
          </p:cNvPr>
          <p:cNvSpPr>
            <a:spLocks noGrp="1"/>
          </p:cNvSpPr>
          <p:nvPr>
            <p:ph type="sldNum" sz="quarter" idx="12"/>
          </p:nvPr>
        </p:nvSpPr>
        <p:spPr/>
        <p:txBody>
          <a:bodyPr/>
          <a:lstStyle/>
          <a:p>
            <a:fld id="{9CD2DEC3-75CE-EA40-AD3E-E8521489486A}" type="slidenum">
              <a:rPr lang="en-US" smtClean="0"/>
              <a:t>‹#›</a:t>
            </a:fld>
            <a:endParaRPr lang="en-US"/>
          </a:p>
        </p:txBody>
      </p:sp>
    </p:spTree>
    <p:extLst>
      <p:ext uri="{BB962C8B-B14F-4D97-AF65-F5344CB8AC3E}">
        <p14:creationId xmlns:p14="http://schemas.microsoft.com/office/powerpoint/2010/main" val="12894117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31715-9860-7A01-D11B-3FA074A3D8C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24CCD4E-1506-0483-4640-F2E82B051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47D56A9-6960-2C5D-AEBC-CF64778308D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8C76B51-2307-831D-EEBB-2B89934141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8726636-2EEE-5022-6A5D-AAC43EE7F60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B304CA9-E9D1-D15C-A782-526BBBA96FF5}"/>
              </a:ext>
            </a:extLst>
          </p:cNvPr>
          <p:cNvSpPr>
            <a:spLocks noGrp="1"/>
          </p:cNvSpPr>
          <p:nvPr>
            <p:ph type="dt" sz="half" idx="10"/>
          </p:nvPr>
        </p:nvSpPr>
        <p:spPr/>
        <p:txBody>
          <a:bodyPr/>
          <a:lstStyle/>
          <a:p>
            <a:fld id="{66F25550-5E67-8346-9FA0-742D422EC280}" type="datetimeFigureOut">
              <a:rPr lang="en-US" smtClean="0"/>
              <a:t>1/14/23</a:t>
            </a:fld>
            <a:endParaRPr lang="en-US"/>
          </a:p>
        </p:txBody>
      </p:sp>
      <p:sp>
        <p:nvSpPr>
          <p:cNvPr id="8" name="Footer Placeholder 7">
            <a:extLst>
              <a:ext uri="{FF2B5EF4-FFF2-40B4-BE49-F238E27FC236}">
                <a16:creationId xmlns:a16="http://schemas.microsoft.com/office/drawing/2014/main" id="{79CA98E1-7448-63B1-6A84-3508B63147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DBE1070-1AB8-093A-14FD-3D5F60A425B9}"/>
              </a:ext>
            </a:extLst>
          </p:cNvPr>
          <p:cNvSpPr>
            <a:spLocks noGrp="1"/>
          </p:cNvSpPr>
          <p:nvPr>
            <p:ph type="sldNum" sz="quarter" idx="12"/>
          </p:nvPr>
        </p:nvSpPr>
        <p:spPr/>
        <p:txBody>
          <a:bodyPr/>
          <a:lstStyle/>
          <a:p>
            <a:fld id="{9CD2DEC3-75CE-EA40-AD3E-E8521489486A}" type="slidenum">
              <a:rPr lang="en-US" smtClean="0"/>
              <a:t>‹#›</a:t>
            </a:fld>
            <a:endParaRPr lang="en-US"/>
          </a:p>
        </p:txBody>
      </p:sp>
    </p:spTree>
    <p:extLst>
      <p:ext uri="{BB962C8B-B14F-4D97-AF65-F5344CB8AC3E}">
        <p14:creationId xmlns:p14="http://schemas.microsoft.com/office/powerpoint/2010/main" val="4277619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44ADF-F6AE-B266-DA34-8F9E44469F6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9619EFF-AD10-2B04-23A5-EDAE7A2CCA06}"/>
              </a:ext>
            </a:extLst>
          </p:cNvPr>
          <p:cNvSpPr>
            <a:spLocks noGrp="1"/>
          </p:cNvSpPr>
          <p:nvPr>
            <p:ph type="dt" sz="half" idx="10"/>
          </p:nvPr>
        </p:nvSpPr>
        <p:spPr/>
        <p:txBody>
          <a:bodyPr/>
          <a:lstStyle/>
          <a:p>
            <a:fld id="{66F25550-5E67-8346-9FA0-742D422EC280}" type="datetimeFigureOut">
              <a:rPr lang="en-US" smtClean="0"/>
              <a:t>1/14/23</a:t>
            </a:fld>
            <a:endParaRPr lang="en-US"/>
          </a:p>
        </p:txBody>
      </p:sp>
      <p:sp>
        <p:nvSpPr>
          <p:cNvPr id="4" name="Footer Placeholder 3">
            <a:extLst>
              <a:ext uri="{FF2B5EF4-FFF2-40B4-BE49-F238E27FC236}">
                <a16:creationId xmlns:a16="http://schemas.microsoft.com/office/drawing/2014/main" id="{308B9AA7-C62B-9B93-CD7A-34FCB1F44D6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C559B9-C073-FA84-CEF1-065B61A18733}"/>
              </a:ext>
            </a:extLst>
          </p:cNvPr>
          <p:cNvSpPr>
            <a:spLocks noGrp="1"/>
          </p:cNvSpPr>
          <p:nvPr>
            <p:ph type="sldNum" sz="quarter" idx="12"/>
          </p:nvPr>
        </p:nvSpPr>
        <p:spPr/>
        <p:txBody>
          <a:bodyPr/>
          <a:lstStyle/>
          <a:p>
            <a:fld id="{9CD2DEC3-75CE-EA40-AD3E-E8521489486A}" type="slidenum">
              <a:rPr lang="en-US" smtClean="0"/>
              <a:t>‹#›</a:t>
            </a:fld>
            <a:endParaRPr lang="en-US"/>
          </a:p>
        </p:txBody>
      </p:sp>
    </p:spTree>
    <p:extLst>
      <p:ext uri="{BB962C8B-B14F-4D97-AF65-F5344CB8AC3E}">
        <p14:creationId xmlns:p14="http://schemas.microsoft.com/office/powerpoint/2010/main" val="2182888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ECB610-5C61-2ACC-A264-6C38D7547E72}"/>
              </a:ext>
            </a:extLst>
          </p:cNvPr>
          <p:cNvSpPr>
            <a:spLocks noGrp="1"/>
          </p:cNvSpPr>
          <p:nvPr>
            <p:ph type="dt" sz="half" idx="10"/>
          </p:nvPr>
        </p:nvSpPr>
        <p:spPr/>
        <p:txBody>
          <a:bodyPr/>
          <a:lstStyle/>
          <a:p>
            <a:fld id="{66F25550-5E67-8346-9FA0-742D422EC280}" type="datetimeFigureOut">
              <a:rPr lang="en-US" smtClean="0"/>
              <a:t>1/14/23</a:t>
            </a:fld>
            <a:endParaRPr lang="en-US"/>
          </a:p>
        </p:txBody>
      </p:sp>
      <p:sp>
        <p:nvSpPr>
          <p:cNvPr id="3" name="Footer Placeholder 2">
            <a:extLst>
              <a:ext uri="{FF2B5EF4-FFF2-40B4-BE49-F238E27FC236}">
                <a16:creationId xmlns:a16="http://schemas.microsoft.com/office/drawing/2014/main" id="{D5DC8857-A1D2-8216-532D-658DB5CD95E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EE64639-A90E-BF4B-6956-760AE6D80B64}"/>
              </a:ext>
            </a:extLst>
          </p:cNvPr>
          <p:cNvSpPr>
            <a:spLocks noGrp="1"/>
          </p:cNvSpPr>
          <p:nvPr>
            <p:ph type="sldNum" sz="quarter" idx="12"/>
          </p:nvPr>
        </p:nvSpPr>
        <p:spPr/>
        <p:txBody>
          <a:bodyPr/>
          <a:lstStyle/>
          <a:p>
            <a:fld id="{9CD2DEC3-75CE-EA40-AD3E-E8521489486A}" type="slidenum">
              <a:rPr lang="en-US" smtClean="0"/>
              <a:t>‹#›</a:t>
            </a:fld>
            <a:endParaRPr lang="en-US"/>
          </a:p>
        </p:txBody>
      </p:sp>
    </p:spTree>
    <p:extLst>
      <p:ext uri="{BB962C8B-B14F-4D97-AF65-F5344CB8AC3E}">
        <p14:creationId xmlns:p14="http://schemas.microsoft.com/office/powerpoint/2010/main" val="1070791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C5919-1603-4427-C6C3-3F02DC16F74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6BFB464-7AA4-130C-8641-216D7BD466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32D5CC4-A549-89E3-64E1-EDC28D0DFE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82D8B62-E399-D75E-8CD2-3E7A5A3B50E5}"/>
              </a:ext>
            </a:extLst>
          </p:cNvPr>
          <p:cNvSpPr>
            <a:spLocks noGrp="1"/>
          </p:cNvSpPr>
          <p:nvPr>
            <p:ph type="dt" sz="half" idx="10"/>
          </p:nvPr>
        </p:nvSpPr>
        <p:spPr/>
        <p:txBody>
          <a:bodyPr/>
          <a:lstStyle/>
          <a:p>
            <a:fld id="{66F25550-5E67-8346-9FA0-742D422EC280}" type="datetimeFigureOut">
              <a:rPr lang="en-US" smtClean="0"/>
              <a:t>1/14/23</a:t>
            </a:fld>
            <a:endParaRPr lang="en-US"/>
          </a:p>
        </p:txBody>
      </p:sp>
      <p:sp>
        <p:nvSpPr>
          <p:cNvPr id="6" name="Footer Placeholder 5">
            <a:extLst>
              <a:ext uri="{FF2B5EF4-FFF2-40B4-BE49-F238E27FC236}">
                <a16:creationId xmlns:a16="http://schemas.microsoft.com/office/drawing/2014/main" id="{70F1D2B6-2A69-82B3-C509-0FCA61D420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C953E5-8286-A4C5-8DD0-3CC253C65D71}"/>
              </a:ext>
            </a:extLst>
          </p:cNvPr>
          <p:cNvSpPr>
            <a:spLocks noGrp="1"/>
          </p:cNvSpPr>
          <p:nvPr>
            <p:ph type="sldNum" sz="quarter" idx="12"/>
          </p:nvPr>
        </p:nvSpPr>
        <p:spPr/>
        <p:txBody>
          <a:bodyPr/>
          <a:lstStyle/>
          <a:p>
            <a:fld id="{9CD2DEC3-75CE-EA40-AD3E-E8521489486A}" type="slidenum">
              <a:rPr lang="en-US" smtClean="0"/>
              <a:t>‹#›</a:t>
            </a:fld>
            <a:endParaRPr lang="en-US"/>
          </a:p>
        </p:txBody>
      </p:sp>
    </p:spTree>
    <p:extLst>
      <p:ext uri="{BB962C8B-B14F-4D97-AF65-F5344CB8AC3E}">
        <p14:creationId xmlns:p14="http://schemas.microsoft.com/office/powerpoint/2010/main" val="4102117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513EC-3B21-5988-752E-45B89F9C575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6472247-EFC0-174D-5221-B1FA66CAF0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D5899BE-D0AA-B937-5314-B3CC28E2F7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B18F680-286C-801E-9E34-A0F1C6B83B54}"/>
              </a:ext>
            </a:extLst>
          </p:cNvPr>
          <p:cNvSpPr>
            <a:spLocks noGrp="1"/>
          </p:cNvSpPr>
          <p:nvPr>
            <p:ph type="dt" sz="half" idx="10"/>
          </p:nvPr>
        </p:nvSpPr>
        <p:spPr/>
        <p:txBody>
          <a:bodyPr/>
          <a:lstStyle/>
          <a:p>
            <a:fld id="{66F25550-5E67-8346-9FA0-742D422EC280}" type="datetimeFigureOut">
              <a:rPr lang="en-US" smtClean="0"/>
              <a:t>1/14/23</a:t>
            </a:fld>
            <a:endParaRPr lang="en-US"/>
          </a:p>
        </p:txBody>
      </p:sp>
      <p:sp>
        <p:nvSpPr>
          <p:cNvPr id="6" name="Footer Placeholder 5">
            <a:extLst>
              <a:ext uri="{FF2B5EF4-FFF2-40B4-BE49-F238E27FC236}">
                <a16:creationId xmlns:a16="http://schemas.microsoft.com/office/drawing/2014/main" id="{7ECA6D82-06F2-F48D-1396-182AC1746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660D45-7C8E-4FEE-E324-B23019FD5CCB}"/>
              </a:ext>
            </a:extLst>
          </p:cNvPr>
          <p:cNvSpPr>
            <a:spLocks noGrp="1"/>
          </p:cNvSpPr>
          <p:nvPr>
            <p:ph type="sldNum" sz="quarter" idx="12"/>
          </p:nvPr>
        </p:nvSpPr>
        <p:spPr/>
        <p:txBody>
          <a:bodyPr/>
          <a:lstStyle/>
          <a:p>
            <a:fld id="{9CD2DEC3-75CE-EA40-AD3E-E8521489486A}" type="slidenum">
              <a:rPr lang="en-US" smtClean="0"/>
              <a:t>‹#›</a:t>
            </a:fld>
            <a:endParaRPr lang="en-US"/>
          </a:p>
        </p:txBody>
      </p:sp>
    </p:spTree>
    <p:extLst>
      <p:ext uri="{BB962C8B-B14F-4D97-AF65-F5344CB8AC3E}">
        <p14:creationId xmlns:p14="http://schemas.microsoft.com/office/powerpoint/2010/main" val="35867551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5921B-717B-2B00-2005-3F44BF503F8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AB7B3AD-1023-AB7E-E806-47C59614D09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A347F1-5F6B-954F-1A24-C755F26CEE35}"/>
              </a:ext>
            </a:extLst>
          </p:cNvPr>
          <p:cNvSpPr>
            <a:spLocks noGrp="1"/>
          </p:cNvSpPr>
          <p:nvPr>
            <p:ph type="dt" sz="half" idx="10"/>
          </p:nvPr>
        </p:nvSpPr>
        <p:spPr/>
        <p:txBody>
          <a:bodyPr/>
          <a:lstStyle/>
          <a:p>
            <a:fld id="{66F25550-5E67-8346-9FA0-742D422EC280}" type="datetimeFigureOut">
              <a:rPr lang="en-US" smtClean="0"/>
              <a:t>1/14/23</a:t>
            </a:fld>
            <a:endParaRPr lang="en-US"/>
          </a:p>
        </p:txBody>
      </p:sp>
      <p:sp>
        <p:nvSpPr>
          <p:cNvPr id="5" name="Footer Placeholder 4">
            <a:extLst>
              <a:ext uri="{FF2B5EF4-FFF2-40B4-BE49-F238E27FC236}">
                <a16:creationId xmlns:a16="http://schemas.microsoft.com/office/drawing/2014/main" id="{BE8CB9E6-F12A-910D-0A94-8972CFB2FE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6BEE01-6CC8-41CB-B45D-ED78236CB0FF}"/>
              </a:ext>
            </a:extLst>
          </p:cNvPr>
          <p:cNvSpPr>
            <a:spLocks noGrp="1"/>
          </p:cNvSpPr>
          <p:nvPr>
            <p:ph type="sldNum" sz="quarter" idx="12"/>
          </p:nvPr>
        </p:nvSpPr>
        <p:spPr/>
        <p:txBody>
          <a:bodyPr/>
          <a:lstStyle/>
          <a:p>
            <a:fld id="{9CD2DEC3-75CE-EA40-AD3E-E8521489486A}" type="slidenum">
              <a:rPr lang="en-US" smtClean="0"/>
              <a:t>‹#›</a:t>
            </a:fld>
            <a:endParaRPr lang="en-US"/>
          </a:p>
        </p:txBody>
      </p:sp>
    </p:spTree>
    <p:extLst>
      <p:ext uri="{BB962C8B-B14F-4D97-AF65-F5344CB8AC3E}">
        <p14:creationId xmlns:p14="http://schemas.microsoft.com/office/powerpoint/2010/main" val="4114534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0E9D13-CB66-6286-5D82-0A997392242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2C72E4D-F7FA-B399-B1D0-72F0EAA58D5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0E57BEC-598A-45A0-A5C6-68430AA3239D}"/>
              </a:ext>
            </a:extLst>
          </p:cNvPr>
          <p:cNvSpPr>
            <a:spLocks noGrp="1"/>
          </p:cNvSpPr>
          <p:nvPr>
            <p:ph type="dt" sz="half" idx="10"/>
          </p:nvPr>
        </p:nvSpPr>
        <p:spPr/>
        <p:txBody>
          <a:bodyPr/>
          <a:lstStyle/>
          <a:p>
            <a:fld id="{66F25550-5E67-8346-9FA0-742D422EC280}" type="datetimeFigureOut">
              <a:rPr lang="en-US" smtClean="0"/>
              <a:t>1/14/23</a:t>
            </a:fld>
            <a:endParaRPr lang="en-US"/>
          </a:p>
        </p:txBody>
      </p:sp>
      <p:sp>
        <p:nvSpPr>
          <p:cNvPr id="5" name="Footer Placeholder 4">
            <a:extLst>
              <a:ext uri="{FF2B5EF4-FFF2-40B4-BE49-F238E27FC236}">
                <a16:creationId xmlns:a16="http://schemas.microsoft.com/office/drawing/2014/main" id="{613C786F-A00A-31CA-3296-876A0C5F55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285157-F1B8-9563-091A-43F75022D5F2}"/>
              </a:ext>
            </a:extLst>
          </p:cNvPr>
          <p:cNvSpPr>
            <a:spLocks noGrp="1"/>
          </p:cNvSpPr>
          <p:nvPr>
            <p:ph type="sldNum" sz="quarter" idx="12"/>
          </p:nvPr>
        </p:nvSpPr>
        <p:spPr/>
        <p:txBody>
          <a:bodyPr/>
          <a:lstStyle/>
          <a:p>
            <a:fld id="{9CD2DEC3-75CE-EA40-AD3E-E8521489486A}" type="slidenum">
              <a:rPr lang="en-US" smtClean="0"/>
              <a:t>‹#›</a:t>
            </a:fld>
            <a:endParaRPr lang="en-US"/>
          </a:p>
        </p:txBody>
      </p:sp>
    </p:spTree>
    <p:extLst>
      <p:ext uri="{BB962C8B-B14F-4D97-AF65-F5344CB8AC3E}">
        <p14:creationId xmlns:p14="http://schemas.microsoft.com/office/powerpoint/2010/main" val="1304079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80CD4F-E9CE-6325-80B9-E3A7B0511E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B15C00A-2292-6412-70A0-7DDE4848A8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71D18C2-D384-23DA-9AEB-C01BE95B671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F25550-5E67-8346-9FA0-742D422EC280}" type="datetimeFigureOut">
              <a:rPr lang="en-US" smtClean="0"/>
              <a:t>1/14/23</a:t>
            </a:fld>
            <a:endParaRPr lang="en-US"/>
          </a:p>
        </p:txBody>
      </p:sp>
      <p:sp>
        <p:nvSpPr>
          <p:cNvPr id="5" name="Footer Placeholder 4">
            <a:extLst>
              <a:ext uri="{FF2B5EF4-FFF2-40B4-BE49-F238E27FC236}">
                <a16:creationId xmlns:a16="http://schemas.microsoft.com/office/drawing/2014/main" id="{DDFE71D0-CA27-736D-D73C-01FF3D73E0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E5E847A-A530-5CDF-9818-65DC55D29F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2DEC3-75CE-EA40-AD3E-E8521489486A}" type="slidenum">
              <a:rPr lang="en-US" smtClean="0"/>
              <a:t>‹#›</a:t>
            </a:fld>
            <a:endParaRPr lang="en-US"/>
          </a:p>
        </p:txBody>
      </p:sp>
    </p:spTree>
    <p:extLst>
      <p:ext uri="{BB962C8B-B14F-4D97-AF65-F5344CB8AC3E}">
        <p14:creationId xmlns:p14="http://schemas.microsoft.com/office/powerpoint/2010/main" val="39973583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8" Type="http://schemas.openxmlformats.org/officeDocument/2006/relationships/hyperlink" Target="https://www.vanarama.com/electric-leasing/cars/electric-car-range-comparison" TargetMode="External"/><Relationship Id="rId3" Type="http://schemas.openxmlformats.org/officeDocument/2006/relationships/image" Target="../media/image1.png"/><Relationship Id="rId7" Type="http://schemas.openxmlformats.org/officeDocument/2006/relationships/hyperlink" Target="https://www.electronicproducts.com/top-10-capacitors-for-automotive-applications/#:~:text=Top%2010%20capacitors%20for%20automotive%20applications%201%201.,8.%20Panasonic%2C%20EEH-ZS%20hybrid%20capacitors%20...%20More%20item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polestar.com/uk/electric-driving/real-world-range-electric-cars/" TargetMode="External"/><Relationship Id="rId5" Type="http://schemas.openxmlformats.org/officeDocument/2006/relationships/hyperlink" Target="https://api.pim.na.industrial.panasonic.com/file_stream/main/fileversion/183192" TargetMode="External"/><Relationship Id="rId4" Type="http://schemas.openxmlformats.org/officeDocument/2006/relationships/hyperlink" Target="https://www.green.car/guides/electric-car-range-and-how-its-calculated-wltp-and-real-world-ran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C69638D-7B1B-2688-D56D-27CB751E7648}"/>
              </a:ext>
            </a:extLst>
          </p:cNvPr>
          <p:cNvSpPr/>
          <p:nvPr/>
        </p:nvSpPr>
        <p:spPr>
          <a:xfrm>
            <a:off x="0" y="0"/>
            <a:ext cx="6096000"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067AD7-640F-DB34-272B-FEB14531A2A1}"/>
              </a:ext>
            </a:extLst>
          </p:cNvPr>
          <p:cNvSpPr>
            <a:spLocks noGrp="1"/>
          </p:cNvSpPr>
          <p:nvPr>
            <p:ph type="ctrTitle"/>
          </p:nvPr>
        </p:nvSpPr>
        <p:spPr>
          <a:xfrm>
            <a:off x="1397000" y="1084490"/>
            <a:ext cx="9144000" cy="2872694"/>
          </a:xfrm>
        </p:spPr>
        <p:txBody>
          <a:bodyPr/>
          <a:lstStyle/>
          <a:p>
            <a:r>
              <a:rPr lang="en-US" dirty="0">
                <a:solidFill>
                  <a:schemeClr val="bg1"/>
                </a:solidFill>
              </a:rPr>
              <a:t>Tesla</a:t>
            </a:r>
            <a:r>
              <a:rPr lang="en-US" dirty="0"/>
              <a:t> </a:t>
            </a:r>
            <a:r>
              <a:rPr lang="en-US" dirty="0">
                <a:solidFill>
                  <a:schemeClr val="bg1"/>
                </a:solidFill>
              </a:rPr>
              <a:t>Hybrid</a:t>
            </a:r>
            <a:r>
              <a:rPr lang="en-US" dirty="0"/>
              <a:t> Conversion</a:t>
            </a:r>
          </a:p>
        </p:txBody>
      </p:sp>
      <p:sp>
        <p:nvSpPr>
          <p:cNvPr id="3" name="Subtitle 2">
            <a:extLst>
              <a:ext uri="{FF2B5EF4-FFF2-40B4-BE49-F238E27FC236}">
                <a16:creationId xmlns:a16="http://schemas.microsoft.com/office/drawing/2014/main" id="{209CADDB-EAEC-937F-CE8F-C9019A29EE10}"/>
              </a:ext>
            </a:extLst>
          </p:cNvPr>
          <p:cNvSpPr>
            <a:spLocks noGrp="1"/>
          </p:cNvSpPr>
          <p:nvPr>
            <p:ph type="subTitle" idx="1"/>
          </p:nvPr>
        </p:nvSpPr>
        <p:spPr>
          <a:xfrm>
            <a:off x="1436914" y="5041674"/>
            <a:ext cx="9144000" cy="1655762"/>
          </a:xfrm>
        </p:spPr>
        <p:txBody>
          <a:bodyPr/>
          <a:lstStyle/>
          <a:p>
            <a:r>
              <a:rPr lang="en-US" dirty="0">
                <a:solidFill>
                  <a:schemeClr val="bg1"/>
                </a:solidFill>
              </a:rPr>
              <a:t>By Taylor </a:t>
            </a:r>
            <a:r>
              <a:rPr lang="en-US" dirty="0"/>
              <a:t>Winter</a:t>
            </a:r>
          </a:p>
        </p:txBody>
      </p:sp>
      <p:pic>
        <p:nvPicPr>
          <p:cNvPr id="1030" name="Picture 6">
            <a:extLst>
              <a:ext uri="{FF2B5EF4-FFF2-40B4-BE49-F238E27FC236}">
                <a16:creationId xmlns:a16="http://schemas.microsoft.com/office/drawing/2014/main" id="{FDD5E610-FB73-7829-34F8-C6EDC95326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429" y="160564"/>
            <a:ext cx="3556000" cy="118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992557"/>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F2BA54-D47C-6F31-2D0B-B2E61E13385A}"/>
              </a:ext>
            </a:extLst>
          </p:cNvPr>
          <p:cNvSpPr/>
          <p:nvPr/>
        </p:nvSpPr>
        <p:spPr>
          <a:xfrm>
            <a:off x="0" y="5821"/>
            <a:ext cx="4037834" cy="685217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5A4CE-B261-FB32-89CD-8A32EB38DC66}"/>
              </a:ext>
            </a:extLst>
          </p:cNvPr>
          <p:cNvSpPr>
            <a:spLocks noGrp="1"/>
          </p:cNvSpPr>
          <p:nvPr>
            <p:ph type="title"/>
          </p:nvPr>
        </p:nvSpPr>
        <p:spPr>
          <a:xfrm>
            <a:off x="533400" y="2643073"/>
            <a:ext cx="5562600" cy="1325563"/>
          </a:xfrm>
        </p:spPr>
        <p:txBody>
          <a:bodyPr/>
          <a:lstStyle/>
          <a:p>
            <a:r>
              <a:rPr lang="en-US" dirty="0">
                <a:solidFill>
                  <a:schemeClr val="bg1"/>
                </a:solidFill>
              </a:rPr>
              <a:t>Introduction</a:t>
            </a:r>
          </a:p>
        </p:txBody>
      </p:sp>
      <p:sp>
        <p:nvSpPr>
          <p:cNvPr id="3" name="Content Placeholder 2">
            <a:extLst>
              <a:ext uri="{FF2B5EF4-FFF2-40B4-BE49-F238E27FC236}">
                <a16:creationId xmlns:a16="http://schemas.microsoft.com/office/drawing/2014/main" id="{25D8E6D4-F9B1-2063-FF36-A9433BF13BDD}"/>
              </a:ext>
            </a:extLst>
          </p:cNvPr>
          <p:cNvSpPr>
            <a:spLocks noGrp="1"/>
          </p:cNvSpPr>
          <p:nvPr>
            <p:ph idx="1"/>
          </p:nvPr>
        </p:nvSpPr>
        <p:spPr>
          <a:xfrm>
            <a:off x="4354287" y="516730"/>
            <a:ext cx="7641772" cy="3021127"/>
          </a:xfrm>
        </p:spPr>
        <p:txBody>
          <a:bodyPr>
            <a:normAutofit/>
          </a:bodyPr>
          <a:lstStyle/>
          <a:p>
            <a:r>
              <a:rPr lang="en-US" dirty="0"/>
              <a:t>The aim of this project is to </a:t>
            </a:r>
            <a:r>
              <a:rPr lang="en-GB" dirty="0"/>
              <a:t>analyse</a:t>
            </a:r>
            <a:r>
              <a:rPr lang="en-US" dirty="0"/>
              <a:t> the Tesla model 3 real world WLTP data </a:t>
            </a:r>
          </a:p>
          <a:p>
            <a:r>
              <a:rPr lang="en-US" dirty="0"/>
              <a:t>Adding a capacitor and reevaluating the WLTP </a:t>
            </a:r>
          </a:p>
          <a:p>
            <a:r>
              <a:rPr lang="en-US" dirty="0"/>
              <a:t>This presentation will conclude any </a:t>
            </a:r>
            <a:r>
              <a:rPr lang="en-GB" dirty="0">
                <a:effectLst/>
              </a:rPr>
              <a:t>improvements or deteriorations for users made by the conversion </a:t>
            </a:r>
          </a:p>
          <a:p>
            <a:endParaRPr lang="en-US" dirty="0"/>
          </a:p>
        </p:txBody>
      </p:sp>
      <p:pic>
        <p:nvPicPr>
          <p:cNvPr id="5" name="Picture 2">
            <a:extLst>
              <a:ext uri="{FF2B5EF4-FFF2-40B4-BE49-F238E27FC236}">
                <a16:creationId xmlns:a16="http://schemas.microsoft.com/office/drawing/2014/main" id="{3F055E51-D757-07EE-6806-F3DC56151D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187" y="90487"/>
            <a:ext cx="1778000" cy="59055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Tesla Model 3 Review &amp; Prices 2023 | AutoTrader UK">
            <a:extLst>
              <a:ext uri="{FF2B5EF4-FFF2-40B4-BE49-F238E27FC236}">
                <a16:creationId xmlns:a16="http://schemas.microsoft.com/office/drawing/2014/main" id="{61AB478B-27E5-F155-02BC-C3AD5122AA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61088" y="3305854"/>
            <a:ext cx="4028169" cy="30211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993070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1+#ppt_w/2"/>
                                          </p:val>
                                        </p:tav>
                                        <p:tav tm="100000">
                                          <p:val>
                                            <p:strVal val="#ppt_x"/>
                                          </p:val>
                                        </p:tav>
                                      </p:tavLst>
                                    </p:anim>
                                    <p:anim calcmode="lin" valueType="num">
                                      <p:cBhvr additive="base">
                                        <p:cTn id="8" dur="500" fill="hold"/>
                                        <p:tgtEl>
                                          <p:spTgt spid="102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F2BA54-D47C-6F31-2D0B-B2E61E13385A}"/>
              </a:ext>
            </a:extLst>
          </p:cNvPr>
          <p:cNvSpPr/>
          <p:nvPr/>
        </p:nvSpPr>
        <p:spPr>
          <a:xfrm>
            <a:off x="0" y="5821"/>
            <a:ext cx="4037834" cy="685217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5A4CE-B261-FB32-89CD-8A32EB38DC66}"/>
              </a:ext>
            </a:extLst>
          </p:cNvPr>
          <p:cNvSpPr>
            <a:spLocks noGrp="1"/>
          </p:cNvSpPr>
          <p:nvPr>
            <p:ph type="title"/>
          </p:nvPr>
        </p:nvSpPr>
        <p:spPr>
          <a:xfrm>
            <a:off x="396945" y="2643072"/>
            <a:ext cx="3243943" cy="1325563"/>
          </a:xfrm>
        </p:spPr>
        <p:txBody>
          <a:bodyPr/>
          <a:lstStyle/>
          <a:p>
            <a:r>
              <a:rPr lang="en-US" dirty="0">
                <a:solidFill>
                  <a:schemeClr val="bg1"/>
                </a:solidFill>
              </a:rPr>
              <a:t>Methodology</a:t>
            </a:r>
          </a:p>
        </p:txBody>
      </p:sp>
      <p:pic>
        <p:nvPicPr>
          <p:cNvPr id="7" name="Content Placeholder 6" descr="Chart&#10;&#10;Description automatically generated">
            <a:extLst>
              <a:ext uri="{FF2B5EF4-FFF2-40B4-BE49-F238E27FC236}">
                <a16:creationId xmlns:a16="http://schemas.microsoft.com/office/drawing/2014/main" id="{7FC83FB5-D1F5-20BC-5195-9EF00FE40C64}"/>
              </a:ext>
            </a:extLst>
          </p:cNvPr>
          <p:cNvPicPr>
            <a:picLocks noGrp="1" noChangeAspect="1"/>
          </p:cNvPicPr>
          <p:nvPr>
            <p:ph idx="1"/>
          </p:nvPr>
        </p:nvPicPr>
        <p:blipFill>
          <a:blip r:embed="rId3"/>
          <a:stretch>
            <a:fillRect/>
          </a:stretch>
        </p:blipFill>
        <p:spPr>
          <a:xfrm>
            <a:off x="4905375" y="784225"/>
            <a:ext cx="6540500" cy="5041900"/>
          </a:xfrm>
        </p:spPr>
      </p:pic>
      <p:pic>
        <p:nvPicPr>
          <p:cNvPr id="5" name="Picture 2">
            <a:extLst>
              <a:ext uri="{FF2B5EF4-FFF2-40B4-BE49-F238E27FC236}">
                <a16:creationId xmlns:a16="http://schemas.microsoft.com/office/drawing/2014/main" id="{3F055E51-D757-07EE-6806-F3DC56151D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187" y="90487"/>
            <a:ext cx="1778000" cy="590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3211070"/>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F2BA54-D47C-6F31-2D0B-B2E61E13385A}"/>
              </a:ext>
            </a:extLst>
          </p:cNvPr>
          <p:cNvSpPr/>
          <p:nvPr/>
        </p:nvSpPr>
        <p:spPr>
          <a:xfrm>
            <a:off x="0" y="5821"/>
            <a:ext cx="4037834" cy="685217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5A4CE-B261-FB32-89CD-8A32EB38DC66}"/>
              </a:ext>
            </a:extLst>
          </p:cNvPr>
          <p:cNvSpPr>
            <a:spLocks noGrp="1"/>
          </p:cNvSpPr>
          <p:nvPr>
            <p:ph type="title"/>
          </p:nvPr>
        </p:nvSpPr>
        <p:spPr>
          <a:xfrm>
            <a:off x="533400" y="2643073"/>
            <a:ext cx="2982686" cy="1325563"/>
          </a:xfrm>
        </p:spPr>
        <p:txBody>
          <a:bodyPr/>
          <a:lstStyle/>
          <a:p>
            <a:pPr algn="ctr"/>
            <a:r>
              <a:rPr lang="en-US" dirty="0">
                <a:solidFill>
                  <a:schemeClr val="bg1"/>
                </a:solidFill>
              </a:rPr>
              <a:t>Results</a:t>
            </a:r>
          </a:p>
        </p:txBody>
      </p:sp>
      <p:pic>
        <p:nvPicPr>
          <p:cNvPr id="5" name="Picture 2">
            <a:extLst>
              <a:ext uri="{FF2B5EF4-FFF2-40B4-BE49-F238E27FC236}">
                <a16:creationId xmlns:a16="http://schemas.microsoft.com/office/drawing/2014/main" id="{3F055E51-D757-07EE-6806-F3DC56151D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187" y="90487"/>
            <a:ext cx="1778000" cy="59055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7A496512-8D3B-DCE8-7F36-C8165B7B2F69}"/>
              </a:ext>
            </a:extLst>
          </p:cNvPr>
          <p:cNvSpPr txBox="1"/>
          <p:nvPr/>
        </p:nvSpPr>
        <p:spPr>
          <a:xfrm>
            <a:off x="4495800" y="576943"/>
            <a:ext cx="7249886" cy="769441"/>
          </a:xfrm>
          <a:prstGeom prst="rect">
            <a:avLst/>
          </a:prstGeom>
          <a:noFill/>
        </p:spPr>
        <p:txBody>
          <a:bodyPr wrap="square" rtlCol="0">
            <a:spAutoFit/>
          </a:bodyPr>
          <a:lstStyle/>
          <a:p>
            <a:r>
              <a:rPr lang="en-GB" sz="4400" dirty="0">
                <a:latin typeface="+mj-lt"/>
              </a:rPr>
              <a:t>Hybridisation</a:t>
            </a:r>
            <a:r>
              <a:rPr lang="en-US" sz="4400" dirty="0">
                <a:latin typeface="+mj-lt"/>
              </a:rPr>
              <a:t> – Decision Matrix</a:t>
            </a:r>
          </a:p>
        </p:txBody>
      </p:sp>
      <p:pic>
        <p:nvPicPr>
          <p:cNvPr id="13" name="Content Placeholder 12" descr="A screenshot of a computer&#10;&#10;Description automatically generated with medium confidence">
            <a:extLst>
              <a:ext uri="{FF2B5EF4-FFF2-40B4-BE49-F238E27FC236}">
                <a16:creationId xmlns:a16="http://schemas.microsoft.com/office/drawing/2014/main" id="{0BDA26DA-1DFC-5E8E-6DBC-5DA437D34956}"/>
              </a:ext>
            </a:extLst>
          </p:cNvPr>
          <p:cNvPicPr>
            <a:picLocks noGrp="1" noChangeAspect="1"/>
          </p:cNvPicPr>
          <p:nvPr>
            <p:ph idx="1"/>
          </p:nvPr>
        </p:nvPicPr>
        <p:blipFill>
          <a:blip r:embed="rId4"/>
          <a:stretch>
            <a:fillRect/>
          </a:stretch>
        </p:blipFill>
        <p:spPr>
          <a:xfrm>
            <a:off x="4298043" y="2067346"/>
            <a:ext cx="7645400" cy="1901290"/>
          </a:xfrm>
        </p:spPr>
      </p:pic>
    </p:spTree>
    <p:extLst>
      <p:ext uri="{BB962C8B-B14F-4D97-AF65-F5344CB8AC3E}">
        <p14:creationId xmlns:p14="http://schemas.microsoft.com/office/powerpoint/2010/main" val="204979859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F2BA54-D47C-6F31-2D0B-B2E61E13385A}"/>
              </a:ext>
            </a:extLst>
          </p:cNvPr>
          <p:cNvSpPr/>
          <p:nvPr/>
        </p:nvSpPr>
        <p:spPr>
          <a:xfrm>
            <a:off x="0" y="5821"/>
            <a:ext cx="4037834" cy="685217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5A4CE-B261-FB32-89CD-8A32EB38DC66}"/>
              </a:ext>
            </a:extLst>
          </p:cNvPr>
          <p:cNvSpPr>
            <a:spLocks noGrp="1"/>
          </p:cNvSpPr>
          <p:nvPr>
            <p:ph type="title"/>
          </p:nvPr>
        </p:nvSpPr>
        <p:spPr>
          <a:xfrm>
            <a:off x="533400" y="2643073"/>
            <a:ext cx="2764971" cy="1325563"/>
          </a:xfrm>
        </p:spPr>
        <p:txBody>
          <a:bodyPr/>
          <a:lstStyle/>
          <a:p>
            <a:pPr algn="ctr"/>
            <a:r>
              <a:rPr lang="en-US" dirty="0">
                <a:solidFill>
                  <a:schemeClr val="bg1"/>
                </a:solidFill>
              </a:rPr>
              <a:t>Proposed </a:t>
            </a:r>
            <a:br>
              <a:rPr lang="en-US" dirty="0">
                <a:solidFill>
                  <a:schemeClr val="bg1"/>
                </a:solidFill>
              </a:rPr>
            </a:br>
            <a:r>
              <a:rPr lang="en-US" dirty="0">
                <a:solidFill>
                  <a:schemeClr val="bg1"/>
                </a:solidFill>
              </a:rPr>
              <a:t>Solution</a:t>
            </a:r>
          </a:p>
        </p:txBody>
      </p:sp>
      <p:pic>
        <p:nvPicPr>
          <p:cNvPr id="7" name="Content Placeholder 6" descr="Text&#10;&#10;Description automatically generated">
            <a:extLst>
              <a:ext uri="{FF2B5EF4-FFF2-40B4-BE49-F238E27FC236}">
                <a16:creationId xmlns:a16="http://schemas.microsoft.com/office/drawing/2014/main" id="{31615953-3267-68D8-8CC9-5318C59E927D}"/>
              </a:ext>
            </a:extLst>
          </p:cNvPr>
          <p:cNvPicPr>
            <a:picLocks noGrp="1" noChangeAspect="1"/>
          </p:cNvPicPr>
          <p:nvPr>
            <p:ph idx="1"/>
          </p:nvPr>
        </p:nvPicPr>
        <p:blipFill rotWithShape="1">
          <a:blip r:embed="rId3"/>
          <a:srcRect l="52317" r="5630"/>
          <a:stretch/>
        </p:blipFill>
        <p:spPr>
          <a:xfrm>
            <a:off x="8978153" y="1957836"/>
            <a:ext cx="3213847" cy="2696035"/>
          </a:xfrm>
        </p:spPr>
      </p:pic>
      <p:pic>
        <p:nvPicPr>
          <p:cNvPr id="5" name="Picture 2">
            <a:extLst>
              <a:ext uri="{FF2B5EF4-FFF2-40B4-BE49-F238E27FC236}">
                <a16:creationId xmlns:a16="http://schemas.microsoft.com/office/drawing/2014/main" id="{3F055E51-D757-07EE-6806-F3DC56151D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187" y="90487"/>
            <a:ext cx="1778000" cy="59055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picture containing text, receipt, document, screenshot&#10;&#10;Description automatically generated">
            <a:extLst>
              <a:ext uri="{FF2B5EF4-FFF2-40B4-BE49-F238E27FC236}">
                <a16:creationId xmlns:a16="http://schemas.microsoft.com/office/drawing/2014/main" id="{1A21F4A1-1F6E-B52E-B5C7-94524442DD4A}"/>
              </a:ext>
            </a:extLst>
          </p:cNvPr>
          <p:cNvPicPr>
            <a:picLocks noChangeAspect="1"/>
          </p:cNvPicPr>
          <p:nvPr/>
        </p:nvPicPr>
        <p:blipFill>
          <a:blip r:embed="rId5"/>
          <a:stretch>
            <a:fillRect/>
          </a:stretch>
        </p:blipFill>
        <p:spPr>
          <a:xfrm>
            <a:off x="4166926" y="1096803"/>
            <a:ext cx="5029200" cy="2307365"/>
          </a:xfrm>
          <a:prstGeom prst="rect">
            <a:avLst/>
          </a:prstGeom>
        </p:spPr>
      </p:pic>
      <p:pic>
        <p:nvPicPr>
          <p:cNvPr id="13" name="Picture 12" descr="Chart&#10;&#10;Description automatically generated">
            <a:extLst>
              <a:ext uri="{FF2B5EF4-FFF2-40B4-BE49-F238E27FC236}">
                <a16:creationId xmlns:a16="http://schemas.microsoft.com/office/drawing/2014/main" id="{34C153A1-9321-0F66-65B4-21E58384510B}"/>
              </a:ext>
            </a:extLst>
          </p:cNvPr>
          <p:cNvPicPr>
            <a:picLocks noChangeAspect="1"/>
          </p:cNvPicPr>
          <p:nvPr/>
        </p:nvPicPr>
        <p:blipFill>
          <a:blip r:embed="rId6"/>
          <a:stretch>
            <a:fillRect/>
          </a:stretch>
        </p:blipFill>
        <p:spPr>
          <a:xfrm>
            <a:off x="4098794" y="3665697"/>
            <a:ext cx="5029200" cy="2095500"/>
          </a:xfrm>
          <a:prstGeom prst="rect">
            <a:avLst/>
          </a:prstGeom>
        </p:spPr>
      </p:pic>
    </p:spTree>
    <p:extLst>
      <p:ext uri="{BB962C8B-B14F-4D97-AF65-F5344CB8AC3E}">
        <p14:creationId xmlns:p14="http://schemas.microsoft.com/office/powerpoint/2010/main" val="1909531150"/>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F2BA54-D47C-6F31-2D0B-B2E61E13385A}"/>
              </a:ext>
            </a:extLst>
          </p:cNvPr>
          <p:cNvSpPr/>
          <p:nvPr/>
        </p:nvSpPr>
        <p:spPr>
          <a:xfrm>
            <a:off x="0" y="5821"/>
            <a:ext cx="4037834" cy="685217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5A4CE-B261-FB32-89CD-8A32EB38DC66}"/>
              </a:ext>
            </a:extLst>
          </p:cNvPr>
          <p:cNvSpPr>
            <a:spLocks noGrp="1"/>
          </p:cNvSpPr>
          <p:nvPr>
            <p:ph type="title"/>
          </p:nvPr>
        </p:nvSpPr>
        <p:spPr>
          <a:xfrm>
            <a:off x="533400" y="2643073"/>
            <a:ext cx="2960914" cy="1325563"/>
          </a:xfrm>
        </p:spPr>
        <p:txBody>
          <a:bodyPr/>
          <a:lstStyle/>
          <a:p>
            <a:pPr algn="ctr"/>
            <a:r>
              <a:rPr lang="en-US" dirty="0">
                <a:solidFill>
                  <a:schemeClr val="bg1"/>
                </a:solidFill>
              </a:rPr>
              <a:t>Results</a:t>
            </a:r>
          </a:p>
        </p:txBody>
      </p:sp>
      <p:pic>
        <p:nvPicPr>
          <p:cNvPr id="5" name="Picture 2">
            <a:extLst>
              <a:ext uri="{FF2B5EF4-FFF2-40B4-BE49-F238E27FC236}">
                <a16:creationId xmlns:a16="http://schemas.microsoft.com/office/drawing/2014/main" id="{3F055E51-D757-07EE-6806-F3DC56151D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187" y="90487"/>
            <a:ext cx="1778000" cy="590550"/>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descr="Chart&#10;&#10;Description automatically generated">
            <a:extLst>
              <a:ext uri="{FF2B5EF4-FFF2-40B4-BE49-F238E27FC236}">
                <a16:creationId xmlns:a16="http://schemas.microsoft.com/office/drawing/2014/main" id="{AF22A4C6-2B1C-1DEC-D11E-ECB5B629F9BB}"/>
              </a:ext>
            </a:extLst>
          </p:cNvPr>
          <p:cNvPicPr>
            <a:picLocks noChangeAspect="1"/>
          </p:cNvPicPr>
          <p:nvPr/>
        </p:nvPicPr>
        <p:blipFill>
          <a:blip r:embed="rId4"/>
          <a:stretch>
            <a:fillRect/>
          </a:stretch>
        </p:blipFill>
        <p:spPr>
          <a:xfrm>
            <a:off x="4152302" y="1577191"/>
            <a:ext cx="3865750" cy="2994810"/>
          </a:xfrm>
          <a:prstGeom prst="rect">
            <a:avLst/>
          </a:prstGeom>
        </p:spPr>
      </p:pic>
      <p:pic>
        <p:nvPicPr>
          <p:cNvPr id="23" name="Picture 22" descr="Chart, line chart&#10;&#10;Description automatically generated">
            <a:extLst>
              <a:ext uri="{FF2B5EF4-FFF2-40B4-BE49-F238E27FC236}">
                <a16:creationId xmlns:a16="http://schemas.microsoft.com/office/drawing/2014/main" id="{AFCC2BB0-F735-80FE-5C8F-4A2647454B5B}"/>
              </a:ext>
            </a:extLst>
          </p:cNvPr>
          <p:cNvPicPr>
            <a:picLocks noChangeAspect="1"/>
          </p:cNvPicPr>
          <p:nvPr/>
        </p:nvPicPr>
        <p:blipFill>
          <a:blip r:embed="rId5"/>
          <a:stretch>
            <a:fillRect/>
          </a:stretch>
        </p:blipFill>
        <p:spPr>
          <a:xfrm>
            <a:off x="8018052" y="1557853"/>
            <a:ext cx="3865750" cy="3033486"/>
          </a:xfrm>
          <a:prstGeom prst="rect">
            <a:avLst/>
          </a:prstGeom>
        </p:spPr>
      </p:pic>
    </p:spTree>
    <p:extLst>
      <p:ext uri="{BB962C8B-B14F-4D97-AF65-F5344CB8AC3E}">
        <p14:creationId xmlns:p14="http://schemas.microsoft.com/office/powerpoint/2010/main" val="805940754"/>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F2BA54-D47C-6F31-2D0B-B2E61E13385A}"/>
              </a:ext>
            </a:extLst>
          </p:cNvPr>
          <p:cNvSpPr/>
          <p:nvPr/>
        </p:nvSpPr>
        <p:spPr>
          <a:xfrm>
            <a:off x="0" y="5821"/>
            <a:ext cx="4037834" cy="685217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5A4CE-B261-FB32-89CD-8A32EB38DC66}"/>
              </a:ext>
            </a:extLst>
          </p:cNvPr>
          <p:cNvSpPr>
            <a:spLocks noGrp="1"/>
          </p:cNvSpPr>
          <p:nvPr>
            <p:ph type="title"/>
          </p:nvPr>
        </p:nvSpPr>
        <p:spPr>
          <a:xfrm>
            <a:off x="533400" y="2643073"/>
            <a:ext cx="2982686" cy="1325563"/>
          </a:xfrm>
        </p:spPr>
        <p:txBody>
          <a:bodyPr/>
          <a:lstStyle/>
          <a:p>
            <a:pPr algn="ctr"/>
            <a:r>
              <a:rPr lang="en-US" dirty="0">
                <a:solidFill>
                  <a:schemeClr val="bg1"/>
                </a:solidFill>
              </a:rPr>
              <a:t>Conclusion</a:t>
            </a:r>
          </a:p>
        </p:txBody>
      </p:sp>
      <p:sp>
        <p:nvSpPr>
          <p:cNvPr id="3" name="Content Placeholder 2">
            <a:extLst>
              <a:ext uri="{FF2B5EF4-FFF2-40B4-BE49-F238E27FC236}">
                <a16:creationId xmlns:a16="http://schemas.microsoft.com/office/drawing/2014/main" id="{25D8E6D4-F9B1-2063-FF36-A9433BF13BDD}"/>
              </a:ext>
            </a:extLst>
          </p:cNvPr>
          <p:cNvSpPr>
            <a:spLocks noGrp="1"/>
          </p:cNvSpPr>
          <p:nvPr>
            <p:ph idx="1"/>
          </p:nvPr>
        </p:nvSpPr>
        <p:spPr>
          <a:xfrm>
            <a:off x="4354287" y="516730"/>
            <a:ext cx="7641772" cy="5578248"/>
          </a:xfrm>
        </p:spPr>
        <p:txBody>
          <a:bodyPr/>
          <a:lstStyle/>
          <a:p>
            <a:r>
              <a:rPr lang="en-US" dirty="0"/>
              <a:t>Peak performance improvements </a:t>
            </a:r>
          </a:p>
          <a:p>
            <a:r>
              <a:rPr lang="en-US" dirty="0"/>
              <a:t>No improvements of cost per km or refueling times</a:t>
            </a:r>
          </a:p>
          <a:p>
            <a:pPr marL="0" indent="0">
              <a:buNone/>
            </a:pPr>
            <a:endParaRPr lang="en-US" dirty="0"/>
          </a:p>
        </p:txBody>
      </p:sp>
      <p:pic>
        <p:nvPicPr>
          <p:cNvPr id="5" name="Picture 2">
            <a:extLst>
              <a:ext uri="{FF2B5EF4-FFF2-40B4-BE49-F238E27FC236}">
                <a16:creationId xmlns:a16="http://schemas.microsoft.com/office/drawing/2014/main" id="{3F055E51-D757-07EE-6806-F3DC56151D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187" y="90487"/>
            <a:ext cx="1778000" cy="59055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Tesla Model 3 Review &amp; Prices 2023 | AutoTrader UK">
            <a:extLst>
              <a:ext uri="{FF2B5EF4-FFF2-40B4-BE49-F238E27FC236}">
                <a16:creationId xmlns:a16="http://schemas.microsoft.com/office/drawing/2014/main" id="{805D81F3-C86B-6ACF-3302-4DCCD5DF56C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6161088" y="3305854"/>
            <a:ext cx="4028169" cy="30211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2109662"/>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1+#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0-#ppt_w/2"/>
                                          </p:val>
                                        </p:tav>
                                        <p:tav tm="100000">
                                          <p:val>
                                            <p:strVal val="#ppt_x"/>
                                          </p:val>
                                        </p:tav>
                                      </p:tavLst>
                                    </p:anim>
                                    <p:anim calcmode="lin" valueType="num">
                                      <p:cBhvr additive="base">
                                        <p:cTn id="14"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F2BA54-D47C-6F31-2D0B-B2E61E13385A}"/>
              </a:ext>
            </a:extLst>
          </p:cNvPr>
          <p:cNvSpPr/>
          <p:nvPr/>
        </p:nvSpPr>
        <p:spPr>
          <a:xfrm>
            <a:off x="0" y="5821"/>
            <a:ext cx="4037834" cy="685217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5A4CE-B261-FB32-89CD-8A32EB38DC66}"/>
              </a:ext>
            </a:extLst>
          </p:cNvPr>
          <p:cNvSpPr>
            <a:spLocks noGrp="1"/>
          </p:cNvSpPr>
          <p:nvPr>
            <p:ph type="title"/>
          </p:nvPr>
        </p:nvSpPr>
        <p:spPr>
          <a:xfrm>
            <a:off x="533400" y="2643073"/>
            <a:ext cx="2982686" cy="1325563"/>
          </a:xfrm>
        </p:spPr>
        <p:txBody>
          <a:bodyPr/>
          <a:lstStyle/>
          <a:p>
            <a:pPr algn="ctr"/>
            <a:r>
              <a:rPr lang="en-US" dirty="0">
                <a:solidFill>
                  <a:schemeClr val="bg1"/>
                </a:solidFill>
              </a:rPr>
              <a:t>References </a:t>
            </a:r>
          </a:p>
        </p:txBody>
      </p:sp>
      <p:sp>
        <p:nvSpPr>
          <p:cNvPr id="3" name="Content Placeholder 2">
            <a:extLst>
              <a:ext uri="{FF2B5EF4-FFF2-40B4-BE49-F238E27FC236}">
                <a16:creationId xmlns:a16="http://schemas.microsoft.com/office/drawing/2014/main" id="{25D8E6D4-F9B1-2063-FF36-A9433BF13BDD}"/>
              </a:ext>
            </a:extLst>
          </p:cNvPr>
          <p:cNvSpPr>
            <a:spLocks noGrp="1"/>
          </p:cNvSpPr>
          <p:nvPr>
            <p:ph idx="1"/>
          </p:nvPr>
        </p:nvSpPr>
        <p:spPr>
          <a:xfrm>
            <a:off x="8772898" y="1493509"/>
            <a:ext cx="4807573" cy="5578248"/>
          </a:xfrm>
        </p:spPr>
        <p:txBody>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pic>
        <p:nvPicPr>
          <p:cNvPr id="5" name="Picture 2">
            <a:extLst>
              <a:ext uri="{FF2B5EF4-FFF2-40B4-BE49-F238E27FC236}">
                <a16:creationId xmlns:a16="http://schemas.microsoft.com/office/drawing/2014/main" id="{3F055E51-D757-07EE-6806-F3DC56151D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187" y="90487"/>
            <a:ext cx="1778000" cy="59055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5">
            <a:extLst>
              <a:ext uri="{FF2B5EF4-FFF2-40B4-BE49-F238E27FC236}">
                <a16:creationId xmlns:a16="http://schemas.microsoft.com/office/drawing/2014/main" id="{AFD7E331-4793-41C7-2611-2B266D0A7128}"/>
              </a:ext>
            </a:extLst>
          </p:cNvPr>
          <p:cNvSpPr>
            <a:spLocks noChangeArrowheads="1"/>
          </p:cNvSpPr>
          <p:nvPr/>
        </p:nvSpPr>
        <p:spPr bwMode="auto">
          <a:xfrm>
            <a:off x="4141021" y="524261"/>
            <a:ext cx="7670202"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1400" dirty="0">
                <a:effectLst/>
                <a:ea typeface="Calibri" panose="020F0502020204030204" pitchFamily="34" charset="0"/>
                <a:cs typeface="Times New Roman" panose="02020603050405020304" pitchFamily="18" charset="0"/>
              </a:rPr>
              <a:t>Car, G., 2021. </a:t>
            </a:r>
            <a:r>
              <a:rPr lang="en-US" sz="1400" i="1" dirty="0">
                <a:effectLst/>
                <a:ea typeface="Calibri" panose="020F0502020204030204" pitchFamily="34" charset="0"/>
                <a:cs typeface="Times New Roman" panose="02020603050405020304" pitchFamily="18" charset="0"/>
              </a:rPr>
              <a:t>Green Car. </a:t>
            </a:r>
            <a:r>
              <a:rPr lang="en-US" sz="1400" dirty="0">
                <a:effectLst/>
                <a:ea typeface="Calibri" panose="020F0502020204030204" pitchFamily="34" charset="0"/>
                <a:cs typeface="Times New Roman" panose="02020603050405020304" pitchFamily="18" charset="0"/>
              </a:rPr>
              <a:t>[Online] </a:t>
            </a:r>
            <a:br>
              <a:rPr lang="en-US" sz="1400" dirty="0">
                <a:effectLst/>
                <a:ea typeface="Calibri" panose="020F0502020204030204" pitchFamily="34" charset="0"/>
                <a:cs typeface="Times New Roman" panose="02020603050405020304" pitchFamily="18" charset="0"/>
              </a:rPr>
            </a:br>
            <a:r>
              <a:rPr lang="en-US" sz="1400" dirty="0">
                <a:effectLst/>
                <a:ea typeface="Calibri" panose="020F0502020204030204" pitchFamily="34" charset="0"/>
                <a:cs typeface="Times New Roman" panose="02020603050405020304" pitchFamily="18" charset="0"/>
              </a:rPr>
              <a:t>Available at: </a:t>
            </a:r>
            <a:r>
              <a:rPr lang="en-US" sz="1400" u="sng" dirty="0">
                <a:effectLst/>
                <a:ea typeface="Calibri" panose="020F0502020204030204" pitchFamily="34" charset="0"/>
                <a:cs typeface="Times New Roman" panose="02020603050405020304" pitchFamily="18" charset="0"/>
                <a:hlinkClick r:id="rId4"/>
              </a:rPr>
              <a:t>https://www.green.car/guides/electric-car-range-and-how-its-calculated-wltp-and-real-world-range/</a:t>
            </a:r>
            <a:br>
              <a:rPr lang="en-US" sz="1400" dirty="0">
                <a:effectLst/>
                <a:ea typeface="Calibri" panose="020F0502020204030204" pitchFamily="34" charset="0"/>
                <a:cs typeface="Times New Roman" panose="02020603050405020304" pitchFamily="18" charset="0"/>
              </a:rPr>
            </a:br>
            <a:r>
              <a:rPr lang="en-US" sz="1400" dirty="0">
                <a:effectLst/>
                <a:ea typeface="Calibri" panose="020F0502020204030204" pitchFamily="34" charset="0"/>
                <a:cs typeface="Times New Roman" panose="02020603050405020304" pitchFamily="18" charset="0"/>
              </a:rPr>
              <a:t>[Accessed 4 January 2023].</a:t>
            </a:r>
            <a:endParaRPr lang="en-GB" sz="1400" dirty="0">
              <a:effectLst/>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Panasonic, 2022. </a:t>
            </a:r>
            <a:r>
              <a:rPr kumimoji="0" lang="en-US" altLang="en-US" sz="14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Panasonic. </a:t>
            </a:r>
            <a:r>
              <a:rPr kumimoji="0" lang="en-US" altLang="en-US" sz="14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[Online] </a:t>
            </a:r>
            <a:br>
              <a:rPr kumimoji="0" lang="en-US" altLang="en-US" sz="14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4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Available at: </a:t>
            </a:r>
            <a:r>
              <a:rPr kumimoji="0" lang="en-US" altLang="en-US" sz="14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hlinkClick r:id="rId5"/>
              </a:rPr>
              <a:t>https://api.pim.na.industrial.panasonic.com/file_stream/main/fileversion/183192</a:t>
            </a:r>
            <a:br>
              <a:rPr kumimoji="0" lang="en-US" altLang="en-US" sz="14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4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[Accessed 4 January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endParaRPr>
          </a:p>
          <a:p>
            <a:pPr eaLnBrk="0" fontAlgn="base" hangingPunct="0">
              <a:spcBef>
                <a:spcPct val="0"/>
              </a:spcBef>
              <a:spcAft>
                <a:spcPct val="0"/>
              </a:spcAft>
            </a:pPr>
            <a:r>
              <a:rPr lang="en-US" sz="1400" dirty="0" err="1">
                <a:effectLst/>
                <a:ea typeface="Calibri" panose="020F0502020204030204" pitchFamily="34" charset="0"/>
                <a:cs typeface="Times New Roman" panose="02020603050405020304" pitchFamily="18" charset="0"/>
              </a:rPr>
              <a:t>PoleStar</a:t>
            </a:r>
            <a:r>
              <a:rPr lang="en-US" sz="1400" dirty="0">
                <a:effectLst/>
                <a:ea typeface="Calibri" panose="020F0502020204030204" pitchFamily="34" charset="0"/>
                <a:cs typeface="Times New Roman" panose="02020603050405020304" pitchFamily="18" charset="0"/>
              </a:rPr>
              <a:t>, 2022. </a:t>
            </a:r>
            <a:r>
              <a:rPr lang="en-US" sz="1400" i="1" dirty="0" err="1">
                <a:effectLst/>
                <a:ea typeface="Calibri" panose="020F0502020204030204" pitchFamily="34" charset="0"/>
                <a:cs typeface="Times New Roman" panose="02020603050405020304" pitchFamily="18" charset="0"/>
              </a:rPr>
              <a:t>PoleStar</a:t>
            </a:r>
            <a:r>
              <a:rPr lang="en-US" sz="1400" i="1" dirty="0">
                <a:effectLst/>
                <a:ea typeface="Calibri" panose="020F0502020204030204" pitchFamily="34" charset="0"/>
                <a:cs typeface="Times New Roman" panose="02020603050405020304" pitchFamily="18" charset="0"/>
              </a:rPr>
              <a:t>. </a:t>
            </a:r>
            <a:r>
              <a:rPr lang="en-US" sz="1400" dirty="0">
                <a:effectLst/>
                <a:ea typeface="Calibri" panose="020F0502020204030204" pitchFamily="34" charset="0"/>
                <a:cs typeface="Times New Roman" panose="02020603050405020304" pitchFamily="18" charset="0"/>
              </a:rPr>
              <a:t>[Online] </a:t>
            </a:r>
            <a:br>
              <a:rPr lang="en-US" sz="1400" dirty="0">
                <a:effectLst/>
                <a:ea typeface="Calibri" panose="020F0502020204030204" pitchFamily="34" charset="0"/>
                <a:cs typeface="Times New Roman" panose="02020603050405020304" pitchFamily="18" charset="0"/>
              </a:rPr>
            </a:br>
            <a:r>
              <a:rPr lang="en-US" sz="1400" dirty="0">
                <a:effectLst/>
                <a:ea typeface="Calibri" panose="020F0502020204030204" pitchFamily="34" charset="0"/>
                <a:cs typeface="Times New Roman" panose="02020603050405020304" pitchFamily="18" charset="0"/>
              </a:rPr>
              <a:t>Available at: </a:t>
            </a:r>
            <a:r>
              <a:rPr lang="en-US" sz="1400" u="sng" dirty="0">
                <a:effectLst/>
                <a:ea typeface="Calibri" panose="020F0502020204030204" pitchFamily="34" charset="0"/>
                <a:cs typeface="Times New Roman" panose="02020603050405020304" pitchFamily="18" charset="0"/>
                <a:hlinkClick r:id="rId6"/>
              </a:rPr>
              <a:t>https://www.polestar.com/uk/electric-driving/real-world-range-electric-cars/</a:t>
            </a:r>
            <a:br>
              <a:rPr lang="en-US" sz="1400" dirty="0">
                <a:effectLst/>
                <a:ea typeface="Calibri" panose="020F0502020204030204" pitchFamily="34" charset="0"/>
                <a:cs typeface="Times New Roman" panose="02020603050405020304" pitchFamily="18" charset="0"/>
              </a:rPr>
            </a:br>
            <a:r>
              <a:rPr lang="en-US" sz="1400" dirty="0">
                <a:effectLst/>
                <a:ea typeface="Calibri" panose="020F0502020204030204" pitchFamily="34" charset="0"/>
                <a:cs typeface="Times New Roman" panose="02020603050405020304" pitchFamily="18" charset="0"/>
              </a:rPr>
              <a:t>[Accessed 7 January 2023].</a:t>
            </a:r>
            <a:endParaRPr lang="en-GB" sz="1400" dirty="0">
              <a:effectLst/>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Roos</a:t>
            </a:r>
            <a:r>
              <a:rPr kumimoji="0" lang="en-US" altLang="en-US" sz="14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G., 2019. </a:t>
            </a:r>
            <a:r>
              <a:rPr kumimoji="0" lang="en-US" altLang="en-US" sz="14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Top 10 capacitors for automotive applications. </a:t>
            </a:r>
            <a:r>
              <a:rPr kumimoji="0" lang="en-US" altLang="en-US" sz="14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[Online] </a:t>
            </a:r>
            <a:br>
              <a:rPr kumimoji="0" lang="en-US" altLang="en-US" sz="14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4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Available at: </a:t>
            </a:r>
            <a:r>
              <a:rPr kumimoji="0" lang="en-US" altLang="en-US" sz="14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hlinkClick r:id="rId7"/>
              </a:rPr>
              <a:t>https://www.electronicproducts.com/top-10-capacitors-for-automotive-applications/#:~:text=Top%2010%20capacitors%20for%20automotive%20applications%201%201.,8.%20Panasonic%2C%20EEH-ZS%20hybrid%20capacitors%20...%20More%20items</a:t>
            </a:r>
            <a:endParaRPr kumimoji="0" lang="en-US" altLang="en-US" sz="14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u="sng" dirty="0">
              <a:cs typeface="Times New Roman" panose="02020603050405020304" pitchFamily="18" charset="0"/>
            </a:endParaRPr>
          </a:p>
          <a:p>
            <a:pPr eaLnBrk="0" fontAlgn="base" hangingPunct="0">
              <a:spcBef>
                <a:spcPct val="0"/>
              </a:spcBef>
              <a:spcAft>
                <a:spcPct val="0"/>
              </a:spcAft>
            </a:pPr>
            <a:r>
              <a:rPr lang="en-US" sz="1400" dirty="0" err="1">
                <a:effectLst/>
                <a:ea typeface="Calibri" panose="020F0502020204030204" pitchFamily="34" charset="0"/>
                <a:cs typeface="Times New Roman" panose="02020603050405020304" pitchFamily="18" charset="0"/>
              </a:rPr>
              <a:t>Vanarama</a:t>
            </a:r>
            <a:r>
              <a:rPr lang="en-US" sz="1400" dirty="0">
                <a:effectLst/>
                <a:ea typeface="Calibri" panose="020F0502020204030204" pitchFamily="34" charset="0"/>
                <a:cs typeface="Times New Roman" panose="02020603050405020304" pitchFamily="18" charset="0"/>
              </a:rPr>
              <a:t>, 2021. </a:t>
            </a:r>
            <a:r>
              <a:rPr lang="en-US" sz="1400" i="1" dirty="0" err="1">
                <a:effectLst/>
                <a:ea typeface="Calibri" panose="020F0502020204030204" pitchFamily="34" charset="0"/>
                <a:cs typeface="Times New Roman" panose="02020603050405020304" pitchFamily="18" charset="0"/>
              </a:rPr>
              <a:t>Vanarama</a:t>
            </a:r>
            <a:r>
              <a:rPr lang="en-US" sz="1400" i="1" dirty="0">
                <a:effectLst/>
                <a:ea typeface="Calibri" panose="020F0502020204030204" pitchFamily="34" charset="0"/>
                <a:cs typeface="Times New Roman" panose="02020603050405020304" pitchFamily="18" charset="0"/>
              </a:rPr>
              <a:t>. </a:t>
            </a:r>
            <a:r>
              <a:rPr lang="en-US" sz="1400" dirty="0">
                <a:effectLst/>
                <a:ea typeface="Calibri" panose="020F0502020204030204" pitchFamily="34" charset="0"/>
                <a:cs typeface="Times New Roman" panose="02020603050405020304" pitchFamily="18" charset="0"/>
              </a:rPr>
              <a:t>[Online] </a:t>
            </a:r>
            <a:br>
              <a:rPr lang="en-US" sz="1400" dirty="0">
                <a:effectLst/>
                <a:ea typeface="Calibri" panose="020F0502020204030204" pitchFamily="34" charset="0"/>
                <a:cs typeface="Times New Roman" panose="02020603050405020304" pitchFamily="18" charset="0"/>
              </a:rPr>
            </a:br>
            <a:r>
              <a:rPr lang="en-US" sz="1400" dirty="0">
                <a:effectLst/>
                <a:ea typeface="Calibri" panose="020F0502020204030204" pitchFamily="34" charset="0"/>
                <a:cs typeface="Times New Roman" panose="02020603050405020304" pitchFamily="18" charset="0"/>
              </a:rPr>
              <a:t>Available at: </a:t>
            </a:r>
            <a:r>
              <a:rPr lang="en-US" sz="1400" u="sng" dirty="0">
                <a:effectLst/>
                <a:ea typeface="Calibri" panose="020F0502020204030204" pitchFamily="34" charset="0"/>
                <a:cs typeface="Times New Roman" panose="02020603050405020304" pitchFamily="18" charset="0"/>
                <a:hlinkClick r:id="rId8"/>
              </a:rPr>
              <a:t>https://www.vanarama.com/electric-leasing/cars/electric-car-range-comparison</a:t>
            </a:r>
            <a:br>
              <a:rPr lang="en-US" sz="1400" dirty="0">
                <a:effectLst/>
                <a:ea typeface="Calibri" panose="020F0502020204030204" pitchFamily="34" charset="0"/>
                <a:cs typeface="Times New Roman" panose="02020603050405020304" pitchFamily="18" charset="0"/>
              </a:rPr>
            </a:br>
            <a:r>
              <a:rPr lang="en-US" sz="1400" dirty="0">
                <a:effectLst/>
                <a:ea typeface="Calibri" panose="020F0502020204030204" pitchFamily="34" charset="0"/>
                <a:cs typeface="Times New Roman" panose="02020603050405020304" pitchFamily="18" charset="0"/>
              </a:rPr>
              <a:t>[Accessed 7 January 2023].</a:t>
            </a:r>
            <a:endParaRPr lang="en-GB" sz="1400" dirty="0">
              <a:effectLst/>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54685247"/>
      </p:ext>
    </p:extLst>
  </p:cSld>
  <p:clrMapOvr>
    <a:masterClrMapping/>
  </p:clrMapOvr>
  <p:transition spd="slow">
    <p:wipe/>
  </p:transition>
</p:sld>
</file>

<file path=ppt/theme/theme1.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1626</TotalTime>
  <Words>1251</Words>
  <Application>Microsoft Macintosh PowerPoint</Application>
  <PresentationFormat>Widescreen</PresentationFormat>
  <Paragraphs>89</Paragraphs>
  <Slides>8</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Calibri Light</vt:lpstr>
      <vt:lpstr>Cambria Math</vt:lpstr>
      <vt:lpstr>Red Hat Text</vt:lpstr>
      <vt:lpstr>Office Theme 2013 - 2022</vt:lpstr>
      <vt:lpstr>Tesla Hybrid Conversion</vt:lpstr>
      <vt:lpstr>Introduction</vt:lpstr>
      <vt:lpstr>Methodology</vt:lpstr>
      <vt:lpstr>Results</vt:lpstr>
      <vt:lpstr>Proposed  Solution</vt:lpstr>
      <vt:lpstr>Results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Tesla Hybrid Vehicle Conversion</dc:title>
  <dc:creator>Taylor Winter (1901843)</dc:creator>
  <cp:lastModifiedBy>Taylor Winter (1901843)</cp:lastModifiedBy>
  <cp:revision>12</cp:revision>
  <dcterms:created xsi:type="dcterms:W3CDTF">2023-01-11T17:37:04Z</dcterms:created>
  <dcterms:modified xsi:type="dcterms:W3CDTF">2023-01-15T18:52:01Z</dcterms:modified>
</cp:coreProperties>
</file>