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8" y="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E65F0-C31D-05C8-D540-AE72DAA063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33F86F-9352-D15B-3322-D0BC299670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294D85-E4B5-5CE8-E5FF-07A216020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1AC5-BA7D-4929-9182-64911EE66E13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EF2252-CC28-C1D7-4366-8EAFB0EB2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CC642C-01D8-D7DF-BCA9-4846A0DD3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29BC8-C90A-4A01-A107-DFB6EECA69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231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F4AF8-CA1F-B93C-DD61-9B3B70000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BF3EFF-2F8C-428E-E108-3D9A5668CD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FCE3FF-0E01-ED4F-A1FD-E6D92554A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1AC5-BA7D-4929-9182-64911EE66E13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75D9C7-FCD8-4913-926D-DCE208697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102868-E4D6-A710-486E-FEEB0FAFE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29BC8-C90A-4A01-A107-DFB6EECA69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58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AFBFA-DB08-2470-5991-50721A328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B67A27-782A-920A-12ED-FBB1D1E570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04D35A-EC8C-A030-53F3-6B0467437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1AC5-BA7D-4929-9182-64911EE66E13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B04C42-95CD-AD25-EAA5-FB578F987C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D1B3E3-3169-59FD-623E-E458D33AC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29BC8-C90A-4A01-A107-DFB6EECA69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1901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D592D-8ED1-3855-FC27-B9C074FA32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557CF-31E1-B481-F0EF-24A608CB88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B46688-AC55-DB0B-15A8-91E90F228B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A5497-DDB0-C722-816E-B40FC9BCD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1AC5-BA7D-4929-9182-64911EE66E13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276100-B2EB-EABE-CF25-BF5818785F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54080D-CEF5-8502-A646-AD67467A2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29BC8-C90A-4A01-A107-DFB6EECA69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254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2A232-C83D-A89A-7EBA-08B8FB1075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A30612-28A1-FCE1-2EA8-77A95A79F1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CCF7F7-58C7-EAD7-1A0E-F226D5E132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DB6ACB-5091-E549-D6F1-37822981C5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DE1218-192B-9A64-1306-619FCA412F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F6C626-F8D2-A90F-2F66-37A33DFED1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1AC5-BA7D-4929-9182-64911EE66E13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253021-8F44-A4BB-67BF-34101763D1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AAA1A2-6455-8DA8-0601-5B8E0BE540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29BC8-C90A-4A01-A107-DFB6EECA69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767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6DA12-F72D-712B-36AB-D7CFB0D69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36DAD3-B14F-5D34-5B7B-6090E11508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1AC5-BA7D-4929-9182-64911EE66E13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FA2CA7-C7EF-DA45-7547-98F49D08B8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73996D-73F5-9DEF-2A4C-76256EE32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29BC8-C90A-4A01-A107-DFB6EECA69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247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8B5F44-3CF1-7985-DF41-8D5F48936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1AC5-BA7D-4929-9182-64911EE66E13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F51FFA-99DE-B6F8-47FD-21CE0FBC8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BEC729-92A8-FD0B-FE8E-0686DBEE6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29BC8-C90A-4A01-A107-DFB6EECA69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337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F9B12-F9E5-0E34-4D88-2B1F9C83B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7E1FB-3DB4-1245-3493-417DEA7CB0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B05D04-7D06-3BAE-1E45-1FBB83806F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833A77-2AA9-0C64-20A6-63C6B2AED5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1AC5-BA7D-4929-9182-64911EE66E13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C0A526-0C6A-6E57-66CB-9E2BB7ED9E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9E3C02-1469-99D4-7F57-0971FF6AF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29BC8-C90A-4A01-A107-DFB6EECA69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468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4D598B-DF6F-7272-7792-1375557EA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AA5C0F-00F4-93C4-4AB1-28C003C028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0B9928-141C-E6AC-703F-FC2B629331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286962-5D3A-5EA5-E415-5D1BCBB29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1AC5-BA7D-4929-9182-64911EE66E13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444768-A33D-8A0D-4538-4BA159D76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B68243-DEBE-580B-2728-796FCE0DC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29BC8-C90A-4A01-A107-DFB6EECA69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90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9A95F-BBBD-1276-E41A-329B5E86F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D94E2A-A62E-BF13-D171-8867BAB1EE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CE4235-F925-144C-0EE0-3730BA2BD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1AC5-BA7D-4929-9182-64911EE66E13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8089D4-A866-F1C7-5809-9A45E8B3B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FA9174-B674-8EC3-E496-F265086A3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29BC8-C90A-4A01-A107-DFB6EECA69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252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D8C32B-5507-85EE-DA4A-58C74F88ED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D92A4C-E81A-81C1-4452-3EDC132740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1CA6F1-15AE-980A-B5CE-517A644AB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81AC5-BA7D-4929-9182-64911EE66E13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C29E3-7F8B-BA94-7A48-55AC52A5D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D9D548-A41F-0341-A7E3-B0C667177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429BC8-C90A-4A01-A107-DFB6EECA69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111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9E716-05FE-A29D-87B3-81FE955B43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63F541-B71B-0962-CF1D-CA7E197D65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0D475F-0ABA-341D-EF65-19C07ABD58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981AC5-BA7D-4929-9182-64911EE66E13}" type="datetimeFigureOut">
              <a:rPr lang="en-GB" smtClean="0"/>
              <a:t>21/10/2023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2E640-D54F-485C-1AAF-BE66C0705AE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6DF76-7A29-3A71-DF60-72A7B2DDA2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429BC8-C90A-4A01-A107-DFB6EECA69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316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7457C-B35F-EEA5-3789-955CC00DB1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9BC36F-5027-1B11-1806-ECA7244BDFC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6460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D3EDB-1CFC-BDE5-5662-5C86A9F1A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Codes from the Extract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405A78-DADC-2089-0466-85D98BFD80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Code Name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9D8A327-84D1-D27D-8A25-725C01DC4E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Intense Strong Feelings</a:t>
            </a:r>
          </a:p>
          <a:p>
            <a:r>
              <a:rPr lang="en-GB" dirty="0"/>
              <a:t>Control</a:t>
            </a:r>
          </a:p>
          <a:p>
            <a:r>
              <a:rPr lang="en-GB" dirty="0"/>
              <a:t>Manic States</a:t>
            </a:r>
          </a:p>
          <a:p>
            <a:r>
              <a:rPr lang="en-GB" dirty="0"/>
              <a:t>Exaggerated Expressions</a:t>
            </a:r>
          </a:p>
          <a:p>
            <a:r>
              <a:rPr lang="en-GB" dirty="0"/>
              <a:t>Life Stages</a:t>
            </a:r>
          </a:p>
          <a:p>
            <a:r>
              <a:rPr lang="en-GB" dirty="0"/>
              <a:t>Motivational</a:t>
            </a:r>
          </a:p>
          <a:p>
            <a:r>
              <a:rPr lang="en-GB" dirty="0"/>
              <a:t>Desires for Freedom</a:t>
            </a:r>
          </a:p>
          <a:p>
            <a:r>
              <a:rPr lang="en-GB" dirty="0"/>
              <a:t>Eager / desires</a:t>
            </a:r>
          </a:p>
          <a:p>
            <a:r>
              <a:rPr lang="en-GB" dirty="0"/>
              <a:t>Movement and Freedom</a:t>
            </a:r>
          </a:p>
          <a:p>
            <a:r>
              <a:rPr lang="en-GB" dirty="0"/>
              <a:t>Positivity</a:t>
            </a:r>
          </a:p>
          <a:p>
            <a:r>
              <a:rPr lang="en-GB" dirty="0"/>
              <a:t>Needs for freedom</a:t>
            </a:r>
          </a:p>
          <a:p>
            <a:r>
              <a:rPr lang="en-GB" dirty="0"/>
              <a:t>Knowing about his own freedom</a:t>
            </a:r>
          </a:p>
          <a:p>
            <a:r>
              <a:rPr lang="en-GB" dirty="0"/>
              <a:t>Wants to be in control, changes, movements and opportunities.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8D65F8A-14E7-8BB7-1EBD-EDAE9D38DE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Line number (evidence)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3231356-0242-8AD0-599B-D43A9219047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Line 1</a:t>
            </a:r>
          </a:p>
          <a:p>
            <a:r>
              <a:rPr lang="en-GB" dirty="0"/>
              <a:t>Line 2</a:t>
            </a:r>
          </a:p>
          <a:p>
            <a:r>
              <a:rPr lang="en-GB" dirty="0"/>
              <a:t>Line 4</a:t>
            </a:r>
          </a:p>
          <a:p>
            <a:r>
              <a:rPr lang="en-GB" dirty="0"/>
              <a:t>Line 5</a:t>
            </a:r>
          </a:p>
          <a:p>
            <a:r>
              <a:rPr lang="en-GB" dirty="0"/>
              <a:t>Line 7 and Line 8</a:t>
            </a:r>
          </a:p>
          <a:p>
            <a:r>
              <a:rPr lang="en-GB" dirty="0"/>
              <a:t>Line 9</a:t>
            </a:r>
          </a:p>
          <a:p>
            <a:r>
              <a:rPr lang="en-GB" dirty="0"/>
              <a:t>Line 10</a:t>
            </a:r>
          </a:p>
          <a:p>
            <a:r>
              <a:rPr lang="en-GB" dirty="0"/>
              <a:t>Line 11</a:t>
            </a:r>
          </a:p>
          <a:p>
            <a:r>
              <a:rPr lang="en-GB" dirty="0"/>
              <a:t>Line 12</a:t>
            </a:r>
          </a:p>
          <a:p>
            <a:r>
              <a:rPr lang="en-GB" dirty="0"/>
              <a:t>Line 13</a:t>
            </a:r>
          </a:p>
          <a:p>
            <a:r>
              <a:rPr lang="en-GB" dirty="0"/>
              <a:t>Line 13</a:t>
            </a:r>
          </a:p>
          <a:p>
            <a:r>
              <a:rPr lang="en-GB" dirty="0"/>
              <a:t>Line 14-15. </a:t>
            </a:r>
          </a:p>
          <a:p>
            <a:r>
              <a:rPr lang="en-GB" dirty="0"/>
              <a:t>Line 12-15. </a:t>
            </a:r>
          </a:p>
        </p:txBody>
      </p:sp>
    </p:spTree>
    <p:extLst>
      <p:ext uri="{BB962C8B-B14F-4D97-AF65-F5344CB8AC3E}">
        <p14:creationId xmlns:p14="http://schemas.microsoft.com/office/powerpoint/2010/main" val="3236384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D3EDB-1CFC-BDE5-5662-5C86A9F1A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Codes from the Extract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405A78-DADC-2089-0466-85D98BFD804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Code Name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9D8A327-84D1-D27D-8A25-725C01DC4E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>
                <a:solidFill>
                  <a:srgbClr val="00B050"/>
                </a:solidFill>
              </a:rPr>
              <a:t>Intense Strong Feelings (1)</a:t>
            </a:r>
          </a:p>
          <a:p>
            <a:r>
              <a:rPr lang="en-GB" dirty="0">
                <a:solidFill>
                  <a:srgbClr val="FF0000"/>
                </a:solidFill>
              </a:rPr>
              <a:t>Control (2)</a:t>
            </a:r>
          </a:p>
          <a:p>
            <a:r>
              <a:rPr lang="en-GB" dirty="0">
                <a:solidFill>
                  <a:srgbClr val="00B050"/>
                </a:solidFill>
              </a:rPr>
              <a:t>Manic States (3)</a:t>
            </a:r>
          </a:p>
          <a:p>
            <a:r>
              <a:rPr lang="en-GB" dirty="0">
                <a:solidFill>
                  <a:srgbClr val="00B050"/>
                </a:solidFill>
              </a:rPr>
              <a:t>Exaggerated Expressions (4)</a:t>
            </a:r>
          </a:p>
          <a:p>
            <a:r>
              <a:rPr lang="en-GB" dirty="0">
                <a:solidFill>
                  <a:schemeClr val="accent5"/>
                </a:solidFill>
              </a:rPr>
              <a:t>Life Stages (5)</a:t>
            </a:r>
          </a:p>
          <a:p>
            <a:r>
              <a:rPr lang="en-GB" dirty="0">
                <a:solidFill>
                  <a:srgbClr val="7030A0"/>
                </a:solidFill>
              </a:rPr>
              <a:t>Motivational (6)</a:t>
            </a:r>
          </a:p>
          <a:p>
            <a:r>
              <a:rPr lang="en-GB" dirty="0">
                <a:solidFill>
                  <a:srgbClr val="FF0000"/>
                </a:solidFill>
              </a:rPr>
              <a:t>Desires for Freedom (7)</a:t>
            </a:r>
          </a:p>
          <a:p>
            <a:r>
              <a:rPr lang="en-GB" dirty="0">
                <a:solidFill>
                  <a:srgbClr val="00B050"/>
                </a:solidFill>
              </a:rPr>
              <a:t>Eager / desires (8)</a:t>
            </a:r>
          </a:p>
          <a:p>
            <a:r>
              <a:rPr lang="en-GB" dirty="0">
                <a:solidFill>
                  <a:srgbClr val="FF0000"/>
                </a:solidFill>
              </a:rPr>
              <a:t>Movement and Freedom (9)</a:t>
            </a:r>
          </a:p>
          <a:p>
            <a:r>
              <a:rPr lang="en-GB" dirty="0">
                <a:solidFill>
                  <a:srgbClr val="7030A0"/>
                </a:solidFill>
              </a:rPr>
              <a:t>Positivity (10)</a:t>
            </a:r>
          </a:p>
          <a:p>
            <a:r>
              <a:rPr lang="en-GB" dirty="0">
                <a:solidFill>
                  <a:srgbClr val="FF0000"/>
                </a:solidFill>
              </a:rPr>
              <a:t>Needs for freedom (11)</a:t>
            </a:r>
          </a:p>
          <a:p>
            <a:r>
              <a:rPr lang="en-GB" dirty="0">
                <a:solidFill>
                  <a:srgbClr val="FF0000"/>
                </a:solidFill>
              </a:rPr>
              <a:t>Knowing about his own freedom (12)</a:t>
            </a:r>
          </a:p>
          <a:p>
            <a:r>
              <a:rPr lang="en-GB" dirty="0">
                <a:solidFill>
                  <a:srgbClr val="FF0000"/>
                </a:solidFill>
              </a:rPr>
              <a:t>Wants to be in control, changes, movements and opportunities (13).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8D65F8A-14E7-8BB7-1EBD-EDAE9D38DE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Themes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3231356-0242-8AD0-599B-D43A9219047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/>
              <a:t>Control and Freedom – Code 2, 7, 9, 11, 12, 13. </a:t>
            </a:r>
          </a:p>
          <a:p>
            <a:r>
              <a:rPr lang="en-GB" dirty="0"/>
              <a:t>Intensity of Emotions – Code 1, 3, 4, 8.</a:t>
            </a:r>
          </a:p>
          <a:p>
            <a:r>
              <a:rPr lang="en-GB" dirty="0"/>
              <a:t>Hope and Optimism Code 6, 10 </a:t>
            </a:r>
          </a:p>
          <a:p>
            <a:r>
              <a:rPr lang="en-GB" dirty="0"/>
              <a:t>Life Stages – Code 5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Manic States and Life Stages (Psychological Concerns). </a:t>
            </a:r>
          </a:p>
        </p:txBody>
      </p:sp>
    </p:spTree>
    <p:extLst>
      <p:ext uri="{BB962C8B-B14F-4D97-AF65-F5344CB8AC3E}">
        <p14:creationId xmlns:p14="http://schemas.microsoft.com/office/powerpoint/2010/main" val="30407280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F36EE-F98E-D3B9-ED98-E9801A231A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Carla </a:t>
            </a:r>
            <a:r>
              <a:rPr lang="en-GB" dirty="0" err="1"/>
              <a:t>Willigs</a:t>
            </a:r>
            <a:r>
              <a:rPr lang="en-GB" dirty="0"/>
              <a:t>’ Clustering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5702C8-63EC-78A8-CEC4-9DA277F11D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Themes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CDABDF-5452-4411-BFC2-83354969400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00B050"/>
                </a:solidFill>
              </a:rPr>
              <a:t>1. Strong feelings (of arousal, of hunger, of excitement, of movement)</a:t>
            </a:r>
          </a:p>
          <a:p>
            <a:r>
              <a:rPr lang="en-GB" dirty="0">
                <a:solidFill>
                  <a:srgbClr val="00B050"/>
                </a:solidFill>
              </a:rPr>
              <a:t>2. Psychopathology (concerns about mental health)</a:t>
            </a:r>
          </a:p>
          <a:p>
            <a:r>
              <a:rPr lang="en-GB" dirty="0">
                <a:solidFill>
                  <a:srgbClr val="7030A0"/>
                </a:solidFill>
              </a:rPr>
              <a:t>3. Hunger (for stimulation, experiences, impressions, for the world)</a:t>
            </a:r>
          </a:p>
          <a:p>
            <a:r>
              <a:rPr lang="en-GB" dirty="0">
                <a:solidFill>
                  <a:srgbClr val="00B050"/>
                </a:solidFill>
              </a:rPr>
              <a:t>4. Life Stages (‘youth’ vs. ‘later in life’)</a:t>
            </a:r>
          </a:p>
          <a:p>
            <a:r>
              <a:rPr lang="en-GB" dirty="0">
                <a:solidFill>
                  <a:srgbClr val="7030A0"/>
                </a:solidFill>
              </a:rPr>
              <a:t>5. Need for movement and change</a:t>
            </a:r>
          </a:p>
          <a:p>
            <a:r>
              <a:rPr lang="en-GB" dirty="0">
                <a:solidFill>
                  <a:srgbClr val="7030A0"/>
                </a:solidFill>
              </a:rPr>
              <a:t>6. Need for freedom </a:t>
            </a:r>
          </a:p>
          <a:p>
            <a:r>
              <a:rPr lang="en-GB" dirty="0"/>
              <a:t>7. Control/agency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BE427A-2CED-3CBC-2ADB-2A13CD2111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Superordinate Themes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8DE7DD-6B0A-096B-A61E-89CB09ACC2B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00B050"/>
                </a:solidFill>
              </a:rPr>
              <a:t>Cluster 1: Psychological states</a:t>
            </a:r>
          </a:p>
          <a:p>
            <a:r>
              <a:rPr lang="en-GB" dirty="0">
                <a:solidFill>
                  <a:srgbClr val="7030A0"/>
                </a:solidFill>
              </a:rPr>
              <a:t>Cluster 2: Needs</a:t>
            </a:r>
          </a:p>
          <a:p>
            <a:r>
              <a:rPr lang="en-GB" dirty="0"/>
              <a:t>Cluster 3: Control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4705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312</Words>
  <Application>Microsoft Office PowerPoint</Application>
  <PresentationFormat>Widescreen</PresentationFormat>
  <Paragraphs>66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Codes from the Extract</vt:lpstr>
      <vt:lpstr>Codes from the Extract</vt:lpstr>
      <vt:lpstr>Carla Willigs’ Clustering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Stuart Jones</dc:creator>
  <cp:lastModifiedBy>Stuart Jones</cp:lastModifiedBy>
  <cp:revision>1</cp:revision>
  <dcterms:created xsi:type="dcterms:W3CDTF">2023-10-21T09:54:03Z</dcterms:created>
  <dcterms:modified xsi:type="dcterms:W3CDTF">2023-10-21T13:46:19Z</dcterms:modified>
</cp:coreProperties>
</file>