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4" r:id="rId9"/>
    <p:sldId id="265" r:id="rId10"/>
    <p:sldId id="266"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129250-72A5-4666-A95E-2663D0388A81}" v="1791" dt="2019-01-18T11:21:40.1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67" d="100"/>
          <a:sy n="67" d="100"/>
        </p:scale>
        <p:origin x="90"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92F33D-1448-4B22-BC12-EB38B80AB9BF}" type="doc">
      <dgm:prSet loTypeId="urn:microsoft.com/office/officeart/2005/8/layout/default" loCatId="list" qsTypeId="urn:microsoft.com/office/officeart/2005/8/quickstyle/simple3" qsCatId="simple" csTypeId="urn:microsoft.com/office/officeart/2005/8/colors/colorful5" csCatId="colorful"/>
      <dgm:spPr/>
      <dgm:t>
        <a:bodyPr/>
        <a:lstStyle/>
        <a:p>
          <a:endParaRPr lang="en-US"/>
        </a:p>
      </dgm:t>
    </dgm:pt>
    <dgm:pt modelId="{984C2234-68BC-4FF7-93E0-34CFAB9B5E4F}">
      <dgm:prSet/>
      <dgm:spPr/>
      <dgm:t>
        <a:bodyPr/>
        <a:lstStyle/>
        <a:p>
          <a:r>
            <a:rPr lang="en-GB"/>
            <a:t>Unemployment</a:t>
          </a:r>
          <a:endParaRPr lang="en-US"/>
        </a:p>
      </dgm:t>
    </dgm:pt>
    <dgm:pt modelId="{4DC00A86-E958-405A-A0A9-2B21A409750D}" type="parTrans" cxnId="{FD1C8590-59FE-446A-9D10-E9E2B69CE082}">
      <dgm:prSet/>
      <dgm:spPr/>
      <dgm:t>
        <a:bodyPr/>
        <a:lstStyle/>
        <a:p>
          <a:endParaRPr lang="en-US"/>
        </a:p>
      </dgm:t>
    </dgm:pt>
    <dgm:pt modelId="{02014916-460E-418F-B3E7-685B96ADB1D3}" type="sibTrans" cxnId="{FD1C8590-59FE-446A-9D10-E9E2B69CE082}">
      <dgm:prSet/>
      <dgm:spPr/>
      <dgm:t>
        <a:bodyPr/>
        <a:lstStyle/>
        <a:p>
          <a:endParaRPr lang="en-US"/>
        </a:p>
      </dgm:t>
    </dgm:pt>
    <dgm:pt modelId="{DF3BBD37-2286-4205-B8A3-51CC7501C0B4}">
      <dgm:prSet/>
      <dgm:spPr/>
      <dgm:t>
        <a:bodyPr/>
        <a:lstStyle/>
        <a:p>
          <a:r>
            <a:rPr lang="en-GB"/>
            <a:t>Poor Skills</a:t>
          </a:r>
          <a:endParaRPr lang="en-US"/>
        </a:p>
      </dgm:t>
    </dgm:pt>
    <dgm:pt modelId="{D8B15AB1-7ACA-4B1F-A60E-9C73AC1399C2}" type="parTrans" cxnId="{0953C293-8B95-4A69-870C-6A8C480F8028}">
      <dgm:prSet/>
      <dgm:spPr/>
      <dgm:t>
        <a:bodyPr/>
        <a:lstStyle/>
        <a:p>
          <a:endParaRPr lang="en-US"/>
        </a:p>
      </dgm:t>
    </dgm:pt>
    <dgm:pt modelId="{DE21DE94-2D50-4DAC-92AE-847B9D593EA7}" type="sibTrans" cxnId="{0953C293-8B95-4A69-870C-6A8C480F8028}">
      <dgm:prSet/>
      <dgm:spPr/>
      <dgm:t>
        <a:bodyPr/>
        <a:lstStyle/>
        <a:p>
          <a:endParaRPr lang="en-US"/>
        </a:p>
      </dgm:t>
    </dgm:pt>
    <dgm:pt modelId="{F438A0D0-F501-412E-AE38-88E3D7433656}">
      <dgm:prSet/>
      <dgm:spPr/>
      <dgm:t>
        <a:bodyPr/>
        <a:lstStyle/>
        <a:p>
          <a:r>
            <a:rPr lang="en-GB"/>
            <a:t>Low Incomes</a:t>
          </a:r>
          <a:endParaRPr lang="en-US"/>
        </a:p>
      </dgm:t>
    </dgm:pt>
    <dgm:pt modelId="{1AFA5DD9-3740-43A7-A730-78F15A6A5D86}" type="parTrans" cxnId="{9871E073-4FCB-4A8B-B65F-74B8931A6187}">
      <dgm:prSet/>
      <dgm:spPr/>
      <dgm:t>
        <a:bodyPr/>
        <a:lstStyle/>
        <a:p>
          <a:endParaRPr lang="en-US"/>
        </a:p>
      </dgm:t>
    </dgm:pt>
    <dgm:pt modelId="{D6CEBD41-B6D5-47C7-A105-72DAE6319BB5}" type="sibTrans" cxnId="{9871E073-4FCB-4A8B-B65F-74B8931A6187}">
      <dgm:prSet/>
      <dgm:spPr/>
      <dgm:t>
        <a:bodyPr/>
        <a:lstStyle/>
        <a:p>
          <a:endParaRPr lang="en-US"/>
        </a:p>
      </dgm:t>
    </dgm:pt>
    <dgm:pt modelId="{E0C814B7-B257-47F9-81F3-ECA68710E591}">
      <dgm:prSet/>
      <dgm:spPr/>
      <dgm:t>
        <a:bodyPr/>
        <a:lstStyle/>
        <a:p>
          <a:r>
            <a:rPr lang="en-GB"/>
            <a:t>Poor Housing</a:t>
          </a:r>
          <a:endParaRPr lang="en-US"/>
        </a:p>
      </dgm:t>
    </dgm:pt>
    <dgm:pt modelId="{D8A3FDD7-3187-4718-860A-72225F0B6DCB}" type="parTrans" cxnId="{D1E483DF-6885-4768-BA20-36294CB0B929}">
      <dgm:prSet/>
      <dgm:spPr/>
      <dgm:t>
        <a:bodyPr/>
        <a:lstStyle/>
        <a:p>
          <a:endParaRPr lang="en-US"/>
        </a:p>
      </dgm:t>
    </dgm:pt>
    <dgm:pt modelId="{CB3931C4-3F7B-413B-B704-77133651EE33}" type="sibTrans" cxnId="{D1E483DF-6885-4768-BA20-36294CB0B929}">
      <dgm:prSet/>
      <dgm:spPr/>
      <dgm:t>
        <a:bodyPr/>
        <a:lstStyle/>
        <a:p>
          <a:endParaRPr lang="en-US"/>
        </a:p>
      </dgm:t>
    </dgm:pt>
    <dgm:pt modelId="{9C72D2B1-56CA-416B-B658-7AE865C43D6B}">
      <dgm:prSet/>
      <dgm:spPr/>
      <dgm:t>
        <a:bodyPr/>
        <a:lstStyle/>
        <a:p>
          <a:r>
            <a:rPr lang="en-GB"/>
            <a:t>High Crime Rates</a:t>
          </a:r>
          <a:endParaRPr lang="en-US"/>
        </a:p>
      </dgm:t>
    </dgm:pt>
    <dgm:pt modelId="{62921180-6A58-4D83-9C9A-055C4A4D5E05}" type="parTrans" cxnId="{8072ADA7-31CA-4CC3-92BB-D2D075323540}">
      <dgm:prSet/>
      <dgm:spPr/>
      <dgm:t>
        <a:bodyPr/>
        <a:lstStyle/>
        <a:p>
          <a:endParaRPr lang="en-US"/>
        </a:p>
      </dgm:t>
    </dgm:pt>
    <dgm:pt modelId="{ECD40959-81C1-43D7-8319-49B62F268EB1}" type="sibTrans" cxnId="{8072ADA7-31CA-4CC3-92BB-D2D075323540}">
      <dgm:prSet/>
      <dgm:spPr/>
      <dgm:t>
        <a:bodyPr/>
        <a:lstStyle/>
        <a:p>
          <a:endParaRPr lang="en-US"/>
        </a:p>
      </dgm:t>
    </dgm:pt>
    <dgm:pt modelId="{1DE5ABCA-0558-4C87-93B5-C3EAEF05FEBD}">
      <dgm:prSet/>
      <dgm:spPr/>
      <dgm:t>
        <a:bodyPr/>
        <a:lstStyle/>
        <a:p>
          <a:r>
            <a:rPr lang="en-GB"/>
            <a:t>Medical problems</a:t>
          </a:r>
          <a:endParaRPr lang="en-US"/>
        </a:p>
      </dgm:t>
    </dgm:pt>
    <dgm:pt modelId="{686394CB-015D-4CD8-993E-EE6505A09DCE}" type="parTrans" cxnId="{AFA11067-6000-48F6-9047-3B93FC8899A0}">
      <dgm:prSet/>
      <dgm:spPr/>
      <dgm:t>
        <a:bodyPr/>
        <a:lstStyle/>
        <a:p>
          <a:endParaRPr lang="en-US"/>
        </a:p>
      </dgm:t>
    </dgm:pt>
    <dgm:pt modelId="{E2DFEDD9-E2D1-4D87-888E-0F82217AA171}" type="sibTrans" cxnId="{AFA11067-6000-48F6-9047-3B93FC8899A0}">
      <dgm:prSet/>
      <dgm:spPr/>
      <dgm:t>
        <a:bodyPr/>
        <a:lstStyle/>
        <a:p>
          <a:endParaRPr lang="en-US"/>
        </a:p>
      </dgm:t>
    </dgm:pt>
    <dgm:pt modelId="{7EE0278E-8516-4CEA-B9D2-E83699159C87}">
      <dgm:prSet/>
      <dgm:spPr/>
      <dgm:t>
        <a:bodyPr/>
        <a:lstStyle/>
        <a:p>
          <a:r>
            <a:rPr lang="en-GB"/>
            <a:t>Depression</a:t>
          </a:r>
          <a:endParaRPr lang="en-US"/>
        </a:p>
      </dgm:t>
    </dgm:pt>
    <dgm:pt modelId="{7AB17061-BACC-436E-B610-B3472816DC30}" type="parTrans" cxnId="{84FDCA5A-2A93-45A9-8E3D-1EB974C1D444}">
      <dgm:prSet/>
      <dgm:spPr/>
      <dgm:t>
        <a:bodyPr/>
        <a:lstStyle/>
        <a:p>
          <a:endParaRPr lang="en-US"/>
        </a:p>
      </dgm:t>
    </dgm:pt>
    <dgm:pt modelId="{C849C63D-DB45-48E6-83CF-4D4AEB035A99}" type="sibTrans" cxnId="{84FDCA5A-2A93-45A9-8E3D-1EB974C1D444}">
      <dgm:prSet/>
      <dgm:spPr/>
      <dgm:t>
        <a:bodyPr/>
        <a:lstStyle/>
        <a:p>
          <a:endParaRPr lang="en-US"/>
        </a:p>
      </dgm:t>
    </dgm:pt>
    <dgm:pt modelId="{35980983-EC9B-48AD-B9BE-B0CD1CE37ECE}">
      <dgm:prSet/>
      <dgm:spPr/>
      <dgm:t>
        <a:bodyPr/>
        <a:lstStyle/>
        <a:p>
          <a:r>
            <a:rPr lang="en-GB"/>
            <a:t>Family Breakdowns</a:t>
          </a:r>
          <a:endParaRPr lang="en-US"/>
        </a:p>
      </dgm:t>
    </dgm:pt>
    <dgm:pt modelId="{D0872D11-6A46-4B74-9000-70811DCE2524}" type="parTrans" cxnId="{18D29ED6-33D8-4227-85AE-FC06A373F585}">
      <dgm:prSet/>
      <dgm:spPr/>
      <dgm:t>
        <a:bodyPr/>
        <a:lstStyle/>
        <a:p>
          <a:endParaRPr lang="en-US"/>
        </a:p>
      </dgm:t>
    </dgm:pt>
    <dgm:pt modelId="{C418261F-C7C3-4F6B-AD61-8D947911333A}" type="sibTrans" cxnId="{18D29ED6-33D8-4227-85AE-FC06A373F585}">
      <dgm:prSet/>
      <dgm:spPr/>
      <dgm:t>
        <a:bodyPr/>
        <a:lstStyle/>
        <a:p>
          <a:endParaRPr lang="en-US"/>
        </a:p>
      </dgm:t>
    </dgm:pt>
    <dgm:pt modelId="{5D8585F6-42CF-42D9-AA3E-83E756C1F251}">
      <dgm:prSet/>
      <dgm:spPr/>
      <dgm:t>
        <a:bodyPr/>
        <a:lstStyle/>
        <a:p>
          <a:r>
            <a:rPr lang="en-GB"/>
            <a:t>Homelessness</a:t>
          </a:r>
          <a:endParaRPr lang="en-US"/>
        </a:p>
      </dgm:t>
    </dgm:pt>
    <dgm:pt modelId="{7A924F26-1D16-48BB-BB94-5733A06709EB}" type="parTrans" cxnId="{0915D87A-CE3D-40D4-95D2-DD0F98F9794B}">
      <dgm:prSet/>
      <dgm:spPr/>
      <dgm:t>
        <a:bodyPr/>
        <a:lstStyle/>
        <a:p>
          <a:endParaRPr lang="en-US"/>
        </a:p>
      </dgm:t>
    </dgm:pt>
    <dgm:pt modelId="{97007417-2239-4676-BC14-4E012DC53076}" type="sibTrans" cxnId="{0915D87A-CE3D-40D4-95D2-DD0F98F9794B}">
      <dgm:prSet/>
      <dgm:spPr/>
      <dgm:t>
        <a:bodyPr/>
        <a:lstStyle/>
        <a:p>
          <a:endParaRPr lang="en-US"/>
        </a:p>
      </dgm:t>
    </dgm:pt>
    <dgm:pt modelId="{0B2AA86C-41E8-4A0A-947E-850F4A61D434}" type="pres">
      <dgm:prSet presAssocID="{7192F33D-1448-4B22-BC12-EB38B80AB9BF}" presName="diagram" presStyleCnt="0">
        <dgm:presLayoutVars>
          <dgm:dir/>
          <dgm:resizeHandles val="exact"/>
        </dgm:presLayoutVars>
      </dgm:prSet>
      <dgm:spPr/>
    </dgm:pt>
    <dgm:pt modelId="{B25976BC-89BF-4F80-BE27-B534638F6EF9}" type="pres">
      <dgm:prSet presAssocID="{984C2234-68BC-4FF7-93E0-34CFAB9B5E4F}" presName="node" presStyleLbl="node1" presStyleIdx="0" presStyleCnt="9">
        <dgm:presLayoutVars>
          <dgm:bulletEnabled val="1"/>
        </dgm:presLayoutVars>
      </dgm:prSet>
      <dgm:spPr/>
    </dgm:pt>
    <dgm:pt modelId="{036B8B45-40E5-4FD4-8A83-9F000DBBB2DD}" type="pres">
      <dgm:prSet presAssocID="{02014916-460E-418F-B3E7-685B96ADB1D3}" presName="sibTrans" presStyleCnt="0"/>
      <dgm:spPr/>
    </dgm:pt>
    <dgm:pt modelId="{9301B08C-E39C-48A6-8379-30E040C07E5F}" type="pres">
      <dgm:prSet presAssocID="{DF3BBD37-2286-4205-B8A3-51CC7501C0B4}" presName="node" presStyleLbl="node1" presStyleIdx="1" presStyleCnt="9">
        <dgm:presLayoutVars>
          <dgm:bulletEnabled val="1"/>
        </dgm:presLayoutVars>
      </dgm:prSet>
      <dgm:spPr/>
    </dgm:pt>
    <dgm:pt modelId="{8980A745-411F-4223-BE6C-435EE8D7C3F7}" type="pres">
      <dgm:prSet presAssocID="{DE21DE94-2D50-4DAC-92AE-847B9D593EA7}" presName="sibTrans" presStyleCnt="0"/>
      <dgm:spPr/>
    </dgm:pt>
    <dgm:pt modelId="{F1A9F5D3-1428-4C74-B142-5848F4D94108}" type="pres">
      <dgm:prSet presAssocID="{F438A0D0-F501-412E-AE38-88E3D7433656}" presName="node" presStyleLbl="node1" presStyleIdx="2" presStyleCnt="9">
        <dgm:presLayoutVars>
          <dgm:bulletEnabled val="1"/>
        </dgm:presLayoutVars>
      </dgm:prSet>
      <dgm:spPr/>
    </dgm:pt>
    <dgm:pt modelId="{2735289B-B608-49CF-AE90-4FBC3FE87AE9}" type="pres">
      <dgm:prSet presAssocID="{D6CEBD41-B6D5-47C7-A105-72DAE6319BB5}" presName="sibTrans" presStyleCnt="0"/>
      <dgm:spPr/>
    </dgm:pt>
    <dgm:pt modelId="{9C3B4CB2-6CE0-48EF-95A4-33A83E4BBC7F}" type="pres">
      <dgm:prSet presAssocID="{E0C814B7-B257-47F9-81F3-ECA68710E591}" presName="node" presStyleLbl="node1" presStyleIdx="3" presStyleCnt="9">
        <dgm:presLayoutVars>
          <dgm:bulletEnabled val="1"/>
        </dgm:presLayoutVars>
      </dgm:prSet>
      <dgm:spPr/>
    </dgm:pt>
    <dgm:pt modelId="{6A091094-301E-4E23-9F61-1AC012DB275C}" type="pres">
      <dgm:prSet presAssocID="{CB3931C4-3F7B-413B-B704-77133651EE33}" presName="sibTrans" presStyleCnt="0"/>
      <dgm:spPr/>
    </dgm:pt>
    <dgm:pt modelId="{9FC26867-8CCD-4995-91CA-9525790E8BC2}" type="pres">
      <dgm:prSet presAssocID="{9C72D2B1-56CA-416B-B658-7AE865C43D6B}" presName="node" presStyleLbl="node1" presStyleIdx="4" presStyleCnt="9">
        <dgm:presLayoutVars>
          <dgm:bulletEnabled val="1"/>
        </dgm:presLayoutVars>
      </dgm:prSet>
      <dgm:spPr/>
    </dgm:pt>
    <dgm:pt modelId="{0CA964FD-7B13-4C6D-80E9-CF0AE20812DE}" type="pres">
      <dgm:prSet presAssocID="{ECD40959-81C1-43D7-8319-49B62F268EB1}" presName="sibTrans" presStyleCnt="0"/>
      <dgm:spPr/>
    </dgm:pt>
    <dgm:pt modelId="{55E61A6A-8030-4876-8F2F-CBD3DF0F3021}" type="pres">
      <dgm:prSet presAssocID="{1DE5ABCA-0558-4C87-93B5-C3EAEF05FEBD}" presName="node" presStyleLbl="node1" presStyleIdx="5" presStyleCnt="9">
        <dgm:presLayoutVars>
          <dgm:bulletEnabled val="1"/>
        </dgm:presLayoutVars>
      </dgm:prSet>
      <dgm:spPr/>
    </dgm:pt>
    <dgm:pt modelId="{F7E7E7A5-42FA-4956-B864-58F1FC82CE13}" type="pres">
      <dgm:prSet presAssocID="{E2DFEDD9-E2D1-4D87-888E-0F82217AA171}" presName="sibTrans" presStyleCnt="0"/>
      <dgm:spPr/>
    </dgm:pt>
    <dgm:pt modelId="{B5C7E549-4E51-40B3-B982-0D893B2A9E77}" type="pres">
      <dgm:prSet presAssocID="{7EE0278E-8516-4CEA-B9D2-E83699159C87}" presName="node" presStyleLbl="node1" presStyleIdx="6" presStyleCnt="9">
        <dgm:presLayoutVars>
          <dgm:bulletEnabled val="1"/>
        </dgm:presLayoutVars>
      </dgm:prSet>
      <dgm:spPr/>
    </dgm:pt>
    <dgm:pt modelId="{F72AC48D-F734-490B-8539-92CE4662FAF3}" type="pres">
      <dgm:prSet presAssocID="{C849C63D-DB45-48E6-83CF-4D4AEB035A99}" presName="sibTrans" presStyleCnt="0"/>
      <dgm:spPr/>
    </dgm:pt>
    <dgm:pt modelId="{EA259E64-113B-4C8B-81F2-9F81C5EB10AD}" type="pres">
      <dgm:prSet presAssocID="{35980983-EC9B-48AD-B9BE-B0CD1CE37ECE}" presName="node" presStyleLbl="node1" presStyleIdx="7" presStyleCnt="9">
        <dgm:presLayoutVars>
          <dgm:bulletEnabled val="1"/>
        </dgm:presLayoutVars>
      </dgm:prSet>
      <dgm:spPr/>
    </dgm:pt>
    <dgm:pt modelId="{F8FEF352-152F-4DCB-B886-44C76FDCCA13}" type="pres">
      <dgm:prSet presAssocID="{C418261F-C7C3-4F6B-AD61-8D947911333A}" presName="sibTrans" presStyleCnt="0"/>
      <dgm:spPr/>
    </dgm:pt>
    <dgm:pt modelId="{37D22E73-29BC-418D-8882-E6F34C4AA06C}" type="pres">
      <dgm:prSet presAssocID="{5D8585F6-42CF-42D9-AA3E-83E756C1F251}" presName="node" presStyleLbl="node1" presStyleIdx="8" presStyleCnt="9">
        <dgm:presLayoutVars>
          <dgm:bulletEnabled val="1"/>
        </dgm:presLayoutVars>
      </dgm:prSet>
      <dgm:spPr/>
    </dgm:pt>
  </dgm:ptLst>
  <dgm:cxnLst>
    <dgm:cxn modelId="{BB345924-F5CE-44F8-852F-8BE46F098E8C}" type="presOf" srcId="{9C72D2B1-56CA-416B-B658-7AE865C43D6B}" destId="{9FC26867-8CCD-4995-91CA-9525790E8BC2}" srcOrd="0" destOrd="0" presId="urn:microsoft.com/office/officeart/2005/8/layout/default"/>
    <dgm:cxn modelId="{F509FD28-433A-4380-90E8-BD184DAD4C5E}" type="presOf" srcId="{5D8585F6-42CF-42D9-AA3E-83E756C1F251}" destId="{37D22E73-29BC-418D-8882-E6F34C4AA06C}" srcOrd="0" destOrd="0" presId="urn:microsoft.com/office/officeart/2005/8/layout/default"/>
    <dgm:cxn modelId="{5E843F34-1499-4685-8E3E-A190BF78EA9F}" type="presOf" srcId="{35980983-EC9B-48AD-B9BE-B0CD1CE37ECE}" destId="{EA259E64-113B-4C8B-81F2-9F81C5EB10AD}" srcOrd="0" destOrd="0" presId="urn:microsoft.com/office/officeart/2005/8/layout/default"/>
    <dgm:cxn modelId="{A94B8660-7C27-4BFA-A243-C2CCCBF630AD}" type="presOf" srcId="{DF3BBD37-2286-4205-B8A3-51CC7501C0B4}" destId="{9301B08C-E39C-48A6-8379-30E040C07E5F}" srcOrd="0" destOrd="0" presId="urn:microsoft.com/office/officeart/2005/8/layout/default"/>
    <dgm:cxn modelId="{AFA11067-6000-48F6-9047-3B93FC8899A0}" srcId="{7192F33D-1448-4B22-BC12-EB38B80AB9BF}" destId="{1DE5ABCA-0558-4C87-93B5-C3EAEF05FEBD}" srcOrd="5" destOrd="0" parTransId="{686394CB-015D-4CD8-993E-EE6505A09DCE}" sibTransId="{E2DFEDD9-E2D1-4D87-888E-0F82217AA171}"/>
    <dgm:cxn modelId="{9871E073-4FCB-4A8B-B65F-74B8931A6187}" srcId="{7192F33D-1448-4B22-BC12-EB38B80AB9BF}" destId="{F438A0D0-F501-412E-AE38-88E3D7433656}" srcOrd="2" destOrd="0" parTransId="{1AFA5DD9-3740-43A7-A730-78F15A6A5D86}" sibTransId="{D6CEBD41-B6D5-47C7-A105-72DAE6319BB5}"/>
    <dgm:cxn modelId="{95A55158-5448-40AF-9807-9D61F561CD4B}" type="presOf" srcId="{F438A0D0-F501-412E-AE38-88E3D7433656}" destId="{F1A9F5D3-1428-4C74-B142-5848F4D94108}" srcOrd="0" destOrd="0" presId="urn:microsoft.com/office/officeart/2005/8/layout/default"/>
    <dgm:cxn modelId="{84FDCA5A-2A93-45A9-8E3D-1EB974C1D444}" srcId="{7192F33D-1448-4B22-BC12-EB38B80AB9BF}" destId="{7EE0278E-8516-4CEA-B9D2-E83699159C87}" srcOrd="6" destOrd="0" parTransId="{7AB17061-BACC-436E-B610-B3472816DC30}" sibTransId="{C849C63D-DB45-48E6-83CF-4D4AEB035A99}"/>
    <dgm:cxn modelId="{0915D87A-CE3D-40D4-95D2-DD0F98F9794B}" srcId="{7192F33D-1448-4B22-BC12-EB38B80AB9BF}" destId="{5D8585F6-42CF-42D9-AA3E-83E756C1F251}" srcOrd="8" destOrd="0" parTransId="{7A924F26-1D16-48BB-BB94-5733A06709EB}" sibTransId="{97007417-2239-4676-BC14-4E012DC53076}"/>
    <dgm:cxn modelId="{FD1C8590-59FE-446A-9D10-E9E2B69CE082}" srcId="{7192F33D-1448-4B22-BC12-EB38B80AB9BF}" destId="{984C2234-68BC-4FF7-93E0-34CFAB9B5E4F}" srcOrd="0" destOrd="0" parTransId="{4DC00A86-E958-405A-A0A9-2B21A409750D}" sibTransId="{02014916-460E-418F-B3E7-685B96ADB1D3}"/>
    <dgm:cxn modelId="{59CA9292-3DAE-41F6-AA42-17FC9B9D1135}" type="presOf" srcId="{7192F33D-1448-4B22-BC12-EB38B80AB9BF}" destId="{0B2AA86C-41E8-4A0A-947E-850F4A61D434}" srcOrd="0" destOrd="0" presId="urn:microsoft.com/office/officeart/2005/8/layout/default"/>
    <dgm:cxn modelId="{0953C293-8B95-4A69-870C-6A8C480F8028}" srcId="{7192F33D-1448-4B22-BC12-EB38B80AB9BF}" destId="{DF3BBD37-2286-4205-B8A3-51CC7501C0B4}" srcOrd="1" destOrd="0" parTransId="{D8B15AB1-7ACA-4B1F-A60E-9C73AC1399C2}" sibTransId="{DE21DE94-2D50-4DAC-92AE-847B9D593EA7}"/>
    <dgm:cxn modelId="{60020FA6-97E6-4B9D-8A95-1FA910654D46}" type="presOf" srcId="{E0C814B7-B257-47F9-81F3-ECA68710E591}" destId="{9C3B4CB2-6CE0-48EF-95A4-33A83E4BBC7F}" srcOrd="0" destOrd="0" presId="urn:microsoft.com/office/officeart/2005/8/layout/default"/>
    <dgm:cxn modelId="{8072ADA7-31CA-4CC3-92BB-D2D075323540}" srcId="{7192F33D-1448-4B22-BC12-EB38B80AB9BF}" destId="{9C72D2B1-56CA-416B-B658-7AE865C43D6B}" srcOrd="4" destOrd="0" parTransId="{62921180-6A58-4D83-9C9A-055C4A4D5E05}" sibTransId="{ECD40959-81C1-43D7-8319-49B62F268EB1}"/>
    <dgm:cxn modelId="{18D29ED6-33D8-4227-85AE-FC06A373F585}" srcId="{7192F33D-1448-4B22-BC12-EB38B80AB9BF}" destId="{35980983-EC9B-48AD-B9BE-B0CD1CE37ECE}" srcOrd="7" destOrd="0" parTransId="{D0872D11-6A46-4B74-9000-70811DCE2524}" sibTransId="{C418261F-C7C3-4F6B-AD61-8D947911333A}"/>
    <dgm:cxn modelId="{D1E483DF-6885-4768-BA20-36294CB0B929}" srcId="{7192F33D-1448-4B22-BC12-EB38B80AB9BF}" destId="{E0C814B7-B257-47F9-81F3-ECA68710E591}" srcOrd="3" destOrd="0" parTransId="{D8A3FDD7-3187-4718-860A-72225F0B6DCB}" sibTransId="{CB3931C4-3F7B-413B-B704-77133651EE33}"/>
    <dgm:cxn modelId="{2C8EC8E5-694D-476F-A358-78EF5C7C5404}" type="presOf" srcId="{1DE5ABCA-0558-4C87-93B5-C3EAEF05FEBD}" destId="{55E61A6A-8030-4876-8F2F-CBD3DF0F3021}" srcOrd="0" destOrd="0" presId="urn:microsoft.com/office/officeart/2005/8/layout/default"/>
    <dgm:cxn modelId="{F377FDE9-EABF-41A8-904F-665A12E66E95}" type="presOf" srcId="{7EE0278E-8516-4CEA-B9D2-E83699159C87}" destId="{B5C7E549-4E51-40B3-B982-0D893B2A9E77}" srcOrd="0" destOrd="0" presId="urn:microsoft.com/office/officeart/2005/8/layout/default"/>
    <dgm:cxn modelId="{35011BF6-57EA-40C1-8328-30AD5C687C4F}" type="presOf" srcId="{984C2234-68BC-4FF7-93E0-34CFAB9B5E4F}" destId="{B25976BC-89BF-4F80-BE27-B534638F6EF9}" srcOrd="0" destOrd="0" presId="urn:microsoft.com/office/officeart/2005/8/layout/default"/>
    <dgm:cxn modelId="{A288FDB1-77C6-4E7D-8144-4C871F80D6D9}" type="presParOf" srcId="{0B2AA86C-41E8-4A0A-947E-850F4A61D434}" destId="{B25976BC-89BF-4F80-BE27-B534638F6EF9}" srcOrd="0" destOrd="0" presId="urn:microsoft.com/office/officeart/2005/8/layout/default"/>
    <dgm:cxn modelId="{F0B05879-AAE4-4BF5-BC6D-DADAA1AA3B43}" type="presParOf" srcId="{0B2AA86C-41E8-4A0A-947E-850F4A61D434}" destId="{036B8B45-40E5-4FD4-8A83-9F000DBBB2DD}" srcOrd="1" destOrd="0" presId="urn:microsoft.com/office/officeart/2005/8/layout/default"/>
    <dgm:cxn modelId="{8C1A64DE-0CF7-4018-860F-BE500167C0AA}" type="presParOf" srcId="{0B2AA86C-41E8-4A0A-947E-850F4A61D434}" destId="{9301B08C-E39C-48A6-8379-30E040C07E5F}" srcOrd="2" destOrd="0" presId="urn:microsoft.com/office/officeart/2005/8/layout/default"/>
    <dgm:cxn modelId="{A5667B35-E8AF-430F-9F7E-8A8006E5A69F}" type="presParOf" srcId="{0B2AA86C-41E8-4A0A-947E-850F4A61D434}" destId="{8980A745-411F-4223-BE6C-435EE8D7C3F7}" srcOrd="3" destOrd="0" presId="urn:microsoft.com/office/officeart/2005/8/layout/default"/>
    <dgm:cxn modelId="{3463383E-ADBA-4A65-A143-17DECBC35EEF}" type="presParOf" srcId="{0B2AA86C-41E8-4A0A-947E-850F4A61D434}" destId="{F1A9F5D3-1428-4C74-B142-5848F4D94108}" srcOrd="4" destOrd="0" presId="urn:microsoft.com/office/officeart/2005/8/layout/default"/>
    <dgm:cxn modelId="{B67B9AB1-52E4-49AA-9251-EB429C0375DB}" type="presParOf" srcId="{0B2AA86C-41E8-4A0A-947E-850F4A61D434}" destId="{2735289B-B608-49CF-AE90-4FBC3FE87AE9}" srcOrd="5" destOrd="0" presId="urn:microsoft.com/office/officeart/2005/8/layout/default"/>
    <dgm:cxn modelId="{A3CE331B-6014-4835-8269-16C9CBBB8AD9}" type="presParOf" srcId="{0B2AA86C-41E8-4A0A-947E-850F4A61D434}" destId="{9C3B4CB2-6CE0-48EF-95A4-33A83E4BBC7F}" srcOrd="6" destOrd="0" presId="urn:microsoft.com/office/officeart/2005/8/layout/default"/>
    <dgm:cxn modelId="{0864BEC4-C610-41D5-BF73-37A9A38AEB59}" type="presParOf" srcId="{0B2AA86C-41E8-4A0A-947E-850F4A61D434}" destId="{6A091094-301E-4E23-9F61-1AC012DB275C}" srcOrd="7" destOrd="0" presId="urn:microsoft.com/office/officeart/2005/8/layout/default"/>
    <dgm:cxn modelId="{4E7D16A3-BAB0-4742-86A8-FD597BC35478}" type="presParOf" srcId="{0B2AA86C-41E8-4A0A-947E-850F4A61D434}" destId="{9FC26867-8CCD-4995-91CA-9525790E8BC2}" srcOrd="8" destOrd="0" presId="urn:microsoft.com/office/officeart/2005/8/layout/default"/>
    <dgm:cxn modelId="{3FF261FA-B5C4-495D-8288-F867FA03C651}" type="presParOf" srcId="{0B2AA86C-41E8-4A0A-947E-850F4A61D434}" destId="{0CA964FD-7B13-4C6D-80E9-CF0AE20812DE}" srcOrd="9" destOrd="0" presId="urn:microsoft.com/office/officeart/2005/8/layout/default"/>
    <dgm:cxn modelId="{E72E2103-AA1E-4E9B-83BE-2B8A178D14B0}" type="presParOf" srcId="{0B2AA86C-41E8-4A0A-947E-850F4A61D434}" destId="{55E61A6A-8030-4876-8F2F-CBD3DF0F3021}" srcOrd="10" destOrd="0" presId="urn:microsoft.com/office/officeart/2005/8/layout/default"/>
    <dgm:cxn modelId="{0F224B11-EDD5-4041-98D9-C050D4CA1979}" type="presParOf" srcId="{0B2AA86C-41E8-4A0A-947E-850F4A61D434}" destId="{F7E7E7A5-42FA-4956-B864-58F1FC82CE13}" srcOrd="11" destOrd="0" presId="urn:microsoft.com/office/officeart/2005/8/layout/default"/>
    <dgm:cxn modelId="{6E512F06-A388-44F8-967D-F9031DC292CB}" type="presParOf" srcId="{0B2AA86C-41E8-4A0A-947E-850F4A61D434}" destId="{B5C7E549-4E51-40B3-B982-0D893B2A9E77}" srcOrd="12" destOrd="0" presId="urn:microsoft.com/office/officeart/2005/8/layout/default"/>
    <dgm:cxn modelId="{8ACCA0A0-5F4F-47F0-8392-84D5479ABBCC}" type="presParOf" srcId="{0B2AA86C-41E8-4A0A-947E-850F4A61D434}" destId="{F72AC48D-F734-490B-8539-92CE4662FAF3}" srcOrd="13" destOrd="0" presId="urn:microsoft.com/office/officeart/2005/8/layout/default"/>
    <dgm:cxn modelId="{88DFB9AA-347F-42F2-B8AD-E594FB10E9BB}" type="presParOf" srcId="{0B2AA86C-41E8-4A0A-947E-850F4A61D434}" destId="{EA259E64-113B-4C8B-81F2-9F81C5EB10AD}" srcOrd="14" destOrd="0" presId="urn:microsoft.com/office/officeart/2005/8/layout/default"/>
    <dgm:cxn modelId="{142EA9EA-B0C0-417A-98B5-4E1CF3619120}" type="presParOf" srcId="{0B2AA86C-41E8-4A0A-947E-850F4A61D434}" destId="{F8FEF352-152F-4DCB-B886-44C76FDCCA13}" srcOrd="15" destOrd="0" presId="urn:microsoft.com/office/officeart/2005/8/layout/default"/>
    <dgm:cxn modelId="{FDF820EC-F222-4F01-9445-69B10B78A453}" type="presParOf" srcId="{0B2AA86C-41E8-4A0A-947E-850F4A61D434}" destId="{37D22E73-29BC-418D-8882-E6F34C4AA06C}"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B85104-C5D5-44CA-8715-99AFFE9F83FB}" type="doc">
      <dgm:prSet loTypeId="urn:microsoft.com/office/officeart/2016/7/layout/LinearArrowProcessNumbered" loCatId="process" qsTypeId="urn:microsoft.com/office/officeart/2005/8/quickstyle/simple3" qsCatId="simple" csTypeId="urn:microsoft.com/office/officeart/2005/8/colors/colorful5" csCatId="colorful"/>
      <dgm:spPr/>
      <dgm:t>
        <a:bodyPr/>
        <a:lstStyle/>
        <a:p>
          <a:endParaRPr lang="en-US"/>
        </a:p>
      </dgm:t>
    </dgm:pt>
    <dgm:pt modelId="{38DA62E7-AC8A-45A1-9BBF-46DA0FB53C9D}">
      <dgm:prSet/>
      <dgm:spPr/>
      <dgm:t>
        <a:bodyPr/>
        <a:lstStyle/>
        <a:p>
          <a:r>
            <a:rPr lang="en-GB"/>
            <a:t>Loneliness is a growing problem in Wales, mainly with the younger generation.</a:t>
          </a:r>
          <a:endParaRPr lang="en-US"/>
        </a:p>
      </dgm:t>
    </dgm:pt>
    <dgm:pt modelId="{583CEBC1-E026-47CF-AC3E-575FC1A213BC}" type="parTrans" cxnId="{EA38B3A5-AD24-483F-9081-C1474FA18160}">
      <dgm:prSet/>
      <dgm:spPr/>
      <dgm:t>
        <a:bodyPr/>
        <a:lstStyle/>
        <a:p>
          <a:endParaRPr lang="en-US"/>
        </a:p>
      </dgm:t>
    </dgm:pt>
    <dgm:pt modelId="{62DE301E-1249-450D-93DB-B2D4B18E731C}" type="sibTrans" cxnId="{EA38B3A5-AD24-483F-9081-C1474FA18160}">
      <dgm:prSet phldrT="1" phldr="0"/>
      <dgm:spPr/>
      <dgm:t>
        <a:bodyPr/>
        <a:lstStyle/>
        <a:p>
          <a:r>
            <a:rPr lang="en-US"/>
            <a:t>1</a:t>
          </a:r>
        </a:p>
      </dgm:t>
    </dgm:pt>
    <dgm:pt modelId="{24020676-4152-472F-8650-34C220A6B64A}">
      <dgm:prSet/>
      <dgm:spPr/>
      <dgm:t>
        <a:bodyPr/>
        <a:lstStyle/>
        <a:p>
          <a:r>
            <a:rPr lang="en-GB"/>
            <a:t>17% of the Welsh population reported being lonely (around 440,000 people)</a:t>
          </a:r>
          <a:endParaRPr lang="en-US"/>
        </a:p>
      </dgm:t>
    </dgm:pt>
    <dgm:pt modelId="{ED27B19B-1B4D-4569-AB16-7E7398E74565}" type="parTrans" cxnId="{E85131F8-8CDA-48E6-B97E-5351D64EC3D7}">
      <dgm:prSet/>
      <dgm:spPr/>
      <dgm:t>
        <a:bodyPr/>
        <a:lstStyle/>
        <a:p>
          <a:endParaRPr lang="en-US"/>
        </a:p>
      </dgm:t>
    </dgm:pt>
    <dgm:pt modelId="{21066066-DFD4-4275-BAD2-EEBA986E2AD7}" type="sibTrans" cxnId="{E85131F8-8CDA-48E6-B97E-5351D64EC3D7}">
      <dgm:prSet phldrT="2" phldr="0"/>
      <dgm:spPr/>
      <dgm:t>
        <a:bodyPr/>
        <a:lstStyle/>
        <a:p>
          <a:r>
            <a:rPr lang="en-US"/>
            <a:t>2</a:t>
          </a:r>
        </a:p>
      </dgm:t>
    </dgm:pt>
    <dgm:pt modelId="{B2994F6A-69FD-4DAD-B979-8F09CDAF5650}">
      <dgm:prSet/>
      <dgm:spPr/>
      <dgm:t>
        <a:bodyPr/>
        <a:lstStyle/>
        <a:p>
          <a:r>
            <a:rPr lang="en-GB"/>
            <a:t>20% of 16-24 year olds reported being lonely, compared to 10% of over 75’s.</a:t>
          </a:r>
          <a:endParaRPr lang="en-US"/>
        </a:p>
      </dgm:t>
    </dgm:pt>
    <dgm:pt modelId="{0996E2A4-5751-422B-94E1-E8F2EBB54486}" type="parTrans" cxnId="{46ED5A38-A3A0-492D-97F2-C9C606E4A346}">
      <dgm:prSet/>
      <dgm:spPr/>
      <dgm:t>
        <a:bodyPr/>
        <a:lstStyle/>
        <a:p>
          <a:endParaRPr lang="en-US"/>
        </a:p>
      </dgm:t>
    </dgm:pt>
    <dgm:pt modelId="{4430F1F5-9132-41BA-A0F0-52D3E0D95B40}" type="sibTrans" cxnId="{46ED5A38-A3A0-492D-97F2-C9C606E4A346}">
      <dgm:prSet phldrT="3" phldr="0"/>
      <dgm:spPr/>
      <dgm:t>
        <a:bodyPr/>
        <a:lstStyle/>
        <a:p>
          <a:r>
            <a:rPr lang="en-US"/>
            <a:t>3</a:t>
          </a:r>
        </a:p>
      </dgm:t>
    </dgm:pt>
    <dgm:pt modelId="{429F01C6-389C-47FD-B9A6-4159ECD57B04}">
      <dgm:prSet/>
      <dgm:spPr/>
      <dgm:t>
        <a:bodyPr/>
        <a:lstStyle/>
        <a:p>
          <a:r>
            <a:rPr lang="en-GB"/>
            <a:t>Wales view social isolation as an increasing and ongoing problem which the government are trying to find a solution for.</a:t>
          </a:r>
          <a:endParaRPr lang="en-US"/>
        </a:p>
      </dgm:t>
    </dgm:pt>
    <dgm:pt modelId="{F2746BA3-C042-4DA7-986E-9AF6332735AC}" type="parTrans" cxnId="{88838E5E-2A08-43DC-BC74-945F54BCF7BF}">
      <dgm:prSet/>
      <dgm:spPr/>
      <dgm:t>
        <a:bodyPr/>
        <a:lstStyle/>
        <a:p>
          <a:endParaRPr lang="en-US"/>
        </a:p>
      </dgm:t>
    </dgm:pt>
    <dgm:pt modelId="{A5453D32-ED21-4F75-9EEC-A0D37D185A37}" type="sibTrans" cxnId="{88838E5E-2A08-43DC-BC74-945F54BCF7BF}">
      <dgm:prSet phldrT="4" phldr="0"/>
      <dgm:spPr/>
      <dgm:t>
        <a:bodyPr/>
        <a:lstStyle/>
        <a:p>
          <a:r>
            <a:rPr lang="en-US"/>
            <a:t>4</a:t>
          </a:r>
        </a:p>
      </dgm:t>
    </dgm:pt>
    <dgm:pt modelId="{669D5F2A-6B9A-4B94-BA23-083BB22937F1}">
      <dgm:prSet/>
      <dgm:spPr/>
      <dgm:t>
        <a:bodyPr/>
        <a:lstStyle/>
        <a:p>
          <a:r>
            <a:rPr lang="en-GB"/>
            <a:t>(Welsh Government, 2018)</a:t>
          </a:r>
          <a:endParaRPr lang="en-US"/>
        </a:p>
      </dgm:t>
    </dgm:pt>
    <dgm:pt modelId="{F642B21D-CAF3-4C87-ADF9-683D86BAED89}" type="parTrans" cxnId="{E3257A5D-7091-4BC9-93B5-8BBD796FB9D5}">
      <dgm:prSet/>
      <dgm:spPr/>
      <dgm:t>
        <a:bodyPr/>
        <a:lstStyle/>
        <a:p>
          <a:endParaRPr lang="en-US"/>
        </a:p>
      </dgm:t>
    </dgm:pt>
    <dgm:pt modelId="{4A66649F-A8EE-4E90-AE06-FD9E7BA0CA97}" type="sibTrans" cxnId="{E3257A5D-7091-4BC9-93B5-8BBD796FB9D5}">
      <dgm:prSet phldrT="5" phldr="0"/>
      <dgm:spPr/>
      <dgm:t>
        <a:bodyPr/>
        <a:lstStyle/>
        <a:p>
          <a:r>
            <a:rPr lang="en-US"/>
            <a:t>5</a:t>
          </a:r>
        </a:p>
      </dgm:t>
    </dgm:pt>
    <dgm:pt modelId="{FC0BEA48-6D0F-46B1-A578-6F085B5BEEF0}" type="pres">
      <dgm:prSet presAssocID="{56B85104-C5D5-44CA-8715-99AFFE9F83FB}" presName="linearFlow" presStyleCnt="0">
        <dgm:presLayoutVars>
          <dgm:dir/>
          <dgm:animLvl val="lvl"/>
          <dgm:resizeHandles val="exact"/>
        </dgm:presLayoutVars>
      </dgm:prSet>
      <dgm:spPr/>
    </dgm:pt>
    <dgm:pt modelId="{A3B170FE-67E8-4416-9451-B9057B9105F2}" type="pres">
      <dgm:prSet presAssocID="{38DA62E7-AC8A-45A1-9BBF-46DA0FB53C9D}" presName="compositeNode" presStyleCnt="0"/>
      <dgm:spPr/>
    </dgm:pt>
    <dgm:pt modelId="{3276E727-7ED2-43AA-8927-73912F608E8B}" type="pres">
      <dgm:prSet presAssocID="{38DA62E7-AC8A-45A1-9BBF-46DA0FB53C9D}" presName="parTx" presStyleLbl="node1" presStyleIdx="0" presStyleCnt="0">
        <dgm:presLayoutVars>
          <dgm:chMax val="0"/>
          <dgm:chPref val="0"/>
          <dgm:bulletEnabled val="1"/>
        </dgm:presLayoutVars>
      </dgm:prSet>
      <dgm:spPr/>
    </dgm:pt>
    <dgm:pt modelId="{3DD40E31-45AE-41D6-9854-A92FD040A942}" type="pres">
      <dgm:prSet presAssocID="{38DA62E7-AC8A-45A1-9BBF-46DA0FB53C9D}" presName="parSh" presStyleCnt="0"/>
      <dgm:spPr/>
    </dgm:pt>
    <dgm:pt modelId="{FC18E670-662F-4B2E-80D0-3182FE1140F7}" type="pres">
      <dgm:prSet presAssocID="{38DA62E7-AC8A-45A1-9BBF-46DA0FB53C9D}" presName="lineNode" presStyleLbl="alignAccFollowNode1" presStyleIdx="0" presStyleCnt="15"/>
      <dgm:spPr/>
    </dgm:pt>
    <dgm:pt modelId="{6C0C1FC1-8014-4F93-972D-E34F3825D1BB}" type="pres">
      <dgm:prSet presAssocID="{38DA62E7-AC8A-45A1-9BBF-46DA0FB53C9D}" presName="lineArrowNode" presStyleLbl="alignAccFollowNode1" presStyleIdx="1" presStyleCnt="15"/>
      <dgm:spPr/>
    </dgm:pt>
    <dgm:pt modelId="{585B6AD6-B3E1-4320-91F4-80D1DCBAEE7A}" type="pres">
      <dgm:prSet presAssocID="{62DE301E-1249-450D-93DB-B2D4B18E731C}" presName="sibTransNodeCircle" presStyleLbl="alignNode1" presStyleIdx="0" presStyleCnt="5">
        <dgm:presLayoutVars>
          <dgm:chMax val="0"/>
          <dgm:bulletEnabled/>
        </dgm:presLayoutVars>
      </dgm:prSet>
      <dgm:spPr/>
    </dgm:pt>
    <dgm:pt modelId="{293F1E22-5C88-40D5-B655-D2E185A490D3}" type="pres">
      <dgm:prSet presAssocID="{62DE301E-1249-450D-93DB-B2D4B18E731C}" presName="spacerBetweenCircleAndCallout" presStyleCnt="0">
        <dgm:presLayoutVars/>
      </dgm:prSet>
      <dgm:spPr/>
    </dgm:pt>
    <dgm:pt modelId="{3DEAC9A3-6E33-4E76-B2A1-0B75623C6E9A}" type="pres">
      <dgm:prSet presAssocID="{38DA62E7-AC8A-45A1-9BBF-46DA0FB53C9D}" presName="nodeText" presStyleLbl="alignAccFollowNode1" presStyleIdx="2" presStyleCnt="15">
        <dgm:presLayoutVars>
          <dgm:bulletEnabled val="1"/>
        </dgm:presLayoutVars>
      </dgm:prSet>
      <dgm:spPr/>
    </dgm:pt>
    <dgm:pt modelId="{B33D4E82-578F-43BF-97E5-DCF6BE5BDF65}" type="pres">
      <dgm:prSet presAssocID="{62DE301E-1249-450D-93DB-B2D4B18E731C}" presName="sibTransComposite" presStyleCnt="0"/>
      <dgm:spPr/>
    </dgm:pt>
    <dgm:pt modelId="{DC6C550B-3449-4103-8B0B-E076D6F308C9}" type="pres">
      <dgm:prSet presAssocID="{24020676-4152-472F-8650-34C220A6B64A}" presName="compositeNode" presStyleCnt="0"/>
      <dgm:spPr/>
    </dgm:pt>
    <dgm:pt modelId="{5D1FDF75-61C7-4D3F-A25B-ED4B874DE9C1}" type="pres">
      <dgm:prSet presAssocID="{24020676-4152-472F-8650-34C220A6B64A}" presName="parTx" presStyleLbl="node1" presStyleIdx="0" presStyleCnt="0">
        <dgm:presLayoutVars>
          <dgm:chMax val="0"/>
          <dgm:chPref val="0"/>
          <dgm:bulletEnabled val="1"/>
        </dgm:presLayoutVars>
      </dgm:prSet>
      <dgm:spPr/>
    </dgm:pt>
    <dgm:pt modelId="{335F4343-409E-4073-B15E-E37CAFAEDF1C}" type="pres">
      <dgm:prSet presAssocID="{24020676-4152-472F-8650-34C220A6B64A}" presName="parSh" presStyleCnt="0"/>
      <dgm:spPr/>
    </dgm:pt>
    <dgm:pt modelId="{E1A9345A-1AD6-43CA-8E09-CF389EA4452E}" type="pres">
      <dgm:prSet presAssocID="{24020676-4152-472F-8650-34C220A6B64A}" presName="lineNode" presStyleLbl="alignAccFollowNode1" presStyleIdx="3" presStyleCnt="15"/>
      <dgm:spPr/>
    </dgm:pt>
    <dgm:pt modelId="{3F161248-6FD1-43B1-9EDD-25D176BD6336}" type="pres">
      <dgm:prSet presAssocID="{24020676-4152-472F-8650-34C220A6B64A}" presName="lineArrowNode" presStyleLbl="alignAccFollowNode1" presStyleIdx="4" presStyleCnt="15"/>
      <dgm:spPr/>
    </dgm:pt>
    <dgm:pt modelId="{9131044D-3079-4703-813B-3F0F776B5920}" type="pres">
      <dgm:prSet presAssocID="{21066066-DFD4-4275-BAD2-EEBA986E2AD7}" presName="sibTransNodeCircle" presStyleLbl="alignNode1" presStyleIdx="1" presStyleCnt="5">
        <dgm:presLayoutVars>
          <dgm:chMax val="0"/>
          <dgm:bulletEnabled/>
        </dgm:presLayoutVars>
      </dgm:prSet>
      <dgm:spPr/>
    </dgm:pt>
    <dgm:pt modelId="{AEF660D1-9DDA-419B-BC07-16B05BE35C4B}" type="pres">
      <dgm:prSet presAssocID="{21066066-DFD4-4275-BAD2-EEBA986E2AD7}" presName="spacerBetweenCircleAndCallout" presStyleCnt="0">
        <dgm:presLayoutVars/>
      </dgm:prSet>
      <dgm:spPr/>
    </dgm:pt>
    <dgm:pt modelId="{D32730DA-0FAE-4EB6-AC6A-1BE19D0B2D61}" type="pres">
      <dgm:prSet presAssocID="{24020676-4152-472F-8650-34C220A6B64A}" presName="nodeText" presStyleLbl="alignAccFollowNode1" presStyleIdx="5" presStyleCnt="15">
        <dgm:presLayoutVars>
          <dgm:bulletEnabled val="1"/>
        </dgm:presLayoutVars>
      </dgm:prSet>
      <dgm:spPr/>
    </dgm:pt>
    <dgm:pt modelId="{42775E62-B1B8-41FF-B0FA-D0FAFFED4772}" type="pres">
      <dgm:prSet presAssocID="{21066066-DFD4-4275-BAD2-EEBA986E2AD7}" presName="sibTransComposite" presStyleCnt="0"/>
      <dgm:spPr/>
    </dgm:pt>
    <dgm:pt modelId="{0CE1C114-3842-4115-A05D-6AA12F274A56}" type="pres">
      <dgm:prSet presAssocID="{B2994F6A-69FD-4DAD-B979-8F09CDAF5650}" presName="compositeNode" presStyleCnt="0"/>
      <dgm:spPr/>
    </dgm:pt>
    <dgm:pt modelId="{66F95908-393E-42DC-9BA4-A92E91A72EE0}" type="pres">
      <dgm:prSet presAssocID="{B2994F6A-69FD-4DAD-B979-8F09CDAF5650}" presName="parTx" presStyleLbl="node1" presStyleIdx="0" presStyleCnt="0">
        <dgm:presLayoutVars>
          <dgm:chMax val="0"/>
          <dgm:chPref val="0"/>
          <dgm:bulletEnabled val="1"/>
        </dgm:presLayoutVars>
      </dgm:prSet>
      <dgm:spPr/>
    </dgm:pt>
    <dgm:pt modelId="{19355623-C54C-445F-BDAB-08BCC83AE0FD}" type="pres">
      <dgm:prSet presAssocID="{B2994F6A-69FD-4DAD-B979-8F09CDAF5650}" presName="parSh" presStyleCnt="0"/>
      <dgm:spPr/>
    </dgm:pt>
    <dgm:pt modelId="{AE052FFD-4DAB-4FAB-88D7-06A9CA04BEC7}" type="pres">
      <dgm:prSet presAssocID="{B2994F6A-69FD-4DAD-B979-8F09CDAF5650}" presName="lineNode" presStyleLbl="alignAccFollowNode1" presStyleIdx="6" presStyleCnt="15"/>
      <dgm:spPr/>
    </dgm:pt>
    <dgm:pt modelId="{D7CC3053-86D0-481F-83FA-EB09A483EF55}" type="pres">
      <dgm:prSet presAssocID="{B2994F6A-69FD-4DAD-B979-8F09CDAF5650}" presName="lineArrowNode" presStyleLbl="alignAccFollowNode1" presStyleIdx="7" presStyleCnt="15"/>
      <dgm:spPr/>
    </dgm:pt>
    <dgm:pt modelId="{B950F0C2-B593-4F72-856A-CEA38F43D66D}" type="pres">
      <dgm:prSet presAssocID="{4430F1F5-9132-41BA-A0F0-52D3E0D95B40}" presName="sibTransNodeCircle" presStyleLbl="alignNode1" presStyleIdx="2" presStyleCnt="5">
        <dgm:presLayoutVars>
          <dgm:chMax val="0"/>
          <dgm:bulletEnabled/>
        </dgm:presLayoutVars>
      </dgm:prSet>
      <dgm:spPr/>
    </dgm:pt>
    <dgm:pt modelId="{A06E774A-79D1-4387-B9F6-DA3499361E22}" type="pres">
      <dgm:prSet presAssocID="{4430F1F5-9132-41BA-A0F0-52D3E0D95B40}" presName="spacerBetweenCircleAndCallout" presStyleCnt="0">
        <dgm:presLayoutVars/>
      </dgm:prSet>
      <dgm:spPr/>
    </dgm:pt>
    <dgm:pt modelId="{E66B6760-93A7-4BAD-BB88-6C31FFDB1AE1}" type="pres">
      <dgm:prSet presAssocID="{B2994F6A-69FD-4DAD-B979-8F09CDAF5650}" presName="nodeText" presStyleLbl="alignAccFollowNode1" presStyleIdx="8" presStyleCnt="15">
        <dgm:presLayoutVars>
          <dgm:bulletEnabled val="1"/>
        </dgm:presLayoutVars>
      </dgm:prSet>
      <dgm:spPr/>
    </dgm:pt>
    <dgm:pt modelId="{6EBEB261-94A5-4752-AFEB-D241BBFB1127}" type="pres">
      <dgm:prSet presAssocID="{4430F1F5-9132-41BA-A0F0-52D3E0D95B40}" presName="sibTransComposite" presStyleCnt="0"/>
      <dgm:spPr/>
    </dgm:pt>
    <dgm:pt modelId="{06A3C994-B0BE-4C96-8F28-E8432D0C6E88}" type="pres">
      <dgm:prSet presAssocID="{429F01C6-389C-47FD-B9A6-4159ECD57B04}" presName="compositeNode" presStyleCnt="0"/>
      <dgm:spPr/>
    </dgm:pt>
    <dgm:pt modelId="{06DF2972-C6CC-4BDB-8171-938AA688A19A}" type="pres">
      <dgm:prSet presAssocID="{429F01C6-389C-47FD-B9A6-4159ECD57B04}" presName="parTx" presStyleLbl="node1" presStyleIdx="0" presStyleCnt="0">
        <dgm:presLayoutVars>
          <dgm:chMax val="0"/>
          <dgm:chPref val="0"/>
          <dgm:bulletEnabled val="1"/>
        </dgm:presLayoutVars>
      </dgm:prSet>
      <dgm:spPr/>
    </dgm:pt>
    <dgm:pt modelId="{00DC42C4-AFAB-47D0-B015-E4DF85D676BF}" type="pres">
      <dgm:prSet presAssocID="{429F01C6-389C-47FD-B9A6-4159ECD57B04}" presName="parSh" presStyleCnt="0"/>
      <dgm:spPr/>
    </dgm:pt>
    <dgm:pt modelId="{1B47F30E-3501-4484-8038-25641DB477AE}" type="pres">
      <dgm:prSet presAssocID="{429F01C6-389C-47FD-B9A6-4159ECD57B04}" presName="lineNode" presStyleLbl="alignAccFollowNode1" presStyleIdx="9" presStyleCnt="15"/>
      <dgm:spPr/>
    </dgm:pt>
    <dgm:pt modelId="{4AC46383-EB3B-4363-A615-94F190B43978}" type="pres">
      <dgm:prSet presAssocID="{429F01C6-389C-47FD-B9A6-4159ECD57B04}" presName="lineArrowNode" presStyleLbl="alignAccFollowNode1" presStyleIdx="10" presStyleCnt="15"/>
      <dgm:spPr/>
    </dgm:pt>
    <dgm:pt modelId="{5CE05852-CA0C-40BF-A823-EF119FED9A3B}" type="pres">
      <dgm:prSet presAssocID="{A5453D32-ED21-4F75-9EEC-A0D37D185A37}" presName="sibTransNodeCircle" presStyleLbl="alignNode1" presStyleIdx="3" presStyleCnt="5">
        <dgm:presLayoutVars>
          <dgm:chMax val="0"/>
          <dgm:bulletEnabled/>
        </dgm:presLayoutVars>
      </dgm:prSet>
      <dgm:spPr/>
    </dgm:pt>
    <dgm:pt modelId="{0C3A38E7-DBF5-48ED-9D17-F01942093F2B}" type="pres">
      <dgm:prSet presAssocID="{A5453D32-ED21-4F75-9EEC-A0D37D185A37}" presName="spacerBetweenCircleAndCallout" presStyleCnt="0">
        <dgm:presLayoutVars/>
      </dgm:prSet>
      <dgm:spPr/>
    </dgm:pt>
    <dgm:pt modelId="{F1CB2D4B-0C58-4818-9D1C-4FDF65B2D770}" type="pres">
      <dgm:prSet presAssocID="{429F01C6-389C-47FD-B9A6-4159ECD57B04}" presName="nodeText" presStyleLbl="alignAccFollowNode1" presStyleIdx="11" presStyleCnt="15">
        <dgm:presLayoutVars>
          <dgm:bulletEnabled val="1"/>
        </dgm:presLayoutVars>
      </dgm:prSet>
      <dgm:spPr/>
    </dgm:pt>
    <dgm:pt modelId="{6FD47DB5-C968-470E-A8E8-AD098DA46A50}" type="pres">
      <dgm:prSet presAssocID="{A5453D32-ED21-4F75-9EEC-A0D37D185A37}" presName="sibTransComposite" presStyleCnt="0"/>
      <dgm:spPr/>
    </dgm:pt>
    <dgm:pt modelId="{FA49E86D-016D-45E8-BEB3-66EB1778F94F}" type="pres">
      <dgm:prSet presAssocID="{669D5F2A-6B9A-4B94-BA23-083BB22937F1}" presName="compositeNode" presStyleCnt="0"/>
      <dgm:spPr/>
    </dgm:pt>
    <dgm:pt modelId="{3EA5A231-B5BA-45B8-9DC3-F80DBEE6D7A5}" type="pres">
      <dgm:prSet presAssocID="{669D5F2A-6B9A-4B94-BA23-083BB22937F1}" presName="parTx" presStyleLbl="node1" presStyleIdx="0" presStyleCnt="0">
        <dgm:presLayoutVars>
          <dgm:chMax val="0"/>
          <dgm:chPref val="0"/>
          <dgm:bulletEnabled val="1"/>
        </dgm:presLayoutVars>
      </dgm:prSet>
      <dgm:spPr/>
    </dgm:pt>
    <dgm:pt modelId="{9BB3F782-FD6C-40E6-9354-4341EB4168E0}" type="pres">
      <dgm:prSet presAssocID="{669D5F2A-6B9A-4B94-BA23-083BB22937F1}" presName="parSh" presStyleCnt="0"/>
      <dgm:spPr/>
    </dgm:pt>
    <dgm:pt modelId="{54A81A2E-3BDA-4C19-8A3D-CE6A7BF5F6DF}" type="pres">
      <dgm:prSet presAssocID="{669D5F2A-6B9A-4B94-BA23-083BB22937F1}" presName="lineNode" presStyleLbl="alignAccFollowNode1" presStyleIdx="12" presStyleCnt="15"/>
      <dgm:spPr/>
    </dgm:pt>
    <dgm:pt modelId="{D1F45515-6760-4A4A-84FF-30DECAE5FFCA}" type="pres">
      <dgm:prSet presAssocID="{669D5F2A-6B9A-4B94-BA23-083BB22937F1}" presName="lineArrowNode" presStyleLbl="alignAccFollowNode1" presStyleIdx="13" presStyleCnt="15"/>
      <dgm:spPr/>
    </dgm:pt>
    <dgm:pt modelId="{234B74BA-D08D-457C-9886-0E686FEFC3E4}" type="pres">
      <dgm:prSet presAssocID="{4A66649F-A8EE-4E90-AE06-FD9E7BA0CA97}" presName="sibTransNodeCircle" presStyleLbl="alignNode1" presStyleIdx="4" presStyleCnt="5">
        <dgm:presLayoutVars>
          <dgm:chMax val="0"/>
          <dgm:bulletEnabled/>
        </dgm:presLayoutVars>
      </dgm:prSet>
      <dgm:spPr/>
    </dgm:pt>
    <dgm:pt modelId="{4646A9BB-FAA7-41DA-A6A7-6521BC28241F}" type="pres">
      <dgm:prSet presAssocID="{4A66649F-A8EE-4E90-AE06-FD9E7BA0CA97}" presName="spacerBetweenCircleAndCallout" presStyleCnt="0">
        <dgm:presLayoutVars/>
      </dgm:prSet>
      <dgm:spPr/>
    </dgm:pt>
    <dgm:pt modelId="{E427FC1E-2388-485F-8AFB-3895A0C1963B}" type="pres">
      <dgm:prSet presAssocID="{669D5F2A-6B9A-4B94-BA23-083BB22937F1}" presName="nodeText" presStyleLbl="alignAccFollowNode1" presStyleIdx="14" presStyleCnt="15">
        <dgm:presLayoutVars>
          <dgm:bulletEnabled val="1"/>
        </dgm:presLayoutVars>
      </dgm:prSet>
      <dgm:spPr/>
    </dgm:pt>
  </dgm:ptLst>
  <dgm:cxnLst>
    <dgm:cxn modelId="{A9388011-F051-4318-954C-5E432C71AA44}" type="presOf" srcId="{21066066-DFD4-4275-BAD2-EEBA986E2AD7}" destId="{9131044D-3079-4703-813B-3F0F776B5920}" srcOrd="0" destOrd="0" presId="urn:microsoft.com/office/officeart/2016/7/layout/LinearArrowProcessNumbered"/>
    <dgm:cxn modelId="{FB516824-3467-42AD-A6FD-7A4C538EC636}" type="presOf" srcId="{56B85104-C5D5-44CA-8715-99AFFE9F83FB}" destId="{FC0BEA48-6D0F-46B1-A578-6F085B5BEEF0}" srcOrd="0" destOrd="0" presId="urn:microsoft.com/office/officeart/2016/7/layout/LinearArrowProcessNumbered"/>
    <dgm:cxn modelId="{48DB5C29-8D26-473A-AF1D-1073C9DE4073}" type="presOf" srcId="{A5453D32-ED21-4F75-9EEC-A0D37D185A37}" destId="{5CE05852-CA0C-40BF-A823-EF119FED9A3B}" srcOrd="0" destOrd="0" presId="urn:microsoft.com/office/officeart/2016/7/layout/LinearArrowProcessNumbered"/>
    <dgm:cxn modelId="{46ED5A38-A3A0-492D-97F2-C9C606E4A346}" srcId="{56B85104-C5D5-44CA-8715-99AFFE9F83FB}" destId="{B2994F6A-69FD-4DAD-B979-8F09CDAF5650}" srcOrd="2" destOrd="0" parTransId="{0996E2A4-5751-422B-94E1-E8F2EBB54486}" sibTransId="{4430F1F5-9132-41BA-A0F0-52D3E0D95B40}"/>
    <dgm:cxn modelId="{EBB76539-C735-45A2-97A7-EB91E345F9A6}" type="presOf" srcId="{429F01C6-389C-47FD-B9A6-4159ECD57B04}" destId="{F1CB2D4B-0C58-4818-9D1C-4FDF65B2D770}" srcOrd="0" destOrd="0" presId="urn:microsoft.com/office/officeart/2016/7/layout/LinearArrowProcessNumbered"/>
    <dgm:cxn modelId="{E3257A5D-7091-4BC9-93B5-8BBD796FB9D5}" srcId="{56B85104-C5D5-44CA-8715-99AFFE9F83FB}" destId="{669D5F2A-6B9A-4B94-BA23-083BB22937F1}" srcOrd="4" destOrd="0" parTransId="{F642B21D-CAF3-4C87-ADF9-683D86BAED89}" sibTransId="{4A66649F-A8EE-4E90-AE06-FD9E7BA0CA97}"/>
    <dgm:cxn modelId="{88838E5E-2A08-43DC-BC74-945F54BCF7BF}" srcId="{56B85104-C5D5-44CA-8715-99AFFE9F83FB}" destId="{429F01C6-389C-47FD-B9A6-4159ECD57B04}" srcOrd="3" destOrd="0" parTransId="{F2746BA3-C042-4DA7-986E-9AF6332735AC}" sibTransId="{A5453D32-ED21-4F75-9EEC-A0D37D185A37}"/>
    <dgm:cxn modelId="{D1883D48-2D5B-471E-A158-B6592759D7C4}" type="presOf" srcId="{669D5F2A-6B9A-4B94-BA23-083BB22937F1}" destId="{E427FC1E-2388-485F-8AFB-3895A0C1963B}" srcOrd="0" destOrd="0" presId="urn:microsoft.com/office/officeart/2016/7/layout/LinearArrowProcessNumbered"/>
    <dgm:cxn modelId="{EFEC974B-4771-4EFE-AC95-E2608E9F2189}" type="presOf" srcId="{4A66649F-A8EE-4E90-AE06-FD9E7BA0CA97}" destId="{234B74BA-D08D-457C-9886-0E686FEFC3E4}" srcOrd="0" destOrd="0" presId="urn:microsoft.com/office/officeart/2016/7/layout/LinearArrowProcessNumbered"/>
    <dgm:cxn modelId="{C420008A-EA94-47F8-8A34-7B9E1817AAAD}" type="presOf" srcId="{B2994F6A-69FD-4DAD-B979-8F09CDAF5650}" destId="{E66B6760-93A7-4BAD-BB88-6C31FFDB1AE1}" srcOrd="0" destOrd="0" presId="urn:microsoft.com/office/officeart/2016/7/layout/LinearArrowProcessNumbered"/>
    <dgm:cxn modelId="{B07C5991-692F-45FB-8247-7101BE3F1437}" type="presOf" srcId="{24020676-4152-472F-8650-34C220A6B64A}" destId="{D32730DA-0FAE-4EB6-AC6A-1BE19D0B2D61}" srcOrd="0" destOrd="0" presId="urn:microsoft.com/office/officeart/2016/7/layout/LinearArrowProcessNumbered"/>
    <dgm:cxn modelId="{EA38B3A5-AD24-483F-9081-C1474FA18160}" srcId="{56B85104-C5D5-44CA-8715-99AFFE9F83FB}" destId="{38DA62E7-AC8A-45A1-9BBF-46DA0FB53C9D}" srcOrd="0" destOrd="0" parTransId="{583CEBC1-E026-47CF-AC3E-575FC1A213BC}" sibTransId="{62DE301E-1249-450D-93DB-B2D4B18E731C}"/>
    <dgm:cxn modelId="{9F3079D2-906B-4E5B-9745-0E0427E46E5B}" type="presOf" srcId="{38DA62E7-AC8A-45A1-9BBF-46DA0FB53C9D}" destId="{3DEAC9A3-6E33-4E76-B2A1-0B75623C6E9A}" srcOrd="0" destOrd="0" presId="urn:microsoft.com/office/officeart/2016/7/layout/LinearArrowProcessNumbered"/>
    <dgm:cxn modelId="{0378E9F4-1E0D-4A1F-BB92-0CEDB0AE9AA0}" type="presOf" srcId="{4430F1F5-9132-41BA-A0F0-52D3E0D95B40}" destId="{B950F0C2-B593-4F72-856A-CEA38F43D66D}" srcOrd="0" destOrd="0" presId="urn:microsoft.com/office/officeart/2016/7/layout/LinearArrowProcessNumbered"/>
    <dgm:cxn modelId="{E85131F8-8CDA-48E6-B97E-5351D64EC3D7}" srcId="{56B85104-C5D5-44CA-8715-99AFFE9F83FB}" destId="{24020676-4152-472F-8650-34C220A6B64A}" srcOrd="1" destOrd="0" parTransId="{ED27B19B-1B4D-4569-AB16-7E7398E74565}" sibTransId="{21066066-DFD4-4275-BAD2-EEBA986E2AD7}"/>
    <dgm:cxn modelId="{3D5FAAFD-252A-4534-90AE-751C2AF7F4B6}" type="presOf" srcId="{62DE301E-1249-450D-93DB-B2D4B18E731C}" destId="{585B6AD6-B3E1-4320-91F4-80D1DCBAEE7A}" srcOrd="0" destOrd="0" presId="urn:microsoft.com/office/officeart/2016/7/layout/LinearArrowProcessNumbered"/>
    <dgm:cxn modelId="{4C62776E-6E7D-41A4-BCFF-670D1B3770EB}" type="presParOf" srcId="{FC0BEA48-6D0F-46B1-A578-6F085B5BEEF0}" destId="{A3B170FE-67E8-4416-9451-B9057B9105F2}" srcOrd="0" destOrd="0" presId="urn:microsoft.com/office/officeart/2016/7/layout/LinearArrowProcessNumbered"/>
    <dgm:cxn modelId="{94868491-81D8-4D61-958B-262268A6E9FD}" type="presParOf" srcId="{A3B170FE-67E8-4416-9451-B9057B9105F2}" destId="{3276E727-7ED2-43AA-8927-73912F608E8B}" srcOrd="0" destOrd="0" presId="urn:microsoft.com/office/officeart/2016/7/layout/LinearArrowProcessNumbered"/>
    <dgm:cxn modelId="{71248CDC-C15B-4B25-BC8C-5E3B1CF077E0}" type="presParOf" srcId="{A3B170FE-67E8-4416-9451-B9057B9105F2}" destId="{3DD40E31-45AE-41D6-9854-A92FD040A942}" srcOrd="1" destOrd="0" presId="urn:microsoft.com/office/officeart/2016/7/layout/LinearArrowProcessNumbered"/>
    <dgm:cxn modelId="{DF7FCEF5-D232-4712-A5C9-214497D64E0E}" type="presParOf" srcId="{3DD40E31-45AE-41D6-9854-A92FD040A942}" destId="{FC18E670-662F-4B2E-80D0-3182FE1140F7}" srcOrd="0" destOrd="0" presId="urn:microsoft.com/office/officeart/2016/7/layout/LinearArrowProcessNumbered"/>
    <dgm:cxn modelId="{ADA2726B-3D45-4949-B662-78132544FE6E}" type="presParOf" srcId="{3DD40E31-45AE-41D6-9854-A92FD040A942}" destId="{6C0C1FC1-8014-4F93-972D-E34F3825D1BB}" srcOrd="1" destOrd="0" presId="urn:microsoft.com/office/officeart/2016/7/layout/LinearArrowProcessNumbered"/>
    <dgm:cxn modelId="{B7989BC5-39DF-403B-A23F-BB5FDE18C37F}" type="presParOf" srcId="{3DD40E31-45AE-41D6-9854-A92FD040A942}" destId="{585B6AD6-B3E1-4320-91F4-80D1DCBAEE7A}" srcOrd="2" destOrd="0" presId="urn:microsoft.com/office/officeart/2016/7/layout/LinearArrowProcessNumbered"/>
    <dgm:cxn modelId="{6C3DAB36-071C-435F-9569-1AEB8DBD9C12}" type="presParOf" srcId="{3DD40E31-45AE-41D6-9854-A92FD040A942}" destId="{293F1E22-5C88-40D5-B655-D2E185A490D3}" srcOrd="3" destOrd="0" presId="urn:microsoft.com/office/officeart/2016/7/layout/LinearArrowProcessNumbered"/>
    <dgm:cxn modelId="{654D70AC-50F9-4944-A939-81DEA33E71DC}" type="presParOf" srcId="{A3B170FE-67E8-4416-9451-B9057B9105F2}" destId="{3DEAC9A3-6E33-4E76-B2A1-0B75623C6E9A}" srcOrd="2" destOrd="0" presId="urn:microsoft.com/office/officeart/2016/7/layout/LinearArrowProcessNumbered"/>
    <dgm:cxn modelId="{CD85DD80-978F-4380-9C3B-46A3D2C6EB60}" type="presParOf" srcId="{FC0BEA48-6D0F-46B1-A578-6F085B5BEEF0}" destId="{B33D4E82-578F-43BF-97E5-DCF6BE5BDF65}" srcOrd="1" destOrd="0" presId="urn:microsoft.com/office/officeart/2016/7/layout/LinearArrowProcessNumbered"/>
    <dgm:cxn modelId="{F7DCF793-2765-4E58-B6BE-DF71CBE6580E}" type="presParOf" srcId="{FC0BEA48-6D0F-46B1-A578-6F085B5BEEF0}" destId="{DC6C550B-3449-4103-8B0B-E076D6F308C9}" srcOrd="2" destOrd="0" presId="urn:microsoft.com/office/officeart/2016/7/layout/LinearArrowProcessNumbered"/>
    <dgm:cxn modelId="{49092B81-9777-4060-A65B-7D26452F5AF0}" type="presParOf" srcId="{DC6C550B-3449-4103-8B0B-E076D6F308C9}" destId="{5D1FDF75-61C7-4D3F-A25B-ED4B874DE9C1}" srcOrd="0" destOrd="0" presId="urn:microsoft.com/office/officeart/2016/7/layout/LinearArrowProcessNumbered"/>
    <dgm:cxn modelId="{51C97DD5-B02C-4285-B96E-3BBC2F6427D3}" type="presParOf" srcId="{DC6C550B-3449-4103-8B0B-E076D6F308C9}" destId="{335F4343-409E-4073-B15E-E37CAFAEDF1C}" srcOrd="1" destOrd="0" presId="urn:microsoft.com/office/officeart/2016/7/layout/LinearArrowProcessNumbered"/>
    <dgm:cxn modelId="{73FD1A54-C3C1-47D2-BC92-0D45417F9936}" type="presParOf" srcId="{335F4343-409E-4073-B15E-E37CAFAEDF1C}" destId="{E1A9345A-1AD6-43CA-8E09-CF389EA4452E}" srcOrd="0" destOrd="0" presId="urn:microsoft.com/office/officeart/2016/7/layout/LinearArrowProcessNumbered"/>
    <dgm:cxn modelId="{B002EB91-6F8C-4873-BCD9-DADA2F09FC85}" type="presParOf" srcId="{335F4343-409E-4073-B15E-E37CAFAEDF1C}" destId="{3F161248-6FD1-43B1-9EDD-25D176BD6336}" srcOrd="1" destOrd="0" presId="urn:microsoft.com/office/officeart/2016/7/layout/LinearArrowProcessNumbered"/>
    <dgm:cxn modelId="{B702795C-48B6-42B1-B6ED-EE8D9C3468F0}" type="presParOf" srcId="{335F4343-409E-4073-B15E-E37CAFAEDF1C}" destId="{9131044D-3079-4703-813B-3F0F776B5920}" srcOrd="2" destOrd="0" presId="urn:microsoft.com/office/officeart/2016/7/layout/LinearArrowProcessNumbered"/>
    <dgm:cxn modelId="{3E623F7A-2340-4527-947C-53B61D134F9B}" type="presParOf" srcId="{335F4343-409E-4073-B15E-E37CAFAEDF1C}" destId="{AEF660D1-9DDA-419B-BC07-16B05BE35C4B}" srcOrd="3" destOrd="0" presId="urn:microsoft.com/office/officeart/2016/7/layout/LinearArrowProcessNumbered"/>
    <dgm:cxn modelId="{46728BE5-0D13-4E67-8B5F-D3371AA409A5}" type="presParOf" srcId="{DC6C550B-3449-4103-8B0B-E076D6F308C9}" destId="{D32730DA-0FAE-4EB6-AC6A-1BE19D0B2D61}" srcOrd="2" destOrd="0" presId="urn:microsoft.com/office/officeart/2016/7/layout/LinearArrowProcessNumbered"/>
    <dgm:cxn modelId="{1902A0EB-4992-4D91-84E8-9B04297BCB88}" type="presParOf" srcId="{FC0BEA48-6D0F-46B1-A578-6F085B5BEEF0}" destId="{42775E62-B1B8-41FF-B0FA-D0FAFFED4772}" srcOrd="3" destOrd="0" presId="urn:microsoft.com/office/officeart/2016/7/layout/LinearArrowProcessNumbered"/>
    <dgm:cxn modelId="{3F29F481-298A-40B1-A59E-D90ACE90E310}" type="presParOf" srcId="{FC0BEA48-6D0F-46B1-A578-6F085B5BEEF0}" destId="{0CE1C114-3842-4115-A05D-6AA12F274A56}" srcOrd="4" destOrd="0" presId="urn:microsoft.com/office/officeart/2016/7/layout/LinearArrowProcessNumbered"/>
    <dgm:cxn modelId="{FC8E890E-39AE-421D-8085-83CB322BB11E}" type="presParOf" srcId="{0CE1C114-3842-4115-A05D-6AA12F274A56}" destId="{66F95908-393E-42DC-9BA4-A92E91A72EE0}" srcOrd="0" destOrd="0" presId="urn:microsoft.com/office/officeart/2016/7/layout/LinearArrowProcessNumbered"/>
    <dgm:cxn modelId="{04DDA2BB-FF82-4019-9A88-6381BB92A1BA}" type="presParOf" srcId="{0CE1C114-3842-4115-A05D-6AA12F274A56}" destId="{19355623-C54C-445F-BDAB-08BCC83AE0FD}" srcOrd="1" destOrd="0" presId="urn:microsoft.com/office/officeart/2016/7/layout/LinearArrowProcessNumbered"/>
    <dgm:cxn modelId="{3944B0E5-7F5E-44DC-B54A-93D00DEC35C1}" type="presParOf" srcId="{19355623-C54C-445F-BDAB-08BCC83AE0FD}" destId="{AE052FFD-4DAB-4FAB-88D7-06A9CA04BEC7}" srcOrd="0" destOrd="0" presId="urn:microsoft.com/office/officeart/2016/7/layout/LinearArrowProcessNumbered"/>
    <dgm:cxn modelId="{05EA45CF-EEB3-49E3-A0EA-81ECA3DEC686}" type="presParOf" srcId="{19355623-C54C-445F-BDAB-08BCC83AE0FD}" destId="{D7CC3053-86D0-481F-83FA-EB09A483EF55}" srcOrd="1" destOrd="0" presId="urn:microsoft.com/office/officeart/2016/7/layout/LinearArrowProcessNumbered"/>
    <dgm:cxn modelId="{0BDD9F25-3494-469E-9FE8-5B7940BCF39E}" type="presParOf" srcId="{19355623-C54C-445F-BDAB-08BCC83AE0FD}" destId="{B950F0C2-B593-4F72-856A-CEA38F43D66D}" srcOrd="2" destOrd="0" presId="urn:microsoft.com/office/officeart/2016/7/layout/LinearArrowProcessNumbered"/>
    <dgm:cxn modelId="{9F6067E7-1C5F-4839-8A56-67E3B6D9BE53}" type="presParOf" srcId="{19355623-C54C-445F-BDAB-08BCC83AE0FD}" destId="{A06E774A-79D1-4387-B9F6-DA3499361E22}" srcOrd="3" destOrd="0" presId="urn:microsoft.com/office/officeart/2016/7/layout/LinearArrowProcessNumbered"/>
    <dgm:cxn modelId="{CA4E3CCF-F066-44A8-AB22-A3F7D6042F81}" type="presParOf" srcId="{0CE1C114-3842-4115-A05D-6AA12F274A56}" destId="{E66B6760-93A7-4BAD-BB88-6C31FFDB1AE1}" srcOrd="2" destOrd="0" presId="urn:microsoft.com/office/officeart/2016/7/layout/LinearArrowProcessNumbered"/>
    <dgm:cxn modelId="{160B6F45-D108-41FD-B325-F38E58E34657}" type="presParOf" srcId="{FC0BEA48-6D0F-46B1-A578-6F085B5BEEF0}" destId="{6EBEB261-94A5-4752-AFEB-D241BBFB1127}" srcOrd="5" destOrd="0" presId="urn:microsoft.com/office/officeart/2016/7/layout/LinearArrowProcessNumbered"/>
    <dgm:cxn modelId="{134C5E65-E188-470C-9874-33C7EF3662EE}" type="presParOf" srcId="{FC0BEA48-6D0F-46B1-A578-6F085B5BEEF0}" destId="{06A3C994-B0BE-4C96-8F28-E8432D0C6E88}" srcOrd="6" destOrd="0" presId="urn:microsoft.com/office/officeart/2016/7/layout/LinearArrowProcessNumbered"/>
    <dgm:cxn modelId="{40ED654E-4C67-4385-AE01-5205103FFA13}" type="presParOf" srcId="{06A3C994-B0BE-4C96-8F28-E8432D0C6E88}" destId="{06DF2972-C6CC-4BDB-8171-938AA688A19A}" srcOrd="0" destOrd="0" presId="urn:microsoft.com/office/officeart/2016/7/layout/LinearArrowProcessNumbered"/>
    <dgm:cxn modelId="{F41854B9-0088-46CF-9A05-7CB94057C99C}" type="presParOf" srcId="{06A3C994-B0BE-4C96-8F28-E8432D0C6E88}" destId="{00DC42C4-AFAB-47D0-B015-E4DF85D676BF}" srcOrd="1" destOrd="0" presId="urn:microsoft.com/office/officeart/2016/7/layout/LinearArrowProcessNumbered"/>
    <dgm:cxn modelId="{4F795DBB-739F-4A00-9AB0-3D138C545C08}" type="presParOf" srcId="{00DC42C4-AFAB-47D0-B015-E4DF85D676BF}" destId="{1B47F30E-3501-4484-8038-25641DB477AE}" srcOrd="0" destOrd="0" presId="urn:microsoft.com/office/officeart/2016/7/layout/LinearArrowProcessNumbered"/>
    <dgm:cxn modelId="{22E02C36-8D7A-4586-B97A-161F01B13890}" type="presParOf" srcId="{00DC42C4-AFAB-47D0-B015-E4DF85D676BF}" destId="{4AC46383-EB3B-4363-A615-94F190B43978}" srcOrd="1" destOrd="0" presId="urn:microsoft.com/office/officeart/2016/7/layout/LinearArrowProcessNumbered"/>
    <dgm:cxn modelId="{A149D268-E578-45E3-9281-9D867C4900F6}" type="presParOf" srcId="{00DC42C4-AFAB-47D0-B015-E4DF85D676BF}" destId="{5CE05852-CA0C-40BF-A823-EF119FED9A3B}" srcOrd="2" destOrd="0" presId="urn:microsoft.com/office/officeart/2016/7/layout/LinearArrowProcessNumbered"/>
    <dgm:cxn modelId="{623E9E99-46C1-483D-9F08-4E96E6C953F1}" type="presParOf" srcId="{00DC42C4-AFAB-47D0-B015-E4DF85D676BF}" destId="{0C3A38E7-DBF5-48ED-9D17-F01942093F2B}" srcOrd="3" destOrd="0" presId="urn:microsoft.com/office/officeart/2016/7/layout/LinearArrowProcessNumbered"/>
    <dgm:cxn modelId="{FBCEDD05-53B1-43D2-AA7C-19629A81B7F0}" type="presParOf" srcId="{06A3C994-B0BE-4C96-8F28-E8432D0C6E88}" destId="{F1CB2D4B-0C58-4818-9D1C-4FDF65B2D770}" srcOrd="2" destOrd="0" presId="urn:microsoft.com/office/officeart/2016/7/layout/LinearArrowProcessNumbered"/>
    <dgm:cxn modelId="{FFF06DEE-DF69-427A-9E28-D950F9FF3A2C}" type="presParOf" srcId="{FC0BEA48-6D0F-46B1-A578-6F085B5BEEF0}" destId="{6FD47DB5-C968-470E-A8E8-AD098DA46A50}" srcOrd="7" destOrd="0" presId="urn:microsoft.com/office/officeart/2016/7/layout/LinearArrowProcessNumbered"/>
    <dgm:cxn modelId="{33CCEA6B-E266-4572-8519-86094674F2EE}" type="presParOf" srcId="{FC0BEA48-6D0F-46B1-A578-6F085B5BEEF0}" destId="{FA49E86D-016D-45E8-BEB3-66EB1778F94F}" srcOrd="8" destOrd="0" presId="urn:microsoft.com/office/officeart/2016/7/layout/LinearArrowProcessNumbered"/>
    <dgm:cxn modelId="{46AAA0FC-78CC-4B9B-BF05-44D1F9C60FFC}" type="presParOf" srcId="{FA49E86D-016D-45E8-BEB3-66EB1778F94F}" destId="{3EA5A231-B5BA-45B8-9DC3-F80DBEE6D7A5}" srcOrd="0" destOrd="0" presId="urn:microsoft.com/office/officeart/2016/7/layout/LinearArrowProcessNumbered"/>
    <dgm:cxn modelId="{3BA53F06-E330-4A7B-A937-BA0287BAF018}" type="presParOf" srcId="{FA49E86D-016D-45E8-BEB3-66EB1778F94F}" destId="{9BB3F782-FD6C-40E6-9354-4341EB4168E0}" srcOrd="1" destOrd="0" presId="urn:microsoft.com/office/officeart/2016/7/layout/LinearArrowProcessNumbered"/>
    <dgm:cxn modelId="{30FD56A4-E8C9-42D3-886C-3F375685ECC2}" type="presParOf" srcId="{9BB3F782-FD6C-40E6-9354-4341EB4168E0}" destId="{54A81A2E-3BDA-4C19-8A3D-CE6A7BF5F6DF}" srcOrd="0" destOrd="0" presId="urn:microsoft.com/office/officeart/2016/7/layout/LinearArrowProcessNumbered"/>
    <dgm:cxn modelId="{767C8B1B-AB6A-4459-8EAB-E931FAEC1E5B}" type="presParOf" srcId="{9BB3F782-FD6C-40E6-9354-4341EB4168E0}" destId="{D1F45515-6760-4A4A-84FF-30DECAE5FFCA}" srcOrd="1" destOrd="0" presId="urn:microsoft.com/office/officeart/2016/7/layout/LinearArrowProcessNumbered"/>
    <dgm:cxn modelId="{D4FBAC25-9E12-4283-8550-5B51BFA4B623}" type="presParOf" srcId="{9BB3F782-FD6C-40E6-9354-4341EB4168E0}" destId="{234B74BA-D08D-457C-9886-0E686FEFC3E4}" srcOrd="2" destOrd="0" presId="urn:microsoft.com/office/officeart/2016/7/layout/LinearArrowProcessNumbered"/>
    <dgm:cxn modelId="{940BBB8F-D693-4D61-A251-A950D73B0E84}" type="presParOf" srcId="{9BB3F782-FD6C-40E6-9354-4341EB4168E0}" destId="{4646A9BB-FAA7-41DA-A6A7-6521BC28241F}" srcOrd="3" destOrd="0" presId="urn:microsoft.com/office/officeart/2016/7/layout/LinearArrowProcessNumbered"/>
    <dgm:cxn modelId="{DA087F39-A193-43C4-9376-AB895EECD8CF}" type="presParOf" srcId="{FA49E86D-016D-45E8-BEB3-66EB1778F94F}" destId="{E427FC1E-2388-485F-8AFB-3895A0C1963B}"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976BC-89BF-4F80-BE27-B534638F6EF9}">
      <dsp:nvSpPr>
        <dsp:cNvPr id="0" name=""/>
        <dsp:cNvSpPr/>
      </dsp:nvSpPr>
      <dsp:spPr>
        <a:xfrm>
          <a:off x="3538" y="407486"/>
          <a:ext cx="1916036" cy="1149621"/>
        </a:xfrm>
        <a:prstGeom prst="rect">
          <a:avLst/>
        </a:prstGeom>
        <a:gradFill rotWithShape="0">
          <a:gsLst>
            <a:gs pos="0">
              <a:schemeClr val="accent5">
                <a:hueOff val="0"/>
                <a:satOff val="0"/>
                <a:lumOff val="0"/>
                <a:alphaOff val="0"/>
                <a:tint val="48000"/>
                <a:satMod val="105000"/>
                <a:lumMod val="110000"/>
              </a:schemeClr>
            </a:gs>
            <a:gs pos="100000">
              <a:schemeClr val="accent5">
                <a:hueOff val="0"/>
                <a:satOff val="0"/>
                <a:lumOff val="0"/>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Unemployment</a:t>
          </a:r>
          <a:endParaRPr lang="en-US" sz="1900" kern="1200"/>
        </a:p>
      </dsp:txBody>
      <dsp:txXfrm>
        <a:off x="3538" y="407486"/>
        <a:ext cx="1916036" cy="1149621"/>
      </dsp:txXfrm>
    </dsp:sp>
    <dsp:sp modelId="{9301B08C-E39C-48A6-8379-30E040C07E5F}">
      <dsp:nvSpPr>
        <dsp:cNvPr id="0" name=""/>
        <dsp:cNvSpPr/>
      </dsp:nvSpPr>
      <dsp:spPr>
        <a:xfrm>
          <a:off x="2111179" y="407486"/>
          <a:ext cx="1916036" cy="1149621"/>
        </a:xfrm>
        <a:prstGeom prst="rect">
          <a:avLst/>
        </a:prstGeom>
        <a:gradFill rotWithShape="0">
          <a:gsLst>
            <a:gs pos="0">
              <a:schemeClr val="accent5">
                <a:hueOff val="-2303682"/>
                <a:satOff val="2578"/>
                <a:lumOff val="147"/>
                <a:alphaOff val="0"/>
                <a:tint val="48000"/>
                <a:satMod val="105000"/>
                <a:lumMod val="110000"/>
              </a:schemeClr>
            </a:gs>
            <a:gs pos="100000">
              <a:schemeClr val="accent5">
                <a:hueOff val="-2303682"/>
                <a:satOff val="2578"/>
                <a:lumOff val="147"/>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Poor Skills</a:t>
          </a:r>
          <a:endParaRPr lang="en-US" sz="1900" kern="1200"/>
        </a:p>
      </dsp:txBody>
      <dsp:txXfrm>
        <a:off x="2111179" y="407486"/>
        <a:ext cx="1916036" cy="1149621"/>
      </dsp:txXfrm>
    </dsp:sp>
    <dsp:sp modelId="{F1A9F5D3-1428-4C74-B142-5848F4D94108}">
      <dsp:nvSpPr>
        <dsp:cNvPr id="0" name=""/>
        <dsp:cNvSpPr/>
      </dsp:nvSpPr>
      <dsp:spPr>
        <a:xfrm>
          <a:off x="4218819" y="407486"/>
          <a:ext cx="1916036" cy="1149621"/>
        </a:xfrm>
        <a:prstGeom prst="rect">
          <a:avLst/>
        </a:prstGeom>
        <a:gradFill rotWithShape="0">
          <a:gsLst>
            <a:gs pos="0">
              <a:schemeClr val="accent5">
                <a:hueOff val="-4607364"/>
                <a:satOff val="5156"/>
                <a:lumOff val="294"/>
                <a:alphaOff val="0"/>
                <a:tint val="48000"/>
                <a:satMod val="105000"/>
                <a:lumMod val="110000"/>
              </a:schemeClr>
            </a:gs>
            <a:gs pos="100000">
              <a:schemeClr val="accent5">
                <a:hueOff val="-4607364"/>
                <a:satOff val="5156"/>
                <a:lumOff val="294"/>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Low Incomes</a:t>
          </a:r>
          <a:endParaRPr lang="en-US" sz="1900" kern="1200"/>
        </a:p>
      </dsp:txBody>
      <dsp:txXfrm>
        <a:off x="4218819" y="407486"/>
        <a:ext cx="1916036" cy="1149621"/>
      </dsp:txXfrm>
    </dsp:sp>
    <dsp:sp modelId="{9C3B4CB2-6CE0-48EF-95A4-33A83E4BBC7F}">
      <dsp:nvSpPr>
        <dsp:cNvPr id="0" name=""/>
        <dsp:cNvSpPr/>
      </dsp:nvSpPr>
      <dsp:spPr>
        <a:xfrm>
          <a:off x="6326459" y="407486"/>
          <a:ext cx="1916036" cy="1149621"/>
        </a:xfrm>
        <a:prstGeom prst="rect">
          <a:avLst/>
        </a:prstGeom>
        <a:gradFill rotWithShape="0">
          <a:gsLst>
            <a:gs pos="0">
              <a:schemeClr val="accent5">
                <a:hueOff val="-6911047"/>
                <a:satOff val="7734"/>
                <a:lumOff val="441"/>
                <a:alphaOff val="0"/>
                <a:tint val="48000"/>
                <a:satMod val="105000"/>
                <a:lumMod val="110000"/>
              </a:schemeClr>
            </a:gs>
            <a:gs pos="100000">
              <a:schemeClr val="accent5">
                <a:hueOff val="-6911047"/>
                <a:satOff val="7734"/>
                <a:lumOff val="441"/>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Poor Housing</a:t>
          </a:r>
          <a:endParaRPr lang="en-US" sz="1900" kern="1200"/>
        </a:p>
      </dsp:txBody>
      <dsp:txXfrm>
        <a:off x="6326459" y="407486"/>
        <a:ext cx="1916036" cy="1149621"/>
      </dsp:txXfrm>
    </dsp:sp>
    <dsp:sp modelId="{9FC26867-8CCD-4995-91CA-9525790E8BC2}">
      <dsp:nvSpPr>
        <dsp:cNvPr id="0" name=""/>
        <dsp:cNvSpPr/>
      </dsp:nvSpPr>
      <dsp:spPr>
        <a:xfrm>
          <a:off x="8434099" y="407486"/>
          <a:ext cx="1916036" cy="1149621"/>
        </a:xfrm>
        <a:prstGeom prst="rect">
          <a:avLst/>
        </a:prstGeom>
        <a:gradFill rotWithShape="0">
          <a:gsLst>
            <a:gs pos="0">
              <a:schemeClr val="accent5">
                <a:hueOff val="-9214729"/>
                <a:satOff val="10313"/>
                <a:lumOff val="589"/>
                <a:alphaOff val="0"/>
                <a:tint val="48000"/>
                <a:satMod val="105000"/>
                <a:lumMod val="110000"/>
              </a:schemeClr>
            </a:gs>
            <a:gs pos="100000">
              <a:schemeClr val="accent5">
                <a:hueOff val="-9214729"/>
                <a:satOff val="10313"/>
                <a:lumOff val="589"/>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High Crime Rates</a:t>
          </a:r>
          <a:endParaRPr lang="en-US" sz="1900" kern="1200"/>
        </a:p>
      </dsp:txBody>
      <dsp:txXfrm>
        <a:off x="8434099" y="407486"/>
        <a:ext cx="1916036" cy="1149621"/>
      </dsp:txXfrm>
    </dsp:sp>
    <dsp:sp modelId="{55E61A6A-8030-4876-8F2F-CBD3DF0F3021}">
      <dsp:nvSpPr>
        <dsp:cNvPr id="0" name=""/>
        <dsp:cNvSpPr/>
      </dsp:nvSpPr>
      <dsp:spPr>
        <a:xfrm>
          <a:off x="1057358" y="1748711"/>
          <a:ext cx="1916036" cy="1149621"/>
        </a:xfrm>
        <a:prstGeom prst="rect">
          <a:avLst/>
        </a:prstGeom>
        <a:gradFill rotWithShape="0">
          <a:gsLst>
            <a:gs pos="0">
              <a:schemeClr val="accent5">
                <a:hueOff val="-11518411"/>
                <a:satOff val="12891"/>
                <a:lumOff val="736"/>
                <a:alphaOff val="0"/>
                <a:tint val="48000"/>
                <a:satMod val="105000"/>
                <a:lumMod val="110000"/>
              </a:schemeClr>
            </a:gs>
            <a:gs pos="100000">
              <a:schemeClr val="accent5">
                <a:hueOff val="-11518411"/>
                <a:satOff val="12891"/>
                <a:lumOff val="736"/>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Medical problems</a:t>
          </a:r>
          <a:endParaRPr lang="en-US" sz="1900" kern="1200"/>
        </a:p>
      </dsp:txBody>
      <dsp:txXfrm>
        <a:off x="1057358" y="1748711"/>
        <a:ext cx="1916036" cy="1149621"/>
      </dsp:txXfrm>
    </dsp:sp>
    <dsp:sp modelId="{B5C7E549-4E51-40B3-B982-0D893B2A9E77}">
      <dsp:nvSpPr>
        <dsp:cNvPr id="0" name=""/>
        <dsp:cNvSpPr/>
      </dsp:nvSpPr>
      <dsp:spPr>
        <a:xfrm>
          <a:off x="3164999" y="1748711"/>
          <a:ext cx="1916036" cy="1149621"/>
        </a:xfrm>
        <a:prstGeom prst="rect">
          <a:avLst/>
        </a:prstGeom>
        <a:gradFill rotWithShape="0">
          <a:gsLst>
            <a:gs pos="0">
              <a:schemeClr val="accent5">
                <a:hueOff val="-13822094"/>
                <a:satOff val="15469"/>
                <a:lumOff val="883"/>
                <a:alphaOff val="0"/>
                <a:tint val="48000"/>
                <a:satMod val="105000"/>
                <a:lumMod val="110000"/>
              </a:schemeClr>
            </a:gs>
            <a:gs pos="100000">
              <a:schemeClr val="accent5">
                <a:hueOff val="-13822094"/>
                <a:satOff val="15469"/>
                <a:lumOff val="883"/>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Depression</a:t>
          </a:r>
          <a:endParaRPr lang="en-US" sz="1900" kern="1200"/>
        </a:p>
      </dsp:txBody>
      <dsp:txXfrm>
        <a:off x="3164999" y="1748711"/>
        <a:ext cx="1916036" cy="1149621"/>
      </dsp:txXfrm>
    </dsp:sp>
    <dsp:sp modelId="{EA259E64-113B-4C8B-81F2-9F81C5EB10AD}">
      <dsp:nvSpPr>
        <dsp:cNvPr id="0" name=""/>
        <dsp:cNvSpPr/>
      </dsp:nvSpPr>
      <dsp:spPr>
        <a:xfrm>
          <a:off x="5272639" y="1748711"/>
          <a:ext cx="1916036" cy="1149621"/>
        </a:xfrm>
        <a:prstGeom prst="rect">
          <a:avLst/>
        </a:prstGeom>
        <a:gradFill rotWithShape="0">
          <a:gsLst>
            <a:gs pos="0">
              <a:schemeClr val="accent5">
                <a:hueOff val="-16125775"/>
                <a:satOff val="18047"/>
                <a:lumOff val="1030"/>
                <a:alphaOff val="0"/>
                <a:tint val="48000"/>
                <a:satMod val="105000"/>
                <a:lumMod val="110000"/>
              </a:schemeClr>
            </a:gs>
            <a:gs pos="100000">
              <a:schemeClr val="accent5">
                <a:hueOff val="-16125775"/>
                <a:satOff val="18047"/>
                <a:lumOff val="1030"/>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Family Breakdowns</a:t>
          </a:r>
          <a:endParaRPr lang="en-US" sz="1900" kern="1200"/>
        </a:p>
      </dsp:txBody>
      <dsp:txXfrm>
        <a:off x="5272639" y="1748711"/>
        <a:ext cx="1916036" cy="1149621"/>
      </dsp:txXfrm>
    </dsp:sp>
    <dsp:sp modelId="{37D22E73-29BC-418D-8882-E6F34C4AA06C}">
      <dsp:nvSpPr>
        <dsp:cNvPr id="0" name=""/>
        <dsp:cNvSpPr/>
      </dsp:nvSpPr>
      <dsp:spPr>
        <a:xfrm>
          <a:off x="7380279" y="1748711"/>
          <a:ext cx="1916036" cy="1149621"/>
        </a:xfrm>
        <a:prstGeom prst="rect">
          <a:avLst/>
        </a:prstGeom>
        <a:gradFill rotWithShape="0">
          <a:gsLst>
            <a:gs pos="0">
              <a:schemeClr val="accent5">
                <a:hueOff val="-18429457"/>
                <a:satOff val="20625"/>
                <a:lumOff val="1177"/>
                <a:alphaOff val="0"/>
                <a:tint val="48000"/>
                <a:satMod val="105000"/>
                <a:lumMod val="110000"/>
              </a:schemeClr>
            </a:gs>
            <a:gs pos="100000">
              <a:schemeClr val="accent5">
                <a:hueOff val="-18429457"/>
                <a:satOff val="20625"/>
                <a:lumOff val="1177"/>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Homelessness</a:t>
          </a:r>
          <a:endParaRPr lang="en-US" sz="1900" kern="1200"/>
        </a:p>
      </dsp:txBody>
      <dsp:txXfrm>
        <a:off x="7380279" y="1748711"/>
        <a:ext cx="1916036" cy="11496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18E670-662F-4B2E-80D0-3182FE1140F7}">
      <dsp:nvSpPr>
        <dsp:cNvPr id="0" name=""/>
        <dsp:cNvSpPr/>
      </dsp:nvSpPr>
      <dsp:spPr>
        <a:xfrm>
          <a:off x="1036378" y="587274"/>
          <a:ext cx="828091" cy="71"/>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C0C1FC1-8014-4F93-972D-E34F3825D1BB}">
      <dsp:nvSpPr>
        <dsp:cNvPr id="0" name=""/>
        <dsp:cNvSpPr/>
      </dsp:nvSpPr>
      <dsp:spPr>
        <a:xfrm>
          <a:off x="1914155" y="517750"/>
          <a:ext cx="95230" cy="178867"/>
        </a:xfrm>
        <a:prstGeom prst="chevron">
          <a:avLst>
            <a:gd name="adj" fmla="val 90000"/>
          </a:avLst>
        </a:prstGeom>
        <a:solidFill>
          <a:schemeClr val="accent5">
            <a:tint val="40000"/>
            <a:alpha val="90000"/>
            <a:hueOff val="-1378653"/>
            <a:satOff val="1499"/>
            <a:lumOff val="91"/>
            <a:alphaOff val="0"/>
          </a:schemeClr>
        </a:solidFill>
        <a:ln w="12700" cap="flat" cmpd="sng" algn="ctr">
          <a:solidFill>
            <a:schemeClr val="accent5">
              <a:tint val="40000"/>
              <a:alpha val="90000"/>
              <a:hueOff val="-1378653"/>
              <a:satOff val="1499"/>
              <a:lumOff val="91"/>
              <a:alphaOff val="0"/>
            </a:schemeClr>
          </a:solidFill>
          <a:prstDash val="solid"/>
        </a:ln>
        <a:effectLst/>
      </dsp:spPr>
      <dsp:style>
        <a:lnRef idx="1">
          <a:scrgbClr r="0" g="0" b="0"/>
        </a:lnRef>
        <a:fillRef idx="1">
          <a:scrgbClr r="0" g="0" b="0"/>
        </a:fillRef>
        <a:effectRef idx="0">
          <a:scrgbClr r="0" g="0" b="0"/>
        </a:effectRef>
        <a:fontRef idx="minor"/>
      </dsp:style>
    </dsp:sp>
    <dsp:sp modelId="{585B6AD6-B3E1-4320-91F4-80D1DCBAEE7A}">
      <dsp:nvSpPr>
        <dsp:cNvPr id="0" name=""/>
        <dsp:cNvSpPr/>
      </dsp:nvSpPr>
      <dsp:spPr>
        <a:xfrm>
          <a:off x="518812" y="173255"/>
          <a:ext cx="828110" cy="828110"/>
        </a:xfrm>
        <a:prstGeom prst="ellipse">
          <a:avLst/>
        </a:prstGeom>
        <a:gradFill rotWithShape="0">
          <a:gsLst>
            <a:gs pos="0">
              <a:schemeClr val="accent5">
                <a:hueOff val="0"/>
                <a:satOff val="0"/>
                <a:lumOff val="0"/>
                <a:alphaOff val="0"/>
                <a:tint val="48000"/>
                <a:satMod val="105000"/>
                <a:lumMod val="110000"/>
              </a:schemeClr>
            </a:gs>
            <a:gs pos="100000">
              <a:schemeClr val="accent5">
                <a:hueOff val="0"/>
                <a:satOff val="0"/>
                <a:lumOff val="0"/>
                <a:alphaOff val="0"/>
                <a:tint val="78000"/>
                <a:satMod val="109000"/>
                <a:lumMod val="100000"/>
              </a:schemeClr>
            </a:gs>
          </a:gsLst>
          <a:lin ang="5400000" scaled="0"/>
        </a:gradFill>
        <a:ln w="12700" cap="flat" cmpd="sng" algn="ctr">
          <a:solidFill>
            <a:schemeClr val="accent5">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32135" tIns="32135" rIns="32135" bIns="32135" numCol="1" spcCol="1270" anchor="ctr" anchorCtr="0">
          <a:noAutofit/>
        </a:bodyPr>
        <a:lstStyle/>
        <a:p>
          <a:pPr marL="0" lvl="0" indent="0" algn="ctr" defTabSz="1689100">
            <a:lnSpc>
              <a:spcPct val="90000"/>
            </a:lnSpc>
            <a:spcBef>
              <a:spcPct val="0"/>
            </a:spcBef>
            <a:spcAft>
              <a:spcPct val="35000"/>
            </a:spcAft>
            <a:buNone/>
          </a:pPr>
          <a:r>
            <a:rPr lang="en-US" sz="3800" kern="1200"/>
            <a:t>1</a:t>
          </a:r>
        </a:p>
      </dsp:txBody>
      <dsp:txXfrm>
        <a:off x="640086" y="294529"/>
        <a:ext cx="585562" cy="585562"/>
      </dsp:txXfrm>
    </dsp:sp>
    <dsp:sp modelId="{3DEAC9A3-6E33-4E76-B2A1-0B75623C6E9A}">
      <dsp:nvSpPr>
        <dsp:cNvPr id="0" name=""/>
        <dsp:cNvSpPr/>
      </dsp:nvSpPr>
      <dsp:spPr>
        <a:xfrm>
          <a:off x="1263" y="1166965"/>
          <a:ext cx="1863206" cy="1965600"/>
        </a:xfrm>
        <a:prstGeom prst="upArrowCallout">
          <a:avLst>
            <a:gd name="adj1" fmla="val 50000"/>
            <a:gd name="adj2" fmla="val 20000"/>
            <a:gd name="adj3" fmla="val 20000"/>
            <a:gd name="adj4" fmla="val 100000"/>
          </a:avLst>
        </a:prstGeom>
        <a:solidFill>
          <a:schemeClr val="accent5">
            <a:tint val="40000"/>
            <a:alpha val="90000"/>
            <a:hueOff val="-2757306"/>
            <a:satOff val="2998"/>
            <a:lumOff val="182"/>
            <a:alphaOff val="0"/>
          </a:schemeClr>
        </a:solidFill>
        <a:ln w="12700" cap="flat" cmpd="sng" algn="ctr">
          <a:solidFill>
            <a:schemeClr val="accent5">
              <a:tint val="40000"/>
              <a:alpha val="90000"/>
              <a:hueOff val="-2757306"/>
              <a:satOff val="2998"/>
              <a:lumOff val="18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6972" tIns="165100" rIns="146972" bIns="165100" numCol="1" spcCol="1270" anchor="t" anchorCtr="0">
          <a:noAutofit/>
        </a:bodyPr>
        <a:lstStyle/>
        <a:p>
          <a:pPr marL="0" lvl="0" indent="0" algn="l" defTabSz="488950">
            <a:lnSpc>
              <a:spcPct val="90000"/>
            </a:lnSpc>
            <a:spcBef>
              <a:spcPct val="0"/>
            </a:spcBef>
            <a:spcAft>
              <a:spcPct val="35000"/>
            </a:spcAft>
            <a:buNone/>
          </a:pPr>
          <a:r>
            <a:rPr lang="en-GB" sz="1100" kern="1200"/>
            <a:t>Loneliness is a growing problem in Wales, mainly with the younger generation.</a:t>
          </a:r>
          <a:endParaRPr lang="en-US" sz="1100" kern="1200"/>
        </a:p>
      </dsp:txBody>
      <dsp:txXfrm>
        <a:off x="1263" y="1539606"/>
        <a:ext cx="1863206" cy="1592959"/>
      </dsp:txXfrm>
    </dsp:sp>
    <dsp:sp modelId="{E1A9345A-1AD6-43CA-8E09-CF389EA4452E}">
      <dsp:nvSpPr>
        <dsp:cNvPr id="0" name=""/>
        <dsp:cNvSpPr/>
      </dsp:nvSpPr>
      <dsp:spPr>
        <a:xfrm>
          <a:off x="2071493" y="587274"/>
          <a:ext cx="1863206" cy="72"/>
        </a:xfrm>
        <a:prstGeom prst="rect">
          <a:avLst/>
        </a:prstGeom>
        <a:solidFill>
          <a:schemeClr val="accent5">
            <a:tint val="40000"/>
            <a:alpha val="90000"/>
            <a:hueOff val="-4135959"/>
            <a:satOff val="4497"/>
            <a:lumOff val="273"/>
            <a:alphaOff val="0"/>
          </a:schemeClr>
        </a:solidFill>
        <a:ln w="12700" cap="flat" cmpd="sng" algn="ctr">
          <a:solidFill>
            <a:schemeClr val="accent5">
              <a:tint val="40000"/>
              <a:alpha val="90000"/>
              <a:hueOff val="-4135959"/>
              <a:satOff val="4497"/>
              <a:lumOff val="273"/>
              <a:alphaOff val="0"/>
            </a:schemeClr>
          </a:solidFill>
          <a:prstDash val="solid"/>
        </a:ln>
        <a:effectLst/>
      </dsp:spPr>
      <dsp:style>
        <a:lnRef idx="1">
          <a:scrgbClr r="0" g="0" b="0"/>
        </a:lnRef>
        <a:fillRef idx="1">
          <a:scrgbClr r="0" g="0" b="0"/>
        </a:fillRef>
        <a:effectRef idx="0">
          <a:scrgbClr r="0" g="0" b="0"/>
        </a:effectRef>
        <a:fontRef idx="minor"/>
      </dsp:style>
    </dsp:sp>
    <dsp:sp modelId="{3F161248-6FD1-43B1-9EDD-25D176BD6336}">
      <dsp:nvSpPr>
        <dsp:cNvPr id="0" name=""/>
        <dsp:cNvSpPr/>
      </dsp:nvSpPr>
      <dsp:spPr>
        <a:xfrm>
          <a:off x="3984385" y="517750"/>
          <a:ext cx="95230" cy="178867"/>
        </a:xfrm>
        <a:prstGeom prst="chevron">
          <a:avLst>
            <a:gd name="adj" fmla="val 90000"/>
          </a:avLst>
        </a:prstGeom>
        <a:solidFill>
          <a:schemeClr val="accent5">
            <a:tint val="40000"/>
            <a:alpha val="90000"/>
            <a:hueOff val="-5514613"/>
            <a:satOff val="5996"/>
            <a:lumOff val="364"/>
            <a:alphaOff val="0"/>
          </a:schemeClr>
        </a:solidFill>
        <a:ln w="12700" cap="flat" cmpd="sng" algn="ctr">
          <a:solidFill>
            <a:schemeClr val="accent5">
              <a:tint val="40000"/>
              <a:alpha val="90000"/>
              <a:hueOff val="-5514613"/>
              <a:satOff val="5996"/>
              <a:lumOff val="364"/>
              <a:alphaOff val="0"/>
            </a:schemeClr>
          </a:solidFill>
          <a:prstDash val="solid"/>
        </a:ln>
        <a:effectLst/>
      </dsp:spPr>
      <dsp:style>
        <a:lnRef idx="1">
          <a:scrgbClr r="0" g="0" b="0"/>
        </a:lnRef>
        <a:fillRef idx="1">
          <a:scrgbClr r="0" g="0" b="0"/>
        </a:fillRef>
        <a:effectRef idx="0">
          <a:scrgbClr r="0" g="0" b="0"/>
        </a:effectRef>
        <a:fontRef idx="minor"/>
      </dsp:style>
    </dsp:sp>
    <dsp:sp modelId="{9131044D-3079-4703-813B-3F0F776B5920}">
      <dsp:nvSpPr>
        <dsp:cNvPr id="0" name=""/>
        <dsp:cNvSpPr/>
      </dsp:nvSpPr>
      <dsp:spPr>
        <a:xfrm>
          <a:off x="2589041" y="173254"/>
          <a:ext cx="828110" cy="828110"/>
        </a:xfrm>
        <a:prstGeom prst="ellipse">
          <a:avLst/>
        </a:prstGeom>
        <a:gradFill rotWithShape="0">
          <a:gsLst>
            <a:gs pos="0">
              <a:schemeClr val="accent5">
                <a:hueOff val="-4607364"/>
                <a:satOff val="5156"/>
                <a:lumOff val="294"/>
                <a:alphaOff val="0"/>
                <a:tint val="48000"/>
                <a:satMod val="105000"/>
                <a:lumMod val="110000"/>
              </a:schemeClr>
            </a:gs>
            <a:gs pos="100000">
              <a:schemeClr val="accent5">
                <a:hueOff val="-4607364"/>
                <a:satOff val="5156"/>
                <a:lumOff val="294"/>
                <a:alphaOff val="0"/>
                <a:tint val="78000"/>
                <a:satMod val="109000"/>
                <a:lumMod val="100000"/>
              </a:schemeClr>
            </a:gs>
          </a:gsLst>
          <a:lin ang="5400000" scaled="0"/>
        </a:gradFill>
        <a:ln w="12700" cap="flat" cmpd="sng" algn="ctr">
          <a:solidFill>
            <a:schemeClr val="accent5">
              <a:hueOff val="-4607364"/>
              <a:satOff val="5156"/>
              <a:lumOff val="294"/>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32135" tIns="32135" rIns="32135" bIns="32135" numCol="1" spcCol="1270" anchor="ctr" anchorCtr="0">
          <a:noAutofit/>
        </a:bodyPr>
        <a:lstStyle/>
        <a:p>
          <a:pPr marL="0" lvl="0" indent="0" algn="ctr" defTabSz="1689100">
            <a:lnSpc>
              <a:spcPct val="90000"/>
            </a:lnSpc>
            <a:spcBef>
              <a:spcPct val="0"/>
            </a:spcBef>
            <a:spcAft>
              <a:spcPct val="35000"/>
            </a:spcAft>
            <a:buNone/>
          </a:pPr>
          <a:r>
            <a:rPr lang="en-US" sz="3800" kern="1200"/>
            <a:t>2</a:t>
          </a:r>
        </a:p>
      </dsp:txBody>
      <dsp:txXfrm>
        <a:off x="2710315" y="294528"/>
        <a:ext cx="585562" cy="585562"/>
      </dsp:txXfrm>
    </dsp:sp>
    <dsp:sp modelId="{D32730DA-0FAE-4EB6-AC6A-1BE19D0B2D61}">
      <dsp:nvSpPr>
        <dsp:cNvPr id="0" name=""/>
        <dsp:cNvSpPr/>
      </dsp:nvSpPr>
      <dsp:spPr>
        <a:xfrm>
          <a:off x="2071493" y="1166965"/>
          <a:ext cx="1863206" cy="1965600"/>
        </a:xfrm>
        <a:prstGeom prst="upArrowCallout">
          <a:avLst>
            <a:gd name="adj1" fmla="val 50000"/>
            <a:gd name="adj2" fmla="val 20000"/>
            <a:gd name="adj3" fmla="val 20000"/>
            <a:gd name="adj4" fmla="val 100000"/>
          </a:avLst>
        </a:prstGeom>
        <a:solidFill>
          <a:schemeClr val="accent5">
            <a:tint val="40000"/>
            <a:alpha val="90000"/>
            <a:hueOff val="-6893266"/>
            <a:satOff val="7495"/>
            <a:lumOff val="455"/>
            <a:alphaOff val="0"/>
          </a:schemeClr>
        </a:solidFill>
        <a:ln w="12700" cap="flat" cmpd="sng" algn="ctr">
          <a:solidFill>
            <a:schemeClr val="accent5">
              <a:tint val="40000"/>
              <a:alpha val="90000"/>
              <a:hueOff val="-6893266"/>
              <a:satOff val="7495"/>
              <a:lumOff val="45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6972" tIns="165100" rIns="146972" bIns="165100" numCol="1" spcCol="1270" anchor="t" anchorCtr="0">
          <a:noAutofit/>
        </a:bodyPr>
        <a:lstStyle/>
        <a:p>
          <a:pPr marL="0" lvl="0" indent="0" algn="l" defTabSz="488950">
            <a:lnSpc>
              <a:spcPct val="90000"/>
            </a:lnSpc>
            <a:spcBef>
              <a:spcPct val="0"/>
            </a:spcBef>
            <a:spcAft>
              <a:spcPct val="35000"/>
            </a:spcAft>
            <a:buNone/>
          </a:pPr>
          <a:r>
            <a:rPr lang="en-GB" sz="1100" kern="1200"/>
            <a:t>17% of the Welsh population reported being lonely (around 440,000 people)</a:t>
          </a:r>
          <a:endParaRPr lang="en-US" sz="1100" kern="1200"/>
        </a:p>
      </dsp:txBody>
      <dsp:txXfrm>
        <a:off x="2071493" y="1539606"/>
        <a:ext cx="1863206" cy="1592959"/>
      </dsp:txXfrm>
    </dsp:sp>
    <dsp:sp modelId="{AE052FFD-4DAB-4FAB-88D7-06A9CA04BEC7}">
      <dsp:nvSpPr>
        <dsp:cNvPr id="0" name=""/>
        <dsp:cNvSpPr/>
      </dsp:nvSpPr>
      <dsp:spPr>
        <a:xfrm>
          <a:off x="4141722" y="587274"/>
          <a:ext cx="1863206" cy="72"/>
        </a:xfrm>
        <a:prstGeom prst="rect">
          <a:avLst/>
        </a:prstGeom>
        <a:solidFill>
          <a:schemeClr val="accent5">
            <a:tint val="40000"/>
            <a:alpha val="90000"/>
            <a:hueOff val="-8271919"/>
            <a:satOff val="8994"/>
            <a:lumOff val="546"/>
            <a:alphaOff val="0"/>
          </a:schemeClr>
        </a:solidFill>
        <a:ln w="12700" cap="flat" cmpd="sng" algn="ctr">
          <a:solidFill>
            <a:schemeClr val="accent5">
              <a:tint val="40000"/>
              <a:alpha val="90000"/>
              <a:hueOff val="-8271919"/>
              <a:satOff val="8994"/>
              <a:lumOff val="546"/>
              <a:alphaOff val="0"/>
            </a:schemeClr>
          </a:solidFill>
          <a:prstDash val="solid"/>
        </a:ln>
        <a:effectLst/>
      </dsp:spPr>
      <dsp:style>
        <a:lnRef idx="1">
          <a:scrgbClr r="0" g="0" b="0"/>
        </a:lnRef>
        <a:fillRef idx="1">
          <a:scrgbClr r="0" g="0" b="0"/>
        </a:fillRef>
        <a:effectRef idx="0">
          <a:scrgbClr r="0" g="0" b="0"/>
        </a:effectRef>
        <a:fontRef idx="minor"/>
      </dsp:style>
    </dsp:sp>
    <dsp:sp modelId="{D7CC3053-86D0-481F-83FA-EB09A483EF55}">
      <dsp:nvSpPr>
        <dsp:cNvPr id="0" name=""/>
        <dsp:cNvSpPr/>
      </dsp:nvSpPr>
      <dsp:spPr>
        <a:xfrm>
          <a:off x="6054614" y="517750"/>
          <a:ext cx="95230" cy="178867"/>
        </a:xfrm>
        <a:prstGeom prst="chevron">
          <a:avLst>
            <a:gd name="adj" fmla="val 90000"/>
          </a:avLst>
        </a:prstGeom>
        <a:solidFill>
          <a:schemeClr val="accent5">
            <a:tint val="40000"/>
            <a:alpha val="90000"/>
            <a:hueOff val="-9650572"/>
            <a:satOff val="10493"/>
            <a:lumOff val="637"/>
            <a:alphaOff val="0"/>
          </a:schemeClr>
        </a:solidFill>
        <a:ln w="12700" cap="flat" cmpd="sng" algn="ctr">
          <a:solidFill>
            <a:schemeClr val="accent5">
              <a:tint val="40000"/>
              <a:alpha val="90000"/>
              <a:hueOff val="-9650572"/>
              <a:satOff val="10493"/>
              <a:lumOff val="637"/>
              <a:alphaOff val="0"/>
            </a:schemeClr>
          </a:solidFill>
          <a:prstDash val="solid"/>
        </a:ln>
        <a:effectLst/>
      </dsp:spPr>
      <dsp:style>
        <a:lnRef idx="1">
          <a:scrgbClr r="0" g="0" b="0"/>
        </a:lnRef>
        <a:fillRef idx="1">
          <a:scrgbClr r="0" g="0" b="0"/>
        </a:fillRef>
        <a:effectRef idx="0">
          <a:scrgbClr r="0" g="0" b="0"/>
        </a:effectRef>
        <a:fontRef idx="minor"/>
      </dsp:style>
    </dsp:sp>
    <dsp:sp modelId="{B950F0C2-B593-4F72-856A-CEA38F43D66D}">
      <dsp:nvSpPr>
        <dsp:cNvPr id="0" name=""/>
        <dsp:cNvSpPr/>
      </dsp:nvSpPr>
      <dsp:spPr>
        <a:xfrm>
          <a:off x="4659270" y="173254"/>
          <a:ext cx="828110" cy="828110"/>
        </a:xfrm>
        <a:prstGeom prst="ellipse">
          <a:avLst/>
        </a:prstGeom>
        <a:gradFill rotWithShape="0">
          <a:gsLst>
            <a:gs pos="0">
              <a:schemeClr val="accent5">
                <a:hueOff val="-9214729"/>
                <a:satOff val="10313"/>
                <a:lumOff val="589"/>
                <a:alphaOff val="0"/>
                <a:tint val="48000"/>
                <a:satMod val="105000"/>
                <a:lumMod val="110000"/>
              </a:schemeClr>
            </a:gs>
            <a:gs pos="100000">
              <a:schemeClr val="accent5">
                <a:hueOff val="-9214729"/>
                <a:satOff val="10313"/>
                <a:lumOff val="589"/>
                <a:alphaOff val="0"/>
                <a:tint val="78000"/>
                <a:satMod val="109000"/>
                <a:lumMod val="100000"/>
              </a:schemeClr>
            </a:gs>
          </a:gsLst>
          <a:lin ang="5400000" scaled="0"/>
        </a:gradFill>
        <a:ln w="12700" cap="flat" cmpd="sng" algn="ctr">
          <a:solidFill>
            <a:schemeClr val="accent5">
              <a:hueOff val="-9214729"/>
              <a:satOff val="10313"/>
              <a:lumOff val="589"/>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32135" tIns="32135" rIns="32135" bIns="32135" numCol="1" spcCol="1270" anchor="ctr" anchorCtr="0">
          <a:noAutofit/>
        </a:bodyPr>
        <a:lstStyle/>
        <a:p>
          <a:pPr marL="0" lvl="0" indent="0" algn="ctr" defTabSz="1689100">
            <a:lnSpc>
              <a:spcPct val="90000"/>
            </a:lnSpc>
            <a:spcBef>
              <a:spcPct val="0"/>
            </a:spcBef>
            <a:spcAft>
              <a:spcPct val="35000"/>
            </a:spcAft>
            <a:buNone/>
          </a:pPr>
          <a:r>
            <a:rPr lang="en-US" sz="3800" kern="1200"/>
            <a:t>3</a:t>
          </a:r>
        </a:p>
      </dsp:txBody>
      <dsp:txXfrm>
        <a:off x="4780544" y="294528"/>
        <a:ext cx="585562" cy="585562"/>
      </dsp:txXfrm>
    </dsp:sp>
    <dsp:sp modelId="{E66B6760-93A7-4BAD-BB88-6C31FFDB1AE1}">
      <dsp:nvSpPr>
        <dsp:cNvPr id="0" name=""/>
        <dsp:cNvSpPr/>
      </dsp:nvSpPr>
      <dsp:spPr>
        <a:xfrm>
          <a:off x="4141722" y="1166965"/>
          <a:ext cx="1863206" cy="1965600"/>
        </a:xfrm>
        <a:prstGeom prst="upArrowCallout">
          <a:avLst>
            <a:gd name="adj1" fmla="val 50000"/>
            <a:gd name="adj2" fmla="val 20000"/>
            <a:gd name="adj3" fmla="val 20000"/>
            <a:gd name="adj4" fmla="val 100000"/>
          </a:avLst>
        </a:prstGeom>
        <a:solidFill>
          <a:schemeClr val="accent5">
            <a:tint val="40000"/>
            <a:alpha val="90000"/>
            <a:hueOff val="-11029225"/>
            <a:satOff val="11991"/>
            <a:lumOff val="728"/>
            <a:alphaOff val="0"/>
          </a:schemeClr>
        </a:solidFill>
        <a:ln w="12700" cap="flat" cmpd="sng" algn="ctr">
          <a:solidFill>
            <a:schemeClr val="accent5">
              <a:tint val="40000"/>
              <a:alpha val="90000"/>
              <a:hueOff val="-11029225"/>
              <a:satOff val="11991"/>
              <a:lumOff val="72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6972" tIns="165100" rIns="146972" bIns="165100" numCol="1" spcCol="1270" anchor="t" anchorCtr="0">
          <a:noAutofit/>
        </a:bodyPr>
        <a:lstStyle/>
        <a:p>
          <a:pPr marL="0" lvl="0" indent="0" algn="l" defTabSz="488950">
            <a:lnSpc>
              <a:spcPct val="90000"/>
            </a:lnSpc>
            <a:spcBef>
              <a:spcPct val="0"/>
            </a:spcBef>
            <a:spcAft>
              <a:spcPct val="35000"/>
            </a:spcAft>
            <a:buNone/>
          </a:pPr>
          <a:r>
            <a:rPr lang="en-GB" sz="1100" kern="1200"/>
            <a:t>20% of 16-24 year olds reported being lonely, compared to 10% of over 75’s.</a:t>
          </a:r>
          <a:endParaRPr lang="en-US" sz="1100" kern="1200"/>
        </a:p>
      </dsp:txBody>
      <dsp:txXfrm>
        <a:off x="4141722" y="1539606"/>
        <a:ext cx="1863206" cy="1592959"/>
      </dsp:txXfrm>
    </dsp:sp>
    <dsp:sp modelId="{1B47F30E-3501-4484-8038-25641DB477AE}">
      <dsp:nvSpPr>
        <dsp:cNvPr id="0" name=""/>
        <dsp:cNvSpPr/>
      </dsp:nvSpPr>
      <dsp:spPr>
        <a:xfrm>
          <a:off x="6211952" y="587274"/>
          <a:ext cx="1863206" cy="72"/>
        </a:xfrm>
        <a:prstGeom prst="rect">
          <a:avLst/>
        </a:prstGeom>
        <a:solidFill>
          <a:schemeClr val="accent5">
            <a:tint val="40000"/>
            <a:alpha val="90000"/>
            <a:hueOff val="-12407878"/>
            <a:satOff val="13490"/>
            <a:lumOff val="819"/>
            <a:alphaOff val="0"/>
          </a:schemeClr>
        </a:solidFill>
        <a:ln w="12700" cap="flat" cmpd="sng" algn="ctr">
          <a:solidFill>
            <a:schemeClr val="accent5">
              <a:tint val="40000"/>
              <a:alpha val="90000"/>
              <a:hueOff val="-12407878"/>
              <a:satOff val="13490"/>
              <a:lumOff val="819"/>
              <a:alphaOff val="0"/>
            </a:schemeClr>
          </a:solidFill>
          <a:prstDash val="solid"/>
        </a:ln>
        <a:effectLst/>
      </dsp:spPr>
      <dsp:style>
        <a:lnRef idx="1">
          <a:scrgbClr r="0" g="0" b="0"/>
        </a:lnRef>
        <a:fillRef idx="1">
          <a:scrgbClr r="0" g="0" b="0"/>
        </a:fillRef>
        <a:effectRef idx="0">
          <a:scrgbClr r="0" g="0" b="0"/>
        </a:effectRef>
        <a:fontRef idx="minor"/>
      </dsp:style>
    </dsp:sp>
    <dsp:sp modelId="{4AC46383-EB3B-4363-A615-94F190B43978}">
      <dsp:nvSpPr>
        <dsp:cNvPr id="0" name=""/>
        <dsp:cNvSpPr/>
      </dsp:nvSpPr>
      <dsp:spPr>
        <a:xfrm>
          <a:off x="8124844" y="517750"/>
          <a:ext cx="95230" cy="178867"/>
        </a:xfrm>
        <a:prstGeom prst="chevron">
          <a:avLst>
            <a:gd name="adj" fmla="val 90000"/>
          </a:avLst>
        </a:prstGeom>
        <a:solidFill>
          <a:schemeClr val="accent5">
            <a:tint val="40000"/>
            <a:alpha val="90000"/>
            <a:hueOff val="-13786532"/>
            <a:satOff val="14989"/>
            <a:lumOff val="910"/>
            <a:alphaOff val="0"/>
          </a:schemeClr>
        </a:solidFill>
        <a:ln w="12700" cap="flat" cmpd="sng" algn="ctr">
          <a:solidFill>
            <a:schemeClr val="accent5">
              <a:tint val="40000"/>
              <a:alpha val="90000"/>
              <a:hueOff val="-13786532"/>
              <a:satOff val="14989"/>
              <a:lumOff val="910"/>
              <a:alphaOff val="0"/>
            </a:schemeClr>
          </a:solidFill>
          <a:prstDash val="solid"/>
        </a:ln>
        <a:effectLst/>
      </dsp:spPr>
      <dsp:style>
        <a:lnRef idx="1">
          <a:scrgbClr r="0" g="0" b="0"/>
        </a:lnRef>
        <a:fillRef idx="1">
          <a:scrgbClr r="0" g="0" b="0"/>
        </a:fillRef>
        <a:effectRef idx="0">
          <a:scrgbClr r="0" g="0" b="0"/>
        </a:effectRef>
        <a:fontRef idx="minor"/>
      </dsp:style>
    </dsp:sp>
    <dsp:sp modelId="{5CE05852-CA0C-40BF-A823-EF119FED9A3B}">
      <dsp:nvSpPr>
        <dsp:cNvPr id="0" name=""/>
        <dsp:cNvSpPr/>
      </dsp:nvSpPr>
      <dsp:spPr>
        <a:xfrm>
          <a:off x="6729500" y="173254"/>
          <a:ext cx="828110" cy="828110"/>
        </a:xfrm>
        <a:prstGeom prst="ellipse">
          <a:avLst/>
        </a:prstGeom>
        <a:gradFill rotWithShape="0">
          <a:gsLst>
            <a:gs pos="0">
              <a:schemeClr val="accent5">
                <a:hueOff val="-13822094"/>
                <a:satOff val="15469"/>
                <a:lumOff val="883"/>
                <a:alphaOff val="0"/>
                <a:tint val="48000"/>
                <a:satMod val="105000"/>
                <a:lumMod val="110000"/>
              </a:schemeClr>
            </a:gs>
            <a:gs pos="100000">
              <a:schemeClr val="accent5">
                <a:hueOff val="-13822094"/>
                <a:satOff val="15469"/>
                <a:lumOff val="883"/>
                <a:alphaOff val="0"/>
                <a:tint val="78000"/>
                <a:satMod val="109000"/>
                <a:lumMod val="100000"/>
              </a:schemeClr>
            </a:gs>
          </a:gsLst>
          <a:lin ang="5400000" scaled="0"/>
        </a:gradFill>
        <a:ln w="12700" cap="flat" cmpd="sng" algn="ctr">
          <a:solidFill>
            <a:schemeClr val="accent5">
              <a:hueOff val="-13822094"/>
              <a:satOff val="15469"/>
              <a:lumOff val="883"/>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32135" tIns="32135" rIns="32135" bIns="32135" numCol="1" spcCol="1270" anchor="ctr" anchorCtr="0">
          <a:noAutofit/>
        </a:bodyPr>
        <a:lstStyle/>
        <a:p>
          <a:pPr marL="0" lvl="0" indent="0" algn="ctr" defTabSz="1689100">
            <a:lnSpc>
              <a:spcPct val="90000"/>
            </a:lnSpc>
            <a:spcBef>
              <a:spcPct val="0"/>
            </a:spcBef>
            <a:spcAft>
              <a:spcPct val="35000"/>
            </a:spcAft>
            <a:buNone/>
          </a:pPr>
          <a:r>
            <a:rPr lang="en-US" sz="3800" kern="1200"/>
            <a:t>4</a:t>
          </a:r>
        </a:p>
      </dsp:txBody>
      <dsp:txXfrm>
        <a:off x="6850774" y="294528"/>
        <a:ext cx="585562" cy="585562"/>
      </dsp:txXfrm>
    </dsp:sp>
    <dsp:sp modelId="{F1CB2D4B-0C58-4818-9D1C-4FDF65B2D770}">
      <dsp:nvSpPr>
        <dsp:cNvPr id="0" name=""/>
        <dsp:cNvSpPr/>
      </dsp:nvSpPr>
      <dsp:spPr>
        <a:xfrm>
          <a:off x="6211952" y="1166965"/>
          <a:ext cx="1863206" cy="1965600"/>
        </a:xfrm>
        <a:prstGeom prst="upArrowCallout">
          <a:avLst>
            <a:gd name="adj1" fmla="val 50000"/>
            <a:gd name="adj2" fmla="val 20000"/>
            <a:gd name="adj3" fmla="val 20000"/>
            <a:gd name="adj4" fmla="val 100000"/>
          </a:avLst>
        </a:prstGeom>
        <a:solidFill>
          <a:schemeClr val="accent5">
            <a:tint val="40000"/>
            <a:alpha val="90000"/>
            <a:hueOff val="-15165184"/>
            <a:satOff val="16488"/>
            <a:lumOff val="1001"/>
            <a:alphaOff val="0"/>
          </a:schemeClr>
        </a:solidFill>
        <a:ln w="12700" cap="flat" cmpd="sng" algn="ctr">
          <a:solidFill>
            <a:schemeClr val="accent5">
              <a:tint val="40000"/>
              <a:alpha val="90000"/>
              <a:hueOff val="-15165184"/>
              <a:satOff val="16488"/>
              <a:lumOff val="100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6972" tIns="165100" rIns="146972" bIns="165100" numCol="1" spcCol="1270" anchor="t" anchorCtr="0">
          <a:noAutofit/>
        </a:bodyPr>
        <a:lstStyle/>
        <a:p>
          <a:pPr marL="0" lvl="0" indent="0" algn="l" defTabSz="488950">
            <a:lnSpc>
              <a:spcPct val="90000"/>
            </a:lnSpc>
            <a:spcBef>
              <a:spcPct val="0"/>
            </a:spcBef>
            <a:spcAft>
              <a:spcPct val="35000"/>
            </a:spcAft>
            <a:buNone/>
          </a:pPr>
          <a:r>
            <a:rPr lang="en-GB" sz="1100" kern="1200"/>
            <a:t>Wales view social isolation as an increasing and ongoing problem which the government are trying to find a solution for.</a:t>
          </a:r>
          <a:endParaRPr lang="en-US" sz="1100" kern="1200"/>
        </a:p>
      </dsp:txBody>
      <dsp:txXfrm>
        <a:off x="6211952" y="1539606"/>
        <a:ext cx="1863206" cy="1592959"/>
      </dsp:txXfrm>
    </dsp:sp>
    <dsp:sp modelId="{54A81A2E-3BDA-4C19-8A3D-CE6A7BF5F6DF}">
      <dsp:nvSpPr>
        <dsp:cNvPr id="0" name=""/>
        <dsp:cNvSpPr/>
      </dsp:nvSpPr>
      <dsp:spPr>
        <a:xfrm>
          <a:off x="8282181" y="587273"/>
          <a:ext cx="931603" cy="72"/>
        </a:xfrm>
        <a:prstGeom prst="rect">
          <a:avLst/>
        </a:prstGeom>
        <a:solidFill>
          <a:schemeClr val="accent5">
            <a:tint val="40000"/>
            <a:alpha val="90000"/>
            <a:hueOff val="-16543837"/>
            <a:satOff val="17987"/>
            <a:lumOff val="1092"/>
            <a:alphaOff val="0"/>
          </a:schemeClr>
        </a:solidFill>
        <a:ln w="12700" cap="flat" cmpd="sng" algn="ctr">
          <a:solidFill>
            <a:schemeClr val="accent5">
              <a:tint val="40000"/>
              <a:alpha val="90000"/>
              <a:hueOff val="-16543837"/>
              <a:satOff val="17987"/>
              <a:lumOff val="1092"/>
              <a:alphaOff val="0"/>
            </a:schemeClr>
          </a:solidFill>
          <a:prstDash val="solid"/>
        </a:ln>
        <a:effectLst/>
      </dsp:spPr>
      <dsp:style>
        <a:lnRef idx="1">
          <a:scrgbClr r="0" g="0" b="0"/>
        </a:lnRef>
        <a:fillRef idx="1">
          <a:scrgbClr r="0" g="0" b="0"/>
        </a:fillRef>
        <a:effectRef idx="0">
          <a:scrgbClr r="0" g="0" b="0"/>
        </a:effectRef>
        <a:fontRef idx="minor"/>
      </dsp:style>
    </dsp:sp>
    <dsp:sp modelId="{234B74BA-D08D-457C-9886-0E686FEFC3E4}">
      <dsp:nvSpPr>
        <dsp:cNvPr id="0" name=""/>
        <dsp:cNvSpPr/>
      </dsp:nvSpPr>
      <dsp:spPr>
        <a:xfrm>
          <a:off x="8799729" y="173254"/>
          <a:ext cx="828110" cy="828110"/>
        </a:xfrm>
        <a:prstGeom prst="ellipse">
          <a:avLst/>
        </a:prstGeom>
        <a:gradFill rotWithShape="0">
          <a:gsLst>
            <a:gs pos="0">
              <a:schemeClr val="accent5">
                <a:hueOff val="-18429457"/>
                <a:satOff val="20625"/>
                <a:lumOff val="1177"/>
                <a:alphaOff val="0"/>
                <a:tint val="48000"/>
                <a:satMod val="105000"/>
                <a:lumMod val="110000"/>
              </a:schemeClr>
            </a:gs>
            <a:gs pos="100000">
              <a:schemeClr val="accent5">
                <a:hueOff val="-18429457"/>
                <a:satOff val="20625"/>
                <a:lumOff val="1177"/>
                <a:alphaOff val="0"/>
                <a:tint val="78000"/>
                <a:satMod val="109000"/>
                <a:lumMod val="100000"/>
              </a:schemeClr>
            </a:gs>
          </a:gsLst>
          <a:lin ang="5400000" scaled="0"/>
        </a:gradFill>
        <a:ln w="12700" cap="flat" cmpd="sng" algn="ctr">
          <a:solidFill>
            <a:schemeClr val="accent5">
              <a:hueOff val="-18429457"/>
              <a:satOff val="20625"/>
              <a:lumOff val="1177"/>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32135" tIns="32135" rIns="32135" bIns="32135" numCol="1" spcCol="1270" anchor="ctr" anchorCtr="0">
          <a:noAutofit/>
        </a:bodyPr>
        <a:lstStyle/>
        <a:p>
          <a:pPr marL="0" lvl="0" indent="0" algn="ctr" defTabSz="1689100">
            <a:lnSpc>
              <a:spcPct val="90000"/>
            </a:lnSpc>
            <a:spcBef>
              <a:spcPct val="0"/>
            </a:spcBef>
            <a:spcAft>
              <a:spcPct val="35000"/>
            </a:spcAft>
            <a:buNone/>
          </a:pPr>
          <a:r>
            <a:rPr lang="en-US" sz="3800" kern="1200"/>
            <a:t>5</a:t>
          </a:r>
        </a:p>
      </dsp:txBody>
      <dsp:txXfrm>
        <a:off x="8921003" y="294528"/>
        <a:ext cx="585562" cy="585562"/>
      </dsp:txXfrm>
    </dsp:sp>
    <dsp:sp modelId="{E427FC1E-2388-485F-8AFB-3895A0C1963B}">
      <dsp:nvSpPr>
        <dsp:cNvPr id="0" name=""/>
        <dsp:cNvSpPr/>
      </dsp:nvSpPr>
      <dsp:spPr>
        <a:xfrm>
          <a:off x="8282181" y="1166965"/>
          <a:ext cx="1863206" cy="1965600"/>
        </a:xfrm>
        <a:prstGeom prst="upArrowCallout">
          <a:avLst>
            <a:gd name="adj1" fmla="val 50000"/>
            <a:gd name="adj2" fmla="val 20000"/>
            <a:gd name="adj3" fmla="val 20000"/>
            <a:gd name="adj4" fmla="val 100000"/>
          </a:avLst>
        </a:prstGeom>
        <a:solidFill>
          <a:schemeClr val="accent5">
            <a:tint val="40000"/>
            <a:alpha val="90000"/>
            <a:hueOff val="-19301144"/>
            <a:satOff val="20985"/>
            <a:lumOff val="1274"/>
            <a:alphaOff val="0"/>
          </a:schemeClr>
        </a:solidFill>
        <a:ln w="12700" cap="flat" cmpd="sng" algn="ctr">
          <a:solidFill>
            <a:schemeClr val="accent5">
              <a:tint val="40000"/>
              <a:alpha val="90000"/>
              <a:hueOff val="-19301144"/>
              <a:satOff val="20985"/>
              <a:lumOff val="127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6972" tIns="165100" rIns="146972" bIns="165100" numCol="1" spcCol="1270" anchor="t" anchorCtr="0">
          <a:noAutofit/>
        </a:bodyPr>
        <a:lstStyle/>
        <a:p>
          <a:pPr marL="0" lvl="0" indent="0" algn="l" defTabSz="488950">
            <a:lnSpc>
              <a:spcPct val="90000"/>
            </a:lnSpc>
            <a:spcBef>
              <a:spcPct val="0"/>
            </a:spcBef>
            <a:spcAft>
              <a:spcPct val="35000"/>
            </a:spcAft>
            <a:buNone/>
          </a:pPr>
          <a:r>
            <a:rPr lang="en-GB" sz="1100" kern="1200"/>
            <a:t>(Welsh Government, 2018)</a:t>
          </a:r>
          <a:endParaRPr lang="en-US" sz="1100" kern="1200"/>
        </a:p>
      </dsp:txBody>
      <dsp:txXfrm>
        <a:off x="8282181" y="1539606"/>
        <a:ext cx="1863206" cy="159295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5DDE83E-5391-4911-A768-23E8CC890799}"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1699160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DDE83E-5391-4911-A768-23E8CC890799}"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2623187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5DDE83E-5391-4911-A768-23E8CC890799}"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2241549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DDE83E-5391-4911-A768-23E8CC890799}"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1558608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DDE83E-5391-4911-A768-23E8CC890799}" type="datetimeFigureOut">
              <a:rPr lang="en-GB" smtClean="0"/>
              <a:t>18/01/2019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2288079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DDE83E-5391-4911-A768-23E8CC890799}" type="datetimeFigureOut">
              <a:rPr lang="en-GB" smtClean="0"/>
              <a:t>18/01/2019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851171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DDE83E-5391-4911-A768-23E8CC890799}" type="datetimeFigureOut">
              <a:rPr lang="en-GB" smtClean="0"/>
              <a:t>18/01/2019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2076114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5DDE83E-5391-4911-A768-23E8CC890799}"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3704602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5DDE83E-5391-4911-A768-23E8CC890799}"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1115669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5DDE83E-5391-4911-A768-23E8CC890799}"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3613354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5DDE83E-5391-4911-A768-23E8CC890799}"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19211907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5DDE83E-5391-4911-A768-23E8CC890799}"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7CBEA-99A0-427F-AA34-42D18A807A6F}"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75300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5DDE83E-5391-4911-A768-23E8CC890799}"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17434515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05DDE83E-5391-4911-A768-23E8CC890799}" type="datetimeFigureOut">
              <a:rPr lang="en-GB" smtClean="0"/>
              <a:t>18/01/2019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37815464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05DDE83E-5391-4911-A768-23E8CC890799}" type="datetimeFigureOut">
              <a:rPr lang="en-GB" smtClean="0"/>
              <a:t>18/01/2019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15083288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DDE83E-5391-4911-A768-23E8CC890799}"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14811306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DDE83E-5391-4911-A768-23E8CC890799}"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A7CBEA-99A0-427F-AA34-42D18A807A6F}" type="slidenum">
              <a:rPr lang="en-GB" smtClean="0"/>
              <a:t>‹#›</a:t>
            </a:fld>
            <a:endParaRPr lang="en-GB"/>
          </a:p>
        </p:txBody>
      </p:sp>
    </p:spTree>
    <p:extLst>
      <p:ext uri="{BB962C8B-B14F-4D97-AF65-F5344CB8AC3E}">
        <p14:creationId xmlns:p14="http://schemas.microsoft.com/office/powerpoint/2010/main" val="2937429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05DDE83E-5391-4911-A768-23E8CC890799}" type="datetimeFigureOut">
              <a:rPr lang="en-GB" smtClean="0"/>
              <a:t>18/01/2019</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75A7CBEA-99A0-427F-AA34-42D18A807A6F}" type="slidenum">
              <a:rPr lang="en-GB" smtClean="0"/>
              <a:t>‹#›</a:t>
            </a:fld>
            <a:endParaRPr lang="en-GB"/>
          </a:p>
        </p:txBody>
      </p:sp>
    </p:spTree>
    <p:extLst>
      <p:ext uri="{BB962C8B-B14F-4D97-AF65-F5344CB8AC3E}">
        <p14:creationId xmlns:p14="http://schemas.microsoft.com/office/powerpoint/2010/main" val="88520590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6F32F-9ADB-41BC-B9D2-A9666B233F75}"/>
              </a:ext>
            </a:extLst>
          </p:cNvPr>
          <p:cNvSpPr>
            <a:spLocks noGrp="1"/>
          </p:cNvSpPr>
          <p:nvPr>
            <p:ph type="ctrTitle"/>
          </p:nvPr>
        </p:nvSpPr>
        <p:spPr/>
        <p:txBody>
          <a:bodyPr/>
          <a:lstStyle/>
          <a:p>
            <a:r>
              <a:rPr lang="en-GB" dirty="0"/>
              <a:t>Social Isolation</a:t>
            </a:r>
          </a:p>
        </p:txBody>
      </p:sp>
      <p:sp>
        <p:nvSpPr>
          <p:cNvPr id="3" name="Subtitle 2">
            <a:extLst>
              <a:ext uri="{FF2B5EF4-FFF2-40B4-BE49-F238E27FC236}">
                <a16:creationId xmlns:a16="http://schemas.microsoft.com/office/drawing/2014/main" id="{C5F5168C-8C61-4478-B54E-380CA3B51980}"/>
              </a:ext>
            </a:extLst>
          </p:cNvPr>
          <p:cNvSpPr>
            <a:spLocks noGrp="1"/>
          </p:cNvSpPr>
          <p:nvPr>
            <p:ph type="subTitle" idx="1"/>
          </p:nvPr>
        </p:nvSpPr>
        <p:spPr/>
        <p:txBody>
          <a:bodyPr/>
          <a:lstStyle/>
          <a:p>
            <a:r>
              <a:rPr lang="en-GB" dirty="0"/>
              <a:t>By Meladie Bassett</a:t>
            </a:r>
          </a:p>
        </p:txBody>
      </p:sp>
    </p:spTree>
    <p:extLst>
      <p:ext uri="{BB962C8B-B14F-4D97-AF65-F5344CB8AC3E}">
        <p14:creationId xmlns:p14="http://schemas.microsoft.com/office/powerpoint/2010/main" val="476818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70917-306D-4602-9582-EEB9F7022FAB}"/>
              </a:ext>
            </a:extLst>
          </p:cNvPr>
          <p:cNvSpPr>
            <a:spLocks noGrp="1"/>
          </p:cNvSpPr>
          <p:nvPr>
            <p:ph type="title"/>
          </p:nvPr>
        </p:nvSpPr>
        <p:spPr>
          <a:xfrm>
            <a:off x="913795" y="609600"/>
            <a:ext cx="10353761" cy="1326321"/>
          </a:xfrm>
        </p:spPr>
        <p:txBody>
          <a:bodyPr>
            <a:normAutofit/>
          </a:bodyPr>
          <a:lstStyle/>
          <a:p>
            <a:r>
              <a:rPr lang="en-GB" dirty="0"/>
              <a:t>Issues Relating To Social Isolation In Society</a:t>
            </a:r>
          </a:p>
        </p:txBody>
      </p:sp>
      <p:sp>
        <p:nvSpPr>
          <p:cNvPr id="10" name="Rectangle 9">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5E5F4556-70D4-4394-B430-A8DFDF114DDC}"/>
              </a:ext>
            </a:extLst>
          </p:cNvPr>
          <p:cNvGraphicFramePr>
            <a:graphicFrameLocks noGrp="1"/>
          </p:cNvGraphicFramePr>
          <p:nvPr>
            <p:ph idx="1"/>
            <p:extLst>
              <p:ext uri="{D42A27DB-BD31-4B8C-83A1-F6EECF244321}">
                <p14:modId xmlns:p14="http://schemas.microsoft.com/office/powerpoint/2010/main" val="451022582"/>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8749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35F24-66A9-4C4F-997B-23D4A2CBBC77}"/>
              </a:ext>
            </a:extLst>
          </p:cNvPr>
          <p:cNvSpPr>
            <a:spLocks noGrp="1"/>
          </p:cNvSpPr>
          <p:nvPr>
            <p:ph type="title"/>
          </p:nvPr>
        </p:nvSpPr>
        <p:spPr>
          <a:xfrm>
            <a:off x="913795" y="609600"/>
            <a:ext cx="10353761" cy="1326321"/>
          </a:xfrm>
        </p:spPr>
        <p:txBody>
          <a:bodyPr>
            <a:normAutofit/>
          </a:bodyPr>
          <a:lstStyle/>
          <a:p>
            <a:r>
              <a:rPr lang="en-GB" dirty="0"/>
              <a:t>Define Social Isolation</a:t>
            </a:r>
          </a:p>
        </p:txBody>
      </p:sp>
      <p:sp>
        <p:nvSpPr>
          <p:cNvPr id="3" name="Content Placeholder 2">
            <a:extLst>
              <a:ext uri="{FF2B5EF4-FFF2-40B4-BE49-F238E27FC236}">
                <a16:creationId xmlns:a16="http://schemas.microsoft.com/office/drawing/2014/main" id="{FF779AA7-9797-4635-9615-B13E3303AC22}"/>
              </a:ext>
            </a:extLst>
          </p:cNvPr>
          <p:cNvSpPr>
            <a:spLocks noGrp="1"/>
          </p:cNvSpPr>
          <p:nvPr>
            <p:ph idx="1"/>
          </p:nvPr>
        </p:nvSpPr>
        <p:spPr>
          <a:xfrm>
            <a:off x="4925351" y="2096064"/>
            <a:ext cx="6342205" cy="3695136"/>
          </a:xfrm>
        </p:spPr>
        <p:txBody>
          <a:bodyPr>
            <a:normAutofit/>
          </a:bodyPr>
          <a:lstStyle/>
          <a:p>
            <a:pPr>
              <a:lnSpc>
                <a:spcPct val="110000"/>
              </a:lnSpc>
            </a:pPr>
            <a:r>
              <a:rPr lang="en-GB" sz="1700" b="1"/>
              <a:t>Social isolation</a:t>
            </a:r>
            <a:r>
              <a:rPr lang="en-GB" sz="1700"/>
              <a:t> is defined as having little or no contact with other people. It usually lasts for extended periods of time. Social isolation is different from loneliness, in that loneliness is a state of emotion that is felt by individuals who are not satisfied with their social connections. Therefore, a person who is experiencing social isolation does not always experience loneliness, especially in cases where social isolation is voluntary. In addition, loneliness can also be temporary, whereas social isolation can lasts anywhere from a few weeks to years. (Study.com, 2018)</a:t>
            </a:r>
          </a:p>
        </p:txBody>
      </p:sp>
      <p:pic>
        <p:nvPicPr>
          <p:cNvPr id="7" name="Graphic 6" descr="Group">
            <a:extLst>
              <a:ext uri="{FF2B5EF4-FFF2-40B4-BE49-F238E27FC236}">
                <a16:creationId xmlns:a16="http://schemas.microsoft.com/office/drawing/2014/main" id="{9CE48F6C-5789-484F-967C-BF1D0989110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4207" y="2210935"/>
            <a:ext cx="3493180"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3123290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43426-4564-42FD-A1AB-210EEDAE9BB5}"/>
              </a:ext>
            </a:extLst>
          </p:cNvPr>
          <p:cNvSpPr>
            <a:spLocks noGrp="1"/>
          </p:cNvSpPr>
          <p:nvPr>
            <p:ph type="title"/>
          </p:nvPr>
        </p:nvSpPr>
        <p:spPr>
          <a:xfrm>
            <a:off x="913795" y="609600"/>
            <a:ext cx="10353761" cy="1326321"/>
          </a:xfrm>
        </p:spPr>
        <p:txBody>
          <a:bodyPr>
            <a:normAutofit/>
          </a:bodyPr>
          <a:lstStyle/>
          <a:p>
            <a:r>
              <a:rPr lang="en-GB" dirty="0"/>
              <a:t>Causes of Social Isolation</a:t>
            </a:r>
          </a:p>
        </p:txBody>
      </p:sp>
      <p:sp>
        <p:nvSpPr>
          <p:cNvPr id="3" name="Content Placeholder 2">
            <a:extLst>
              <a:ext uri="{FF2B5EF4-FFF2-40B4-BE49-F238E27FC236}">
                <a16:creationId xmlns:a16="http://schemas.microsoft.com/office/drawing/2014/main" id="{D459B5F3-4F8B-4B48-A481-16794D4EB4F8}"/>
              </a:ext>
            </a:extLst>
          </p:cNvPr>
          <p:cNvSpPr>
            <a:spLocks noGrp="1"/>
          </p:cNvSpPr>
          <p:nvPr>
            <p:ph idx="1"/>
          </p:nvPr>
        </p:nvSpPr>
        <p:spPr>
          <a:xfrm>
            <a:off x="913795" y="2096064"/>
            <a:ext cx="5016860" cy="3695136"/>
          </a:xfrm>
        </p:spPr>
        <p:txBody>
          <a:bodyPr>
            <a:normAutofit/>
          </a:bodyPr>
          <a:lstStyle/>
          <a:p>
            <a:pPr>
              <a:lnSpc>
                <a:spcPct val="110000"/>
              </a:lnSpc>
            </a:pPr>
            <a:r>
              <a:rPr lang="en-GB" sz="1100"/>
              <a:t>In some cases people choose to be isolated</a:t>
            </a:r>
          </a:p>
          <a:p>
            <a:pPr>
              <a:lnSpc>
                <a:spcPct val="110000"/>
              </a:lnSpc>
            </a:pPr>
            <a:r>
              <a:rPr lang="en-GB" sz="1100"/>
              <a:t>Most cases of social Isolation is involuntary </a:t>
            </a:r>
          </a:p>
          <a:p>
            <a:pPr>
              <a:lnSpc>
                <a:spcPct val="110000"/>
              </a:lnSpc>
            </a:pPr>
            <a:r>
              <a:rPr lang="en-GB" sz="1100"/>
              <a:t>Physical and mobility impairments </a:t>
            </a:r>
          </a:p>
          <a:p>
            <a:pPr>
              <a:lnSpc>
                <a:spcPct val="110000"/>
              </a:lnSpc>
            </a:pPr>
            <a:r>
              <a:rPr lang="en-GB" sz="1100"/>
              <a:t>Depression</a:t>
            </a:r>
          </a:p>
          <a:p>
            <a:pPr>
              <a:lnSpc>
                <a:spcPct val="110000"/>
              </a:lnSpc>
            </a:pPr>
            <a:r>
              <a:rPr lang="en-GB" sz="1100"/>
              <a:t>Advanced Age</a:t>
            </a:r>
          </a:p>
          <a:p>
            <a:pPr>
              <a:lnSpc>
                <a:spcPct val="110000"/>
              </a:lnSpc>
            </a:pPr>
            <a:r>
              <a:rPr lang="en-GB" sz="1100"/>
              <a:t>Physical living conditions (Individuals living within rural areas)</a:t>
            </a:r>
          </a:p>
          <a:p>
            <a:pPr>
              <a:lnSpc>
                <a:spcPct val="110000"/>
              </a:lnSpc>
            </a:pPr>
            <a:r>
              <a:rPr lang="en-GB" sz="1100"/>
              <a:t>Low self-esteem</a:t>
            </a:r>
          </a:p>
          <a:p>
            <a:pPr>
              <a:lnSpc>
                <a:spcPct val="110000"/>
              </a:lnSpc>
            </a:pPr>
            <a:r>
              <a:rPr lang="en-GB" sz="1100"/>
              <a:t>Illnesses</a:t>
            </a:r>
          </a:p>
          <a:p>
            <a:pPr>
              <a:lnSpc>
                <a:spcPct val="110000"/>
              </a:lnSpc>
            </a:pPr>
            <a:r>
              <a:rPr lang="en-GB" sz="1100"/>
              <a:t>Loss of a loved one</a:t>
            </a:r>
          </a:p>
          <a:p>
            <a:pPr>
              <a:lnSpc>
                <a:spcPct val="110000"/>
              </a:lnSpc>
            </a:pPr>
            <a:r>
              <a:rPr lang="en-GB" sz="1100"/>
              <a:t>Living Alone</a:t>
            </a:r>
          </a:p>
          <a:p>
            <a:pPr>
              <a:lnSpc>
                <a:spcPct val="110000"/>
              </a:lnSpc>
            </a:pPr>
            <a:r>
              <a:rPr lang="en-GB" sz="1100"/>
              <a:t>Poverty</a:t>
            </a:r>
          </a:p>
          <a:p>
            <a:pPr>
              <a:lnSpc>
                <a:spcPct val="110000"/>
              </a:lnSpc>
            </a:pPr>
            <a:endParaRPr lang="en-GB" sz="1100"/>
          </a:p>
          <a:p>
            <a:pPr>
              <a:lnSpc>
                <a:spcPct val="110000"/>
              </a:lnSpc>
            </a:pPr>
            <a:endParaRPr lang="en-GB" sz="1100"/>
          </a:p>
          <a:p>
            <a:pPr>
              <a:lnSpc>
                <a:spcPct val="110000"/>
              </a:lnSpc>
            </a:pPr>
            <a:endParaRPr lang="en-GB" sz="1100"/>
          </a:p>
        </p:txBody>
      </p:sp>
      <p:pic>
        <p:nvPicPr>
          <p:cNvPr id="7" name="Graphic 6" descr="Person with Cane">
            <a:extLst>
              <a:ext uri="{FF2B5EF4-FFF2-40B4-BE49-F238E27FC236}">
                <a16:creationId xmlns:a16="http://schemas.microsoft.com/office/drawing/2014/main" id="{3FD65CD8-E136-4755-9D17-61373A07F8F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27295" y="2210935"/>
            <a:ext cx="3493180"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2641894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A65DE-F87C-4AB3-B4ED-5871FAD76FA6}"/>
              </a:ext>
            </a:extLst>
          </p:cNvPr>
          <p:cNvSpPr>
            <a:spLocks noGrp="1"/>
          </p:cNvSpPr>
          <p:nvPr>
            <p:ph type="title"/>
          </p:nvPr>
        </p:nvSpPr>
        <p:spPr>
          <a:xfrm>
            <a:off x="913795" y="609600"/>
            <a:ext cx="10353761" cy="1326321"/>
          </a:xfrm>
        </p:spPr>
        <p:txBody>
          <a:bodyPr>
            <a:normAutofit/>
          </a:bodyPr>
          <a:lstStyle/>
          <a:p>
            <a:r>
              <a:rPr lang="en-GB" dirty="0"/>
              <a:t>How does Wales view social isolation?</a:t>
            </a:r>
          </a:p>
        </p:txBody>
      </p:sp>
      <p:sp>
        <p:nvSpPr>
          <p:cNvPr id="10" name="Rectangle 9">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81D1096-A27A-44EA-B0B4-67980E8725E7}"/>
              </a:ext>
            </a:extLst>
          </p:cNvPr>
          <p:cNvGraphicFramePr>
            <a:graphicFrameLocks noGrp="1"/>
          </p:cNvGraphicFramePr>
          <p:nvPr>
            <p:ph idx="1"/>
            <p:extLst>
              <p:ext uri="{D42A27DB-BD31-4B8C-83A1-F6EECF244321}">
                <p14:modId xmlns:p14="http://schemas.microsoft.com/office/powerpoint/2010/main" val="1796165573"/>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6004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73BD4-2A57-4789-B272-40E1196A7274}"/>
              </a:ext>
            </a:extLst>
          </p:cNvPr>
          <p:cNvSpPr>
            <a:spLocks noGrp="1"/>
          </p:cNvSpPr>
          <p:nvPr>
            <p:ph type="title"/>
          </p:nvPr>
        </p:nvSpPr>
        <p:spPr>
          <a:xfrm>
            <a:off x="913795" y="609600"/>
            <a:ext cx="10353761" cy="1326321"/>
          </a:xfrm>
        </p:spPr>
        <p:txBody>
          <a:bodyPr>
            <a:normAutofit/>
          </a:bodyPr>
          <a:lstStyle/>
          <a:p>
            <a:r>
              <a:rPr lang="en-GB" dirty="0"/>
              <a:t>The Impact Social Isolation has on Wales</a:t>
            </a:r>
          </a:p>
        </p:txBody>
      </p:sp>
      <p:sp>
        <p:nvSpPr>
          <p:cNvPr id="3" name="Content Placeholder 2">
            <a:extLst>
              <a:ext uri="{FF2B5EF4-FFF2-40B4-BE49-F238E27FC236}">
                <a16:creationId xmlns:a16="http://schemas.microsoft.com/office/drawing/2014/main" id="{40B01E56-4E95-419D-9348-8068AFF29540}"/>
              </a:ext>
            </a:extLst>
          </p:cNvPr>
          <p:cNvSpPr>
            <a:spLocks noGrp="1"/>
          </p:cNvSpPr>
          <p:nvPr>
            <p:ph idx="1"/>
          </p:nvPr>
        </p:nvSpPr>
        <p:spPr>
          <a:xfrm>
            <a:off x="913795" y="2096064"/>
            <a:ext cx="5016860" cy="3695136"/>
          </a:xfrm>
        </p:spPr>
        <p:txBody>
          <a:bodyPr>
            <a:normAutofit/>
          </a:bodyPr>
          <a:lstStyle/>
          <a:p>
            <a:pPr>
              <a:lnSpc>
                <a:spcPct val="110000"/>
              </a:lnSpc>
            </a:pPr>
            <a:r>
              <a:rPr lang="en-GB" sz="1300"/>
              <a:t>Increased Mental &amp; Physical health problems.</a:t>
            </a:r>
          </a:p>
          <a:p>
            <a:pPr>
              <a:lnSpc>
                <a:spcPct val="110000"/>
              </a:lnSpc>
            </a:pPr>
            <a:r>
              <a:rPr lang="en-GB" sz="1300"/>
              <a:t>People who are experiencing social isolation are known to become more dependant on public services (e.g. GP, A&amp;E, residential care) </a:t>
            </a:r>
          </a:p>
          <a:p>
            <a:pPr>
              <a:lnSpc>
                <a:spcPct val="110000"/>
              </a:lnSpc>
            </a:pPr>
            <a:r>
              <a:rPr lang="en-GB" sz="1300"/>
              <a:t>This is costing Wales over 2.6BN per Annum according to the EDEN project.</a:t>
            </a:r>
          </a:p>
          <a:p>
            <a:pPr>
              <a:lnSpc>
                <a:spcPct val="110000"/>
              </a:lnSpc>
            </a:pPr>
            <a:r>
              <a:rPr lang="en-GB" sz="1300"/>
              <a:t>Disconnected communities are linked to loss of productivity, causing the Welsh economy to lost over 1Bn per year.</a:t>
            </a:r>
          </a:p>
          <a:p>
            <a:pPr>
              <a:lnSpc>
                <a:spcPct val="110000"/>
              </a:lnSpc>
            </a:pPr>
            <a:r>
              <a:rPr lang="en-GB" sz="1300"/>
              <a:t>Increased suicide rates</a:t>
            </a:r>
          </a:p>
          <a:p>
            <a:pPr>
              <a:lnSpc>
                <a:spcPct val="110000"/>
              </a:lnSpc>
            </a:pPr>
            <a:r>
              <a:rPr lang="en-GB" sz="1300"/>
              <a:t>Increased homeless rates</a:t>
            </a:r>
          </a:p>
          <a:p>
            <a:pPr>
              <a:lnSpc>
                <a:spcPct val="110000"/>
              </a:lnSpc>
            </a:pPr>
            <a:r>
              <a:rPr lang="en-GB" sz="1300"/>
              <a:t>Increased unemployment rated</a:t>
            </a:r>
          </a:p>
          <a:p>
            <a:pPr marL="0" indent="0">
              <a:lnSpc>
                <a:spcPct val="110000"/>
              </a:lnSpc>
              <a:buNone/>
            </a:pPr>
            <a:r>
              <a:rPr lang="en-GB" sz="1300"/>
              <a:t>(National Assembly for Wales, 2017)</a:t>
            </a:r>
          </a:p>
          <a:p>
            <a:pPr>
              <a:lnSpc>
                <a:spcPct val="110000"/>
              </a:lnSpc>
            </a:pPr>
            <a:endParaRPr lang="en-GB" sz="1300"/>
          </a:p>
        </p:txBody>
      </p:sp>
      <p:pic>
        <p:nvPicPr>
          <p:cNvPr id="7" name="Graphic 6" descr="Upward trend">
            <a:extLst>
              <a:ext uri="{FF2B5EF4-FFF2-40B4-BE49-F238E27FC236}">
                <a16:creationId xmlns:a16="http://schemas.microsoft.com/office/drawing/2014/main" id="{67829D47-7E71-4DB4-828A-09994CA8959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27295" y="2210935"/>
            <a:ext cx="3493180"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643759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052280-388E-4151-A1EB-5236D4FCC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B5D09-E32A-4792-BB60-D614ABD63B0E}"/>
              </a:ext>
            </a:extLst>
          </p:cNvPr>
          <p:cNvSpPr>
            <a:spLocks noGrp="1"/>
          </p:cNvSpPr>
          <p:nvPr>
            <p:ph type="title"/>
          </p:nvPr>
        </p:nvSpPr>
        <p:spPr>
          <a:xfrm>
            <a:off x="913796" y="927100"/>
            <a:ext cx="3418766" cy="4616450"/>
          </a:xfrm>
        </p:spPr>
        <p:txBody>
          <a:bodyPr>
            <a:normAutofit/>
          </a:bodyPr>
          <a:lstStyle/>
          <a:p>
            <a:r>
              <a:rPr lang="en-GB" sz="2600"/>
              <a:t>Social &amp; Psychological theories of Social Isolation</a:t>
            </a:r>
          </a:p>
        </p:txBody>
      </p:sp>
      <p:cxnSp>
        <p:nvCxnSpPr>
          <p:cNvPr id="10" name="Straight Connector 9">
            <a:extLst>
              <a:ext uri="{FF2B5EF4-FFF2-40B4-BE49-F238E27FC236}">
                <a16:creationId xmlns:a16="http://schemas.microsoft.com/office/drawing/2014/main" id="{744251C3-E720-4363-8AF0-20AD319374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301359"/>
            <a:ext cx="0" cy="191135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FBEFC1-4AD5-4094-AD28-CF90F2B2F309}"/>
              </a:ext>
            </a:extLst>
          </p:cNvPr>
          <p:cNvSpPr>
            <a:spLocks noGrp="1"/>
          </p:cNvSpPr>
          <p:nvPr>
            <p:ph idx="1"/>
          </p:nvPr>
        </p:nvSpPr>
        <p:spPr>
          <a:xfrm>
            <a:off x="4976029" y="971549"/>
            <a:ext cx="6291528" cy="4616450"/>
          </a:xfrm>
        </p:spPr>
        <p:txBody>
          <a:bodyPr anchor="ctr">
            <a:normAutofit/>
          </a:bodyPr>
          <a:lstStyle/>
          <a:p>
            <a:pPr>
              <a:lnSpc>
                <a:spcPct val="110000"/>
              </a:lnSpc>
            </a:pPr>
            <a:r>
              <a:rPr lang="en-GB" sz="1000"/>
              <a:t>Psychodynamic </a:t>
            </a:r>
          </a:p>
          <a:p>
            <a:pPr>
              <a:lnSpc>
                <a:spcPct val="110000"/>
              </a:lnSpc>
            </a:pPr>
            <a:r>
              <a:rPr lang="en-GB" sz="1000"/>
              <a:t>Phenomenological</a:t>
            </a:r>
          </a:p>
          <a:p>
            <a:pPr>
              <a:lnSpc>
                <a:spcPct val="110000"/>
              </a:lnSpc>
            </a:pPr>
            <a:r>
              <a:rPr lang="en-GB" sz="1000"/>
              <a:t>Existential </a:t>
            </a:r>
          </a:p>
          <a:p>
            <a:pPr>
              <a:lnSpc>
                <a:spcPct val="110000"/>
              </a:lnSpc>
            </a:pPr>
            <a:r>
              <a:rPr lang="en-GB" sz="1000"/>
              <a:t>Humanistic</a:t>
            </a:r>
          </a:p>
          <a:p>
            <a:pPr>
              <a:lnSpc>
                <a:spcPct val="110000"/>
              </a:lnSpc>
            </a:pPr>
            <a:r>
              <a:rPr lang="en-GB" sz="1000"/>
              <a:t>Sociological</a:t>
            </a:r>
          </a:p>
          <a:p>
            <a:pPr>
              <a:lnSpc>
                <a:spcPct val="110000"/>
              </a:lnSpc>
            </a:pPr>
            <a:r>
              <a:rPr lang="en-GB" sz="1000"/>
              <a:t>Interactionist </a:t>
            </a:r>
          </a:p>
          <a:p>
            <a:pPr>
              <a:lnSpc>
                <a:spcPct val="110000"/>
              </a:lnSpc>
            </a:pPr>
            <a:r>
              <a:rPr lang="en-GB" sz="1000"/>
              <a:t>Cognitive </a:t>
            </a:r>
          </a:p>
          <a:p>
            <a:pPr>
              <a:lnSpc>
                <a:spcPct val="110000"/>
              </a:lnSpc>
            </a:pPr>
            <a:r>
              <a:rPr lang="en-GB" sz="1000"/>
              <a:t>Privacy</a:t>
            </a:r>
          </a:p>
          <a:p>
            <a:pPr>
              <a:lnSpc>
                <a:spcPct val="110000"/>
              </a:lnSpc>
            </a:pPr>
            <a:r>
              <a:rPr lang="en-GB" sz="1000"/>
              <a:t>Systems</a:t>
            </a:r>
          </a:p>
          <a:p>
            <a:pPr>
              <a:lnSpc>
                <a:spcPct val="110000"/>
              </a:lnSpc>
            </a:pPr>
            <a:r>
              <a:rPr lang="en-GB" sz="1000"/>
              <a:t>Attachment </a:t>
            </a:r>
          </a:p>
          <a:p>
            <a:pPr>
              <a:lnSpc>
                <a:spcPct val="110000"/>
              </a:lnSpc>
            </a:pPr>
            <a:r>
              <a:rPr lang="en-GB" sz="1000"/>
              <a:t>Social Cohesion </a:t>
            </a:r>
          </a:p>
          <a:p>
            <a:pPr>
              <a:lnSpc>
                <a:spcPct val="110000"/>
              </a:lnSpc>
            </a:pPr>
            <a:r>
              <a:rPr lang="en-GB" sz="1000"/>
              <a:t>Social Capital </a:t>
            </a:r>
          </a:p>
          <a:p>
            <a:pPr>
              <a:lnSpc>
                <a:spcPct val="110000"/>
              </a:lnSpc>
            </a:pPr>
            <a:r>
              <a:rPr lang="en-GB" sz="1000"/>
              <a:t>Social Exclusion </a:t>
            </a:r>
          </a:p>
          <a:p>
            <a:pPr>
              <a:lnSpc>
                <a:spcPct val="110000"/>
              </a:lnSpc>
            </a:pPr>
            <a:endParaRPr lang="en-GB" sz="1000"/>
          </a:p>
          <a:p>
            <a:pPr marL="0" indent="0">
              <a:lnSpc>
                <a:spcPct val="110000"/>
              </a:lnSpc>
              <a:buNone/>
            </a:pPr>
            <a:r>
              <a:rPr lang="en-GB" sz="1000"/>
              <a:t>(Perlman, Daniel &amp; Peplau, Letitia. 1982). </a:t>
            </a:r>
          </a:p>
        </p:txBody>
      </p:sp>
    </p:spTree>
    <p:extLst>
      <p:ext uri="{BB962C8B-B14F-4D97-AF65-F5344CB8AC3E}">
        <p14:creationId xmlns:p14="http://schemas.microsoft.com/office/powerpoint/2010/main" val="1135915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A6F68-28EE-4B29-B4E7-E7DA34468AD1}"/>
              </a:ext>
            </a:extLst>
          </p:cNvPr>
          <p:cNvSpPr>
            <a:spLocks noGrp="1"/>
          </p:cNvSpPr>
          <p:nvPr>
            <p:ph type="title"/>
          </p:nvPr>
        </p:nvSpPr>
        <p:spPr>
          <a:xfrm>
            <a:off x="913795" y="609600"/>
            <a:ext cx="10353761" cy="1326321"/>
          </a:xfrm>
        </p:spPr>
        <p:txBody>
          <a:bodyPr>
            <a:normAutofit/>
          </a:bodyPr>
          <a:lstStyle/>
          <a:p>
            <a:r>
              <a:rPr lang="en-GB" dirty="0"/>
              <a:t>The Attachment Theory </a:t>
            </a:r>
          </a:p>
        </p:txBody>
      </p:sp>
      <p:sp>
        <p:nvSpPr>
          <p:cNvPr id="3" name="Content Placeholder 2">
            <a:extLst>
              <a:ext uri="{FF2B5EF4-FFF2-40B4-BE49-F238E27FC236}">
                <a16:creationId xmlns:a16="http://schemas.microsoft.com/office/drawing/2014/main" id="{D63DCA48-7B56-4732-80BF-0B5464E53E59}"/>
              </a:ext>
            </a:extLst>
          </p:cNvPr>
          <p:cNvSpPr>
            <a:spLocks noGrp="1"/>
          </p:cNvSpPr>
          <p:nvPr>
            <p:ph idx="1"/>
          </p:nvPr>
        </p:nvSpPr>
        <p:spPr>
          <a:xfrm>
            <a:off x="913795" y="2096064"/>
            <a:ext cx="5016860" cy="3695136"/>
          </a:xfrm>
        </p:spPr>
        <p:txBody>
          <a:bodyPr>
            <a:normAutofit/>
          </a:bodyPr>
          <a:lstStyle/>
          <a:p>
            <a:pPr fontAlgn="base">
              <a:lnSpc>
                <a:spcPct val="110000"/>
              </a:lnSpc>
            </a:pPr>
            <a:r>
              <a:rPr lang="en-GB" sz="1700" b="1"/>
              <a:t>Attachment Theory (Bowlby)</a:t>
            </a:r>
            <a:endParaRPr lang="en-GB" sz="1700"/>
          </a:p>
          <a:p>
            <a:pPr fontAlgn="base">
              <a:lnSpc>
                <a:spcPct val="110000"/>
              </a:lnSpc>
            </a:pPr>
            <a:r>
              <a:rPr lang="en-GB" sz="1700"/>
              <a:t>Attachment is described as a long lasting psychological connection with a meaningful person that causes pleasure while interacting and soothes in times of stress. The quality of attachment has a critical effect on development, and has been linked to various aspects of positive functioning, such as psychological well-being</a:t>
            </a:r>
            <a:r>
              <a:rPr lang="en-GB" sz="1700" baseline="30000"/>
              <a:t>. </a:t>
            </a:r>
            <a:endParaRPr lang="en-GB" sz="1700"/>
          </a:p>
          <a:p>
            <a:pPr marL="0" indent="0">
              <a:lnSpc>
                <a:spcPct val="110000"/>
              </a:lnSpc>
              <a:buNone/>
            </a:pPr>
            <a:r>
              <a:rPr lang="en-GB" sz="1700"/>
              <a:t>(Bowlby, 1969)</a:t>
            </a:r>
          </a:p>
        </p:txBody>
      </p:sp>
      <p:pic>
        <p:nvPicPr>
          <p:cNvPr id="7" name="Graphic 6" descr="Brain">
            <a:extLst>
              <a:ext uri="{FF2B5EF4-FFF2-40B4-BE49-F238E27FC236}">
                <a16:creationId xmlns:a16="http://schemas.microsoft.com/office/drawing/2014/main" id="{A802DA8E-0B15-4534-AC3D-60176BC0793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27295" y="2210935"/>
            <a:ext cx="3493180"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3808162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052280-388E-4151-A1EB-5236D4FCC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F4098C-7B7D-47A8-B035-B7F3E3150925}"/>
              </a:ext>
            </a:extLst>
          </p:cNvPr>
          <p:cNvSpPr>
            <a:spLocks noGrp="1"/>
          </p:cNvSpPr>
          <p:nvPr>
            <p:ph type="title"/>
          </p:nvPr>
        </p:nvSpPr>
        <p:spPr>
          <a:xfrm>
            <a:off x="913796" y="927100"/>
            <a:ext cx="3418766" cy="4616450"/>
          </a:xfrm>
        </p:spPr>
        <p:txBody>
          <a:bodyPr>
            <a:normAutofit/>
          </a:bodyPr>
          <a:lstStyle/>
          <a:p>
            <a:r>
              <a:rPr lang="en-GB" dirty="0"/>
              <a:t>Social Cohesion</a:t>
            </a:r>
          </a:p>
        </p:txBody>
      </p:sp>
      <p:cxnSp>
        <p:nvCxnSpPr>
          <p:cNvPr id="10" name="Straight Connector 9">
            <a:extLst>
              <a:ext uri="{FF2B5EF4-FFF2-40B4-BE49-F238E27FC236}">
                <a16:creationId xmlns:a16="http://schemas.microsoft.com/office/drawing/2014/main" id="{744251C3-E720-4363-8AF0-20AD319374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301359"/>
            <a:ext cx="0" cy="191135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21DA20-5D2E-470D-BDFB-5C0F687DC8E0}"/>
              </a:ext>
            </a:extLst>
          </p:cNvPr>
          <p:cNvSpPr>
            <a:spLocks noGrp="1"/>
          </p:cNvSpPr>
          <p:nvPr>
            <p:ph idx="1"/>
          </p:nvPr>
        </p:nvSpPr>
        <p:spPr>
          <a:xfrm>
            <a:off x="4976029" y="971549"/>
            <a:ext cx="6291528" cy="4616450"/>
          </a:xfrm>
        </p:spPr>
        <p:txBody>
          <a:bodyPr anchor="ctr">
            <a:normAutofit/>
          </a:bodyPr>
          <a:lstStyle/>
          <a:p>
            <a:r>
              <a:rPr lang="en-GB" dirty="0"/>
              <a:t>The term </a:t>
            </a:r>
            <a:r>
              <a:rPr lang="en-GB" b="1" dirty="0"/>
              <a:t>social</a:t>
            </a:r>
            <a:r>
              <a:rPr lang="en-GB" dirty="0"/>
              <a:t> </a:t>
            </a:r>
            <a:r>
              <a:rPr lang="en-GB" b="1" dirty="0"/>
              <a:t>cohesion</a:t>
            </a:r>
            <a:r>
              <a:rPr lang="en-GB" dirty="0"/>
              <a:t> refers to the bonds, or "glue," that holds a society together, often through common values, beliefs, and </a:t>
            </a:r>
            <a:r>
              <a:rPr lang="en-GB" dirty="0" err="1"/>
              <a:t>behaviors</a:t>
            </a:r>
            <a:r>
              <a:rPr lang="en-GB" dirty="0"/>
              <a:t>. Strong bonds indicate a higher level of </a:t>
            </a:r>
            <a:r>
              <a:rPr lang="en-GB" b="1" dirty="0"/>
              <a:t>social</a:t>
            </a:r>
            <a:r>
              <a:rPr lang="en-GB" dirty="0"/>
              <a:t> </a:t>
            </a:r>
            <a:r>
              <a:rPr lang="en-GB" b="1" dirty="0"/>
              <a:t>cohesion</a:t>
            </a:r>
            <a:r>
              <a:rPr lang="en-GB" dirty="0"/>
              <a:t> as shown by large percentages of the population following the rules of the society and displaying tolerance for one another. (Wise geek, 2018)</a:t>
            </a:r>
          </a:p>
        </p:txBody>
      </p:sp>
    </p:spTree>
    <p:extLst>
      <p:ext uri="{BB962C8B-B14F-4D97-AF65-F5344CB8AC3E}">
        <p14:creationId xmlns:p14="http://schemas.microsoft.com/office/powerpoint/2010/main" val="1786530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052280-388E-4151-A1EB-5236D4FCC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3D2AA-1B84-4216-A0CF-316A15FADE6F}"/>
              </a:ext>
            </a:extLst>
          </p:cNvPr>
          <p:cNvSpPr>
            <a:spLocks noGrp="1"/>
          </p:cNvSpPr>
          <p:nvPr>
            <p:ph type="title"/>
          </p:nvPr>
        </p:nvSpPr>
        <p:spPr>
          <a:xfrm>
            <a:off x="913796" y="927100"/>
            <a:ext cx="3418766" cy="4616450"/>
          </a:xfrm>
        </p:spPr>
        <p:txBody>
          <a:bodyPr>
            <a:normAutofit/>
          </a:bodyPr>
          <a:lstStyle/>
          <a:p>
            <a:r>
              <a:rPr lang="en-GB" sz="2600" dirty="0"/>
              <a:t>Developments &amp; Future plans to tackle social isolation &amp; loneliness</a:t>
            </a:r>
          </a:p>
        </p:txBody>
      </p:sp>
      <p:cxnSp>
        <p:nvCxnSpPr>
          <p:cNvPr id="12" name="Straight Connector 9">
            <a:extLst>
              <a:ext uri="{FF2B5EF4-FFF2-40B4-BE49-F238E27FC236}">
                <a16:creationId xmlns:a16="http://schemas.microsoft.com/office/drawing/2014/main" id="{744251C3-E720-4363-8AF0-20AD319374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301359"/>
            <a:ext cx="0" cy="191135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0DA8FDD6-AFD9-42D0-95BF-0C9A70BB7F9C}"/>
              </a:ext>
            </a:extLst>
          </p:cNvPr>
          <p:cNvSpPr>
            <a:spLocks noGrp="1"/>
          </p:cNvSpPr>
          <p:nvPr>
            <p:ph idx="1"/>
          </p:nvPr>
        </p:nvSpPr>
        <p:spPr>
          <a:xfrm>
            <a:off x="4976029" y="971549"/>
            <a:ext cx="6291528" cy="4616450"/>
          </a:xfrm>
        </p:spPr>
        <p:txBody>
          <a:bodyPr anchor="ctr">
            <a:normAutofit/>
          </a:bodyPr>
          <a:lstStyle/>
          <a:p>
            <a:pPr>
              <a:lnSpc>
                <a:spcPct val="110000"/>
              </a:lnSpc>
            </a:pPr>
            <a:r>
              <a:rPr lang="en-GB" sz="1700"/>
              <a:t>Wales are focussing more on individually tailored solutions to tackle social isolation.</a:t>
            </a:r>
          </a:p>
          <a:p>
            <a:pPr>
              <a:lnSpc>
                <a:spcPct val="110000"/>
              </a:lnSpc>
            </a:pPr>
            <a:r>
              <a:rPr lang="en-GB" sz="1700"/>
              <a:t>Befriending schemes to be introduced</a:t>
            </a:r>
          </a:p>
          <a:p>
            <a:pPr>
              <a:lnSpc>
                <a:spcPct val="110000"/>
              </a:lnSpc>
            </a:pPr>
            <a:r>
              <a:rPr lang="en-GB" sz="1700"/>
              <a:t>More group activities to be introduced, specifically for men.</a:t>
            </a:r>
          </a:p>
          <a:p>
            <a:pPr>
              <a:lnSpc>
                <a:spcPct val="110000"/>
              </a:lnSpc>
            </a:pPr>
            <a:r>
              <a:rPr lang="en-GB" sz="1700"/>
              <a:t>To Make counselling &amp; therapy more widely available in Wales.</a:t>
            </a:r>
          </a:p>
          <a:p>
            <a:pPr>
              <a:lnSpc>
                <a:spcPct val="110000"/>
              </a:lnSpc>
            </a:pPr>
            <a:r>
              <a:rPr lang="en-GB" sz="1700"/>
              <a:t>Raise more awareness on Social Isolation</a:t>
            </a:r>
          </a:p>
          <a:p>
            <a:pPr>
              <a:lnSpc>
                <a:spcPct val="110000"/>
              </a:lnSpc>
            </a:pPr>
            <a:r>
              <a:rPr lang="en-GB" sz="1700"/>
              <a:t>The Wellbeing of Future Generations Act (2015)</a:t>
            </a:r>
          </a:p>
          <a:p>
            <a:pPr>
              <a:lnSpc>
                <a:spcPct val="110000"/>
              </a:lnSpc>
            </a:pPr>
            <a:r>
              <a:rPr lang="en-GB" sz="1700"/>
              <a:t>Ageing Well in Wales- reducing loneliness &amp; Isolation in the elderly population.</a:t>
            </a:r>
          </a:p>
          <a:p>
            <a:pPr>
              <a:lnSpc>
                <a:spcPct val="110000"/>
              </a:lnSpc>
            </a:pPr>
            <a:r>
              <a:rPr lang="en-GB" sz="1700"/>
              <a:t>More public transport &amp; suitable housing.</a:t>
            </a:r>
          </a:p>
          <a:p>
            <a:pPr>
              <a:lnSpc>
                <a:spcPct val="110000"/>
              </a:lnSpc>
            </a:pPr>
            <a:endParaRPr lang="en-GB" sz="1700"/>
          </a:p>
        </p:txBody>
      </p:sp>
    </p:spTree>
    <p:extLst>
      <p:ext uri="{BB962C8B-B14F-4D97-AF65-F5344CB8AC3E}">
        <p14:creationId xmlns:p14="http://schemas.microsoft.com/office/powerpoint/2010/main" val="987321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996A54-0CDD-4A46-B3D2-02F43219A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29D4E-A611-486C-BA98-1A5F69F5162D}"/>
              </a:ext>
            </a:extLst>
          </p:cNvPr>
          <p:cNvSpPr>
            <a:spLocks noGrp="1"/>
          </p:cNvSpPr>
          <p:nvPr>
            <p:ph type="title"/>
          </p:nvPr>
        </p:nvSpPr>
        <p:spPr>
          <a:xfrm>
            <a:off x="696686" y="1122001"/>
            <a:ext cx="3040685" cy="4613999"/>
          </a:xfrm>
        </p:spPr>
        <p:txBody>
          <a:bodyPr anchor="ctr">
            <a:normAutofit/>
          </a:bodyPr>
          <a:lstStyle/>
          <a:p>
            <a:pPr algn="l"/>
            <a:r>
              <a:rPr lang="en-GB" sz="2400">
                <a:solidFill>
                  <a:srgbClr val="FFFFFF"/>
                </a:solidFill>
              </a:rPr>
              <a:t>Reference List</a:t>
            </a:r>
          </a:p>
        </p:txBody>
      </p:sp>
      <p:sp useBgFill="1">
        <p:nvSpPr>
          <p:cNvPr id="10" name="Rectangle 9">
            <a:extLst>
              <a:ext uri="{FF2B5EF4-FFF2-40B4-BE49-F238E27FC236}">
                <a16:creationId xmlns:a16="http://schemas.microsoft.com/office/drawing/2014/main" id="{06F0BB8C-8C08-44AD-9EBB-B43BE66A5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129" y="0"/>
            <a:ext cx="812987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9E5062-4F67-47FC-AC0B-815EC38F6BE8}"/>
              </a:ext>
            </a:extLst>
          </p:cNvPr>
          <p:cNvSpPr>
            <a:spLocks noGrp="1"/>
          </p:cNvSpPr>
          <p:nvPr>
            <p:ph idx="1"/>
          </p:nvPr>
        </p:nvSpPr>
        <p:spPr>
          <a:xfrm>
            <a:off x="4711641" y="1122001"/>
            <a:ext cx="6566564" cy="4761274"/>
          </a:xfrm>
        </p:spPr>
        <p:txBody>
          <a:bodyPr anchor="ctr">
            <a:normAutofit/>
          </a:bodyPr>
          <a:lstStyle/>
          <a:p>
            <a:pPr marL="0" indent="0">
              <a:lnSpc>
                <a:spcPct val="110000"/>
              </a:lnSpc>
              <a:buNone/>
            </a:pPr>
            <a:r>
              <a:rPr lang="en-GB" sz="1200" i="1"/>
              <a:t>Study.com, (2018). https://study.com/academy/lesson/social-isolation-definition-causes-effects.html</a:t>
            </a:r>
          </a:p>
          <a:p>
            <a:pPr marL="0" indent="0">
              <a:lnSpc>
                <a:spcPct val="110000"/>
              </a:lnSpc>
              <a:buNone/>
            </a:pPr>
            <a:r>
              <a:rPr lang="en-GB" sz="1200" i="1"/>
              <a:t>Little Brothers, (2019). https://www.petitsfreres.ca/en/elder-friends/isolation/</a:t>
            </a:r>
          </a:p>
          <a:p>
            <a:pPr marL="0" indent="0">
              <a:lnSpc>
                <a:spcPct val="110000"/>
              </a:lnSpc>
              <a:buNone/>
            </a:pPr>
            <a:r>
              <a:rPr lang="en-GB" sz="1200" i="1"/>
              <a:t>Welsh Government, Health &amp; Social services, (2018). https://gov.wales/newsroom/health-and-social-services/2018/isolation/?lang=en</a:t>
            </a:r>
          </a:p>
          <a:p>
            <a:pPr marL="0" indent="0">
              <a:lnSpc>
                <a:spcPct val="110000"/>
              </a:lnSpc>
              <a:buNone/>
            </a:pPr>
            <a:r>
              <a:rPr lang="en-GB" sz="1200" i="1"/>
              <a:t>National Assembly for Wales, Inquiry into loneliness &amp; Isolation, (2017). http://www.assembly.wales/laid%20documents/cr-ld11310/cr-ld11310-e.pdf </a:t>
            </a:r>
          </a:p>
          <a:p>
            <a:pPr marL="0" indent="0">
              <a:lnSpc>
                <a:spcPct val="110000"/>
              </a:lnSpc>
              <a:buNone/>
            </a:pPr>
            <a:r>
              <a:rPr lang="en-GB" sz="1200" i="1"/>
              <a:t>Perlman, Daniel &amp; Peplau, Letitia. (1982). Theoretical approaches to loneliness. Loneliness: A Sourcebook of Current Theory. https://www.researchgate.net/publication/284634633_Theoretical_approaches_to_loneliness</a:t>
            </a:r>
          </a:p>
          <a:p>
            <a:pPr marL="0" indent="0">
              <a:lnSpc>
                <a:spcPct val="110000"/>
              </a:lnSpc>
              <a:buNone/>
            </a:pPr>
            <a:r>
              <a:rPr lang="en-GB" sz="1200" i="1"/>
              <a:t>John Bowlby, (1969). Learning theories, (2018). https://www.learning-theories.com/attachment-theory-bowlby.html</a:t>
            </a:r>
          </a:p>
          <a:p>
            <a:pPr marL="0" indent="0">
              <a:lnSpc>
                <a:spcPct val="110000"/>
              </a:lnSpc>
              <a:buNone/>
            </a:pPr>
            <a:r>
              <a:rPr lang="en-GB" sz="1200" i="1"/>
              <a:t>Wise Geek, (2018) https://www.wisegeek.com/what-is-social-cohesion.htm</a:t>
            </a:r>
          </a:p>
          <a:p>
            <a:pPr marL="0" indent="0">
              <a:lnSpc>
                <a:spcPct val="110000"/>
              </a:lnSpc>
              <a:buNone/>
            </a:pPr>
            <a:r>
              <a:rPr lang="en-GB" sz="1200" i="1"/>
              <a:t>National Assembly for Wales, Inquiry into loneliness &amp; Isolation, (2017). http://www.assembly.wales/laid%20documents/cr-ld11310/cr-ld11310-e.pdf </a:t>
            </a:r>
          </a:p>
          <a:p>
            <a:pPr marL="0" indent="0">
              <a:lnSpc>
                <a:spcPct val="110000"/>
              </a:lnSpc>
              <a:buNone/>
            </a:pPr>
            <a:endParaRPr lang="en-GB" sz="1200"/>
          </a:p>
          <a:p>
            <a:pPr marL="0" indent="0">
              <a:lnSpc>
                <a:spcPct val="110000"/>
              </a:lnSpc>
              <a:buNone/>
            </a:pPr>
            <a:endParaRPr lang="en-GB" sz="1200"/>
          </a:p>
        </p:txBody>
      </p:sp>
    </p:spTree>
    <p:extLst>
      <p:ext uri="{BB962C8B-B14F-4D97-AF65-F5344CB8AC3E}">
        <p14:creationId xmlns:p14="http://schemas.microsoft.com/office/powerpoint/2010/main" val="2329703271"/>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otalTime>7</TotalTime>
  <Words>828</Words>
  <Application>Microsoft Office PowerPoint</Application>
  <PresentationFormat>Widescreen</PresentationFormat>
  <Paragraphs>87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Bookman Old Style</vt:lpstr>
      <vt:lpstr>Rockwell</vt:lpstr>
      <vt:lpstr>Damask</vt:lpstr>
      <vt:lpstr>Social Isolation</vt:lpstr>
      <vt:lpstr>Issues Relating To Social Isolation In Society</vt:lpstr>
      <vt:lpstr>Define Social Isolation</vt:lpstr>
      <vt:lpstr>Causes of Social Isolation</vt:lpstr>
      <vt:lpstr>How does Wales view social isolation?</vt:lpstr>
      <vt:lpstr>The Impact Social Isolation has on Wales</vt:lpstr>
      <vt:lpstr>Social &amp; Psychological theories of Social Isolation</vt:lpstr>
      <vt:lpstr>The Attachment Theory </vt:lpstr>
      <vt:lpstr>Social Cohesion</vt:lpstr>
      <vt:lpstr>Developments &amp; Future plans to tackle social isolation &amp; loneliness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Isolation</dc:title>
  <dc:creator>Meladie Bassett (1708009)</dc:creator>
  <cp:lastModifiedBy>Meladie Bassett (1708009)</cp:lastModifiedBy>
  <cp:revision>1</cp:revision>
  <dcterms:created xsi:type="dcterms:W3CDTF">2019-01-18T11:13:41Z</dcterms:created>
  <dcterms:modified xsi:type="dcterms:W3CDTF">2019-01-18T11:21:40Z</dcterms:modified>
</cp:coreProperties>
</file>