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348" r:id="rId3"/>
    <p:sldId id="349" r:id="rId4"/>
    <p:sldId id="257" r:id="rId5"/>
    <p:sldId id="258" r:id="rId6"/>
    <p:sldId id="350" r:id="rId7"/>
    <p:sldId id="259" r:id="rId8"/>
    <p:sldId id="264" r:id="rId9"/>
    <p:sldId id="265" r:id="rId10"/>
    <p:sldId id="352" r:id="rId11"/>
    <p:sldId id="351" r:id="rId12"/>
    <p:sldId id="353" r:id="rId13"/>
    <p:sldId id="266" r:id="rId14"/>
    <p:sldId id="260" r:id="rId15"/>
    <p:sldId id="261" r:id="rId16"/>
    <p:sldId id="262" r:id="rId17"/>
    <p:sldId id="354" r:id="rId18"/>
    <p:sldId id="357" r:id="rId19"/>
    <p:sldId id="360" r:id="rId20"/>
    <p:sldId id="358" r:id="rId21"/>
    <p:sldId id="359" r:id="rId22"/>
    <p:sldId id="356" r:id="rId23"/>
    <p:sldId id="355" r:id="rId24"/>
    <p:sldId id="361"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83302" autoAdjust="0"/>
  </p:normalViewPr>
  <p:slideViewPr>
    <p:cSldViewPr snapToGrid="0">
      <p:cViewPr varScale="1">
        <p:scale>
          <a:sx n="95" d="100"/>
          <a:sy n="95" d="100"/>
        </p:scale>
        <p:origin x="12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34DF0E-0340-4619-A83A-782BE30D0072}" type="datetimeFigureOut">
              <a:rPr lang="en-GB" smtClean="0"/>
              <a:t>31/03/2022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CA26E9-A05F-414F-903B-2A2696FFB362}" type="slidenum">
              <a:rPr lang="en-GB" smtClean="0"/>
              <a:t>‹#›</a:t>
            </a:fld>
            <a:endParaRPr lang="en-GB"/>
          </a:p>
        </p:txBody>
      </p:sp>
    </p:spTree>
    <p:extLst>
      <p:ext uri="{BB962C8B-B14F-4D97-AF65-F5344CB8AC3E}">
        <p14:creationId xmlns:p14="http://schemas.microsoft.com/office/powerpoint/2010/main" val="2215668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https://www.gov.uk/government/statistics/police-powers-and-procedures-stop-and-search-and-arrests-england-and-wales-year-ending-31-march-2021/police-powers-and-procedures-stop-and-search-and-arrests-england-and-wales-year-ending-31-march-2021</a:t>
            </a:r>
          </a:p>
        </p:txBody>
      </p:sp>
      <p:sp>
        <p:nvSpPr>
          <p:cNvPr id="4" name="Slide Number Placeholder 3"/>
          <p:cNvSpPr>
            <a:spLocks noGrp="1"/>
          </p:cNvSpPr>
          <p:nvPr>
            <p:ph type="sldNum" sz="quarter" idx="5"/>
          </p:nvPr>
        </p:nvSpPr>
        <p:spPr/>
        <p:txBody>
          <a:bodyPr/>
          <a:lstStyle/>
          <a:p>
            <a:fld id="{C6CA26E9-A05F-414F-903B-2A2696FFB362}" type="slidenum">
              <a:rPr lang="en-GB" smtClean="0"/>
              <a:t>18</a:t>
            </a:fld>
            <a:endParaRPr lang="en-GB"/>
          </a:p>
        </p:txBody>
      </p:sp>
    </p:spTree>
    <p:extLst>
      <p:ext uri="{BB962C8B-B14F-4D97-AF65-F5344CB8AC3E}">
        <p14:creationId xmlns:p14="http://schemas.microsoft.com/office/powerpoint/2010/main" val="3736030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AE380-597E-4B9F-A99D-F1385D9D14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F1D536-281E-4B83-9B1E-7A0433244B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A7C1E1-8CDD-417A-A868-D471A8B5219C}"/>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5" name="Footer Placeholder 4">
            <a:extLst>
              <a:ext uri="{FF2B5EF4-FFF2-40B4-BE49-F238E27FC236}">
                <a16:creationId xmlns:a16="http://schemas.microsoft.com/office/drawing/2014/main" id="{DE5C052E-4276-4BC8-8EEF-180E8DC6A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9642D-5CA5-42E5-959B-D76B867318C8}"/>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403914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7BB7-8ADA-4101-8035-5E15C1CF32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FA953D-62DD-4BC9-AFBF-CF504AF46E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46CFBC-2254-47F0-8974-5843F2DCC990}"/>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5" name="Footer Placeholder 4">
            <a:extLst>
              <a:ext uri="{FF2B5EF4-FFF2-40B4-BE49-F238E27FC236}">
                <a16:creationId xmlns:a16="http://schemas.microsoft.com/office/drawing/2014/main" id="{3135F344-58CB-436C-AFC9-A1343F220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678C93-631F-435E-8D51-D5364DCDD531}"/>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2318396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3EBD-6B11-437F-8181-FDE5B032C8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BA0129-ECFB-4642-8E40-D0884DA04F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2D8C90-F212-4E92-9013-BDA3AB4FEC06}"/>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5" name="Footer Placeholder 4">
            <a:extLst>
              <a:ext uri="{FF2B5EF4-FFF2-40B4-BE49-F238E27FC236}">
                <a16:creationId xmlns:a16="http://schemas.microsoft.com/office/drawing/2014/main" id="{F89C297E-7A57-442E-8CB5-06DC5FDEC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6FFFFC-19A0-45D7-BFB0-69D1C84F66D1}"/>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4204719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B2F08-C09F-4A4D-91D6-CAF809C6B3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01966C-6E8D-4030-BDB9-FD616ECF74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9CA976-6B70-4A21-8856-87EA1F91B5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C1ABA1-FA78-4A5E-AEAF-0B3616FE21A0}"/>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6" name="Footer Placeholder 5">
            <a:extLst>
              <a:ext uri="{FF2B5EF4-FFF2-40B4-BE49-F238E27FC236}">
                <a16:creationId xmlns:a16="http://schemas.microsoft.com/office/drawing/2014/main" id="{2CC5E36C-A7D3-4E2D-8443-3C2159192F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7185A-C8DB-4650-A527-B92AD8C57060}"/>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1896378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C30D6-C5C0-45CB-95FD-447D7BACAB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4D5501-5543-4750-8E3D-2B2D301446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DE3D07-33A7-42C2-9D07-A1FAFAD9E2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FB0D1B-7A6B-4488-A8E0-DAAF33FDDE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3C0172-0794-419B-BB75-02A54445DC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3C54CA-DB8B-4C96-8568-6F3C6C7328CB}"/>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8" name="Footer Placeholder 7">
            <a:extLst>
              <a:ext uri="{FF2B5EF4-FFF2-40B4-BE49-F238E27FC236}">
                <a16:creationId xmlns:a16="http://schemas.microsoft.com/office/drawing/2014/main" id="{9E3B7179-2F04-43BD-AC51-0BEC0D785D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CC51AE-35A5-49DF-A511-2D9933BDFC37}"/>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13459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3730D-8187-4F15-B4D8-F899FE2CD4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BB7B21-05B5-4AFE-A8F3-07E2CD98764A}"/>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4" name="Footer Placeholder 3">
            <a:extLst>
              <a:ext uri="{FF2B5EF4-FFF2-40B4-BE49-F238E27FC236}">
                <a16:creationId xmlns:a16="http://schemas.microsoft.com/office/drawing/2014/main" id="{75761DAA-94DC-430F-8D1B-3F150E0B56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E807A2-4979-46A4-BE92-DCAA3A4B6F7C}"/>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1868206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B9083E-5FE9-4A1F-90A8-160D169D81A2}"/>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3" name="Footer Placeholder 2">
            <a:extLst>
              <a:ext uri="{FF2B5EF4-FFF2-40B4-BE49-F238E27FC236}">
                <a16:creationId xmlns:a16="http://schemas.microsoft.com/office/drawing/2014/main" id="{E137A230-9709-43D4-9FBE-1B43CAA59E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3F03F1-57B4-47D2-947D-EB12DDAFBA5C}"/>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2587697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9477A-E91D-4E0D-B59B-0C965A8D9B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8AC8AC-6FA8-4EDD-9027-D76E33CB09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2A885D-57FC-465C-B278-CBEA644376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C42A38-6436-490D-A684-C81BCAF1FA9E}"/>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6" name="Footer Placeholder 5">
            <a:extLst>
              <a:ext uri="{FF2B5EF4-FFF2-40B4-BE49-F238E27FC236}">
                <a16:creationId xmlns:a16="http://schemas.microsoft.com/office/drawing/2014/main" id="{0F0AC2B0-6C35-4359-89A6-30D99A8C76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8FE3C0-2176-4C99-9267-1174146B1457}"/>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92268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45F1E-5693-4921-BA04-51823BB8D3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876092-641C-4544-BFDC-6C770F442D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7945E4-CD00-43E5-A367-00380C4BE1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38A1EC-8697-4FEF-9D4C-6B2077EBCA3E}"/>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6" name="Footer Placeholder 5">
            <a:extLst>
              <a:ext uri="{FF2B5EF4-FFF2-40B4-BE49-F238E27FC236}">
                <a16:creationId xmlns:a16="http://schemas.microsoft.com/office/drawing/2014/main" id="{968C0604-20AF-4B95-915B-F5A0E52759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44DC73-BF6B-45DF-8C8F-2E5BFBD3D2E0}"/>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4021413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5E073-E5F3-4D86-A0C4-2F234BF973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EAD7E1-306A-44F6-ABDB-20FFCB692A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1EDEB-95DF-4070-A692-8B8577793888}"/>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5" name="Footer Placeholder 4">
            <a:extLst>
              <a:ext uri="{FF2B5EF4-FFF2-40B4-BE49-F238E27FC236}">
                <a16:creationId xmlns:a16="http://schemas.microsoft.com/office/drawing/2014/main" id="{5B4666AC-487F-443C-BB9E-AB632FF01B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91FC26-2EE3-4D51-9079-39D26A2E4BF2}"/>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16293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D27306-7866-4633-B8F0-F80285D00E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A2DCE0-ED29-40B8-91D5-D1AA38E80B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85E405-FB77-4DE6-AA07-1150B4611EAD}"/>
              </a:ext>
            </a:extLst>
          </p:cNvPr>
          <p:cNvSpPr>
            <a:spLocks noGrp="1"/>
          </p:cNvSpPr>
          <p:nvPr>
            <p:ph type="dt" sz="half" idx="10"/>
          </p:nvPr>
        </p:nvSpPr>
        <p:spPr/>
        <p:txBody>
          <a:bodyPr/>
          <a:lstStyle/>
          <a:p>
            <a:fld id="{0DFC070D-4E63-4FCD-8890-CBB0C800757D}" type="datetimeFigureOut">
              <a:rPr lang="en-GB" smtClean="0"/>
              <a:t>31/03/2022</a:t>
            </a:fld>
            <a:endParaRPr lang="en-GB"/>
          </a:p>
        </p:txBody>
      </p:sp>
      <p:sp>
        <p:nvSpPr>
          <p:cNvPr id="5" name="Footer Placeholder 4">
            <a:extLst>
              <a:ext uri="{FF2B5EF4-FFF2-40B4-BE49-F238E27FC236}">
                <a16:creationId xmlns:a16="http://schemas.microsoft.com/office/drawing/2014/main" id="{53EF389E-E5C8-4C75-9EC6-896D0FCD8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5EA792-8C83-4F13-A091-DCD20A79CBB8}"/>
              </a:ext>
            </a:extLst>
          </p:cNvPr>
          <p:cNvSpPr>
            <a:spLocks noGrp="1"/>
          </p:cNvSpPr>
          <p:nvPr>
            <p:ph type="sldNum" sz="quarter" idx="12"/>
          </p:nvPr>
        </p:nvSpPr>
        <p:spPr/>
        <p:txBody>
          <a:bodyPr/>
          <a:lstStyle/>
          <a:p>
            <a:fld id="{C1010292-1665-456F-A7F2-AC993BFD0D62}" type="slidenum">
              <a:rPr lang="en-GB" smtClean="0"/>
              <a:t>‹#›</a:t>
            </a:fld>
            <a:endParaRPr lang="en-GB"/>
          </a:p>
        </p:txBody>
      </p:sp>
    </p:spTree>
    <p:extLst>
      <p:ext uri="{BB962C8B-B14F-4D97-AF65-F5344CB8AC3E}">
        <p14:creationId xmlns:p14="http://schemas.microsoft.com/office/powerpoint/2010/main" val="1100408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28F68A-4244-4773-94D0-DE3D750FFA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E62B83-F8C2-4993-8A67-3E24446372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2B940-04CC-4E84-9F9F-8AC68253ED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FC070D-4E63-4FCD-8890-CBB0C800757D}" type="datetimeFigureOut">
              <a:rPr lang="en-GB" smtClean="0"/>
              <a:t>31/03/2022</a:t>
            </a:fld>
            <a:endParaRPr lang="en-GB"/>
          </a:p>
        </p:txBody>
      </p:sp>
      <p:sp>
        <p:nvSpPr>
          <p:cNvPr id="5" name="Footer Placeholder 4">
            <a:extLst>
              <a:ext uri="{FF2B5EF4-FFF2-40B4-BE49-F238E27FC236}">
                <a16:creationId xmlns:a16="http://schemas.microsoft.com/office/drawing/2014/main" id="{394218B3-6DB8-4DD1-AB85-A396DBA1DC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A226BC-5579-4E29-B299-9BD40F2219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010292-1665-456F-A7F2-AC993BFD0D62}" type="slidenum">
              <a:rPr lang="en-GB" smtClean="0"/>
              <a:t>‹#›</a:t>
            </a:fld>
            <a:endParaRPr lang="en-GB"/>
          </a:p>
        </p:txBody>
      </p:sp>
    </p:spTree>
    <p:extLst>
      <p:ext uri="{BB962C8B-B14F-4D97-AF65-F5344CB8AC3E}">
        <p14:creationId xmlns:p14="http://schemas.microsoft.com/office/powerpoint/2010/main" val="16402960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NzVeqiIzVuI"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ollege.police.uk/ethics/code-of-ethics" TargetMode="External"/><Relationship Id="rId2" Type="http://schemas.openxmlformats.org/officeDocument/2006/relationships/hyperlink" Target="https://assets.college.police.uk/s3fs-public/2021-02/code_of_ethics_summary.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egislation.gov.uk/ukpga/2011/13/contents/enacted" TargetMode="External"/><Relationship Id="rId2" Type="http://schemas.openxmlformats.org/officeDocument/2006/relationships/hyperlink" Target="https://www.equalityhumanrights.com/sites/default/files/ehrc_stop_and_search_report.pdf" TargetMode="External"/><Relationship Id="rId1" Type="http://schemas.openxmlformats.org/officeDocument/2006/relationships/slideLayout" Target="../slideLayouts/slideLayout2.xml"/><Relationship Id="rId6" Type="http://schemas.openxmlformats.org/officeDocument/2006/relationships/hyperlink" Target="https://www.justiceinspectorates.gov.uk/hmicfrs/wp-content/uploads/disproportionate-use-of-police-powers-spotlight-on-stop-search-and-use-of-force.pdf" TargetMode="External"/><Relationship Id="rId5" Type="http://schemas.openxmlformats.org/officeDocument/2006/relationships/hyperlink" Target="https://www.theguardian.com/technology/2020/aug/11/south-wales-police-lose-landmark-facial-recognition-case" TargetMode="External"/><Relationship Id="rId4" Type="http://schemas.openxmlformats.org/officeDocument/2006/relationships/hyperlink" Target="https://www.app.college.police.uk/app-content/stop-and-search/fair/?highlight=stop%20and%20search?s=stop+and+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228CD-C5DF-41A7-B2BA-0B5C95B2133B}"/>
              </a:ext>
            </a:extLst>
          </p:cNvPr>
          <p:cNvSpPr>
            <a:spLocks noGrp="1"/>
          </p:cNvSpPr>
          <p:nvPr>
            <p:ph type="ctrTitle"/>
          </p:nvPr>
        </p:nvSpPr>
        <p:spPr/>
        <p:txBody>
          <a:bodyPr/>
          <a:lstStyle/>
          <a:p>
            <a:r>
              <a:rPr lang="en-GB" dirty="0"/>
              <a:t>Stop and Search </a:t>
            </a:r>
          </a:p>
        </p:txBody>
      </p:sp>
      <p:sp>
        <p:nvSpPr>
          <p:cNvPr id="3" name="Subtitle 2">
            <a:extLst>
              <a:ext uri="{FF2B5EF4-FFF2-40B4-BE49-F238E27FC236}">
                <a16:creationId xmlns:a16="http://schemas.microsoft.com/office/drawing/2014/main" id="{50BED892-CD73-4D6F-86F9-CC8500BA237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09350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41395-8EF7-4A0E-9BF5-BA8758DBF085}"/>
              </a:ext>
            </a:extLst>
          </p:cNvPr>
          <p:cNvSpPr>
            <a:spLocks noGrp="1"/>
          </p:cNvSpPr>
          <p:nvPr>
            <p:ph type="title"/>
          </p:nvPr>
        </p:nvSpPr>
        <p:spPr>
          <a:xfrm>
            <a:off x="643467" y="321734"/>
            <a:ext cx="10905066" cy="1135737"/>
          </a:xfrm>
        </p:spPr>
        <p:txBody>
          <a:bodyPr>
            <a:normAutofit/>
          </a:bodyPr>
          <a:lstStyle/>
          <a:p>
            <a:r>
              <a:rPr lang="en-GB" sz="3600"/>
              <a:t>Assignment 2</a:t>
            </a:r>
          </a:p>
        </p:txBody>
      </p:sp>
      <p:sp>
        <p:nvSpPr>
          <p:cNvPr id="3" name="Content Placeholder 2">
            <a:extLst>
              <a:ext uri="{FF2B5EF4-FFF2-40B4-BE49-F238E27FC236}">
                <a16:creationId xmlns:a16="http://schemas.microsoft.com/office/drawing/2014/main" id="{EDEC49EC-B3F4-4319-9C17-086EE0EAED11}"/>
              </a:ext>
            </a:extLst>
          </p:cNvPr>
          <p:cNvSpPr>
            <a:spLocks noGrp="1"/>
          </p:cNvSpPr>
          <p:nvPr>
            <p:ph idx="1"/>
          </p:nvPr>
        </p:nvSpPr>
        <p:spPr>
          <a:xfrm>
            <a:off x="643467" y="1782981"/>
            <a:ext cx="10905066" cy="4393982"/>
          </a:xfrm>
        </p:spPr>
        <p:txBody>
          <a:bodyPr>
            <a:normAutofit/>
          </a:bodyPr>
          <a:lstStyle/>
          <a:p>
            <a:r>
              <a:rPr lang="en-GB" sz="2400" b="1" u="sng" dirty="0">
                <a:latin typeface="Arial" panose="020B0604020202020204" pitchFamily="34" charset="0"/>
                <a:ea typeface="Times New Roman" panose="02020603050405020304" pitchFamily="18" charset="0"/>
              </a:rPr>
              <a:t>Critically discuss key contemporary challenges faced by the police in England and Wales. </a:t>
            </a:r>
            <a:endParaRPr lang="en-GB" sz="2400" u="sng" dirty="0">
              <a:latin typeface="Times New Roman" panose="02020603050405020304" pitchFamily="18" charset="0"/>
              <a:ea typeface="Times New Roman" panose="02020603050405020304" pitchFamily="18" charset="0"/>
            </a:endParaRPr>
          </a:p>
          <a:p>
            <a:r>
              <a:rPr lang="en-GB" sz="2400" dirty="0"/>
              <a:t>Working in groups they will need to prepare a 15-minute presentation on their findings and produce an </a:t>
            </a:r>
            <a:r>
              <a:rPr lang="en-GB" sz="2400" b="1" u="sng" dirty="0"/>
              <a:t>individual</a:t>
            </a:r>
            <a:r>
              <a:rPr lang="en-GB" sz="2400" dirty="0"/>
              <a:t> 1000 word supporting paper. </a:t>
            </a:r>
            <a:endParaRPr lang="en-US" sz="2400" dirty="0"/>
          </a:p>
          <a:p>
            <a:r>
              <a:rPr lang="en-GB" sz="2400" dirty="0"/>
              <a:t>5 minutes per person if working on your own </a:t>
            </a:r>
            <a:endParaRPr lang="en-US" sz="2400" dirty="0"/>
          </a:p>
          <a:p>
            <a:r>
              <a:rPr lang="en-GB" sz="2400" dirty="0"/>
              <a:t>Due 6</a:t>
            </a:r>
            <a:r>
              <a:rPr lang="en-GB" sz="2400" baseline="30000" dirty="0"/>
              <a:t>th</a:t>
            </a:r>
            <a:r>
              <a:rPr lang="en-GB" sz="2400" dirty="0"/>
              <a:t> May 2022 by 23:59 hrs </a:t>
            </a:r>
          </a:p>
          <a:p>
            <a:r>
              <a:rPr lang="en-GB" sz="2400" dirty="0"/>
              <a:t>Presentations 05/05/22</a:t>
            </a:r>
            <a:endParaRPr lang="en-US" sz="2400" dirty="0"/>
          </a:p>
          <a:p>
            <a:pPr marL="0" indent="0">
              <a:buNone/>
            </a:pPr>
            <a:endParaRPr lang="en-GB" sz="2000" dirty="0"/>
          </a:p>
        </p:txBody>
      </p:sp>
    </p:spTree>
    <p:extLst>
      <p:ext uri="{BB962C8B-B14F-4D97-AF65-F5344CB8AC3E}">
        <p14:creationId xmlns:p14="http://schemas.microsoft.com/office/powerpoint/2010/main" val="928010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8055-BF3A-452C-BA25-A01881A627DE}"/>
              </a:ext>
            </a:extLst>
          </p:cNvPr>
          <p:cNvSpPr>
            <a:spLocks noGrp="1"/>
          </p:cNvSpPr>
          <p:nvPr>
            <p:ph type="title"/>
          </p:nvPr>
        </p:nvSpPr>
        <p:spPr>
          <a:xfrm>
            <a:off x="838200" y="365126"/>
            <a:ext cx="10515600" cy="801066"/>
          </a:xfrm>
        </p:spPr>
        <p:txBody>
          <a:bodyPr>
            <a:normAutofit/>
          </a:bodyPr>
          <a:lstStyle/>
          <a:p>
            <a:r>
              <a:rPr lang="en-GB" sz="3200" b="1" dirty="0">
                <a:latin typeface="Arial" panose="020B0604020202020204" pitchFamily="34" charset="0"/>
                <a:ea typeface="Times New Roman" panose="02020603050405020304" pitchFamily="18" charset="0"/>
              </a:rPr>
              <a:t>Challenges faced by the police</a:t>
            </a:r>
            <a:endParaRPr lang="en-GB" sz="3200" dirty="0"/>
          </a:p>
        </p:txBody>
      </p:sp>
      <p:sp>
        <p:nvSpPr>
          <p:cNvPr id="3" name="Content Placeholder 2">
            <a:extLst>
              <a:ext uri="{FF2B5EF4-FFF2-40B4-BE49-F238E27FC236}">
                <a16:creationId xmlns:a16="http://schemas.microsoft.com/office/drawing/2014/main" id="{E88F459F-6C18-4877-B6DB-6D7AF2981E08}"/>
              </a:ext>
            </a:extLst>
          </p:cNvPr>
          <p:cNvSpPr>
            <a:spLocks noGrp="1"/>
          </p:cNvSpPr>
          <p:nvPr>
            <p:ph idx="1"/>
          </p:nvPr>
        </p:nvSpPr>
        <p:spPr>
          <a:xfrm>
            <a:off x="838200" y="1431235"/>
            <a:ext cx="10515600" cy="4745728"/>
          </a:xfrm>
        </p:spPr>
        <p:txBody>
          <a:bodyPr>
            <a:normAutofit fontScale="92500" lnSpcReduction="10000"/>
          </a:bodyPr>
          <a:lstStyle/>
          <a:p>
            <a:r>
              <a:rPr lang="en-GB" dirty="0"/>
              <a:t>Types of Crime</a:t>
            </a:r>
          </a:p>
          <a:p>
            <a:pPr lvl="1"/>
            <a:r>
              <a:rPr lang="en-GB" dirty="0"/>
              <a:t>Serious crime / Specialist crime / Terrorism</a:t>
            </a:r>
          </a:p>
          <a:p>
            <a:r>
              <a:rPr lang="en-GB" dirty="0"/>
              <a:t>Racism/sexism/toxic Police culture </a:t>
            </a:r>
          </a:p>
          <a:p>
            <a:r>
              <a:rPr lang="en-GB" dirty="0"/>
              <a:t>Public confidence</a:t>
            </a:r>
          </a:p>
          <a:p>
            <a:r>
              <a:rPr lang="en-GB" dirty="0"/>
              <a:t>Use of Force</a:t>
            </a:r>
          </a:p>
          <a:p>
            <a:pPr lvl="1"/>
            <a:r>
              <a:rPr lang="en-GB" dirty="0"/>
              <a:t>Tasers/Armed Police</a:t>
            </a:r>
          </a:p>
          <a:p>
            <a:r>
              <a:rPr lang="en-GB" dirty="0"/>
              <a:t>Media – Social media negative/positive - Disinformation</a:t>
            </a:r>
          </a:p>
          <a:p>
            <a:r>
              <a:rPr lang="en-GB" dirty="0"/>
              <a:t>Policing in the Digital Era – CCTV / Face Recognition </a:t>
            </a:r>
          </a:p>
          <a:p>
            <a:r>
              <a:rPr lang="en-GB" dirty="0"/>
              <a:t>Austerity / Funding – new police/young officers</a:t>
            </a:r>
          </a:p>
          <a:p>
            <a:r>
              <a:rPr lang="en-GB" dirty="0"/>
              <a:t>Police Moral  </a:t>
            </a:r>
          </a:p>
          <a:p>
            <a:r>
              <a:rPr lang="en-GB" dirty="0"/>
              <a:t>Stop &amp; Search Powers / Use of force </a:t>
            </a:r>
          </a:p>
          <a:p>
            <a:endParaRPr lang="en-GB" dirty="0"/>
          </a:p>
        </p:txBody>
      </p:sp>
    </p:spTree>
    <p:extLst>
      <p:ext uri="{BB962C8B-B14F-4D97-AF65-F5344CB8AC3E}">
        <p14:creationId xmlns:p14="http://schemas.microsoft.com/office/powerpoint/2010/main" val="1554655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CA454-E55C-4859-A5C7-6A0549E3B5A5}"/>
              </a:ext>
            </a:extLst>
          </p:cNvPr>
          <p:cNvSpPr>
            <a:spLocks noGrp="1"/>
          </p:cNvSpPr>
          <p:nvPr>
            <p:ph type="title"/>
          </p:nvPr>
        </p:nvSpPr>
        <p:spPr/>
        <p:txBody>
          <a:bodyPr/>
          <a:lstStyle/>
          <a:p>
            <a:r>
              <a:rPr lang="en-GB"/>
              <a:t>Stop and Search</a:t>
            </a:r>
          </a:p>
        </p:txBody>
      </p:sp>
      <p:sp>
        <p:nvSpPr>
          <p:cNvPr id="3" name="Content Placeholder 2">
            <a:extLst>
              <a:ext uri="{FF2B5EF4-FFF2-40B4-BE49-F238E27FC236}">
                <a16:creationId xmlns:a16="http://schemas.microsoft.com/office/drawing/2014/main" id="{D5224B8D-35F1-4365-B4A4-D5C753A49CBD}"/>
              </a:ext>
            </a:extLst>
          </p:cNvPr>
          <p:cNvSpPr>
            <a:spLocks noGrp="1"/>
          </p:cNvSpPr>
          <p:nvPr>
            <p:ph idx="1"/>
          </p:nvPr>
        </p:nvSpPr>
        <p:spPr/>
        <p:txBody>
          <a:bodyPr/>
          <a:lstStyle/>
          <a:p>
            <a:pPr fontAlgn="auto">
              <a:spcBef>
                <a:spcPts val="0"/>
              </a:spcBef>
              <a:spcAft>
                <a:spcPts val="0"/>
              </a:spcAft>
              <a:defRPr/>
            </a:pPr>
            <a:r>
              <a:rPr lang="en-GB" b="1" dirty="0">
                <a:latin typeface="+mn-lt"/>
                <a:cs typeface="+mn-cs"/>
              </a:rPr>
              <a:t>Introduction</a:t>
            </a:r>
            <a:endParaRPr lang="en-GB" dirty="0">
              <a:latin typeface="+mn-lt"/>
              <a:cs typeface="+mn-cs"/>
            </a:endParaRPr>
          </a:p>
          <a:p>
            <a:pPr fontAlgn="auto">
              <a:spcBef>
                <a:spcPts val="0"/>
              </a:spcBef>
              <a:spcAft>
                <a:spcPts val="0"/>
              </a:spcAft>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A policing tool since the Vagrancy Act of 1824</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Modern stop and search powers designed to detect offences and deter crime</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Concerns remain about its fairness and effectiveness</a:t>
            </a:r>
          </a:p>
          <a:p>
            <a:endParaRPr lang="en-GB" dirty="0"/>
          </a:p>
        </p:txBody>
      </p:sp>
    </p:spTree>
    <p:extLst>
      <p:ext uri="{BB962C8B-B14F-4D97-AF65-F5344CB8AC3E}">
        <p14:creationId xmlns:p14="http://schemas.microsoft.com/office/powerpoint/2010/main" val="2820119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DC147-A65D-4CE7-8845-19A9DE452C12}"/>
              </a:ext>
            </a:extLst>
          </p:cNvPr>
          <p:cNvSpPr>
            <a:spLocks noGrp="1"/>
          </p:cNvSpPr>
          <p:nvPr>
            <p:ph type="title"/>
          </p:nvPr>
        </p:nvSpPr>
        <p:spPr/>
        <p:txBody>
          <a:bodyPr/>
          <a:lstStyle/>
          <a:p>
            <a:r>
              <a:rPr lang="en-GB" dirty="0"/>
              <a:t>Brief History </a:t>
            </a:r>
          </a:p>
        </p:txBody>
      </p:sp>
      <p:sp>
        <p:nvSpPr>
          <p:cNvPr id="3" name="Content Placeholder 2">
            <a:extLst>
              <a:ext uri="{FF2B5EF4-FFF2-40B4-BE49-F238E27FC236}">
                <a16:creationId xmlns:a16="http://schemas.microsoft.com/office/drawing/2014/main" id="{991D9DA9-BF7A-4942-A8FC-5A390B50F6E9}"/>
              </a:ext>
            </a:extLst>
          </p:cNvPr>
          <p:cNvSpPr>
            <a:spLocks noGrp="1"/>
          </p:cNvSpPr>
          <p:nvPr>
            <p:ph idx="1"/>
          </p:nvPr>
        </p:nvSpPr>
        <p:spPr/>
        <p:txBody>
          <a:bodyPr/>
          <a:lstStyle/>
          <a:p>
            <a:pPr marL="285750" indent="-285750" fontAlgn="auto">
              <a:spcBef>
                <a:spcPts val="0"/>
              </a:spcBef>
              <a:spcAft>
                <a:spcPts val="0"/>
              </a:spcAft>
              <a:buFont typeface="Arial" pitchFamily="34" charset="0"/>
              <a:buChar char="•"/>
              <a:defRPr/>
            </a:pPr>
            <a:r>
              <a:rPr lang="en-GB" dirty="0">
                <a:latin typeface="+mn-lt"/>
                <a:cs typeface="+mn-cs"/>
              </a:rPr>
              <a:t>The ‘Sus’ Laws</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The Brixton Riots</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The Introduction of the Police and Criminal Evidence Act 1984</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Stephen Lawrence</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Macpherson</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The Terrorism Act 2000</a:t>
            </a:r>
          </a:p>
          <a:p>
            <a:endParaRPr lang="en-GB" dirty="0"/>
          </a:p>
        </p:txBody>
      </p:sp>
    </p:spTree>
    <p:extLst>
      <p:ext uri="{BB962C8B-B14F-4D97-AF65-F5344CB8AC3E}">
        <p14:creationId xmlns:p14="http://schemas.microsoft.com/office/powerpoint/2010/main" val="1274653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45FF1-C467-4B41-8450-9484AD3B638B}"/>
              </a:ext>
            </a:extLst>
          </p:cNvPr>
          <p:cNvSpPr>
            <a:spLocks noGrp="1"/>
          </p:cNvSpPr>
          <p:nvPr>
            <p:ph type="title"/>
          </p:nvPr>
        </p:nvSpPr>
        <p:spPr>
          <a:xfrm>
            <a:off x="838200" y="365125"/>
            <a:ext cx="10515600" cy="986597"/>
          </a:xfrm>
        </p:spPr>
        <p:txBody>
          <a:bodyPr>
            <a:normAutofit fontScale="90000"/>
          </a:bodyPr>
          <a:lstStyle/>
          <a:p>
            <a:br>
              <a:rPr lang="en-GB" sz="3600" b="1"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Times New Roman" panose="02020603050405020304" pitchFamily="18" charset="0"/>
              </a:rPr>
              <a:t>What do we mean by stop and search?</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72D6846-7354-43F9-AC1A-361355690F53}"/>
              </a:ext>
            </a:extLst>
          </p:cNvPr>
          <p:cNvSpPr>
            <a:spLocks noGrp="1"/>
          </p:cNvSpPr>
          <p:nvPr>
            <p:ph idx="1"/>
          </p:nvPr>
        </p:nvSpPr>
        <p:spPr>
          <a:xfrm>
            <a:off x="838200" y="1603513"/>
            <a:ext cx="10515600" cy="4573450"/>
          </a:xfrm>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police have a range of statutory powers of stop and search available to them, depending on the circumstances.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Most, but not all, of these powers require an officer to have reasonable grounds for suspicion that an unlawful item is being carried.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one thing the powers all have in common is that they allow officers to detain a person who is not under arrest in order to search them or their vehicle for an unlawful item. </a:t>
            </a:r>
          </a:p>
          <a:p>
            <a:pPr marL="0" indent="0">
              <a:buNone/>
            </a:pPr>
            <a:r>
              <a:rPr lang="en-GB" dirty="0"/>
              <a:t>Discuss Reasonable Grounds</a:t>
            </a:r>
          </a:p>
        </p:txBody>
      </p:sp>
    </p:spTree>
    <p:extLst>
      <p:ext uri="{BB962C8B-B14F-4D97-AF65-F5344CB8AC3E}">
        <p14:creationId xmlns:p14="http://schemas.microsoft.com/office/powerpoint/2010/main" val="3292677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4B6B3-A069-469C-A21A-63E5745DA8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527410-B1D1-4D59-A454-DA55E4864687}"/>
              </a:ext>
            </a:extLst>
          </p:cNvPr>
          <p:cNvSpPr>
            <a:spLocks noGrp="1"/>
          </p:cNvSpPr>
          <p:nvPr>
            <p:ph idx="1"/>
          </p:nvPr>
        </p:nvSpPr>
        <p:spPr/>
        <p:txBody>
          <a:bodyPr/>
          <a:lstStyle/>
          <a:p>
            <a:pPr marL="0" indent="0" fontAlgn="auto">
              <a:spcBef>
                <a:spcPts val="0"/>
              </a:spcBef>
              <a:spcAft>
                <a:spcPts val="0"/>
              </a:spcAft>
              <a:buNone/>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PACE provides statutory guidance </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Most cases an officer must have reasonable grounds for suspicion</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There must be some objective basis for suspicion based on facts </a:t>
            </a:r>
          </a:p>
          <a:p>
            <a:pPr marL="285750" indent="-285750" fontAlgn="auto">
              <a:spcBef>
                <a:spcPts val="0"/>
              </a:spcBef>
              <a:spcAft>
                <a:spcPts val="0"/>
              </a:spcAft>
              <a:buFont typeface="Arial" pitchFamily="34" charset="0"/>
              <a:buChar char="•"/>
              <a:defRPr/>
            </a:pPr>
            <a:endParaRPr lang="en-GB" dirty="0">
              <a:latin typeface="+mn-lt"/>
              <a:cs typeface="+mn-cs"/>
            </a:endParaRPr>
          </a:p>
          <a:p>
            <a:pPr marL="285750" indent="-285750" fontAlgn="auto">
              <a:spcBef>
                <a:spcPts val="0"/>
              </a:spcBef>
              <a:spcAft>
                <a:spcPts val="0"/>
              </a:spcAft>
              <a:buFont typeface="Arial" pitchFamily="34" charset="0"/>
              <a:buChar char="•"/>
              <a:defRPr/>
            </a:pPr>
            <a:r>
              <a:rPr lang="en-GB" dirty="0">
                <a:latin typeface="+mn-lt"/>
                <a:cs typeface="+mn-cs"/>
              </a:rPr>
              <a:t>Officers cannot use ethnicity to help form their grounds for suspicion</a:t>
            </a:r>
          </a:p>
          <a:p>
            <a:endParaRPr lang="en-GB" dirty="0"/>
          </a:p>
        </p:txBody>
      </p:sp>
    </p:spTree>
    <p:extLst>
      <p:ext uri="{BB962C8B-B14F-4D97-AF65-F5344CB8AC3E}">
        <p14:creationId xmlns:p14="http://schemas.microsoft.com/office/powerpoint/2010/main" val="1605085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915373A-13C6-4212-816A-92E78597154A}"/>
              </a:ext>
            </a:extLst>
          </p:cNvPr>
          <p:cNvSpPr>
            <a:spLocks noGrp="1" noChangeArrowheads="1"/>
          </p:cNvSpPr>
          <p:nvPr>
            <p:ph type="title"/>
          </p:nvPr>
        </p:nvSpPr>
        <p:spPr/>
        <p:txBody>
          <a:bodyPr/>
          <a:lstStyle/>
          <a:p>
            <a:pPr eaLnBrk="1" hangingPunct="1"/>
            <a:r>
              <a:rPr lang="en-GB" altLang="en-US" sz="4000"/>
              <a:t>Reasonable Grounds for Suspicion</a:t>
            </a:r>
          </a:p>
        </p:txBody>
      </p:sp>
      <p:sp>
        <p:nvSpPr>
          <p:cNvPr id="6147" name="Rectangle 4">
            <a:extLst>
              <a:ext uri="{FF2B5EF4-FFF2-40B4-BE49-F238E27FC236}">
                <a16:creationId xmlns:a16="http://schemas.microsoft.com/office/drawing/2014/main" id="{C5831D90-ECDD-4ADC-A96C-AC1003336207}"/>
              </a:ext>
            </a:extLst>
          </p:cNvPr>
          <p:cNvSpPr>
            <a:spLocks noChangeArrowheads="1"/>
          </p:cNvSpPr>
          <p:nvPr/>
        </p:nvSpPr>
        <p:spPr bwMode="auto">
          <a:xfrm>
            <a:off x="3935413" y="3860800"/>
            <a:ext cx="64008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spcBef>
                <a:spcPct val="20000"/>
              </a:spcBef>
            </a:pPr>
            <a:endParaRPr lang="en-GB" altLang="en-US" sz="3200"/>
          </a:p>
        </p:txBody>
      </p:sp>
      <p:graphicFrame>
        <p:nvGraphicFramePr>
          <p:cNvPr id="5" name="Table 4">
            <a:extLst>
              <a:ext uri="{FF2B5EF4-FFF2-40B4-BE49-F238E27FC236}">
                <a16:creationId xmlns:a16="http://schemas.microsoft.com/office/drawing/2014/main" id="{18AA7F80-457F-4FFF-80FF-AD22801F1B90}"/>
              </a:ext>
            </a:extLst>
          </p:cNvPr>
          <p:cNvGraphicFramePr>
            <a:graphicFrameLocks noGrp="1"/>
          </p:cNvGraphicFramePr>
          <p:nvPr>
            <p:extLst>
              <p:ext uri="{D42A27DB-BD31-4B8C-83A1-F6EECF244321}">
                <p14:modId xmlns:p14="http://schemas.microsoft.com/office/powerpoint/2010/main" val="1843813718"/>
              </p:ext>
            </p:extLst>
          </p:nvPr>
        </p:nvGraphicFramePr>
        <p:xfrm>
          <a:off x="1086678" y="2525712"/>
          <a:ext cx="10111409" cy="3729314"/>
        </p:xfrm>
        <a:graphic>
          <a:graphicData uri="http://schemas.openxmlformats.org/drawingml/2006/table">
            <a:tbl>
              <a:tblPr firstRow="1" firstCol="1" bandRow="1">
                <a:tableStyleId>{5C22544A-7EE6-4342-B048-85BDC9FD1C3A}</a:tableStyleId>
              </a:tblPr>
              <a:tblGrid>
                <a:gridCol w="2098595">
                  <a:extLst>
                    <a:ext uri="{9D8B030D-6E8A-4147-A177-3AD203B41FA5}">
                      <a16:colId xmlns:a16="http://schemas.microsoft.com/office/drawing/2014/main" val="20000"/>
                    </a:ext>
                  </a:extLst>
                </a:gridCol>
                <a:gridCol w="2575547">
                  <a:extLst>
                    <a:ext uri="{9D8B030D-6E8A-4147-A177-3AD203B41FA5}">
                      <a16:colId xmlns:a16="http://schemas.microsoft.com/office/drawing/2014/main" val="20001"/>
                    </a:ext>
                  </a:extLst>
                </a:gridCol>
                <a:gridCol w="2575547">
                  <a:extLst>
                    <a:ext uri="{9D8B030D-6E8A-4147-A177-3AD203B41FA5}">
                      <a16:colId xmlns:a16="http://schemas.microsoft.com/office/drawing/2014/main" val="20002"/>
                    </a:ext>
                  </a:extLst>
                </a:gridCol>
                <a:gridCol w="2861720">
                  <a:extLst>
                    <a:ext uri="{9D8B030D-6E8A-4147-A177-3AD203B41FA5}">
                      <a16:colId xmlns:a16="http://schemas.microsoft.com/office/drawing/2014/main" val="20003"/>
                    </a:ext>
                  </a:extLst>
                </a:gridCol>
              </a:tblGrid>
              <a:tr h="480329">
                <a:tc>
                  <a:txBody>
                    <a:bodyPr/>
                    <a:lstStyle/>
                    <a:p>
                      <a:pPr algn="ctr">
                        <a:spcAft>
                          <a:spcPts val="0"/>
                        </a:spcAft>
                      </a:pPr>
                      <a:r>
                        <a:rPr lang="en-GB" sz="1100" dirty="0">
                          <a:effectLst/>
                        </a:rPr>
                        <a:t>Power</a:t>
                      </a:r>
                      <a:endParaRPr lang="en-GB" sz="1200" dirty="0">
                        <a:effectLst/>
                        <a:latin typeface="Times New Roman"/>
                        <a:ea typeface="Times New Roman"/>
                      </a:endParaRPr>
                    </a:p>
                  </a:txBody>
                  <a:tcPr marL="68579" marR="68579" marT="0" marB="0"/>
                </a:tc>
                <a:tc>
                  <a:txBody>
                    <a:bodyPr/>
                    <a:lstStyle/>
                    <a:p>
                      <a:pPr algn="ctr">
                        <a:spcAft>
                          <a:spcPts val="0"/>
                        </a:spcAft>
                      </a:pPr>
                      <a:r>
                        <a:rPr lang="en-GB" sz="1100">
                          <a:effectLst/>
                        </a:rPr>
                        <a:t>Extent of Search</a:t>
                      </a:r>
                      <a:endParaRPr lang="en-GB" sz="1200">
                        <a:effectLst/>
                        <a:latin typeface="Times New Roman"/>
                        <a:ea typeface="Times New Roman"/>
                      </a:endParaRPr>
                    </a:p>
                  </a:txBody>
                  <a:tcPr marL="68579" marR="68579" marT="0" marB="0"/>
                </a:tc>
                <a:tc>
                  <a:txBody>
                    <a:bodyPr/>
                    <a:lstStyle/>
                    <a:p>
                      <a:pPr algn="ctr">
                        <a:spcAft>
                          <a:spcPts val="0"/>
                        </a:spcAft>
                      </a:pPr>
                      <a:r>
                        <a:rPr lang="en-GB" sz="1100">
                          <a:effectLst/>
                        </a:rPr>
                        <a:t>Where Exercisable</a:t>
                      </a:r>
                      <a:endParaRPr lang="en-GB" sz="1200">
                        <a:effectLst/>
                        <a:latin typeface="Times New Roman"/>
                        <a:ea typeface="Times New Roman"/>
                      </a:endParaRPr>
                    </a:p>
                  </a:txBody>
                  <a:tcPr marL="68579" marR="68579" marT="0" marB="0"/>
                </a:tc>
                <a:tc>
                  <a:txBody>
                    <a:bodyPr/>
                    <a:lstStyle/>
                    <a:p>
                      <a:pPr algn="ctr">
                        <a:spcAft>
                          <a:spcPts val="0"/>
                        </a:spcAft>
                      </a:pPr>
                      <a:r>
                        <a:rPr lang="en-GB" sz="1100">
                          <a:effectLst/>
                        </a:rPr>
                        <a:t>Object of Search</a:t>
                      </a:r>
                      <a:endParaRPr lang="en-GB" sz="1200">
                        <a:effectLst/>
                        <a:latin typeface="Times New Roman"/>
                        <a:ea typeface="Times New Roman"/>
                      </a:endParaRPr>
                    </a:p>
                  </a:txBody>
                  <a:tcPr marL="68579" marR="68579" marT="0" marB="0"/>
                </a:tc>
                <a:extLst>
                  <a:ext uri="{0D108BD9-81ED-4DB2-BD59-A6C34878D82A}">
                    <a16:rowId xmlns:a16="http://schemas.microsoft.com/office/drawing/2014/main" val="10000"/>
                  </a:ext>
                </a:extLst>
              </a:tr>
              <a:tr h="1327663">
                <a:tc>
                  <a:txBody>
                    <a:bodyPr/>
                    <a:lstStyle/>
                    <a:p>
                      <a:pPr>
                        <a:spcAft>
                          <a:spcPts val="0"/>
                        </a:spcAft>
                      </a:pPr>
                      <a:r>
                        <a:rPr lang="en-GB" sz="1100" dirty="0">
                          <a:effectLst/>
                        </a:rPr>
                        <a:t>S1, Police and Criminal Evidence Act 1984</a:t>
                      </a:r>
                      <a:endParaRPr lang="en-GB" sz="1200" dirty="0">
                        <a:effectLst/>
                        <a:latin typeface="Times New Roman"/>
                        <a:ea typeface="Times New Roman"/>
                      </a:endParaRPr>
                    </a:p>
                  </a:txBody>
                  <a:tcPr marL="68579" marR="68579" marT="0" marB="0"/>
                </a:tc>
                <a:tc>
                  <a:txBody>
                    <a:bodyPr/>
                    <a:lstStyle/>
                    <a:p>
                      <a:pPr>
                        <a:spcAft>
                          <a:spcPts val="0"/>
                        </a:spcAft>
                      </a:pPr>
                      <a:r>
                        <a:rPr lang="en-GB" sz="1100" dirty="0">
                          <a:effectLst/>
                        </a:rPr>
                        <a:t>Searches of persons and vehicles</a:t>
                      </a:r>
                      <a:endParaRPr lang="en-GB" sz="1200" dirty="0">
                        <a:effectLst/>
                        <a:latin typeface="Times New Roman"/>
                        <a:ea typeface="Times New Roman"/>
                      </a:endParaRPr>
                    </a:p>
                  </a:txBody>
                  <a:tcPr marL="68579" marR="68579" marT="0" marB="0"/>
                </a:tc>
                <a:tc>
                  <a:txBody>
                    <a:bodyPr/>
                    <a:lstStyle/>
                    <a:p>
                      <a:pPr>
                        <a:spcAft>
                          <a:spcPts val="0"/>
                        </a:spcAft>
                      </a:pPr>
                      <a:r>
                        <a:rPr lang="en-GB" sz="1100">
                          <a:effectLst/>
                        </a:rPr>
                        <a:t>In a public place</a:t>
                      </a:r>
                      <a:endParaRPr lang="en-GB" sz="1200">
                        <a:effectLst/>
                        <a:latin typeface="Times New Roman"/>
                        <a:ea typeface="Times New Roman"/>
                      </a:endParaRPr>
                    </a:p>
                  </a:txBody>
                  <a:tcPr marL="68579" marR="68579" marT="0" marB="0"/>
                </a:tc>
                <a:tc>
                  <a:txBody>
                    <a:bodyPr/>
                    <a:lstStyle/>
                    <a:p>
                      <a:pPr>
                        <a:spcAft>
                          <a:spcPts val="0"/>
                        </a:spcAft>
                      </a:pPr>
                      <a:r>
                        <a:rPr lang="en-GB" sz="1100">
                          <a:effectLst/>
                        </a:rPr>
                        <a:t>Stolen goods, </a:t>
                      </a:r>
                      <a:endParaRPr lang="en-GB" sz="1200">
                        <a:effectLst/>
                      </a:endParaRPr>
                    </a:p>
                    <a:p>
                      <a:pPr>
                        <a:spcAft>
                          <a:spcPts val="0"/>
                        </a:spcAft>
                      </a:pPr>
                      <a:r>
                        <a:rPr lang="en-GB" sz="1100">
                          <a:effectLst/>
                        </a:rPr>
                        <a:t>offensive weapons,</a:t>
                      </a:r>
                      <a:endParaRPr lang="en-GB" sz="1200">
                        <a:effectLst/>
                      </a:endParaRPr>
                    </a:p>
                    <a:p>
                      <a:pPr>
                        <a:spcAft>
                          <a:spcPts val="0"/>
                        </a:spcAft>
                      </a:pPr>
                      <a:r>
                        <a:rPr lang="en-GB" sz="1100">
                          <a:effectLst/>
                        </a:rPr>
                        <a:t>articles for use in</a:t>
                      </a:r>
                      <a:endParaRPr lang="en-GB" sz="1200">
                        <a:effectLst/>
                      </a:endParaRPr>
                    </a:p>
                    <a:p>
                      <a:pPr>
                        <a:spcAft>
                          <a:spcPts val="0"/>
                        </a:spcAft>
                      </a:pPr>
                      <a:r>
                        <a:rPr lang="en-GB" sz="1100">
                          <a:effectLst/>
                        </a:rPr>
                        <a:t>damaging property</a:t>
                      </a:r>
                      <a:endParaRPr lang="en-GB" sz="1200">
                        <a:effectLst/>
                        <a:latin typeface="Times New Roman"/>
                        <a:ea typeface="Times New Roman"/>
                      </a:endParaRPr>
                    </a:p>
                  </a:txBody>
                  <a:tcPr marL="68579" marR="68579" marT="0" marB="0"/>
                </a:tc>
                <a:extLst>
                  <a:ext uri="{0D108BD9-81ED-4DB2-BD59-A6C34878D82A}">
                    <a16:rowId xmlns:a16="http://schemas.microsoft.com/office/drawing/2014/main" val="10001"/>
                  </a:ext>
                </a:extLst>
              </a:tr>
              <a:tr h="960661">
                <a:tc>
                  <a:txBody>
                    <a:bodyPr/>
                    <a:lstStyle/>
                    <a:p>
                      <a:pPr>
                        <a:spcAft>
                          <a:spcPts val="0"/>
                        </a:spcAft>
                      </a:pPr>
                      <a:r>
                        <a:rPr lang="en-GB" sz="1100">
                          <a:effectLst/>
                        </a:rPr>
                        <a:t>S23, Misuse of Drugs Act 1971</a:t>
                      </a:r>
                      <a:endParaRPr lang="en-GB" sz="1200">
                        <a:effectLst/>
                        <a:latin typeface="Times New Roman"/>
                        <a:ea typeface="Times New Roman"/>
                      </a:endParaRPr>
                    </a:p>
                  </a:txBody>
                  <a:tcPr marL="68579" marR="68579" marT="0" marB="0"/>
                </a:tc>
                <a:tc>
                  <a:txBody>
                    <a:bodyPr/>
                    <a:lstStyle/>
                    <a:p>
                      <a:pPr>
                        <a:spcAft>
                          <a:spcPts val="0"/>
                        </a:spcAft>
                      </a:pPr>
                      <a:r>
                        <a:rPr lang="en-GB" sz="1100" dirty="0">
                          <a:effectLst/>
                        </a:rPr>
                        <a:t>Searches of persons and vehicles</a:t>
                      </a:r>
                      <a:endParaRPr lang="en-GB" sz="1200" dirty="0">
                        <a:effectLst/>
                        <a:latin typeface="Times New Roman"/>
                        <a:ea typeface="Times New Roman"/>
                      </a:endParaRPr>
                    </a:p>
                  </a:txBody>
                  <a:tcPr marL="68579" marR="68579" marT="0" marB="0"/>
                </a:tc>
                <a:tc>
                  <a:txBody>
                    <a:bodyPr/>
                    <a:lstStyle/>
                    <a:p>
                      <a:pPr>
                        <a:spcAft>
                          <a:spcPts val="0"/>
                        </a:spcAft>
                      </a:pPr>
                      <a:r>
                        <a:rPr lang="en-GB" sz="1100">
                          <a:effectLst/>
                        </a:rPr>
                        <a:t>Anywhere</a:t>
                      </a:r>
                      <a:endParaRPr lang="en-GB" sz="1200">
                        <a:effectLst/>
                        <a:latin typeface="Times New Roman"/>
                        <a:ea typeface="Times New Roman"/>
                      </a:endParaRPr>
                    </a:p>
                  </a:txBody>
                  <a:tcPr marL="68579" marR="68579" marT="0" marB="0"/>
                </a:tc>
                <a:tc>
                  <a:txBody>
                    <a:bodyPr/>
                    <a:lstStyle/>
                    <a:p>
                      <a:pPr>
                        <a:spcAft>
                          <a:spcPts val="0"/>
                        </a:spcAft>
                      </a:pPr>
                      <a:r>
                        <a:rPr lang="en-GB" sz="1100">
                          <a:effectLst/>
                        </a:rPr>
                        <a:t>Controlled drugs</a:t>
                      </a:r>
                      <a:endParaRPr lang="en-GB" sz="1200">
                        <a:effectLst/>
                        <a:latin typeface="Times New Roman"/>
                        <a:ea typeface="Times New Roman"/>
                      </a:endParaRPr>
                    </a:p>
                  </a:txBody>
                  <a:tcPr marL="68579" marR="68579" marT="0" marB="0"/>
                </a:tc>
                <a:extLst>
                  <a:ext uri="{0D108BD9-81ED-4DB2-BD59-A6C34878D82A}">
                    <a16:rowId xmlns:a16="http://schemas.microsoft.com/office/drawing/2014/main" val="10002"/>
                  </a:ext>
                </a:extLst>
              </a:tr>
              <a:tr h="960661">
                <a:tc>
                  <a:txBody>
                    <a:bodyPr/>
                    <a:lstStyle/>
                    <a:p>
                      <a:pPr>
                        <a:spcAft>
                          <a:spcPts val="0"/>
                        </a:spcAft>
                      </a:pPr>
                      <a:r>
                        <a:rPr lang="en-GB" sz="1100">
                          <a:effectLst/>
                        </a:rPr>
                        <a:t>S47, Firearms Act 1968</a:t>
                      </a:r>
                      <a:endParaRPr lang="en-GB" sz="1200">
                        <a:effectLst/>
                        <a:latin typeface="Times New Roman"/>
                        <a:ea typeface="Times New Roman"/>
                      </a:endParaRPr>
                    </a:p>
                  </a:txBody>
                  <a:tcPr marL="68579" marR="68579" marT="0" marB="0"/>
                </a:tc>
                <a:tc>
                  <a:txBody>
                    <a:bodyPr/>
                    <a:lstStyle/>
                    <a:p>
                      <a:pPr>
                        <a:spcAft>
                          <a:spcPts val="0"/>
                        </a:spcAft>
                      </a:pPr>
                      <a:r>
                        <a:rPr lang="en-GB" sz="1100">
                          <a:effectLst/>
                        </a:rPr>
                        <a:t>Searches of persons and vehicles</a:t>
                      </a:r>
                      <a:endParaRPr lang="en-GB" sz="1200">
                        <a:effectLst/>
                        <a:latin typeface="Times New Roman"/>
                        <a:ea typeface="Times New Roman"/>
                      </a:endParaRPr>
                    </a:p>
                  </a:txBody>
                  <a:tcPr marL="68579" marR="68579" marT="0" marB="0"/>
                </a:tc>
                <a:tc>
                  <a:txBody>
                    <a:bodyPr/>
                    <a:lstStyle/>
                    <a:p>
                      <a:pPr>
                        <a:spcAft>
                          <a:spcPts val="0"/>
                        </a:spcAft>
                      </a:pPr>
                      <a:r>
                        <a:rPr lang="en-GB" sz="1100">
                          <a:effectLst/>
                        </a:rPr>
                        <a:t>In a public place</a:t>
                      </a:r>
                      <a:endParaRPr lang="en-GB" sz="1200">
                        <a:effectLst/>
                        <a:latin typeface="Times New Roman"/>
                        <a:ea typeface="Times New Roman"/>
                      </a:endParaRPr>
                    </a:p>
                  </a:txBody>
                  <a:tcPr marL="68579" marR="68579" marT="0" marB="0"/>
                </a:tc>
                <a:tc>
                  <a:txBody>
                    <a:bodyPr/>
                    <a:lstStyle/>
                    <a:p>
                      <a:pPr>
                        <a:spcAft>
                          <a:spcPts val="0"/>
                        </a:spcAft>
                      </a:pPr>
                      <a:r>
                        <a:rPr lang="en-GB" sz="1100" dirty="0">
                          <a:effectLst/>
                        </a:rPr>
                        <a:t>Firearms</a:t>
                      </a:r>
                      <a:endParaRPr lang="en-GB" sz="1200" dirty="0">
                        <a:effectLst/>
                        <a:latin typeface="Times New Roman"/>
                        <a:ea typeface="Times New Roman"/>
                      </a:endParaRPr>
                    </a:p>
                  </a:txBody>
                  <a:tcPr marL="68579" marR="68579" marT="0" marB="0"/>
                </a:tc>
                <a:extLst>
                  <a:ext uri="{0D108BD9-81ED-4DB2-BD59-A6C34878D82A}">
                    <a16:rowId xmlns:a16="http://schemas.microsoft.com/office/drawing/2014/main" val="10003"/>
                  </a:ext>
                </a:extLst>
              </a:tr>
            </a:tbl>
          </a:graphicData>
        </a:graphic>
      </p:graphicFrame>
      <p:sp>
        <p:nvSpPr>
          <p:cNvPr id="6176" name="Rectangle 2">
            <a:extLst>
              <a:ext uri="{FF2B5EF4-FFF2-40B4-BE49-F238E27FC236}">
                <a16:creationId xmlns:a16="http://schemas.microsoft.com/office/drawing/2014/main" id="{8A570ACF-C375-4EE5-8F1E-A28E5AD09144}"/>
              </a:ext>
            </a:extLst>
          </p:cNvPr>
          <p:cNvSpPr>
            <a:spLocks noChangeArrowheads="1"/>
          </p:cNvSpPr>
          <p:nvPr/>
        </p:nvSpPr>
        <p:spPr bwMode="auto">
          <a:xfrm>
            <a:off x="1992314" y="1565275"/>
            <a:ext cx="8207375" cy="98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r>
              <a:rPr lang="en-GB" altLang="en-US" sz="2000">
                <a:solidFill>
                  <a:srgbClr val="000000"/>
                </a:solidFill>
                <a:latin typeface="Arial" panose="020B0604020202020204" pitchFamily="34" charset="0"/>
                <a:cs typeface="Times New Roman" panose="02020603050405020304" pitchFamily="18" charset="0"/>
              </a:rPr>
              <a:t>The following Acts provide the powers that Police Officers most frequently exercise that require reasonable grounds for suspicion:</a:t>
            </a:r>
            <a:endParaRPr lang="en-GB" altLang="en-US" sz="2000">
              <a:latin typeface="Arial" panose="020B0604020202020204" pitchFamily="34" charset="0"/>
              <a:cs typeface="Times New Roman" panose="02020603050405020304" pitchFamily="18" charset="0"/>
            </a:endParaRPr>
          </a:p>
          <a:p>
            <a:endParaRPr lang="en-GB" altLang="en-US">
              <a:latin typeface="Arial" panose="020B060402020202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F2E591B-C5AE-4A0B-9087-87662F8C42C4}"/>
              </a:ext>
            </a:extLst>
          </p:cNvPr>
          <p:cNvSpPr>
            <a:spLocks noGrp="1" noChangeArrowheads="1"/>
          </p:cNvSpPr>
          <p:nvPr>
            <p:ph type="title"/>
          </p:nvPr>
        </p:nvSpPr>
        <p:spPr/>
        <p:txBody>
          <a:bodyPr/>
          <a:lstStyle/>
          <a:p>
            <a:pPr eaLnBrk="1" hangingPunct="1"/>
            <a:r>
              <a:rPr lang="en-GB" altLang="en-US" sz="4000"/>
              <a:t>Without Grounds for Suspicion</a:t>
            </a:r>
          </a:p>
        </p:txBody>
      </p:sp>
      <p:sp>
        <p:nvSpPr>
          <p:cNvPr id="7171" name="Rectangle 4">
            <a:extLst>
              <a:ext uri="{FF2B5EF4-FFF2-40B4-BE49-F238E27FC236}">
                <a16:creationId xmlns:a16="http://schemas.microsoft.com/office/drawing/2014/main" id="{CA38530F-2B9F-4658-BA45-D15B9E15D1EB}"/>
              </a:ext>
            </a:extLst>
          </p:cNvPr>
          <p:cNvSpPr>
            <a:spLocks noChangeArrowheads="1"/>
          </p:cNvSpPr>
          <p:nvPr/>
        </p:nvSpPr>
        <p:spPr bwMode="auto">
          <a:xfrm>
            <a:off x="3935413" y="3860800"/>
            <a:ext cx="64008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spcBef>
                <a:spcPct val="20000"/>
              </a:spcBef>
            </a:pPr>
            <a:endParaRPr lang="en-GB" altLang="en-US" sz="3200"/>
          </a:p>
        </p:txBody>
      </p:sp>
      <p:graphicFrame>
        <p:nvGraphicFramePr>
          <p:cNvPr id="2" name="Table 1">
            <a:extLst>
              <a:ext uri="{FF2B5EF4-FFF2-40B4-BE49-F238E27FC236}">
                <a16:creationId xmlns:a16="http://schemas.microsoft.com/office/drawing/2014/main" id="{8EB31CFD-BDFA-490E-B0F0-9BE593F7CEB8}"/>
              </a:ext>
            </a:extLst>
          </p:cNvPr>
          <p:cNvGraphicFramePr>
            <a:graphicFrameLocks noGrp="1"/>
          </p:cNvGraphicFramePr>
          <p:nvPr>
            <p:extLst>
              <p:ext uri="{D42A27DB-BD31-4B8C-83A1-F6EECF244321}">
                <p14:modId xmlns:p14="http://schemas.microsoft.com/office/powerpoint/2010/main" val="3705651298"/>
              </p:ext>
            </p:extLst>
          </p:nvPr>
        </p:nvGraphicFramePr>
        <p:xfrm>
          <a:off x="838200" y="2397125"/>
          <a:ext cx="10293626" cy="3937415"/>
        </p:xfrm>
        <a:graphic>
          <a:graphicData uri="http://schemas.openxmlformats.org/drawingml/2006/table">
            <a:tbl>
              <a:tblPr firstRow="1" firstCol="1" bandRow="1">
                <a:tableStyleId>{5C22544A-7EE6-4342-B048-85BDC9FD1C3A}</a:tableStyleId>
              </a:tblPr>
              <a:tblGrid>
                <a:gridCol w="2572802">
                  <a:extLst>
                    <a:ext uri="{9D8B030D-6E8A-4147-A177-3AD203B41FA5}">
                      <a16:colId xmlns:a16="http://schemas.microsoft.com/office/drawing/2014/main" val="20000"/>
                    </a:ext>
                  </a:extLst>
                </a:gridCol>
                <a:gridCol w="2572802">
                  <a:extLst>
                    <a:ext uri="{9D8B030D-6E8A-4147-A177-3AD203B41FA5}">
                      <a16:colId xmlns:a16="http://schemas.microsoft.com/office/drawing/2014/main" val="20001"/>
                    </a:ext>
                  </a:extLst>
                </a:gridCol>
                <a:gridCol w="2574011">
                  <a:extLst>
                    <a:ext uri="{9D8B030D-6E8A-4147-A177-3AD203B41FA5}">
                      <a16:colId xmlns:a16="http://schemas.microsoft.com/office/drawing/2014/main" val="20002"/>
                    </a:ext>
                  </a:extLst>
                </a:gridCol>
                <a:gridCol w="2574011">
                  <a:extLst>
                    <a:ext uri="{9D8B030D-6E8A-4147-A177-3AD203B41FA5}">
                      <a16:colId xmlns:a16="http://schemas.microsoft.com/office/drawing/2014/main" val="20003"/>
                    </a:ext>
                  </a:extLst>
                </a:gridCol>
              </a:tblGrid>
              <a:tr h="246089">
                <a:tc>
                  <a:txBody>
                    <a:bodyPr/>
                    <a:lstStyle/>
                    <a:p>
                      <a:pPr algn="ctr">
                        <a:spcAft>
                          <a:spcPts val="0"/>
                        </a:spcAft>
                      </a:pPr>
                      <a:r>
                        <a:rPr lang="en-GB" sz="1100" dirty="0">
                          <a:effectLst/>
                        </a:rPr>
                        <a:t>Power</a:t>
                      </a:r>
                      <a:endParaRPr lang="en-GB" sz="1200" dirty="0">
                        <a:effectLst/>
                        <a:latin typeface="Times New Roman"/>
                        <a:ea typeface="Times New Roman"/>
                      </a:endParaRPr>
                    </a:p>
                  </a:txBody>
                  <a:tcPr marL="68574" marR="68574" marT="0" marB="0"/>
                </a:tc>
                <a:tc>
                  <a:txBody>
                    <a:bodyPr/>
                    <a:lstStyle/>
                    <a:p>
                      <a:pPr algn="ctr">
                        <a:spcAft>
                          <a:spcPts val="0"/>
                        </a:spcAft>
                      </a:pPr>
                      <a:r>
                        <a:rPr lang="en-GB" sz="1100">
                          <a:effectLst/>
                        </a:rPr>
                        <a:t>Extent of Search</a:t>
                      </a:r>
                      <a:endParaRPr lang="en-GB" sz="1200">
                        <a:effectLst/>
                        <a:latin typeface="Times New Roman"/>
                        <a:ea typeface="Times New Roman"/>
                      </a:endParaRPr>
                    </a:p>
                  </a:txBody>
                  <a:tcPr marL="68574" marR="68574" marT="0" marB="0"/>
                </a:tc>
                <a:tc>
                  <a:txBody>
                    <a:bodyPr/>
                    <a:lstStyle/>
                    <a:p>
                      <a:pPr algn="ctr">
                        <a:spcAft>
                          <a:spcPts val="0"/>
                        </a:spcAft>
                      </a:pPr>
                      <a:r>
                        <a:rPr lang="en-GB" sz="1100">
                          <a:effectLst/>
                        </a:rPr>
                        <a:t>Where Exercisable</a:t>
                      </a:r>
                      <a:endParaRPr lang="en-GB" sz="1200">
                        <a:effectLst/>
                        <a:latin typeface="Times New Roman"/>
                        <a:ea typeface="Times New Roman"/>
                      </a:endParaRPr>
                    </a:p>
                  </a:txBody>
                  <a:tcPr marL="68574" marR="68574" marT="0" marB="0"/>
                </a:tc>
                <a:tc>
                  <a:txBody>
                    <a:bodyPr/>
                    <a:lstStyle/>
                    <a:p>
                      <a:pPr algn="ctr">
                        <a:spcAft>
                          <a:spcPts val="0"/>
                        </a:spcAft>
                      </a:pPr>
                      <a:r>
                        <a:rPr lang="en-GB" sz="1100">
                          <a:effectLst/>
                        </a:rPr>
                        <a:t>Object of Search</a:t>
                      </a:r>
                      <a:endParaRPr lang="en-GB" sz="1200">
                        <a:effectLst/>
                        <a:latin typeface="Times New Roman"/>
                        <a:ea typeface="Times New Roman"/>
                      </a:endParaRPr>
                    </a:p>
                  </a:txBody>
                  <a:tcPr marL="68574" marR="68574" marT="0" marB="0"/>
                </a:tc>
                <a:extLst>
                  <a:ext uri="{0D108BD9-81ED-4DB2-BD59-A6C34878D82A}">
                    <a16:rowId xmlns:a16="http://schemas.microsoft.com/office/drawing/2014/main" val="10000"/>
                  </a:ext>
                </a:extLst>
              </a:tr>
              <a:tr h="738265">
                <a:tc>
                  <a:txBody>
                    <a:bodyPr/>
                    <a:lstStyle/>
                    <a:p>
                      <a:pPr>
                        <a:spcAft>
                          <a:spcPts val="0"/>
                        </a:spcAft>
                      </a:pPr>
                      <a:r>
                        <a:rPr lang="en-GB" sz="1100">
                          <a:effectLst/>
                        </a:rPr>
                        <a:t>S60, Criminal Justice and Public Order Act 1994</a:t>
                      </a:r>
                      <a:endParaRPr lang="en-GB" sz="1200">
                        <a:effectLst/>
                        <a:latin typeface="Times New Roman"/>
                        <a:ea typeface="Times New Roman"/>
                      </a:endParaRPr>
                    </a:p>
                  </a:txBody>
                  <a:tcPr marL="68574" marR="68574" marT="0" marB="0"/>
                </a:tc>
                <a:tc>
                  <a:txBody>
                    <a:bodyPr/>
                    <a:lstStyle/>
                    <a:p>
                      <a:pPr>
                        <a:spcAft>
                          <a:spcPts val="0"/>
                        </a:spcAft>
                      </a:pPr>
                      <a:r>
                        <a:rPr lang="en-GB" sz="1100" dirty="0">
                          <a:effectLst/>
                        </a:rPr>
                        <a:t>Persons and vehicles</a:t>
                      </a:r>
                      <a:endParaRPr lang="en-GB" sz="1200" dirty="0">
                        <a:effectLst/>
                        <a:latin typeface="Times New Roman"/>
                        <a:ea typeface="Times New Roman"/>
                      </a:endParaRPr>
                    </a:p>
                  </a:txBody>
                  <a:tcPr marL="68574" marR="68574" marT="0" marB="0"/>
                </a:tc>
                <a:tc>
                  <a:txBody>
                    <a:bodyPr/>
                    <a:lstStyle/>
                    <a:p>
                      <a:pPr>
                        <a:spcAft>
                          <a:spcPts val="0"/>
                        </a:spcAft>
                      </a:pPr>
                      <a:r>
                        <a:rPr lang="en-GB" sz="1100" dirty="0">
                          <a:effectLst/>
                        </a:rPr>
                        <a:t>Anywhere authorised</a:t>
                      </a:r>
                      <a:endParaRPr lang="en-GB" sz="1200" dirty="0">
                        <a:effectLst/>
                      </a:endParaRPr>
                    </a:p>
                    <a:p>
                      <a:pPr>
                        <a:spcAft>
                          <a:spcPts val="0"/>
                        </a:spcAft>
                      </a:pPr>
                      <a:r>
                        <a:rPr lang="en-GB" sz="1100" dirty="0">
                          <a:effectLst/>
                        </a:rPr>
                        <a:t>by an inspector or</a:t>
                      </a:r>
                      <a:endParaRPr lang="en-GB" sz="1200" dirty="0">
                        <a:effectLst/>
                      </a:endParaRPr>
                    </a:p>
                    <a:p>
                      <a:pPr>
                        <a:spcAft>
                          <a:spcPts val="0"/>
                        </a:spcAft>
                      </a:pPr>
                      <a:r>
                        <a:rPr lang="en-GB" sz="1100" dirty="0">
                          <a:effectLst/>
                        </a:rPr>
                        <a:t>above for a period of 24 hours</a:t>
                      </a:r>
                      <a:endParaRPr lang="en-GB" sz="1200" dirty="0">
                        <a:effectLst/>
                        <a:latin typeface="Times New Roman"/>
                        <a:ea typeface="Times New Roman"/>
                      </a:endParaRPr>
                    </a:p>
                  </a:txBody>
                  <a:tcPr marL="68574" marR="68574" marT="0" marB="0"/>
                </a:tc>
                <a:tc>
                  <a:txBody>
                    <a:bodyPr/>
                    <a:lstStyle/>
                    <a:p>
                      <a:pPr>
                        <a:spcAft>
                          <a:spcPts val="0"/>
                        </a:spcAft>
                      </a:pPr>
                      <a:r>
                        <a:rPr lang="en-GB" sz="1100">
                          <a:effectLst/>
                        </a:rPr>
                        <a:t>Offensive weapons</a:t>
                      </a:r>
                      <a:endParaRPr lang="en-GB" sz="1200">
                        <a:effectLst/>
                      </a:endParaRPr>
                    </a:p>
                    <a:p>
                      <a:pPr>
                        <a:spcAft>
                          <a:spcPts val="0"/>
                        </a:spcAft>
                      </a:pPr>
                      <a:r>
                        <a:rPr lang="en-GB" sz="1100">
                          <a:effectLst/>
                        </a:rPr>
                        <a:t>or dangerous</a:t>
                      </a:r>
                      <a:endParaRPr lang="en-GB" sz="1200">
                        <a:effectLst/>
                      </a:endParaRPr>
                    </a:p>
                    <a:p>
                      <a:pPr>
                        <a:spcAft>
                          <a:spcPts val="0"/>
                        </a:spcAft>
                      </a:pPr>
                      <a:r>
                        <a:rPr lang="en-GB" sz="1100">
                          <a:effectLst/>
                        </a:rPr>
                        <a:t>instruments</a:t>
                      </a:r>
                      <a:endParaRPr lang="en-GB" sz="1200">
                        <a:effectLst/>
                        <a:latin typeface="Times New Roman"/>
                        <a:ea typeface="Times New Roman"/>
                      </a:endParaRPr>
                    </a:p>
                  </a:txBody>
                  <a:tcPr marL="68574" marR="68574" marT="0" marB="0"/>
                </a:tc>
                <a:extLst>
                  <a:ext uri="{0D108BD9-81ED-4DB2-BD59-A6C34878D82A}">
                    <a16:rowId xmlns:a16="http://schemas.microsoft.com/office/drawing/2014/main" val="10001"/>
                  </a:ext>
                </a:extLst>
              </a:tr>
              <a:tr h="1722619">
                <a:tc>
                  <a:txBody>
                    <a:bodyPr/>
                    <a:lstStyle/>
                    <a:p>
                      <a:pPr>
                        <a:spcAft>
                          <a:spcPts val="0"/>
                        </a:spcAft>
                      </a:pPr>
                      <a:r>
                        <a:rPr lang="en-GB" sz="1100">
                          <a:effectLst/>
                        </a:rPr>
                        <a:t>S47a (replacing S44) Terrorism Act 2000</a:t>
                      </a:r>
                      <a:endParaRPr lang="en-GB" sz="1200">
                        <a:effectLst/>
                        <a:latin typeface="Times New Roman"/>
                        <a:ea typeface="Times New Roman"/>
                      </a:endParaRPr>
                    </a:p>
                  </a:txBody>
                  <a:tcPr marL="68574" marR="68574" marT="0" marB="0"/>
                </a:tc>
                <a:tc>
                  <a:txBody>
                    <a:bodyPr/>
                    <a:lstStyle/>
                    <a:p>
                      <a:pPr>
                        <a:spcAft>
                          <a:spcPts val="0"/>
                        </a:spcAft>
                      </a:pPr>
                      <a:r>
                        <a:rPr lang="en-GB" sz="1100">
                          <a:effectLst/>
                        </a:rPr>
                        <a:t>Persons and</a:t>
                      </a:r>
                      <a:endParaRPr lang="en-GB" sz="1200">
                        <a:effectLst/>
                      </a:endParaRPr>
                    </a:p>
                    <a:p>
                      <a:pPr>
                        <a:spcAft>
                          <a:spcPts val="0"/>
                        </a:spcAft>
                      </a:pPr>
                      <a:r>
                        <a:rPr lang="en-GB" sz="1100">
                          <a:effectLst/>
                        </a:rPr>
                        <a:t>Vehicles</a:t>
                      </a:r>
                      <a:endParaRPr lang="en-GB" sz="1200">
                        <a:effectLst/>
                        <a:latin typeface="Times New Roman"/>
                        <a:ea typeface="Times New Roman"/>
                      </a:endParaRPr>
                    </a:p>
                  </a:txBody>
                  <a:tcPr marL="68574" marR="68574" marT="0" marB="0"/>
                </a:tc>
                <a:tc>
                  <a:txBody>
                    <a:bodyPr/>
                    <a:lstStyle/>
                    <a:p>
                      <a:pPr>
                        <a:spcAft>
                          <a:spcPts val="0"/>
                        </a:spcAft>
                      </a:pPr>
                      <a:r>
                        <a:rPr lang="en-GB" sz="1100">
                          <a:effectLst/>
                        </a:rPr>
                        <a:t>Anywhere authorised by an officer of</a:t>
                      </a:r>
                      <a:endParaRPr lang="en-GB" sz="1200">
                        <a:effectLst/>
                      </a:endParaRPr>
                    </a:p>
                    <a:p>
                      <a:pPr>
                        <a:spcAft>
                          <a:spcPts val="0"/>
                        </a:spcAft>
                      </a:pPr>
                      <a:r>
                        <a:rPr lang="en-GB" sz="1100">
                          <a:effectLst/>
                        </a:rPr>
                        <a:t>ACPO rank who</a:t>
                      </a:r>
                      <a:endParaRPr lang="en-GB" sz="1200">
                        <a:effectLst/>
                      </a:endParaRPr>
                    </a:p>
                    <a:p>
                      <a:pPr>
                        <a:spcAft>
                          <a:spcPts val="0"/>
                        </a:spcAft>
                      </a:pPr>
                      <a:r>
                        <a:rPr lang="en-GB" sz="1100">
                          <a:effectLst/>
                        </a:rPr>
                        <a:t>reasonably suspects</a:t>
                      </a:r>
                      <a:endParaRPr lang="en-GB" sz="1200">
                        <a:effectLst/>
                      </a:endParaRPr>
                    </a:p>
                    <a:p>
                      <a:pPr>
                        <a:spcAft>
                          <a:spcPts val="0"/>
                        </a:spcAft>
                      </a:pPr>
                      <a:r>
                        <a:rPr lang="en-GB" sz="1100">
                          <a:effectLst/>
                        </a:rPr>
                        <a:t>that an act of</a:t>
                      </a:r>
                      <a:endParaRPr lang="en-GB" sz="1200">
                        <a:effectLst/>
                      </a:endParaRPr>
                    </a:p>
                    <a:p>
                      <a:pPr>
                        <a:spcAft>
                          <a:spcPts val="0"/>
                        </a:spcAft>
                      </a:pPr>
                      <a:r>
                        <a:rPr lang="en-GB" sz="1100">
                          <a:effectLst/>
                        </a:rPr>
                        <a:t>terrorism will take</a:t>
                      </a:r>
                      <a:endParaRPr lang="en-GB" sz="1200">
                        <a:effectLst/>
                      </a:endParaRPr>
                    </a:p>
                    <a:p>
                      <a:pPr>
                        <a:spcAft>
                          <a:spcPts val="0"/>
                        </a:spcAft>
                      </a:pPr>
                      <a:r>
                        <a:rPr lang="en-GB" sz="1100">
                          <a:effectLst/>
                        </a:rPr>
                        <a:t>place</a:t>
                      </a:r>
                      <a:endParaRPr lang="en-GB" sz="1200">
                        <a:effectLst/>
                        <a:latin typeface="Times New Roman"/>
                        <a:ea typeface="Times New Roman"/>
                      </a:endParaRPr>
                    </a:p>
                  </a:txBody>
                  <a:tcPr marL="68574" marR="68574" marT="0" marB="0"/>
                </a:tc>
                <a:tc>
                  <a:txBody>
                    <a:bodyPr/>
                    <a:lstStyle/>
                    <a:p>
                      <a:pPr>
                        <a:spcAft>
                          <a:spcPts val="0"/>
                        </a:spcAft>
                      </a:pPr>
                      <a:r>
                        <a:rPr lang="en-GB" sz="1100">
                          <a:effectLst/>
                        </a:rPr>
                        <a:t>Evidence of terrorism</a:t>
                      </a:r>
                      <a:endParaRPr lang="en-GB" sz="1200">
                        <a:effectLst/>
                        <a:latin typeface="Times New Roman"/>
                        <a:ea typeface="Times New Roman"/>
                      </a:endParaRPr>
                    </a:p>
                  </a:txBody>
                  <a:tcPr marL="68574" marR="68574" marT="0" marB="0"/>
                </a:tc>
                <a:extLst>
                  <a:ext uri="{0D108BD9-81ED-4DB2-BD59-A6C34878D82A}">
                    <a16:rowId xmlns:a16="http://schemas.microsoft.com/office/drawing/2014/main" val="10002"/>
                  </a:ext>
                </a:extLst>
              </a:tr>
              <a:tr h="1230442">
                <a:tc>
                  <a:txBody>
                    <a:bodyPr/>
                    <a:lstStyle/>
                    <a:p>
                      <a:pPr>
                        <a:spcAft>
                          <a:spcPts val="0"/>
                        </a:spcAft>
                      </a:pPr>
                      <a:r>
                        <a:rPr lang="en-GB" sz="1100" dirty="0">
                          <a:effectLst/>
                        </a:rPr>
                        <a:t>Schedule 7 to the Terrorism Act 2000</a:t>
                      </a:r>
                      <a:endParaRPr lang="en-GB" sz="1200" dirty="0">
                        <a:effectLst/>
                        <a:latin typeface="Times New Roman"/>
                        <a:ea typeface="Times New Roman"/>
                      </a:endParaRPr>
                    </a:p>
                  </a:txBody>
                  <a:tcPr marL="68574" marR="68574" marT="0" marB="0"/>
                </a:tc>
                <a:tc>
                  <a:txBody>
                    <a:bodyPr/>
                    <a:lstStyle/>
                    <a:p>
                      <a:pPr>
                        <a:spcAft>
                          <a:spcPts val="0"/>
                        </a:spcAft>
                      </a:pPr>
                      <a:r>
                        <a:rPr lang="en-GB" sz="1100">
                          <a:effectLst/>
                        </a:rPr>
                        <a:t>Persons, vehicles,</a:t>
                      </a:r>
                      <a:endParaRPr lang="en-GB" sz="1200">
                        <a:effectLst/>
                      </a:endParaRPr>
                    </a:p>
                    <a:p>
                      <a:pPr>
                        <a:spcAft>
                          <a:spcPts val="0"/>
                        </a:spcAft>
                      </a:pPr>
                      <a:r>
                        <a:rPr lang="en-GB" sz="1100">
                          <a:effectLst/>
                        </a:rPr>
                        <a:t>vessels, etc.</a:t>
                      </a:r>
                      <a:endParaRPr lang="en-GB" sz="1200">
                        <a:effectLst/>
                        <a:latin typeface="Times New Roman"/>
                        <a:ea typeface="Times New Roman"/>
                      </a:endParaRPr>
                    </a:p>
                  </a:txBody>
                  <a:tcPr marL="68574" marR="68574" marT="0" marB="0"/>
                </a:tc>
                <a:tc>
                  <a:txBody>
                    <a:bodyPr/>
                    <a:lstStyle/>
                    <a:p>
                      <a:pPr>
                        <a:spcAft>
                          <a:spcPts val="0"/>
                        </a:spcAft>
                      </a:pPr>
                      <a:r>
                        <a:rPr lang="en-GB" sz="1100" dirty="0">
                          <a:effectLst/>
                        </a:rPr>
                        <a:t>Ports and airports</a:t>
                      </a:r>
                      <a:endParaRPr lang="en-GB" sz="1200" dirty="0">
                        <a:effectLst/>
                        <a:latin typeface="Times New Roman"/>
                        <a:ea typeface="Times New Roman"/>
                      </a:endParaRPr>
                    </a:p>
                  </a:txBody>
                  <a:tcPr marL="68574" marR="68574" marT="0" marB="0"/>
                </a:tc>
                <a:tc>
                  <a:txBody>
                    <a:bodyPr/>
                    <a:lstStyle/>
                    <a:p>
                      <a:pPr>
                        <a:spcAft>
                          <a:spcPts val="0"/>
                        </a:spcAft>
                      </a:pPr>
                      <a:r>
                        <a:rPr lang="en-GB" sz="1100" dirty="0">
                          <a:effectLst/>
                        </a:rPr>
                        <a:t>Anything relevant to determining if a</a:t>
                      </a:r>
                      <a:endParaRPr lang="en-GB" sz="1200" dirty="0">
                        <a:effectLst/>
                      </a:endParaRPr>
                    </a:p>
                    <a:p>
                      <a:pPr>
                        <a:spcAft>
                          <a:spcPts val="0"/>
                        </a:spcAft>
                      </a:pPr>
                      <a:r>
                        <a:rPr lang="en-GB" sz="1100" dirty="0">
                          <a:effectLst/>
                        </a:rPr>
                        <a:t>person falls within</a:t>
                      </a:r>
                      <a:endParaRPr lang="en-GB" sz="1200" dirty="0">
                        <a:effectLst/>
                      </a:endParaRPr>
                    </a:p>
                    <a:p>
                      <a:pPr>
                        <a:spcAft>
                          <a:spcPts val="0"/>
                        </a:spcAft>
                      </a:pPr>
                      <a:r>
                        <a:rPr lang="en-GB" sz="1100" dirty="0">
                          <a:effectLst/>
                        </a:rPr>
                        <a:t>the definition of a</a:t>
                      </a:r>
                      <a:endParaRPr lang="en-GB" sz="1200" dirty="0">
                        <a:effectLst/>
                      </a:endParaRPr>
                    </a:p>
                    <a:p>
                      <a:pPr>
                        <a:spcAft>
                          <a:spcPts val="0"/>
                        </a:spcAft>
                      </a:pPr>
                      <a:r>
                        <a:rPr lang="en-GB" sz="1100" dirty="0">
                          <a:effectLst/>
                        </a:rPr>
                        <a:t>terrorist</a:t>
                      </a:r>
                      <a:endParaRPr lang="en-GB" sz="1200" dirty="0">
                        <a:effectLst/>
                        <a:latin typeface="Times New Roman"/>
                        <a:ea typeface="Times New Roman"/>
                      </a:endParaRPr>
                    </a:p>
                  </a:txBody>
                  <a:tcPr marL="68574" marR="68574" marT="0" marB="0"/>
                </a:tc>
                <a:extLst>
                  <a:ext uri="{0D108BD9-81ED-4DB2-BD59-A6C34878D82A}">
                    <a16:rowId xmlns:a16="http://schemas.microsoft.com/office/drawing/2014/main" val="10003"/>
                  </a:ext>
                </a:extLst>
              </a:tr>
            </a:tbl>
          </a:graphicData>
        </a:graphic>
      </p:graphicFrame>
      <p:sp>
        <p:nvSpPr>
          <p:cNvPr id="7200" name="Rectangle 1">
            <a:extLst>
              <a:ext uri="{FF2B5EF4-FFF2-40B4-BE49-F238E27FC236}">
                <a16:creationId xmlns:a16="http://schemas.microsoft.com/office/drawing/2014/main" id="{EA80C7BB-3E16-4066-9D19-A3D9D050C97C}"/>
              </a:ext>
            </a:extLst>
          </p:cNvPr>
          <p:cNvSpPr>
            <a:spLocks noChangeArrowheads="1"/>
          </p:cNvSpPr>
          <p:nvPr/>
        </p:nvSpPr>
        <p:spPr bwMode="auto">
          <a:xfrm>
            <a:off x="2351089" y="1412875"/>
            <a:ext cx="7705725" cy="98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r>
              <a:rPr lang="en-GB" altLang="en-US" sz="2000">
                <a:solidFill>
                  <a:srgbClr val="000000"/>
                </a:solidFill>
                <a:latin typeface="Arial" panose="020B0604020202020204" pitchFamily="34" charset="0"/>
                <a:cs typeface="Times New Roman" panose="02020603050405020304" pitchFamily="18" charset="0"/>
              </a:rPr>
              <a:t>The following Acts provide the powers that Police Officers utilise where reasonable grounds for suspicion are not required:</a:t>
            </a:r>
            <a:endParaRPr lang="en-GB" altLang="en-US" sz="2000">
              <a:latin typeface="Arial" panose="020B0604020202020204" pitchFamily="34" charset="0"/>
              <a:cs typeface="Times New Roman" panose="02020603050405020304" pitchFamily="18" charset="0"/>
            </a:endParaRPr>
          </a:p>
          <a:p>
            <a:endParaRPr lang="en-GB" altLang="en-US">
              <a:latin typeface="Arial" panose="020B0604020202020204" pitchFamily="34"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42D76-3727-4B5A-AB1F-B19904334B7B}"/>
              </a:ext>
            </a:extLst>
          </p:cNvPr>
          <p:cNvSpPr>
            <a:spLocks noGrp="1"/>
          </p:cNvSpPr>
          <p:nvPr>
            <p:ph type="title"/>
          </p:nvPr>
        </p:nvSpPr>
        <p:spPr>
          <a:xfrm>
            <a:off x="838200" y="365126"/>
            <a:ext cx="10515600" cy="628788"/>
          </a:xfrm>
        </p:spPr>
        <p:txBody>
          <a:bodyPr>
            <a:normAutofit/>
          </a:bodyPr>
          <a:lstStyle/>
          <a:p>
            <a:r>
              <a:rPr lang="en-GB" sz="3200" dirty="0"/>
              <a:t>Fair Stop &amp; Search</a:t>
            </a:r>
          </a:p>
        </p:txBody>
      </p:sp>
      <p:sp>
        <p:nvSpPr>
          <p:cNvPr id="3" name="Content Placeholder 2">
            <a:extLst>
              <a:ext uri="{FF2B5EF4-FFF2-40B4-BE49-F238E27FC236}">
                <a16:creationId xmlns:a16="http://schemas.microsoft.com/office/drawing/2014/main" id="{530E49C9-F220-498B-99B7-E3857E6A6FBF}"/>
              </a:ext>
            </a:extLst>
          </p:cNvPr>
          <p:cNvSpPr>
            <a:spLocks noGrp="1"/>
          </p:cNvSpPr>
          <p:nvPr>
            <p:ph idx="1"/>
          </p:nvPr>
        </p:nvSpPr>
        <p:spPr>
          <a:xfrm>
            <a:off x="838200" y="1325218"/>
            <a:ext cx="10515600" cy="4851746"/>
          </a:xfrm>
        </p:spPr>
        <p:txBody>
          <a:bodyPr>
            <a:normAutofit/>
          </a:bodyPr>
          <a:lstStyle/>
          <a:p>
            <a:pPr algn="l"/>
            <a:r>
              <a:rPr lang="en-GB" b="0" i="0" dirty="0">
                <a:solidFill>
                  <a:srgbClr val="333333"/>
                </a:solidFill>
                <a:effectLst/>
                <a:latin typeface="Arial" panose="020B0604020202020204" pitchFamily="34" charset="0"/>
              </a:rPr>
              <a:t>The decision to stop and/or search a person must be reasonable. </a:t>
            </a:r>
          </a:p>
          <a:p>
            <a:pPr algn="l"/>
            <a:r>
              <a:rPr lang="en-GB" b="0" i="0" dirty="0">
                <a:solidFill>
                  <a:srgbClr val="333333"/>
                </a:solidFill>
                <a:effectLst/>
                <a:latin typeface="Arial" panose="020B0604020202020204" pitchFamily="34" charset="0"/>
              </a:rPr>
              <a:t>When an officer decides to stop and search a person, they must be sure that their decision to stop and search that particular person is made for the right reasons. </a:t>
            </a:r>
          </a:p>
          <a:p>
            <a:pPr algn="l"/>
            <a:r>
              <a:rPr lang="en-GB" dirty="0">
                <a:solidFill>
                  <a:srgbClr val="333333"/>
                </a:solidFill>
                <a:latin typeface="Arial" panose="020B0604020202020204" pitchFamily="34" charset="0"/>
              </a:rPr>
              <a:t>M</a:t>
            </a:r>
            <a:r>
              <a:rPr lang="en-GB" b="0" i="0" dirty="0">
                <a:solidFill>
                  <a:srgbClr val="333333"/>
                </a:solidFill>
                <a:effectLst/>
                <a:latin typeface="Arial" panose="020B0604020202020204" pitchFamily="34" charset="0"/>
              </a:rPr>
              <a:t>ust be impartial and based on the facts.</a:t>
            </a:r>
          </a:p>
          <a:p>
            <a:pPr algn="l"/>
            <a:r>
              <a:rPr lang="en-GB" b="0" i="0" dirty="0">
                <a:solidFill>
                  <a:srgbClr val="333333"/>
                </a:solidFill>
                <a:effectLst/>
                <a:latin typeface="Arial" panose="020B0604020202020204" pitchFamily="34" charset="0"/>
              </a:rPr>
              <a:t>Officers must not consciously use their powers in an unfair or discriminatory way. They should also be mindful of the potential influence of unconscious (implicit) bias on their decision making.</a:t>
            </a:r>
          </a:p>
          <a:p>
            <a:endParaRPr lang="en-GB" dirty="0"/>
          </a:p>
        </p:txBody>
      </p:sp>
    </p:spTree>
    <p:extLst>
      <p:ext uri="{BB962C8B-B14F-4D97-AF65-F5344CB8AC3E}">
        <p14:creationId xmlns:p14="http://schemas.microsoft.com/office/powerpoint/2010/main" val="2809890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29DE-EC0F-4E14-AD47-B5FFC9E95F34}"/>
              </a:ext>
            </a:extLst>
          </p:cNvPr>
          <p:cNvSpPr>
            <a:spLocks noGrp="1"/>
          </p:cNvSpPr>
          <p:nvPr>
            <p:ph type="title"/>
          </p:nvPr>
        </p:nvSpPr>
        <p:spPr>
          <a:xfrm>
            <a:off x="838200" y="365125"/>
            <a:ext cx="10515600" cy="549275"/>
          </a:xfrm>
        </p:spPr>
        <p:txBody>
          <a:bodyPr>
            <a:normAutofit fontScale="90000"/>
          </a:bodyPr>
          <a:lstStyle/>
          <a:p>
            <a:br>
              <a:rPr lang="en-GB" sz="3600" b="1" i="0" dirty="0">
                <a:solidFill>
                  <a:srgbClr val="282560"/>
                </a:solidFill>
                <a:effectLst/>
                <a:latin typeface="Helvetica Neue"/>
              </a:rPr>
            </a:br>
            <a:r>
              <a:rPr lang="en-GB" sz="3600" b="1" i="0" dirty="0">
                <a:solidFill>
                  <a:srgbClr val="282560"/>
                </a:solidFill>
                <a:effectLst/>
                <a:latin typeface="Helvetica Neue"/>
              </a:rPr>
              <a:t>Why does fair matter?</a:t>
            </a:r>
            <a:br>
              <a:rPr lang="en-GB" sz="3600" b="1" i="0" dirty="0">
                <a:solidFill>
                  <a:srgbClr val="282560"/>
                </a:solidFill>
                <a:effectLst/>
                <a:latin typeface="Helvetica Neue"/>
              </a:rPr>
            </a:br>
            <a:endParaRPr lang="en-GB" sz="3600" dirty="0"/>
          </a:p>
        </p:txBody>
      </p:sp>
      <p:sp>
        <p:nvSpPr>
          <p:cNvPr id="3" name="Content Placeholder 2">
            <a:extLst>
              <a:ext uri="{FF2B5EF4-FFF2-40B4-BE49-F238E27FC236}">
                <a16:creationId xmlns:a16="http://schemas.microsoft.com/office/drawing/2014/main" id="{92925F2F-2515-49F7-9DE7-7C59102A9747}"/>
              </a:ext>
            </a:extLst>
          </p:cNvPr>
          <p:cNvSpPr>
            <a:spLocks noGrp="1"/>
          </p:cNvSpPr>
          <p:nvPr>
            <p:ph idx="1"/>
          </p:nvPr>
        </p:nvSpPr>
        <p:spPr>
          <a:xfrm>
            <a:off x="838200" y="1431235"/>
            <a:ext cx="10515600" cy="4745728"/>
          </a:xfrm>
        </p:spPr>
        <p:txBody>
          <a:bodyPr/>
          <a:lstStyle/>
          <a:p>
            <a:r>
              <a:rPr lang="en-GB" b="0" i="0" dirty="0">
                <a:solidFill>
                  <a:srgbClr val="333333"/>
                </a:solidFill>
                <a:effectLst/>
                <a:latin typeface="Arial" panose="020B0604020202020204" pitchFamily="34" charset="0"/>
              </a:rPr>
              <a:t>Fair decision making matters as it affects how people perceive the police – not just the individual but groups and wider communities.</a:t>
            </a:r>
          </a:p>
          <a:p>
            <a:r>
              <a:rPr lang="en-GB" b="0" i="0" dirty="0">
                <a:solidFill>
                  <a:srgbClr val="333333"/>
                </a:solidFill>
                <a:effectLst/>
                <a:latin typeface="Arial" panose="020B0604020202020204" pitchFamily="34" charset="0"/>
              </a:rPr>
              <a:t> The presence or absence of procedural justice (i.e. fair decision making and respectful treatment) during stop and search can affect whether people perceive the police</a:t>
            </a:r>
          </a:p>
          <a:p>
            <a:r>
              <a:rPr lang="en-GB" b="0" i="0" dirty="0">
                <a:solidFill>
                  <a:srgbClr val="333333"/>
                </a:solidFill>
                <a:effectLst/>
                <a:latin typeface="Arial" panose="020B0604020202020204" pitchFamily="34" charset="0"/>
              </a:rPr>
              <a:t>When a person or group does not understand the reason for the police stopping or searching them, or feels unfairly singled out, it can damage their trust in the police and increase resentment</a:t>
            </a:r>
            <a:endParaRPr lang="en-GB" dirty="0"/>
          </a:p>
        </p:txBody>
      </p:sp>
    </p:spTree>
    <p:extLst>
      <p:ext uri="{BB962C8B-B14F-4D97-AF65-F5344CB8AC3E}">
        <p14:creationId xmlns:p14="http://schemas.microsoft.com/office/powerpoint/2010/main" val="3983015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43C3A-C51F-4014-96EB-BA4D61D2FBBB}"/>
              </a:ext>
            </a:extLst>
          </p:cNvPr>
          <p:cNvSpPr>
            <a:spLocks noGrp="1"/>
          </p:cNvSpPr>
          <p:nvPr>
            <p:ph type="title"/>
          </p:nvPr>
        </p:nvSpPr>
        <p:spPr>
          <a:xfrm>
            <a:off x="838200" y="365126"/>
            <a:ext cx="10515600" cy="642039"/>
          </a:xfrm>
        </p:spPr>
        <p:txBody>
          <a:bodyPr>
            <a:normAutofit fontScale="90000"/>
          </a:bodyPr>
          <a:lstStyle/>
          <a:p>
            <a:br>
              <a:rPr lang="en-GB" sz="3200" b="1" i="0" dirty="0">
                <a:solidFill>
                  <a:srgbClr val="282560"/>
                </a:solidFill>
                <a:effectLst/>
                <a:latin typeface="Helvetica Neue"/>
              </a:rPr>
            </a:br>
            <a:r>
              <a:rPr lang="en-GB" sz="3200" b="1" i="0" dirty="0">
                <a:solidFill>
                  <a:srgbClr val="282560"/>
                </a:solidFill>
                <a:effectLst/>
                <a:latin typeface="Helvetica Neue"/>
              </a:rPr>
              <a:t>Why does fair matter? </a:t>
            </a:r>
            <a:r>
              <a:rPr lang="en-GB" sz="3200" b="1" i="0" dirty="0" err="1">
                <a:solidFill>
                  <a:srgbClr val="282560"/>
                </a:solidFill>
                <a:effectLst/>
                <a:latin typeface="Helvetica Neue"/>
              </a:rPr>
              <a:t>Cont</a:t>
            </a:r>
            <a:r>
              <a:rPr lang="en-GB" sz="3200" b="1" i="0" dirty="0">
                <a:solidFill>
                  <a:srgbClr val="282560"/>
                </a:solidFill>
                <a:effectLst/>
                <a:latin typeface="Helvetica Neue"/>
              </a:rPr>
              <a:t>….</a:t>
            </a:r>
            <a:br>
              <a:rPr lang="en-GB" sz="3200" b="1" i="0" dirty="0">
                <a:solidFill>
                  <a:srgbClr val="282560"/>
                </a:solidFill>
                <a:effectLst/>
                <a:latin typeface="Helvetica Neue"/>
              </a:rPr>
            </a:br>
            <a:endParaRPr lang="en-GB" sz="3200" dirty="0"/>
          </a:p>
        </p:txBody>
      </p:sp>
      <p:sp>
        <p:nvSpPr>
          <p:cNvPr id="3" name="Content Placeholder 2">
            <a:extLst>
              <a:ext uri="{FF2B5EF4-FFF2-40B4-BE49-F238E27FC236}">
                <a16:creationId xmlns:a16="http://schemas.microsoft.com/office/drawing/2014/main" id="{8D0AEC2B-F5FC-42C7-BAD5-CF8EE252E65E}"/>
              </a:ext>
            </a:extLst>
          </p:cNvPr>
          <p:cNvSpPr>
            <a:spLocks noGrp="1"/>
          </p:cNvSpPr>
          <p:nvPr>
            <p:ph idx="1"/>
          </p:nvPr>
        </p:nvSpPr>
        <p:spPr>
          <a:xfrm>
            <a:off x="838200" y="1232452"/>
            <a:ext cx="10515600" cy="4944511"/>
          </a:xfrm>
        </p:spPr>
        <p:txBody>
          <a:bodyPr>
            <a:normAutofit/>
          </a:bodyPr>
          <a:lstStyle/>
          <a:p>
            <a:pPr algn="l"/>
            <a:r>
              <a:rPr lang="en-GB" b="0" i="0" dirty="0">
                <a:solidFill>
                  <a:srgbClr val="333333"/>
                </a:solidFill>
                <a:effectLst/>
                <a:latin typeface="Arial" panose="020B0604020202020204" pitchFamily="34" charset="0"/>
              </a:rPr>
              <a:t>People are more likely to be satisfied with a stop and search when they believe there is a good and credible reason and do not feel unfairly targeted. It is important that officers are neutral in their decision making and explain their decisions to the person being searched. </a:t>
            </a:r>
          </a:p>
          <a:p>
            <a:pPr algn="l"/>
            <a:r>
              <a:rPr lang="en-GB" b="0" i="0" dirty="0">
                <a:solidFill>
                  <a:srgbClr val="333333"/>
                </a:solidFill>
                <a:effectLst/>
                <a:latin typeface="Arial" panose="020B0604020202020204" pitchFamily="34" charset="0"/>
              </a:rPr>
              <a:t>People may not want to be stopped and searched, but are more likely to accept it if they understand why it is necessary.</a:t>
            </a:r>
          </a:p>
          <a:p>
            <a:pPr algn="l"/>
            <a:r>
              <a:rPr lang="en-GB" dirty="0">
                <a:solidFill>
                  <a:srgbClr val="333333"/>
                </a:solidFill>
                <a:latin typeface="Arial" panose="020B0604020202020204" pitchFamily="34" charset="0"/>
              </a:rPr>
              <a:t>S</a:t>
            </a:r>
            <a:r>
              <a:rPr lang="en-GB" b="0" i="0" dirty="0">
                <a:solidFill>
                  <a:srgbClr val="333333"/>
                </a:solidFill>
                <a:effectLst/>
                <a:latin typeface="Arial" panose="020B0604020202020204" pitchFamily="34" charset="0"/>
              </a:rPr>
              <a:t>earches where the grounds for suspicion are strong are more likely to have a positive outcome and more likely to be seen as ‘good’ and ‘credible’ by the person being searched and the community</a:t>
            </a:r>
          </a:p>
          <a:p>
            <a:pPr marL="0" indent="0">
              <a:buNone/>
            </a:pPr>
            <a:endParaRPr lang="en-GB" dirty="0"/>
          </a:p>
        </p:txBody>
      </p:sp>
    </p:spTree>
    <p:extLst>
      <p:ext uri="{BB962C8B-B14F-4D97-AF65-F5344CB8AC3E}">
        <p14:creationId xmlns:p14="http://schemas.microsoft.com/office/powerpoint/2010/main" val="1660774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7957892-05C6-4CA5-B616-319E1D0DAC48}"/>
              </a:ext>
            </a:extLst>
          </p:cNvPr>
          <p:cNvSpPr>
            <a:spLocks noGrp="1" noChangeArrowheads="1"/>
          </p:cNvSpPr>
          <p:nvPr>
            <p:ph type="title"/>
          </p:nvPr>
        </p:nvSpPr>
        <p:spPr/>
        <p:txBody>
          <a:bodyPr/>
          <a:lstStyle/>
          <a:p>
            <a:pPr eaLnBrk="1" hangingPunct="1"/>
            <a:r>
              <a:rPr lang="en-GB" altLang="en-US" sz="4000" b="1"/>
              <a:t>The Search Itself</a:t>
            </a:r>
            <a:endParaRPr lang="en-GB" altLang="en-US" sz="4000"/>
          </a:p>
        </p:txBody>
      </p:sp>
      <p:sp>
        <p:nvSpPr>
          <p:cNvPr id="8195" name="Rectangle 4">
            <a:extLst>
              <a:ext uri="{FF2B5EF4-FFF2-40B4-BE49-F238E27FC236}">
                <a16:creationId xmlns:a16="http://schemas.microsoft.com/office/drawing/2014/main" id="{A6465D4C-91D6-4AE5-9335-F6292BCD2BAD}"/>
              </a:ext>
            </a:extLst>
          </p:cNvPr>
          <p:cNvSpPr>
            <a:spLocks noChangeArrowheads="1"/>
          </p:cNvSpPr>
          <p:nvPr/>
        </p:nvSpPr>
        <p:spPr bwMode="auto">
          <a:xfrm>
            <a:off x="3935413" y="3860800"/>
            <a:ext cx="64008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spcBef>
                <a:spcPct val="20000"/>
              </a:spcBef>
            </a:pPr>
            <a:endParaRPr lang="en-GB" altLang="en-US" sz="3200"/>
          </a:p>
        </p:txBody>
      </p:sp>
      <p:sp>
        <p:nvSpPr>
          <p:cNvPr id="8197" name="TextBox 1">
            <a:extLst>
              <a:ext uri="{FF2B5EF4-FFF2-40B4-BE49-F238E27FC236}">
                <a16:creationId xmlns:a16="http://schemas.microsoft.com/office/drawing/2014/main" id="{2F2F8CB6-B61F-4F1F-9702-5F58A0E0507D}"/>
              </a:ext>
            </a:extLst>
          </p:cNvPr>
          <p:cNvSpPr txBox="1">
            <a:spLocks noChangeArrowheads="1"/>
          </p:cNvSpPr>
          <p:nvPr/>
        </p:nvSpPr>
        <p:spPr bwMode="auto">
          <a:xfrm>
            <a:off x="2351088" y="1557339"/>
            <a:ext cx="7777162"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a:t>Code A of PACE dictates that’s Police Officers conducting searches must provide the following:</a:t>
            </a:r>
          </a:p>
          <a:p>
            <a:pPr eaLnBrk="1" hangingPunct="1"/>
            <a:endParaRPr lang="en-GB" altLang="en-US"/>
          </a:p>
        </p:txBody>
      </p:sp>
      <p:sp>
        <p:nvSpPr>
          <p:cNvPr id="8198" name="TextBox 2">
            <a:extLst>
              <a:ext uri="{FF2B5EF4-FFF2-40B4-BE49-F238E27FC236}">
                <a16:creationId xmlns:a16="http://schemas.microsoft.com/office/drawing/2014/main" id="{E36C7FEC-FAC9-46A6-8A63-88B1CAD941D4}"/>
              </a:ext>
            </a:extLst>
          </p:cNvPr>
          <p:cNvSpPr txBox="1">
            <a:spLocks noChangeArrowheads="1"/>
          </p:cNvSpPr>
          <p:nvPr/>
        </p:nvSpPr>
        <p:spPr bwMode="auto">
          <a:xfrm>
            <a:off x="1099930" y="2479674"/>
            <a:ext cx="10253870"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2400" b="1" dirty="0"/>
              <a:t>Grounds	  </a:t>
            </a:r>
            <a:r>
              <a:rPr lang="en-GB" altLang="en-US" sz="2400" dirty="0"/>
              <a:t>An explanation of the grounds for the search</a:t>
            </a:r>
          </a:p>
          <a:p>
            <a:pPr eaLnBrk="1" hangingPunct="1"/>
            <a:r>
              <a:rPr lang="en-GB" altLang="en-US" sz="2400" b="1" dirty="0"/>
              <a:t>Object</a:t>
            </a:r>
            <a:r>
              <a:rPr lang="en-GB" altLang="en-US" sz="2400" dirty="0"/>
              <a:t>		  An explanation of what the Officer is looking for</a:t>
            </a:r>
          </a:p>
          <a:p>
            <a:pPr eaLnBrk="1" hangingPunct="1"/>
            <a:r>
              <a:rPr lang="en-GB" altLang="en-US" sz="2400" b="1" dirty="0"/>
              <a:t>Warrant Card</a:t>
            </a:r>
            <a:r>
              <a:rPr lang="en-GB" altLang="en-US" sz="2400" dirty="0"/>
              <a:t>	  Plain clothed officers, must show their warrant card </a:t>
            </a:r>
          </a:p>
          <a:p>
            <a:pPr eaLnBrk="1" hangingPunct="1"/>
            <a:r>
              <a:rPr lang="en-GB" altLang="en-US" sz="2400" b="1" dirty="0"/>
              <a:t>Identity	  </a:t>
            </a:r>
            <a:r>
              <a:rPr lang="en-GB" altLang="en-US" sz="2400" dirty="0"/>
              <a:t>The Officers name and collar number</a:t>
            </a:r>
          </a:p>
          <a:p>
            <a:pPr eaLnBrk="1" hangingPunct="1"/>
            <a:r>
              <a:rPr lang="en-GB" altLang="en-US" sz="2400" b="1" dirty="0"/>
              <a:t>Station</a:t>
            </a:r>
            <a:r>
              <a:rPr lang="en-GB" altLang="en-US" sz="2400" dirty="0"/>
              <a:t>		  The station to which they are attached</a:t>
            </a:r>
          </a:p>
          <a:p>
            <a:pPr eaLnBrk="1" hangingPunct="1"/>
            <a:r>
              <a:rPr lang="en-GB" altLang="en-US" sz="2400" b="1" dirty="0"/>
              <a:t>Entitlement</a:t>
            </a:r>
            <a:r>
              <a:rPr lang="en-GB" altLang="en-US" sz="2400" dirty="0"/>
              <a:t>	  Entitlement to a copy of the search record</a:t>
            </a:r>
          </a:p>
          <a:p>
            <a:pPr eaLnBrk="1" hangingPunct="1"/>
            <a:r>
              <a:rPr lang="en-GB" altLang="en-US" sz="2400" b="1" dirty="0"/>
              <a:t>Legal Power</a:t>
            </a:r>
            <a:r>
              <a:rPr lang="en-GB" altLang="en-US" sz="2400" dirty="0"/>
              <a:t>	  An explanation of the legal power being exercised </a:t>
            </a:r>
          </a:p>
          <a:p>
            <a:pPr eaLnBrk="1" hangingPunct="1"/>
            <a:r>
              <a:rPr lang="en-GB" altLang="en-US" sz="2400" b="1" dirty="0"/>
              <a:t>Your Detained</a:t>
            </a:r>
            <a:r>
              <a:rPr lang="en-GB" altLang="en-US" sz="2400" dirty="0"/>
              <a:t>	  An instruction that they are detained for the search</a:t>
            </a:r>
          </a:p>
          <a:p>
            <a:pPr eaLnBrk="1" hangingPunct="1"/>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1BF0-9486-444E-B3E9-D8A01C43F601}"/>
              </a:ext>
            </a:extLst>
          </p:cNvPr>
          <p:cNvSpPr>
            <a:spLocks noGrp="1"/>
          </p:cNvSpPr>
          <p:nvPr>
            <p:ph type="title"/>
          </p:nvPr>
        </p:nvSpPr>
        <p:spPr>
          <a:xfrm>
            <a:off x="838200" y="365126"/>
            <a:ext cx="10515600" cy="946840"/>
          </a:xfrm>
        </p:spPr>
        <p:txBody>
          <a:bodyPr>
            <a:normAutofit fontScale="90000"/>
          </a:bodyPr>
          <a:lstStyle/>
          <a:p>
            <a:br>
              <a:rPr lang="en-GB" b="1" i="0" dirty="0">
                <a:solidFill>
                  <a:srgbClr val="282560"/>
                </a:solidFill>
                <a:effectLst/>
                <a:latin typeface="Helvetica Neue"/>
              </a:rPr>
            </a:br>
            <a:r>
              <a:rPr lang="en-GB" sz="3600" b="1" i="0" dirty="0">
                <a:solidFill>
                  <a:srgbClr val="282560"/>
                </a:solidFill>
                <a:effectLst/>
                <a:latin typeface="Helvetica Neue"/>
              </a:rPr>
              <a:t>What does fair mean in the context of stop and search?</a:t>
            </a:r>
            <a:br>
              <a:rPr lang="en-GB" sz="3600" b="1" i="0" dirty="0">
                <a:solidFill>
                  <a:srgbClr val="282560"/>
                </a:solidFill>
                <a:effectLst/>
                <a:latin typeface="Helvetica Neue"/>
              </a:rPr>
            </a:br>
            <a:endParaRPr lang="en-GB" sz="3600" dirty="0"/>
          </a:p>
        </p:txBody>
      </p:sp>
      <p:sp>
        <p:nvSpPr>
          <p:cNvPr id="3" name="Content Placeholder 2">
            <a:extLst>
              <a:ext uri="{FF2B5EF4-FFF2-40B4-BE49-F238E27FC236}">
                <a16:creationId xmlns:a16="http://schemas.microsoft.com/office/drawing/2014/main" id="{F28C6D20-8186-4945-9E27-CA8D75811296}"/>
              </a:ext>
            </a:extLst>
          </p:cNvPr>
          <p:cNvSpPr>
            <a:spLocks noGrp="1"/>
          </p:cNvSpPr>
          <p:nvPr>
            <p:ph idx="1"/>
          </p:nvPr>
        </p:nvSpPr>
        <p:spPr>
          <a:xfrm>
            <a:off x="838200" y="1683026"/>
            <a:ext cx="10515600" cy="4809848"/>
          </a:xfrm>
        </p:spPr>
        <p:txBody>
          <a:bodyPr/>
          <a:lstStyle/>
          <a:p>
            <a:r>
              <a:rPr lang="en-GB" sz="2400" dirty="0"/>
              <a:t>S&amp;S on </a:t>
            </a:r>
            <a:r>
              <a:rPr lang="en-GB" sz="2400" b="0" i="0" dirty="0">
                <a:solidFill>
                  <a:srgbClr val="333333"/>
                </a:solidFill>
                <a:effectLst/>
              </a:rPr>
              <a:t>appropriate factors</a:t>
            </a:r>
          </a:p>
          <a:p>
            <a:r>
              <a:rPr lang="en-GB" sz="2400" dirty="0">
                <a:solidFill>
                  <a:srgbClr val="333333"/>
                </a:solidFill>
              </a:rPr>
              <a:t>Not </a:t>
            </a:r>
            <a:r>
              <a:rPr lang="en-GB" sz="2400" i="0" dirty="0">
                <a:solidFill>
                  <a:srgbClr val="333333"/>
                </a:solidFill>
                <a:effectLst/>
              </a:rPr>
              <a:t>appropriate to stop and/or search a person on the basis of protected characteristics</a:t>
            </a:r>
          </a:p>
          <a:p>
            <a:r>
              <a:rPr lang="en-GB" sz="2400" b="0" i="0" dirty="0">
                <a:solidFill>
                  <a:srgbClr val="333333"/>
                </a:solidFill>
                <a:effectLst/>
              </a:rPr>
              <a:t>Protected characteristics are age, disability, gender reassignment, marriage and civil partnership, pregnancy and maternity, race, religion or belief, sex and sexual orientation – under the Equality Act 2010</a:t>
            </a:r>
          </a:p>
          <a:p>
            <a:endParaRPr lang="en-GB" sz="2400" b="0" i="0" dirty="0">
              <a:solidFill>
                <a:srgbClr val="333333"/>
              </a:solidFill>
              <a:effectLst/>
            </a:endParaRPr>
          </a:p>
          <a:p>
            <a:endParaRPr lang="en-GB" sz="2400" i="0" dirty="0">
              <a:solidFill>
                <a:srgbClr val="333333"/>
              </a:solidFill>
              <a:effectLst/>
            </a:endParaRPr>
          </a:p>
          <a:p>
            <a:endParaRPr lang="en-GB" dirty="0"/>
          </a:p>
        </p:txBody>
      </p:sp>
    </p:spTree>
    <p:extLst>
      <p:ext uri="{BB962C8B-B14F-4D97-AF65-F5344CB8AC3E}">
        <p14:creationId xmlns:p14="http://schemas.microsoft.com/office/powerpoint/2010/main" val="1015736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6506-27FF-4F6B-90AC-803FDC3A759B}"/>
              </a:ext>
            </a:extLst>
          </p:cNvPr>
          <p:cNvSpPr>
            <a:spLocks noGrp="1"/>
          </p:cNvSpPr>
          <p:nvPr>
            <p:ph type="title"/>
          </p:nvPr>
        </p:nvSpPr>
        <p:spPr>
          <a:xfrm>
            <a:off x="838200" y="365125"/>
            <a:ext cx="10515600" cy="549275"/>
          </a:xfrm>
        </p:spPr>
        <p:txBody>
          <a:bodyPr>
            <a:noAutofit/>
          </a:bodyPr>
          <a:lstStyle/>
          <a:p>
            <a:br>
              <a:rPr lang="en-GB" sz="3200" b="1" dirty="0">
                <a:solidFill>
                  <a:srgbClr val="333333"/>
                </a:solidFill>
                <a:latin typeface="Helvetica Neue"/>
              </a:rPr>
            </a:br>
            <a:r>
              <a:rPr lang="en-GB" sz="3200" b="1" dirty="0">
                <a:solidFill>
                  <a:srgbClr val="333333"/>
                </a:solidFill>
                <a:latin typeface="Helvetica Neue"/>
              </a:rPr>
              <a:t>O</a:t>
            </a:r>
            <a:r>
              <a:rPr lang="en-GB" sz="3200" b="1" i="0" dirty="0">
                <a:solidFill>
                  <a:srgbClr val="333333"/>
                </a:solidFill>
                <a:effectLst/>
                <a:latin typeface="Helvetica Neue"/>
              </a:rPr>
              <a:t>bjective factors</a:t>
            </a:r>
            <a:br>
              <a:rPr lang="en-GB" sz="3200" b="1" i="0" dirty="0">
                <a:solidFill>
                  <a:srgbClr val="333333"/>
                </a:solidFill>
                <a:effectLst/>
                <a:latin typeface="Helvetica Neue"/>
              </a:rPr>
            </a:br>
            <a:endParaRPr lang="en-GB" sz="3200" dirty="0"/>
          </a:p>
        </p:txBody>
      </p:sp>
      <p:sp>
        <p:nvSpPr>
          <p:cNvPr id="3" name="Content Placeholder 2">
            <a:extLst>
              <a:ext uri="{FF2B5EF4-FFF2-40B4-BE49-F238E27FC236}">
                <a16:creationId xmlns:a16="http://schemas.microsoft.com/office/drawing/2014/main" id="{946FEC2B-EF4C-4946-B199-BA556CCEE0B5}"/>
              </a:ext>
            </a:extLst>
          </p:cNvPr>
          <p:cNvSpPr>
            <a:spLocks noGrp="1"/>
          </p:cNvSpPr>
          <p:nvPr>
            <p:ph idx="1"/>
          </p:nvPr>
        </p:nvSpPr>
        <p:spPr>
          <a:xfrm>
            <a:off x="838200" y="1298713"/>
            <a:ext cx="10515600" cy="4878250"/>
          </a:xfrm>
        </p:spPr>
        <p:txBody>
          <a:bodyPr>
            <a:normAutofit/>
          </a:bodyPr>
          <a:lstStyle/>
          <a:p>
            <a:r>
              <a:rPr lang="en-GB" sz="2400" i="0" dirty="0">
                <a:solidFill>
                  <a:srgbClr val="333333"/>
                </a:solidFill>
                <a:effectLst/>
                <a:latin typeface="Helvetica Neue"/>
              </a:rPr>
              <a:t>The decision to stop and search a person must be based on objective factors </a:t>
            </a:r>
          </a:p>
          <a:p>
            <a:pPr algn="l"/>
            <a:r>
              <a:rPr lang="en-GB" sz="2400" i="0" dirty="0">
                <a:solidFill>
                  <a:srgbClr val="333333"/>
                </a:solidFill>
                <a:effectLst/>
                <a:latin typeface="Arial" panose="020B0604020202020204" pitchFamily="34" charset="0"/>
              </a:rPr>
              <a:t>Treating everyone fairly, irrespective of personal factors, polic</a:t>
            </a:r>
            <a:r>
              <a:rPr lang="en-GB" sz="2400" dirty="0">
                <a:solidFill>
                  <a:srgbClr val="333333"/>
                </a:solidFill>
                <a:latin typeface="Arial" panose="020B0604020202020204" pitchFamily="34" charset="0"/>
              </a:rPr>
              <a:t>e ap</a:t>
            </a:r>
            <a:r>
              <a:rPr lang="en-GB" sz="2400" i="0" dirty="0">
                <a:solidFill>
                  <a:srgbClr val="333333"/>
                </a:solidFill>
                <a:effectLst/>
                <a:latin typeface="Arial" panose="020B0604020202020204" pitchFamily="34" charset="0"/>
              </a:rPr>
              <a:t>ply an objective test as the trigger for exercising stop and search powers.</a:t>
            </a:r>
          </a:p>
          <a:p>
            <a:pPr algn="l"/>
            <a:r>
              <a:rPr lang="en-GB" sz="2400" i="0" dirty="0">
                <a:solidFill>
                  <a:srgbClr val="333333"/>
                </a:solidFill>
                <a:effectLst/>
                <a:latin typeface="Arial" panose="020B0604020202020204" pitchFamily="34" charset="0"/>
              </a:rPr>
              <a:t>Police must have reasonable grounds for suspicion before they stop and search someone. This means that:</a:t>
            </a:r>
          </a:p>
          <a:p>
            <a:pPr algn="l">
              <a:buFont typeface="Arial" panose="020B0604020202020204" pitchFamily="34" charset="0"/>
              <a:buChar char="•"/>
            </a:pPr>
            <a:r>
              <a:rPr lang="en-GB" sz="2400" dirty="0">
                <a:solidFill>
                  <a:srgbClr val="333333"/>
                </a:solidFill>
                <a:latin typeface="Arial" panose="020B0604020202020204" pitchFamily="34" charset="0"/>
              </a:rPr>
              <a:t>O</a:t>
            </a:r>
            <a:r>
              <a:rPr lang="en-GB" sz="2400" i="0" dirty="0">
                <a:solidFill>
                  <a:srgbClr val="333333"/>
                </a:solidFill>
                <a:effectLst/>
                <a:latin typeface="Arial" panose="020B0604020202020204" pitchFamily="34" charset="0"/>
              </a:rPr>
              <a:t>fficer’s must genuinely suspect that they will find the item searched for and</a:t>
            </a:r>
          </a:p>
          <a:p>
            <a:pPr algn="l">
              <a:buFont typeface="Arial" panose="020B0604020202020204" pitchFamily="34" charset="0"/>
              <a:buChar char="•"/>
            </a:pPr>
            <a:r>
              <a:rPr lang="en-GB" sz="2400" dirty="0">
                <a:solidFill>
                  <a:srgbClr val="333333"/>
                </a:solidFill>
                <a:latin typeface="Arial" panose="020B0604020202020204" pitchFamily="34" charset="0"/>
              </a:rPr>
              <a:t>I</a:t>
            </a:r>
            <a:r>
              <a:rPr lang="en-GB" sz="2400" i="0" dirty="0">
                <a:solidFill>
                  <a:srgbClr val="333333"/>
                </a:solidFill>
                <a:effectLst/>
                <a:latin typeface="Arial" panose="020B0604020202020204" pitchFamily="34" charset="0"/>
              </a:rPr>
              <a:t>t must be objectively reasonable for them to suspect this, given the information available to them.</a:t>
            </a:r>
          </a:p>
          <a:p>
            <a:endParaRPr lang="en-GB" dirty="0"/>
          </a:p>
        </p:txBody>
      </p:sp>
    </p:spTree>
    <p:extLst>
      <p:ext uri="{BB962C8B-B14F-4D97-AF65-F5344CB8AC3E}">
        <p14:creationId xmlns:p14="http://schemas.microsoft.com/office/powerpoint/2010/main" val="258428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9DD04-DB9A-431C-8935-C1949AFB1827}"/>
              </a:ext>
            </a:extLst>
          </p:cNvPr>
          <p:cNvSpPr>
            <a:spLocks noGrp="1"/>
          </p:cNvSpPr>
          <p:nvPr>
            <p:ph type="title"/>
          </p:nvPr>
        </p:nvSpPr>
        <p:spPr>
          <a:xfrm>
            <a:off x="838200" y="365125"/>
            <a:ext cx="10515600" cy="536023"/>
          </a:xfrm>
        </p:spPr>
        <p:txBody>
          <a:bodyPr>
            <a:normAutofit/>
          </a:bodyPr>
          <a:lstStyle/>
          <a:p>
            <a:r>
              <a:rPr lang="en-GB" sz="2800" b="0" i="0" dirty="0">
                <a:solidFill>
                  <a:srgbClr val="333333"/>
                </a:solidFill>
                <a:effectLst/>
                <a:latin typeface="Arial" panose="020B0604020202020204" pitchFamily="34" charset="0"/>
              </a:rPr>
              <a:t>Personal factors</a:t>
            </a:r>
            <a:endParaRPr lang="en-GB" sz="2800" dirty="0"/>
          </a:p>
        </p:txBody>
      </p:sp>
      <p:sp>
        <p:nvSpPr>
          <p:cNvPr id="3" name="Content Placeholder 2">
            <a:extLst>
              <a:ext uri="{FF2B5EF4-FFF2-40B4-BE49-F238E27FC236}">
                <a16:creationId xmlns:a16="http://schemas.microsoft.com/office/drawing/2014/main" id="{2233EB85-1863-4EBD-A21B-ECC5B261C69E}"/>
              </a:ext>
            </a:extLst>
          </p:cNvPr>
          <p:cNvSpPr>
            <a:spLocks noGrp="1"/>
          </p:cNvSpPr>
          <p:nvPr>
            <p:ph idx="1"/>
          </p:nvPr>
        </p:nvSpPr>
        <p:spPr>
          <a:xfrm>
            <a:off x="838200" y="1166191"/>
            <a:ext cx="10515600" cy="5010772"/>
          </a:xfrm>
        </p:spPr>
        <p:txBody>
          <a:bodyPr/>
          <a:lstStyle/>
          <a:p>
            <a:r>
              <a:rPr lang="en-GB" i="0" dirty="0">
                <a:solidFill>
                  <a:srgbClr val="333333"/>
                </a:solidFill>
                <a:effectLst/>
                <a:latin typeface="Helvetica Neue"/>
              </a:rPr>
              <a:t>Personal factors </a:t>
            </a:r>
            <a:r>
              <a:rPr lang="en-GB" b="1" i="0" dirty="0">
                <a:solidFill>
                  <a:srgbClr val="333333"/>
                </a:solidFill>
                <a:effectLst/>
                <a:latin typeface="Helvetica Neue"/>
              </a:rPr>
              <a:t>can never </a:t>
            </a:r>
            <a:r>
              <a:rPr lang="en-GB" i="0" dirty="0">
                <a:solidFill>
                  <a:srgbClr val="333333"/>
                </a:solidFill>
                <a:effectLst/>
                <a:latin typeface="Helvetica Neue"/>
              </a:rPr>
              <a:t>support reasonable grounds for suspicion</a:t>
            </a:r>
          </a:p>
          <a:p>
            <a:r>
              <a:rPr lang="en-GB" dirty="0">
                <a:solidFill>
                  <a:srgbClr val="333333"/>
                </a:solidFill>
                <a:latin typeface="Helvetica Neue"/>
              </a:rPr>
              <a:t>Physical appearance</a:t>
            </a:r>
          </a:p>
          <a:p>
            <a:pPr lvl="1"/>
            <a:r>
              <a:rPr lang="en-GB" dirty="0">
                <a:solidFill>
                  <a:srgbClr val="333333"/>
                </a:solidFill>
                <a:latin typeface="Helvetica Neue"/>
              </a:rPr>
              <a:t>Age, ethnicity, hair style, clothes </a:t>
            </a:r>
          </a:p>
          <a:p>
            <a:r>
              <a:rPr lang="en-GB" dirty="0">
                <a:solidFill>
                  <a:srgbClr val="333333"/>
                </a:solidFill>
                <a:latin typeface="Helvetica Neue"/>
              </a:rPr>
              <a:t>Previous convictions</a:t>
            </a:r>
          </a:p>
          <a:p>
            <a:pPr lvl="1"/>
            <a:r>
              <a:rPr lang="en-GB" dirty="0">
                <a:solidFill>
                  <a:srgbClr val="333333"/>
                </a:solidFill>
                <a:latin typeface="Helvetica Neue"/>
              </a:rPr>
              <a:t>Known to the police </a:t>
            </a:r>
          </a:p>
          <a:p>
            <a:r>
              <a:rPr lang="en-GB" dirty="0">
                <a:solidFill>
                  <a:srgbClr val="333333"/>
                </a:solidFill>
                <a:latin typeface="Helvetica Neue"/>
              </a:rPr>
              <a:t>Generalisation or stereotypes</a:t>
            </a:r>
          </a:p>
          <a:p>
            <a:pPr lvl="1"/>
            <a:r>
              <a:rPr lang="en-GB" dirty="0">
                <a:solidFill>
                  <a:srgbClr val="333333"/>
                </a:solidFill>
                <a:latin typeface="Helvetica Neue"/>
              </a:rPr>
              <a:t>Belong to a certain group, age, groups, live in a certain area/family</a:t>
            </a:r>
          </a:p>
          <a:p>
            <a:endParaRPr lang="en-GB" dirty="0">
              <a:solidFill>
                <a:srgbClr val="333333"/>
              </a:solidFill>
              <a:latin typeface="Helvetica Neue"/>
            </a:endParaRPr>
          </a:p>
        </p:txBody>
      </p:sp>
    </p:spTree>
    <p:extLst>
      <p:ext uri="{BB962C8B-B14F-4D97-AF65-F5344CB8AC3E}">
        <p14:creationId xmlns:p14="http://schemas.microsoft.com/office/powerpoint/2010/main" val="1742471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8E720-945B-46AE-A33E-8EC58CE77C74}"/>
              </a:ext>
            </a:extLst>
          </p:cNvPr>
          <p:cNvSpPr>
            <a:spLocks noGrp="1"/>
          </p:cNvSpPr>
          <p:nvPr>
            <p:ph type="title"/>
          </p:nvPr>
        </p:nvSpPr>
        <p:spPr/>
        <p:txBody>
          <a:bodyPr/>
          <a:lstStyle/>
          <a:p>
            <a:r>
              <a:rPr lang="en-GB" dirty="0"/>
              <a:t>Figures</a:t>
            </a:r>
          </a:p>
        </p:txBody>
      </p:sp>
      <p:sp>
        <p:nvSpPr>
          <p:cNvPr id="3" name="Content Placeholder 2">
            <a:extLst>
              <a:ext uri="{FF2B5EF4-FFF2-40B4-BE49-F238E27FC236}">
                <a16:creationId xmlns:a16="http://schemas.microsoft.com/office/drawing/2014/main" id="{40A87861-163B-4556-BAB6-A5DC9A2CF059}"/>
              </a:ext>
            </a:extLst>
          </p:cNvPr>
          <p:cNvSpPr>
            <a:spLocks noGrp="1"/>
          </p:cNvSpPr>
          <p:nvPr>
            <p:ph idx="1"/>
          </p:nvPr>
        </p:nvSpPr>
        <p:spPr/>
        <p:txBody>
          <a:bodyPr/>
          <a:lstStyle/>
          <a:p>
            <a:r>
              <a:rPr lang="en-GB" dirty="0"/>
              <a:t>In 2019/20, Black, Asian and Minority Ethnic people were over four times more likely to be stopped and searched than White people</a:t>
            </a:r>
          </a:p>
          <a:p>
            <a:r>
              <a:rPr lang="en-GB" dirty="0"/>
              <a:t>Black people specifically, this was almost nine times more likely. </a:t>
            </a:r>
          </a:p>
          <a:p>
            <a:r>
              <a:rPr lang="en-GB" dirty="0"/>
              <a:t>Most searches were for drugs, and the majority of those are for possession rather than the more serious offence of supply. </a:t>
            </a:r>
          </a:p>
          <a:p>
            <a:r>
              <a:rPr lang="en-GB" dirty="0"/>
              <a:t>And most searches are self-generated – initiated spontaneously by the officer in response to what they see or hear, rather than intelligence-led</a:t>
            </a:r>
          </a:p>
        </p:txBody>
      </p:sp>
    </p:spTree>
    <p:extLst>
      <p:ext uri="{BB962C8B-B14F-4D97-AF65-F5344CB8AC3E}">
        <p14:creationId xmlns:p14="http://schemas.microsoft.com/office/powerpoint/2010/main" val="218120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32E87-2E69-46DE-90AD-101CEAA09250}"/>
              </a:ext>
            </a:extLst>
          </p:cNvPr>
          <p:cNvSpPr>
            <a:spLocks noGrp="1"/>
          </p:cNvSpPr>
          <p:nvPr>
            <p:ph type="title"/>
          </p:nvPr>
        </p:nvSpPr>
        <p:spPr>
          <a:xfrm>
            <a:off x="838200" y="365126"/>
            <a:ext cx="10515600" cy="725738"/>
          </a:xfrm>
        </p:spPr>
        <p:txBody>
          <a:bodyPr/>
          <a:lstStyle/>
          <a:p>
            <a:r>
              <a:rPr lang="en-GB" dirty="0"/>
              <a:t>Figures</a:t>
            </a:r>
          </a:p>
        </p:txBody>
      </p:sp>
      <p:sp>
        <p:nvSpPr>
          <p:cNvPr id="3" name="Content Placeholder 2">
            <a:extLst>
              <a:ext uri="{FF2B5EF4-FFF2-40B4-BE49-F238E27FC236}">
                <a16:creationId xmlns:a16="http://schemas.microsoft.com/office/drawing/2014/main" id="{355EC281-E44F-4827-AF03-A10FF9E7F910}"/>
              </a:ext>
            </a:extLst>
          </p:cNvPr>
          <p:cNvSpPr>
            <a:spLocks noGrp="1"/>
          </p:cNvSpPr>
          <p:nvPr>
            <p:ph idx="1"/>
          </p:nvPr>
        </p:nvSpPr>
        <p:spPr>
          <a:xfrm>
            <a:off x="838200" y="1443789"/>
            <a:ext cx="10515600" cy="4733174"/>
          </a:xfrm>
        </p:spPr>
        <p:txBody>
          <a:bodyPr/>
          <a:lstStyle/>
          <a:p>
            <a:pPr algn="l"/>
            <a:r>
              <a:rPr lang="en-GB" b="0" i="0" dirty="0">
                <a:solidFill>
                  <a:srgbClr val="0B0C0C"/>
                </a:solidFill>
                <a:effectLst/>
                <a:latin typeface="GDS Transport"/>
              </a:rPr>
              <a:t>In the year ending March 2021:</a:t>
            </a:r>
          </a:p>
          <a:p>
            <a:pPr algn="l"/>
            <a:r>
              <a:rPr lang="en-GB" b="0" i="0" dirty="0">
                <a:solidFill>
                  <a:srgbClr val="0B0C0C"/>
                </a:solidFill>
                <a:effectLst/>
                <a:latin typeface="GDS Transport"/>
              </a:rPr>
              <a:t>There were </a:t>
            </a:r>
            <a:r>
              <a:rPr lang="en-GB" b="1" i="0" dirty="0">
                <a:solidFill>
                  <a:srgbClr val="0B0C0C"/>
                </a:solidFill>
                <a:effectLst/>
                <a:latin typeface="GDS Transport"/>
              </a:rPr>
              <a:t>695,009 stop and searches</a:t>
            </a:r>
            <a:r>
              <a:rPr lang="en-GB" b="0" i="0" dirty="0">
                <a:solidFill>
                  <a:srgbClr val="0B0C0C"/>
                </a:solidFill>
                <a:effectLst/>
                <a:latin typeface="GDS Transport"/>
              </a:rPr>
              <a:t> conducted under section 1 PACE by police in England and Wales (including British Transport Police). </a:t>
            </a:r>
          </a:p>
          <a:p>
            <a:pPr algn="l"/>
            <a:r>
              <a:rPr lang="en-GB" b="0" i="0" dirty="0">
                <a:solidFill>
                  <a:srgbClr val="0B0C0C"/>
                </a:solidFill>
                <a:effectLst/>
                <a:latin typeface="GDS Transport"/>
              </a:rPr>
              <a:t>This is </a:t>
            </a:r>
            <a:r>
              <a:rPr lang="en-GB" b="1" i="0" dirty="0">
                <a:solidFill>
                  <a:srgbClr val="0B0C0C"/>
                </a:solidFill>
                <a:effectLst/>
                <a:latin typeface="GDS Transport"/>
              </a:rPr>
              <a:t>an increase of 135,808 (24%)</a:t>
            </a:r>
            <a:r>
              <a:rPr lang="en-GB" b="0" i="0" dirty="0">
                <a:solidFill>
                  <a:srgbClr val="0B0C0C"/>
                </a:solidFill>
                <a:effectLst/>
                <a:latin typeface="GDS Transport"/>
              </a:rPr>
              <a:t> compared with the previous year and the highest number of stop and searches since the year ending March 2014 (872,518), but 41% below the peak in the year ending March 2011 (1,179,746).</a:t>
            </a:r>
          </a:p>
        </p:txBody>
      </p:sp>
    </p:spTree>
    <p:extLst>
      <p:ext uri="{BB962C8B-B14F-4D97-AF65-F5344CB8AC3E}">
        <p14:creationId xmlns:p14="http://schemas.microsoft.com/office/powerpoint/2010/main" val="18850572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1317D83-2262-4C59-9765-FBA93904CDDF}"/>
              </a:ext>
            </a:extLst>
          </p:cNvPr>
          <p:cNvPicPr>
            <a:picLocks noChangeAspect="1"/>
          </p:cNvPicPr>
          <p:nvPr/>
        </p:nvPicPr>
        <p:blipFill>
          <a:blip r:embed="rId2"/>
          <a:stretch>
            <a:fillRect/>
          </a:stretch>
        </p:blipFill>
        <p:spPr>
          <a:xfrm>
            <a:off x="449179" y="465221"/>
            <a:ext cx="11470105" cy="5640304"/>
          </a:xfrm>
          <a:prstGeom prst="rect">
            <a:avLst/>
          </a:prstGeom>
        </p:spPr>
      </p:pic>
    </p:spTree>
    <p:extLst>
      <p:ext uri="{BB962C8B-B14F-4D97-AF65-F5344CB8AC3E}">
        <p14:creationId xmlns:p14="http://schemas.microsoft.com/office/powerpoint/2010/main" val="586839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B098-6915-4BE0-8A10-C467F9C9EF3E}"/>
              </a:ext>
            </a:extLst>
          </p:cNvPr>
          <p:cNvSpPr>
            <a:spLocks noGrp="1"/>
          </p:cNvSpPr>
          <p:nvPr>
            <p:ph type="title"/>
          </p:nvPr>
        </p:nvSpPr>
        <p:spPr>
          <a:xfrm>
            <a:off x="838200" y="365125"/>
            <a:ext cx="10515600" cy="902201"/>
          </a:xfrm>
        </p:spPr>
        <p:txBody>
          <a:bodyPr>
            <a:normAutofit/>
          </a:bodyPr>
          <a:lstStyle/>
          <a:p>
            <a:r>
              <a:rPr lang="en-GB" sz="3200" dirty="0"/>
              <a:t>Section 60 Order </a:t>
            </a:r>
          </a:p>
        </p:txBody>
      </p:sp>
      <p:sp>
        <p:nvSpPr>
          <p:cNvPr id="3" name="Content Placeholder 2">
            <a:extLst>
              <a:ext uri="{FF2B5EF4-FFF2-40B4-BE49-F238E27FC236}">
                <a16:creationId xmlns:a16="http://schemas.microsoft.com/office/drawing/2014/main" id="{B3E987B2-2F9A-4C86-B9B6-CB3BAFA9178B}"/>
              </a:ext>
            </a:extLst>
          </p:cNvPr>
          <p:cNvSpPr>
            <a:spLocks noGrp="1"/>
          </p:cNvSpPr>
          <p:nvPr>
            <p:ph idx="1"/>
          </p:nvPr>
        </p:nvSpPr>
        <p:spPr>
          <a:xfrm>
            <a:off x="838200" y="1475874"/>
            <a:ext cx="10515600" cy="4701089"/>
          </a:xfrm>
        </p:spPr>
        <p:txBody>
          <a:bodyPr>
            <a:normAutofit/>
          </a:bodyPr>
          <a:lstStyle/>
          <a:p>
            <a:pPr fontAlgn="base"/>
            <a:r>
              <a:rPr lang="en-GB" b="0" i="0" dirty="0">
                <a:solidFill>
                  <a:srgbClr val="141414"/>
                </a:solidFill>
                <a:effectLst/>
                <a:latin typeface="ReithSans"/>
              </a:rPr>
              <a:t>Section 60 can happen in a set area - usually a neighbourhood, or sometimes a whole borough - for a defined period of time.</a:t>
            </a:r>
          </a:p>
          <a:p>
            <a:pPr algn="l" fontAlgn="base"/>
            <a:r>
              <a:rPr lang="en-GB" b="0" i="0" dirty="0">
                <a:solidFill>
                  <a:srgbClr val="141414"/>
                </a:solidFill>
                <a:effectLst/>
                <a:latin typeface="ReithSans"/>
              </a:rPr>
              <a:t>Often this follows a violent incident, or if police expect a crime to take place.</a:t>
            </a:r>
          </a:p>
          <a:p>
            <a:pPr algn="l" fontAlgn="base"/>
            <a:r>
              <a:rPr lang="en-GB" b="0" i="0" dirty="0">
                <a:solidFill>
                  <a:srgbClr val="141414"/>
                </a:solidFill>
                <a:effectLst/>
                <a:latin typeface="ReithSans"/>
              </a:rPr>
              <a:t>In 2019 less senior officers able to authorise - or extend</a:t>
            </a:r>
          </a:p>
          <a:p>
            <a:pPr algn="l" fontAlgn="base">
              <a:buFont typeface="Arial" panose="020B0604020202020204" pitchFamily="34" charset="0"/>
              <a:buChar char="•"/>
            </a:pPr>
            <a:r>
              <a:rPr lang="en-GB" b="0" i="0" dirty="0">
                <a:solidFill>
                  <a:srgbClr val="141414"/>
                </a:solidFill>
                <a:effectLst/>
                <a:latin typeface="ReithSans"/>
              </a:rPr>
              <a:t>Relaxing the grounds from a reasonable belief that serious violence </a:t>
            </a:r>
            <a:r>
              <a:rPr lang="en-GB" b="1" i="0" dirty="0">
                <a:solidFill>
                  <a:srgbClr val="141414"/>
                </a:solidFill>
                <a:effectLst/>
                <a:latin typeface="inherit"/>
              </a:rPr>
              <a:t>will</a:t>
            </a:r>
            <a:r>
              <a:rPr lang="en-GB" b="0" i="0" dirty="0">
                <a:solidFill>
                  <a:srgbClr val="141414"/>
                </a:solidFill>
                <a:effectLst/>
                <a:latin typeface="ReithSans"/>
              </a:rPr>
              <a:t> take place to a belief it </a:t>
            </a:r>
            <a:r>
              <a:rPr lang="en-GB" b="1" i="0" dirty="0">
                <a:solidFill>
                  <a:srgbClr val="141414"/>
                </a:solidFill>
                <a:effectLst/>
                <a:latin typeface="inherit"/>
              </a:rPr>
              <a:t>may </a:t>
            </a:r>
            <a:r>
              <a:rPr lang="en-GB" b="0" i="0" dirty="0">
                <a:solidFill>
                  <a:srgbClr val="141414"/>
                </a:solidFill>
                <a:effectLst/>
                <a:latin typeface="ReithSans"/>
              </a:rPr>
              <a:t>take place</a:t>
            </a:r>
          </a:p>
          <a:p>
            <a:pPr algn="l" fontAlgn="base">
              <a:buFont typeface="Arial" panose="020B0604020202020204" pitchFamily="34" charset="0"/>
              <a:buChar char="•"/>
            </a:pPr>
            <a:r>
              <a:rPr lang="en-GB" b="0" i="0" dirty="0">
                <a:solidFill>
                  <a:srgbClr val="141414"/>
                </a:solidFill>
                <a:effectLst/>
                <a:latin typeface="ReithSans"/>
              </a:rPr>
              <a:t>Increasing the time an order can be in place</a:t>
            </a:r>
          </a:p>
          <a:p>
            <a:endParaRPr lang="en-GB" dirty="0"/>
          </a:p>
        </p:txBody>
      </p:sp>
    </p:spTree>
    <p:extLst>
      <p:ext uri="{BB962C8B-B14F-4D97-AF65-F5344CB8AC3E}">
        <p14:creationId xmlns:p14="http://schemas.microsoft.com/office/powerpoint/2010/main" val="21049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769D8-F69D-41C3-A728-6D6BC4F025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E5FEE1-737E-4888-8D48-24BD8C6D4629}"/>
              </a:ext>
            </a:extLst>
          </p:cNvPr>
          <p:cNvSpPr>
            <a:spLocks noGrp="1"/>
          </p:cNvSpPr>
          <p:nvPr>
            <p:ph idx="1"/>
          </p:nvPr>
        </p:nvSpPr>
        <p:spPr/>
        <p:txBody>
          <a:bodyPr/>
          <a:lstStyle/>
          <a:p>
            <a:r>
              <a:rPr lang="en-GB" dirty="0">
                <a:hlinkClick r:id="rId2"/>
              </a:rPr>
              <a:t>https://www.youtube.com/watch?v=NzVeqiIzVuI</a:t>
            </a:r>
            <a:endParaRPr lang="en-GB" dirty="0"/>
          </a:p>
          <a:p>
            <a:endParaRPr lang="en-GB" dirty="0"/>
          </a:p>
          <a:p>
            <a:r>
              <a:rPr lang="en-GB" dirty="0"/>
              <a:t>Task - https://www.theguardian.com/law/2018/oct/13/stop-and-search-is-unjust-unfair-ineffectual-david-lammy</a:t>
            </a:r>
          </a:p>
        </p:txBody>
      </p:sp>
    </p:spTree>
    <p:extLst>
      <p:ext uri="{BB962C8B-B14F-4D97-AF65-F5344CB8AC3E}">
        <p14:creationId xmlns:p14="http://schemas.microsoft.com/office/powerpoint/2010/main" val="581454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767F-902C-4D48-B8C3-EE112946F7BB}"/>
              </a:ext>
            </a:extLst>
          </p:cNvPr>
          <p:cNvSpPr>
            <a:spLocks noGrp="1"/>
          </p:cNvSpPr>
          <p:nvPr>
            <p:ph type="title"/>
          </p:nvPr>
        </p:nvSpPr>
        <p:spPr>
          <a:xfrm>
            <a:off x="838200" y="365125"/>
            <a:ext cx="10515600" cy="721553"/>
          </a:xfrm>
        </p:spPr>
        <p:txBody>
          <a:bodyPr>
            <a:normAutofit/>
          </a:bodyPr>
          <a:lstStyle/>
          <a:p>
            <a:r>
              <a:rPr lang="en-GB" sz="3600" dirty="0"/>
              <a:t>Face Recognition </a:t>
            </a:r>
          </a:p>
        </p:txBody>
      </p:sp>
      <p:sp>
        <p:nvSpPr>
          <p:cNvPr id="3" name="Content Placeholder 2">
            <a:extLst>
              <a:ext uri="{FF2B5EF4-FFF2-40B4-BE49-F238E27FC236}">
                <a16:creationId xmlns:a16="http://schemas.microsoft.com/office/drawing/2014/main" id="{5CFE7741-3092-4D9B-8DC1-75931BEEA9FA}"/>
              </a:ext>
            </a:extLst>
          </p:cNvPr>
          <p:cNvSpPr>
            <a:spLocks noGrp="1"/>
          </p:cNvSpPr>
          <p:nvPr>
            <p:ph idx="1"/>
          </p:nvPr>
        </p:nvSpPr>
        <p:spPr>
          <a:xfrm>
            <a:off x="838200" y="1311965"/>
            <a:ext cx="10515600" cy="4864998"/>
          </a:xfrm>
        </p:spPr>
        <p:txBody>
          <a:bodyPr>
            <a:normAutofit/>
          </a:bodyPr>
          <a:lstStyle/>
          <a:p>
            <a:r>
              <a:rPr lang="en-GB" b="0" i="0" dirty="0">
                <a:solidFill>
                  <a:srgbClr val="121212"/>
                </a:solidFill>
                <a:effectLst/>
                <a:latin typeface="GuardianTextEgyptian"/>
              </a:rPr>
              <a:t>SWP court due to Ed Bridges having face scanned in 2017 and 2018</a:t>
            </a:r>
          </a:p>
          <a:p>
            <a:r>
              <a:rPr lang="en-GB" b="0" i="0" dirty="0">
                <a:solidFill>
                  <a:srgbClr val="141414"/>
                </a:solidFill>
                <a:effectLst/>
                <a:latin typeface="ReithSans"/>
              </a:rPr>
              <a:t>He had argued it breached his human rights when his biometric data was analysed without his knowledge or consent.</a:t>
            </a:r>
          </a:p>
          <a:p>
            <a:r>
              <a:rPr lang="en-GB" dirty="0">
                <a:solidFill>
                  <a:srgbClr val="141414"/>
                </a:solidFill>
                <a:latin typeface="ReithSans"/>
              </a:rPr>
              <a:t>Court 2018 sided with police</a:t>
            </a:r>
          </a:p>
          <a:p>
            <a:r>
              <a:rPr lang="en-GB" b="0" i="0" dirty="0">
                <a:solidFill>
                  <a:srgbClr val="141414"/>
                </a:solidFill>
                <a:effectLst/>
                <a:latin typeface="ReithSans"/>
              </a:rPr>
              <a:t>2020 c</a:t>
            </a:r>
            <a:r>
              <a:rPr lang="en-GB" dirty="0">
                <a:solidFill>
                  <a:srgbClr val="141414"/>
                </a:solidFill>
                <a:latin typeface="ReithSans"/>
              </a:rPr>
              <a:t>ourt decided that FR </a:t>
            </a:r>
            <a:r>
              <a:rPr lang="en-GB" b="0" i="0" dirty="0">
                <a:solidFill>
                  <a:srgbClr val="141414"/>
                </a:solidFill>
                <a:effectLst/>
                <a:latin typeface="ReithSans"/>
              </a:rPr>
              <a:t>interference with human rights –</a:t>
            </a:r>
          </a:p>
          <a:p>
            <a:pPr lvl="1"/>
            <a:r>
              <a:rPr lang="en-GB" b="0" i="0" dirty="0">
                <a:solidFill>
                  <a:srgbClr val="121212"/>
                </a:solidFill>
                <a:effectLst/>
                <a:latin typeface="GuardianTextEgyptian"/>
              </a:rPr>
              <a:t>right to privacy, under article 8 of the European convention on human rights, was breached because there was “too broad a discretion”</a:t>
            </a:r>
            <a:endParaRPr lang="en-GB" b="0" i="0" dirty="0">
              <a:solidFill>
                <a:srgbClr val="141414"/>
              </a:solidFill>
              <a:effectLst/>
              <a:latin typeface="ReithSans"/>
            </a:endParaRPr>
          </a:p>
          <a:p>
            <a:r>
              <a:rPr lang="en-GB" b="0" i="1" dirty="0">
                <a:solidFill>
                  <a:srgbClr val="141414"/>
                </a:solidFill>
                <a:effectLst/>
                <a:latin typeface="ReithSans"/>
              </a:rPr>
              <a:t>“This technology is an intrusive and discriminatory mass surveillance tool”</a:t>
            </a:r>
            <a:endParaRPr lang="en-GB" b="0" i="1" dirty="0">
              <a:solidFill>
                <a:srgbClr val="121212"/>
              </a:solidFill>
              <a:effectLst/>
              <a:latin typeface="GuardianTextEgyptian"/>
            </a:endParaRPr>
          </a:p>
        </p:txBody>
      </p:sp>
    </p:spTree>
    <p:extLst>
      <p:ext uri="{BB962C8B-B14F-4D97-AF65-F5344CB8AC3E}">
        <p14:creationId xmlns:p14="http://schemas.microsoft.com/office/powerpoint/2010/main" val="3397727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A0DA8-13FB-413A-A514-C3E5338C7D72}"/>
              </a:ext>
            </a:extLst>
          </p:cNvPr>
          <p:cNvSpPr>
            <a:spLocks noGrp="1"/>
          </p:cNvSpPr>
          <p:nvPr>
            <p:ph type="title"/>
          </p:nvPr>
        </p:nvSpPr>
        <p:spPr>
          <a:xfrm>
            <a:off x="838200" y="365126"/>
            <a:ext cx="10515600" cy="509518"/>
          </a:xfrm>
        </p:spPr>
        <p:txBody>
          <a:bodyPr>
            <a:normAutofit fontScale="90000"/>
          </a:bodyPr>
          <a:lstStyle/>
          <a:p>
            <a:r>
              <a:rPr lang="en-GB" sz="3200" dirty="0"/>
              <a:t>SWP</a:t>
            </a:r>
          </a:p>
        </p:txBody>
      </p:sp>
      <p:sp>
        <p:nvSpPr>
          <p:cNvPr id="3" name="Content Placeholder 2">
            <a:extLst>
              <a:ext uri="{FF2B5EF4-FFF2-40B4-BE49-F238E27FC236}">
                <a16:creationId xmlns:a16="http://schemas.microsoft.com/office/drawing/2014/main" id="{FA1207E9-3F9F-4823-BCD1-7349F45D199C}"/>
              </a:ext>
            </a:extLst>
          </p:cNvPr>
          <p:cNvSpPr>
            <a:spLocks noGrp="1"/>
          </p:cNvSpPr>
          <p:nvPr>
            <p:ph idx="1"/>
          </p:nvPr>
        </p:nvSpPr>
        <p:spPr>
          <a:xfrm>
            <a:off x="838200" y="1139687"/>
            <a:ext cx="10515600" cy="5037276"/>
          </a:xfrm>
        </p:spPr>
        <p:txBody>
          <a:bodyPr>
            <a:normAutofit/>
          </a:bodyPr>
          <a:lstStyle/>
          <a:p>
            <a:pPr algn="l" fontAlgn="base"/>
            <a:r>
              <a:rPr lang="en-GB" b="0" i="0" dirty="0">
                <a:solidFill>
                  <a:srgbClr val="121212"/>
                </a:solidFill>
                <a:effectLst/>
                <a:latin typeface="GuardianTextEgyptian"/>
              </a:rPr>
              <a:t>2018 MIT media lab, USA found that the software supplied by three companies made mistakes in 21% to 35% of cases for darker-skinned women. </a:t>
            </a:r>
          </a:p>
          <a:p>
            <a:pPr algn="l" fontAlgn="base"/>
            <a:r>
              <a:rPr lang="en-GB" b="0" i="0" dirty="0">
                <a:solidFill>
                  <a:srgbClr val="121212"/>
                </a:solidFill>
                <a:effectLst/>
                <a:latin typeface="GuardianTextEgyptian"/>
              </a:rPr>
              <a:t>By contrast, the error rate for light-skinned men was less than 1%.</a:t>
            </a:r>
          </a:p>
          <a:p>
            <a:pPr algn="l" fontAlgn="base"/>
            <a:r>
              <a:rPr lang="en-GB" b="0" i="0" dirty="0">
                <a:solidFill>
                  <a:srgbClr val="121212"/>
                </a:solidFill>
                <a:effectLst/>
                <a:latin typeface="GuardianTextEgyptian"/>
              </a:rPr>
              <a:t>SWP - commissioned to look at the performance of the </a:t>
            </a:r>
            <a:r>
              <a:rPr lang="en-GB" b="0" i="0" dirty="0" err="1">
                <a:solidFill>
                  <a:srgbClr val="121212"/>
                </a:solidFill>
                <a:effectLst/>
                <a:latin typeface="GuardianTextEgyptian"/>
              </a:rPr>
              <a:t>NeoFace</a:t>
            </a:r>
            <a:r>
              <a:rPr lang="en-GB" b="0" i="0" dirty="0">
                <a:solidFill>
                  <a:srgbClr val="121212"/>
                </a:solidFill>
                <a:effectLst/>
                <a:latin typeface="GuardianTextEgyptian"/>
              </a:rPr>
              <a:t> Watch software, supplied by the Japanese firm NEC.</a:t>
            </a:r>
          </a:p>
          <a:p>
            <a:pPr algn="l" fontAlgn="base"/>
            <a:r>
              <a:rPr lang="en-GB" dirty="0">
                <a:solidFill>
                  <a:srgbClr val="121212"/>
                </a:solidFill>
                <a:latin typeface="GuardianTextEgyptian"/>
              </a:rPr>
              <a:t>2020 </a:t>
            </a:r>
            <a:r>
              <a:rPr lang="en-GB" b="0" i="0" dirty="0">
                <a:solidFill>
                  <a:srgbClr val="121212"/>
                </a:solidFill>
                <a:effectLst/>
                <a:latin typeface="GuardianTextEgyptian"/>
              </a:rPr>
              <a:t>South Wales force had already captured 500,000 faces</a:t>
            </a:r>
          </a:p>
          <a:p>
            <a:pPr lvl="1" fontAlgn="base"/>
            <a:r>
              <a:rPr lang="en-GB" b="0" i="0" dirty="0">
                <a:solidFill>
                  <a:srgbClr val="121212"/>
                </a:solidFill>
                <a:effectLst/>
                <a:latin typeface="GuardianTextEgyptian"/>
              </a:rPr>
              <a:t> the majority of whom were not suspected of any wrongdoing. </a:t>
            </a:r>
          </a:p>
          <a:p>
            <a:endParaRPr lang="en-GB" dirty="0"/>
          </a:p>
        </p:txBody>
      </p:sp>
    </p:spTree>
    <p:extLst>
      <p:ext uri="{BB962C8B-B14F-4D97-AF65-F5344CB8AC3E}">
        <p14:creationId xmlns:p14="http://schemas.microsoft.com/office/powerpoint/2010/main" val="18786341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B7CE7-536A-4E78-BCBA-DCCAE50989BB}"/>
              </a:ext>
            </a:extLst>
          </p:cNvPr>
          <p:cNvSpPr>
            <a:spLocks noGrp="1"/>
          </p:cNvSpPr>
          <p:nvPr>
            <p:ph type="title"/>
          </p:nvPr>
        </p:nvSpPr>
        <p:spPr/>
        <p:txBody>
          <a:bodyPr/>
          <a:lstStyle/>
          <a:p>
            <a:r>
              <a:rPr lang="en-GB" dirty="0"/>
              <a:t>Code of Ethics &amp; NDM</a:t>
            </a:r>
          </a:p>
        </p:txBody>
      </p:sp>
      <p:sp>
        <p:nvSpPr>
          <p:cNvPr id="3" name="Content Placeholder 2">
            <a:extLst>
              <a:ext uri="{FF2B5EF4-FFF2-40B4-BE49-F238E27FC236}">
                <a16:creationId xmlns:a16="http://schemas.microsoft.com/office/drawing/2014/main" id="{AFBC0EC4-AE70-4546-A7FA-787CB71ACAC5}"/>
              </a:ext>
            </a:extLst>
          </p:cNvPr>
          <p:cNvSpPr>
            <a:spLocks noGrp="1"/>
          </p:cNvSpPr>
          <p:nvPr>
            <p:ph idx="1"/>
          </p:nvPr>
        </p:nvSpPr>
        <p:spPr/>
        <p:txBody>
          <a:bodyPr/>
          <a:lstStyle/>
          <a:p>
            <a:r>
              <a:rPr lang="en-GB" dirty="0">
                <a:hlinkClick r:id="rId2"/>
              </a:rPr>
              <a:t>https://assets.college.police.uk/s3fs-public/2021-02/code_of_ethics_summary.pdf</a:t>
            </a:r>
            <a:endParaRPr lang="en-GB" dirty="0"/>
          </a:p>
          <a:p>
            <a:endParaRPr lang="en-GB" dirty="0"/>
          </a:p>
          <a:p>
            <a:r>
              <a:rPr lang="en-GB" dirty="0">
                <a:hlinkClick r:id="rId3"/>
              </a:rPr>
              <a:t>https://www.college.police.uk/ethics/code-of-ethics</a:t>
            </a:r>
            <a:endParaRPr lang="en-GB" dirty="0"/>
          </a:p>
          <a:p>
            <a:endParaRPr lang="en-GB" dirty="0"/>
          </a:p>
          <a:p>
            <a:r>
              <a:rPr lang="en-GB" dirty="0"/>
              <a:t>https://www.app.college.police.uk/app-content/national-decision-model/the-national-decision-model/</a:t>
            </a:r>
          </a:p>
        </p:txBody>
      </p:sp>
    </p:spTree>
    <p:extLst>
      <p:ext uri="{BB962C8B-B14F-4D97-AF65-F5344CB8AC3E}">
        <p14:creationId xmlns:p14="http://schemas.microsoft.com/office/powerpoint/2010/main" val="3502817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8FDFF-0031-43B2-8551-57110F61E491}"/>
              </a:ext>
            </a:extLst>
          </p:cNvPr>
          <p:cNvSpPr>
            <a:spLocks noGrp="1"/>
          </p:cNvSpPr>
          <p:nvPr>
            <p:ph type="title"/>
          </p:nvPr>
        </p:nvSpPr>
        <p:spPr>
          <a:xfrm>
            <a:off x="838200" y="365126"/>
            <a:ext cx="10515600" cy="589032"/>
          </a:xfrm>
        </p:spPr>
        <p:txBody>
          <a:bodyPr>
            <a:normAutofit/>
          </a:bodyPr>
          <a:lstStyle/>
          <a:p>
            <a:r>
              <a:rPr lang="en-GB" sz="2800" dirty="0"/>
              <a:t>Sources</a:t>
            </a:r>
          </a:p>
        </p:txBody>
      </p:sp>
      <p:sp>
        <p:nvSpPr>
          <p:cNvPr id="3" name="Content Placeholder 2">
            <a:extLst>
              <a:ext uri="{FF2B5EF4-FFF2-40B4-BE49-F238E27FC236}">
                <a16:creationId xmlns:a16="http://schemas.microsoft.com/office/drawing/2014/main" id="{4C4CCB44-B579-484D-8E68-AD7747F850A8}"/>
              </a:ext>
            </a:extLst>
          </p:cNvPr>
          <p:cNvSpPr>
            <a:spLocks noGrp="1"/>
          </p:cNvSpPr>
          <p:nvPr>
            <p:ph idx="1"/>
          </p:nvPr>
        </p:nvSpPr>
        <p:spPr>
          <a:xfrm>
            <a:off x="838200" y="1444487"/>
            <a:ext cx="10515600" cy="4732476"/>
          </a:xfrm>
        </p:spPr>
        <p:txBody>
          <a:bodyPr>
            <a:normAutofit/>
          </a:bodyPr>
          <a:lstStyle/>
          <a:p>
            <a:r>
              <a:rPr lang="en-GB" sz="1800" dirty="0">
                <a:hlinkClick r:id="rId2"/>
              </a:rPr>
              <a:t>https://www.equalityhumanrights.com/sites/default/files/ehrc_stop_and_search_report.pdf</a:t>
            </a:r>
            <a:endParaRPr lang="en-GB" sz="1800" dirty="0"/>
          </a:p>
          <a:p>
            <a:r>
              <a:rPr lang="en-GB" sz="1800" dirty="0">
                <a:hlinkClick r:id="rId3"/>
              </a:rPr>
              <a:t>https://www.legislation.gov.uk/ukpga/2011/13/contents/enacted</a:t>
            </a:r>
            <a:endParaRPr lang="en-GB" sz="1800" dirty="0"/>
          </a:p>
          <a:p>
            <a:r>
              <a:rPr lang="en-GB" sz="1800" dirty="0">
                <a:hlinkClick r:id="rId4"/>
              </a:rPr>
              <a:t>https://www.app.college.police.uk/app-content/stop-and-search/fair/?highlight=stop%20and%20search?s=stop+and+search</a:t>
            </a:r>
            <a:endParaRPr lang="en-GB" sz="1800" dirty="0"/>
          </a:p>
          <a:p>
            <a:r>
              <a:rPr lang="en-GB" sz="1800" dirty="0">
                <a:hlinkClick r:id="rId5"/>
              </a:rPr>
              <a:t>https://www.theguardian.com/technology/2020/aug/11/south-wales-police-lose-landmark-facial-recognition-case</a:t>
            </a:r>
            <a:endParaRPr lang="en-GB" sz="1800" dirty="0"/>
          </a:p>
          <a:p>
            <a:r>
              <a:rPr lang="en-GB" sz="1800" dirty="0">
                <a:hlinkClick r:id="rId6"/>
              </a:rPr>
              <a:t>https://www.justiceinspectorates.gov.uk/hmicfrs/wp-content/uploads/disproportionate-use-of-police-powers-spotlight-on-stop-search-and-use-of-force.pdf</a:t>
            </a:r>
            <a:endParaRPr lang="en-GB" sz="1800" dirty="0"/>
          </a:p>
          <a:p>
            <a:r>
              <a:rPr lang="en-GB" sz="1800" dirty="0">
                <a:hlinkClick r:id="rId2"/>
              </a:rPr>
              <a:t>https://www.equalityhumanrights.com/sites/default/files/ehrc_stop_and_search_report.pdf</a:t>
            </a:r>
            <a:endParaRPr lang="en-GB" sz="1800" dirty="0"/>
          </a:p>
          <a:p>
            <a:r>
              <a:rPr lang="en-GB" sz="1800" dirty="0"/>
              <a:t>https://www.gov.uk/government/statistics/police-powers-and-procedures-stop-and-search-and-arrests-england-and-wales-year-ending-31-march-2021/police-powers-and-procedures-stop-and-search-and-arrests-england-and-wales-year-ending-31-march-2021</a:t>
            </a:r>
          </a:p>
        </p:txBody>
      </p:sp>
    </p:spTree>
    <p:extLst>
      <p:ext uri="{BB962C8B-B14F-4D97-AF65-F5344CB8AC3E}">
        <p14:creationId xmlns:p14="http://schemas.microsoft.com/office/powerpoint/2010/main" val="39290677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881</TotalTime>
  <Words>1848</Words>
  <Application>Microsoft Office PowerPoint</Application>
  <PresentationFormat>Widescreen</PresentationFormat>
  <Paragraphs>194</Paragraphs>
  <Slides>25</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GDS Transport</vt:lpstr>
      <vt:lpstr>GuardianTextEgyptian</vt:lpstr>
      <vt:lpstr>Helvetica Neue</vt:lpstr>
      <vt:lpstr>inherit</vt:lpstr>
      <vt:lpstr>ReithSans</vt:lpstr>
      <vt:lpstr>Arial</vt:lpstr>
      <vt:lpstr>Calibri</vt:lpstr>
      <vt:lpstr>Calibri Light</vt:lpstr>
      <vt:lpstr>Times New Roman</vt:lpstr>
      <vt:lpstr>Office Theme</vt:lpstr>
      <vt:lpstr>Stop and Search </vt:lpstr>
      <vt:lpstr>Assignment 2</vt:lpstr>
      <vt:lpstr>Challenges faced by the police</vt:lpstr>
      <vt:lpstr>Stop and Search</vt:lpstr>
      <vt:lpstr>Brief History </vt:lpstr>
      <vt:lpstr> What do we mean by stop and search? </vt:lpstr>
      <vt:lpstr>PowerPoint Presentation</vt:lpstr>
      <vt:lpstr>Reasonable Grounds for Suspicion</vt:lpstr>
      <vt:lpstr>Without Grounds for Suspicion</vt:lpstr>
      <vt:lpstr>Fair Stop &amp; Search</vt:lpstr>
      <vt:lpstr> Why does fair matter? </vt:lpstr>
      <vt:lpstr> Why does fair matter? Cont…. </vt:lpstr>
      <vt:lpstr>The Search Itself</vt:lpstr>
      <vt:lpstr> What does fair mean in the context of stop and search? </vt:lpstr>
      <vt:lpstr> Objective factors </vt:lpstr>
      <vt:lpstr>Personal factors</vt:lpstr>
      <vt:lpstr>Figures</vt:lpstr>
      <vt:lpstr>Figures</vt:lpstr>
      <vt:lpstr>PowerPoint Presentation</vt:lpstr>
      <vt:lpstr>Section 60 Order </vt:lpstr>
      <vt:lpstr>PowerPoint Presentation</vt:lpstr>
      <vt:lpstr>Face Recognition </vt:lpstr>
      <vt:lpstr>SWP</vt:lpstr>
      <vt:lpstr>Code of Ethics &amp; NDM</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Thomas</dc:creator>
  <cp:lastModifiedBy>Jane Thomas</cp:lastModifiedBy>
  <cp:revision>6</cp:revision>
  <dcterms:created xsi:type="dcterms:W3CDTF">2022-03-29T20:44:42Z</dcterms:created>
  <dcterms:modified xsi:type="dcterms:W3CDTF">2022-03-31T08:13:30Z</dcterms:modified>
</cp:coreProperties>
</file>