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65" r:id="rId4"/>
    <p:sldId id="258" r:id="rId5"/>
    <p:sldId id="259" r:id="rId6"/>
    <p:sldId id="260" r:id="rId7"/>
    <p:sldId id="261" r:id="rId8"/>
    <p:sldId id="266" r:id="rId9"/>
    <p:sldId id="267" r:id="rId10"/>
    <p:sldId id="268" r:id="rId11"/>
    <p:sldId id="269" r:id="rId12"/>
    <p:sldId id="262" r:id="rId13"/>
    <p:sldId id="263" r:id="rId14"/>
    <p:sldId id="26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63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6FC83F-8187-4D68-B07F-7CAA896A489A}" v="79" dt="2026-02-15T22:28:04.9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 showGuides="1">
      <p:cViewPr varScale="1">
        <p:scale>
          <a:sx n="78" d="100"/>
          <a:sy n="78" d="100"/>
        </p:scale>
        <p:origin x="878" y="62"/>
      </p:cViewPr>
      <p:guideLst>
        <p:guide orient="horz" pos="2160"/>
        <p:guide pos="3863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798998-5136-4DAC-ACBB-8D53F14BE800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4BF513-3E91-4673-BD41-0E9CE8F400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732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4BF513-3E91-4673-BD41-0E9CE8F400D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18705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4BF513-3E91-4673-BD41-0E9CE8F400D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10895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4BF513-3E91-4673-BD41-0E9CE8F400D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5570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4BF513-3E91-4673-BD41-0E9CE8F400D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4135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54BF513-3E91-4673-BD41-0E9CE8F400D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0889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D88E2A-F404-FBA2-D5C7-FE7D41FC02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AB757D-0ABD-FBB2-7952-B15CA11C8A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6C505A-ED43-8090-3E22-6EA578E406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2682A-911D-9868-224C-A0D5B8875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C8AE6-B7C1-5D9D-0A65-B9595CAA5E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0581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A6DCD6-6EB3-BAB9-11B9-7F6DDB215F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3C671-B24B-B68F-F6F7-CDB35F2F86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AAB151-4E8B-11A6-9809-9523AF2DA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FCB4AE-35F1-1CF5-3550-F113180BD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506ABA-8C09-A82F-B50D-8D2F0DC5BC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3824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9FF60-A10F-7903-DDE9-8EA520063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499DE9-792F-92C9-78E2-A2BD734048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FA34A1-5777-7EB9-45D4-13FB5288B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00091D-F37E-09CC-46B6-D1143F1C8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C6FF3-E134-0D8E-84EF-F56EB2321E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3311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996559-632A-713A-4C83-B36D7E772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8EA49-702F-2F2E-CFB9-7D664C8EB9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ECD326-9FC2-C90C-C349-2DBCA5B427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B4C39F-F1FE-7446-8798-CC565F4D31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234096-AF69-2537-A116-4DE68E406A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A685CA-825A-F259-FE36-FC60EE374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4984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A910A-B10E-1D7A-A784-7CCDC2CA1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B0D741-6FA1-4FA6-131C-2F3363B671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051EE4-C392-A01E-950C-CA5E9FC23D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6E5694-E65C-034C-235C-8B81500B09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E089A4-F7D4-EC56-3C69-EC114529231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287C3B-9D48-7ADA-0D8D-7BE625E0A2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B83E75-54B1-E791-4207-BF8C3167C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497365-3A4D-51B9-FAF3-9794B288B5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032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64F9E-C813-2605-733C-F4BF474C9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AA9CE-9AD1-ACBD-1BC9-ABF00BAC8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82E58C-CC81-CF83-0F9D-58D80400F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6A7E56-9359-5621-E886-D755C5918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2596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889C97-BAFD-9919-A388-C598690E8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52E3CC-7151-06DB-4B90-1989705A6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19BAA9-C1E5-70B8-970B-2A4365ADAC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032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E1ECD-ED09-2881-2CC9-0AF96D93D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ABC0AC-A8DE-F165-4998-51CF20E4D9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186EDA-A8DC-47DF-5792-ADF3E64D31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C89D46-7F0E-4A30-DEA7-353C75C3C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CABB0B-477A-88E6-8358-18C76E1CC8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E7638F-CA42-6874-5224-9DD4CB3617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02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E74DE-51EB-5A3B-2E18-81B1FD17C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A2B1CF-471D-C5A9-D13E-5C3C168F4F7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67163E-B161-AD88-D958-7F54F0EB908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F30F33-AB4E-6D29-208D-B432E670B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F459FD-8C95-1604-12F4-E582A644C9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481EB4-779A-51DD-3306-894E1457D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925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590F9-2DA9-DC9C-3FDD-235FD5376B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1C1E28-30AA-847E-7B3F-3E60F76E6A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029BE6-9749-C51E-180C-05E33F0ED7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1C446-1BFA-3A4E-4173-430C58F0B7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80EC96-1AC0-0119-F930-98C6E2284F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224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B7CB456-0AEB-061C-4D94-7E0E9CAF67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51B9A3-4A40-D30D-1EA3-D892519355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2D899A-026A-0CC9-9996-FA55F085F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6EBC6E-03D4-4117-B757-203D3D5E515C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D6526E-ED30-D3FF-C353-6F3BEAD58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5AAC0C-12FC-C0BD-D4B0-77B1D7061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447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79F9B4-EF94-653E-4FCE-A1809FF2F6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896379-4BEA-6585-E4C0-8A8C51488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C09142-7586-91B5-BB7A-5C48BACF92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96EBC6E-03D4-4117-B757-203D3D5E515C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775938-EB00-914E-699B-84FA89EF606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E97485-4CAC-F294-8633-5DA471825E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001977B-A414-4716-938B-58AE2851EB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587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5" Type="http://schemas.openxmlformats.org/officeDocument/2006/relationships/image" Target="../media/image11.pn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4" Type="http://schemas.openxmlformats.org/officeDocument/2006/relationships/image" Target="../media/image1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image" Target="../media/image19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3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qc.org.uk/publication/state-care-202122" TargetMode="External"/><Relationship Id="rId13" Type="http://schemas.openxmlformats.org/officeDocument/2006/relationships/hyperlink" Target="https://www.researchgate.net/profile/Gary-Mitchell-2/publication/283244999_Person-centred_care_for_people_with_dementia_Kitwood_reconsidered/links/5666aa2508ae192bbf928b58/Person-centred-care-for-people-with-dementia-Kitwood-reconsidered.pdf" TargetMode="External"/><Relationship Id="rId3" Type="http://schemas.openxmlformats.org/officeDocument/2006/relationships/hyperlink" Target="https://www.ageuk.org.uk/siteassets/documents/reports-and-publications/later_life_uk_factsheet.pdf" TargetMode="External"/><Relationship Id="rId7" Type="http://schemas.openxmlformats.org/officeDocument/2006/relationships/hyperlink" Target="https://psycnet.apa.org/PsycBOOKS/toc/14618" TargetMode="External"/><Relationship Id="rId12" Type="http://schemas.openxmlformats.org/officeDocument/2006/relationships/hyperlink" Target="https://academic.oup.com/jpubhealth/article-abstract/33/2/262/1584332?redirectedFrom=fulltext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cademic.oup.com/gerontologist/article-abstract/29/2/183/581908?redirectedFrom=fulltext" TargetMode="External"/><Relationship Id="rId11" Type="http://schemas.openxmlformats.org/officeDocument/2006/relationships/hyperlink" Target="https://www.legislation.gov.uk/ukpga/1998/42/contents" TargetMode="External"/><Relationship Id="rId5" Type="http://schemas.openxmlformats.org/officeDocument/2006/relationships/hyperlink" Target="https://www.cambridge.org/core/journals/ageing-and-society/article/commuintydewelling-older-adults-perceptions-of-dignity-core-meanings-challenges-supports-and-opportunties/841172683F69E31180F44266D687E07D" TargetMode="External"/><Relationship Id="rId10" Type="http://schemas.openxmlformats.org/officeDocument/2006/relationships/hyperlink" Target="https://academic.oup.com/gerontologist/article-abstract/1/1/8/551930" TargetMode="External"/><Relationship Id="rId4" Type="http://schemas.openxmlformats.org/officeDocument/2006/relationships/hyperlink" Target="https://www.ageuk.org.uk/siteassets/documents/reports-and-publications/reports-and-briefings/health--wellbeing/age_uk_briefing_state_of_health_and_care_of_older_people_july2023.pdf" TargetMode="External"/><Relationship Id="rId9" Type="http://schemas.openxmlformats.org/officeDocument/2006/relationships/hyperlink" Target="https://www.gov.uk/government/publications/care-act-statutory-guidance/care-and-support-statutory-guidance" TargetMode="External"/><Relationship Id="rId14" Type="http://schemas.openxmlformats.org/officeDocument/2006/relationships/hyperlink" Target="https://link.springer.com/article/10.1186/s12877-023-04434-8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14/23/contents" TargetMode="External"/><Relationship Id="rId13" Type="http://schemas.openxmlformats.org/officeDocument/2006/relationships/hyperlink" Target="https://www.who.int/" TargetMode="External"/><Relationship Id="rId3" Type="http://schemas.openxmlformats.org/officeDocument/2006/relationships/hyperlink" Target="https://www.gov.uk/government/publications/10-year-health-plan-for-england-fit-for-the-future" TargetMode="External"/><Relationship Id="rId7" Type="http://schemas.openxmlformats.org/officeDocument/2006/relationships/hyperlink" Target="https://www.legislation.gov.uk/ukpga/2010/15/contents" TargetMode="External"/><Relationship Id="rId12" Type="http://schemas.openxmlformats.org/officeDocument/2006/relationships/hyperlink" Target="https://www.who.int/publications/i/item/9789240017900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/" TargetMode="External"/><Relationship Id="rId11" Type="http://schemas.openxmlformats.org/officeDocument/2006/relationships/hyperlink" Target="https://www.who.int/publications/i/item/9789241565042" TargetMode="External"/><Relationship Id="rId5" Type="http://schemas.openxmlformats.org/officeDocument/2006/relationships/hyperlink" Target="https://www.ons.gov.uk/search?q=overview+of+the+uk+population2021" TargetMode="External"/><Relationship Id="rId10" Type="http://schemas.openxmlformats.org/officeDocument/2006/relationships/hyperlink" Target="https://www.kingsfund.org.uk/insight-and-analysis/long-reads/social-care-360-quality" TargetMode="External"/><Relationship Id="rId4" Type="http://schemas.openxmlformats.org/officeDocument/2006/relationships/hyperlink" Target="https://digital.nhs.uk/" TargetMode="External"/><Relationship Id="rId9" Type="http://schemas.openxmlformats.org/officeDocument/2006/relationships/hyperlink" Target="https://www.parliament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86C1F6CB-FB28-29CA-3024-0F687AC9C72B}"/>
              </a:ext>
            </a:extLst>
          </p:cNvPr>
          <p:cNvPicPr>
            <a:picLocks noChangeAspect="1"/>
          </p:cNvPicPr>
          <p:nvPr/>
        </p:nvPicPr>
        <p:blipFill>
          <a:blip r:embed="rId5">
            <a:alphaModFix amt="50000"/>
          </a:blip>
          <a:srcRect t="7664" b="8067"/>
          <a:stretch>
            <a:fillRect/>
          </a:stretch>
        </p:blipFill>
        <p:spPr>
          <a:xfrm>
            <a:off x="20" y="2315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54E8F2-FB90-11CC-F989-F0D737D8C5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Evaluating the Care and Support Needs of Older People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96F4B4-A430-8DAC-DA36-E603AAF99F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576234"/>
          </a:xfrm>
        </p:spPr>
        <p:txBody>
          <a:bodyPr>
            <a:normAutofit fontScale="85000" lnSpcReduction="20000"/>
          </a:bodyPr>
          <a:lstStyle/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Student: Nagish Aquil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2316032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Tomy Adattu Chacko </a:t>
            </a:r>
          </a:p>
          <a:p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BMHP6027_BIRM</a:t>
            </a:r>
          </a:p>
          <a:p>
            <a:r>
              <a:rPr lang="en-US" sz="2000" i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(Empowering the older person)</a:t>
            </a:r>
          </a:p>
          <a:p>
            <a:endParaRPr lang="en-US" sz="2000" dirty="0">
              <a:solidFill>
                <a:srgbClr val="FFFFFF"/>
              </a:solidFill>
            </a:endParaRPr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C9F31617-033E-39F6-528D-5496072CC66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01329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17627"/>
    </mc:Choice>
    <mc:Fallback xmlns="">
      <p:transition spd="slow" advTm="176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10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5F957087-05A8-F4FC-D23A-29C00FFB43C8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</a:blip>
          <a:srcRect t="1220" b="1451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0AB196-9217-0202-509D-D6A68D550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065862"/>
            <a:ext cx="6052955" cy="4726276"/>
          </a:xfrm>
        </p:spPr>
        <p:txBody>
          <a:bodyPr>
            <a:normAutofit/>
          </a:bodyPr>
          <a:lstStyle/>
          <a:p>
            <a:pPr algn="r"/>
            <a:r>
              <a:rPr lang="en-US" sz="8000" dirty="0">
                <a:ln w="22225">
                  <a:solidFill>
                    <a:srgbClr val="FFFFFF"/>
                  </a:solidFill>
                </a:ln>
                <a:noFill/>
              </a:rPr>
              <a:t>Introduction</a:t>
            </a:r>
            <a:endParaRPr lang="en-GB" sz="8000" dirty="0">
              <a:ln w="22225">
                <a:solidFill>
                  <a:srgbClr val="FFFFFF"/>
                </a:solidFill>
              </a:ln>
              <a:noFill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6A8629B-8289-498B-939B-1CA0C10618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12899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DB03A-1C95-453C-FAB2-16D0946F6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0703" y="341898"/>
            <a:ext cx="3860002" cy="4726276"/>
          </a:xfrm>
        </p:spPr>
        <p:txBody>
          <a:bodyPr anchor="ctr"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Ageing is a natural process where the body and mind slowly change over time (WHO, 2022)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Ageing is partly controlled by our genes like a build in biological “clock” (Jin, 2010)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body ages because cells and tissues get worn out from daily use, stress and the environment (Kirkwood, 2005)</a:t>
            </a:r>
          </a:p>
          <a:p>
            <a:r>
              <a:rPr lang="en-US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changes can affect mobility, memory health and independence which is why care needs increase.</a:t>
            </a:r>
            <a:endParaRPr lang="en-GB" sz="1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Video 21">
            <a:hlinkClick r:id="" action="ppaction://media"/>
            <a:extLst>
              <a:ext uri="{FF2B5EF4-FFF2-40B4-BE49-F238E27FC236}">
                <a16:creationId xmlns:a16="http://schemas.microsoft.com/office/drawing/2014/main" id="{D05E3695-AD8B-2466-EAE9-86755308CF0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394119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2320"/>
    </mc:Choice>
    <mc:Fallback xmlns="">
      <p:transition spd="slow" advTm="423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F21F15-B1F7-D5E2-B32C-8E93A79BA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The presentation will cover: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96243-5978-C930-28CB-F5C75F70D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How to evaluate care needs in a person- centered way.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What ageing theories are and why they matter.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Important policies and legislation such as the Care Act 2014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Technology that helps older people stay safe and independent.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Case studies- showing real examples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Recommendations for improving care and support.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Different colored question marks">
            <a:extLst>
              <a:ext uri="{FF2B5EF4-FFF2-40B4-BE49-F238E27FC236}">
                <a16:creationId xmlns:a16="http://schemas.microsoft.com/office/drawing/2014/main" id="{8DBF9DEA-3E9B-7930-F117-485F2A1240D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3279" r="26665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13" name="Video 12">
            <a:hlinkClick r:id="" action="ppaction://media"/>
            <a:extLst>
              <a:ext uri="{FF2B5EF4-FFF2-40B4-BE49-F238E27FC236}">
                <a16:creationId xmlns:a16="http://schemas.microsoft.com/office/drawing/2014/main" id="{C72618CD-E823-F031-655F-33F16CD8EA9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13537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861"/>
    </mc:Choice>
    <mc:Fallback xmlns="">
      <p:transition spd="slow" advTm="298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75F666-7299-9A2A-E81A-8693647A42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470" y="0"/>
            <a:ext cx="5251316" cy="1807305"/>
          </a:xfrm>
        </p:spPr>
        <p:txBody>
          <a:bodyPr>
            <a:normAutofit/>
          </a:bodyPr>
          <a:lstStyle/>
          <a:p>
            <a:r>
              <a:rPr lang="en-US" sz="4100" dirty="0">
                <a:latin typeface="Arial" panose="020B0604020202020204" pitchFamily="34" charset="0"/>
                <a:cs typeface="Arial" panose="020B0604020202020204" pitchFamily="34" charset="0"/>
              </a:rPr>
              <a:t>Ageing Population</a:t>
            </a:r>
            <a:endParaRPr lang="en-GB" sz="4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5B551-3573-82E2-72EC-998C50278F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4986" y="1765056"/>
            <a:ext cx="4619621" cy="3843666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Growing proportion of older adults in the UK. (UK Parliament, 2024).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More people living into very old age. (ONS, 2025).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Increasing physical, emotional, social and psychological care needs.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Importance of innovation, empowerment and policy (Care Act, 2014)</a:t>
            </a:r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FA0D022F-10EE-1154-0D64-E4A20976A14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491" r="13300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pic>
        <p:nvPicPr>
          <p:cNvPr id="22" name="Video 21">
            <a:hlinkClick r:id="" action="ppaction://media"/>
            <a:extLst>
              <a:ext uri="{FF2B5EF4-FFF2-40B4-BE49-F238E27FC236}">
                <a16:creationId xmlns:a16="http://schemas.microsoft.com/office/drawing/2014/main" id="{28A15C54-9687-DF5A-EFF2-A3F8B8EDCDE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4038600" y="4685571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05580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052"/>
    </mc:Choice>
    <mc:Fallback xmlns="">
      <p:transition spd="slow" advTm="1100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5E7C88-4E4C-B331-A217-F61A5B8BC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36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Theoretical Frameworks</a:t>
            </a:r>
            <a:endParaRPr lang="en-GB" sz="36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8DEF1-C53B-EC4F-0FBC-E9CD6D383E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Staying active supports wellbeing. (Havighurst, 1961)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Older people withdraw from roles. (Cumming and Henry, 1961)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Maintaining lifelong habits and identity. (Atchley, 1989)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Ageing shaped by life events. (Elder, 1998)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C154CB40-A845-31EE-E2D0-BB5023882DD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98756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7348"/>
    </mc:Choice>
    <mc:Fallback xmlns="">
      <p:transition spd="slow" advTm="107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F43FE0-BD65-9F09-9D86-CD6F7376C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7904" y="-372939"/>
            <a:ext cx="6781800" cy="1338696"/>
          </a:xfrm>
        </p:spPr>
        <p:txBody>
          <a:bodyPr>
            <a:norm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Policy and Legislation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Two people holding hands">
            <a:extLst>
              <a:ext uri="{FF2B5EF4-FFF2-40B4-BE49-F238E27FC236}">
                <a16:creationId xmlns:a16="http://schemas.microsoft.com/office/drawing/2014/main" id="{339DECE9-79CE-4828-39D7-74309580BAD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0162" r="33429"/>
          <a:stretch>
            <a:fillRect/>
          </a:stretch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B9B78-3B52-4467-140E-533E7FBB47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6340" y="1048053"/>
            <a:ext cx="6781800" cy="3900730"/>
          </a:xfrm>
        </p:spPr>
        <p:txBody>
          <a:bodyPr anchor="t">
            <a:normAutofit fontScale="25000" lnSpcReduction="20000"/>
          </a:bodyPr>
          <a:lstStyle/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Care Act 2014: Wellbeing, assessment, personal budgets.</a:t>
            </a: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Equality Act 2010: Protects against discrimination </a:t>
            </a: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Human Rights Act 1998: Dignity, respect , freedom</a:t>
            </a: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NHS Long Term Plan 2019: prevention, community care, ageing well.</a:t>
            </a:r>
          </a:p>
          <a:p>
            <a:pPr marL="0" indent="0">
              <a:buNone/>
            </a:pPr>
            <a:r>
              <a:rPr lang="en-US" sz="5600" b="1" dirty="0">
                <a:latin typeface="Arial" panose="020B0604020202020204" pitchFamily="34" charset="0"/>
                <a:cs typeface="Arial" panose="020B0604020202020204" pitchFamily="34" charset="0"/>
              </a:rPr>
              <a:t>Why policy matter:</a:t>
            </a: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Shapes care practice and professional duties </a:t>
            </a: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Influences funding and service priorities </a:t>
            </a: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Protects rights and promotes equality</a:t>
            </a:r>
          </a:p>
          <a:p>
            <a:r>
              <a:rPr lang="en-US" sz="5600" dirty="0">
                <a:latin typeface="Arial" panose="020B0604020202020204" pitchFamily="34" charset="0"/>
                <a:cs typeface="Arial" panose="020B0604020202020204" pitchFamily="34" charset="0"/>
              </a:rPr>
              <a:t>Supports empowerment and person-centered care. </a:t>
            </a:r>
          </a:p>
          <a:p>
            <a:pPr marL="0" indent="0">
              <a:buNone/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How polices affect care: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Sets legal duties and assessment and support (Care Act 2014)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Protects rights, dignity and equality (Equality Act 2010; Human Rights Act 1998)</a:t>
            </a:r>
          </a:p>
          <a:p>
            <a:pPr marL="0" indent="0">
              <a:buNone/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Impacts on practice: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Person centred, rights-based care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Professional accountability and safeguarding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Focus on prevention and community support</a:t>
            </a:r>
          </a:p>
          <a:p>
            <a:pPr marL="0" indent="0">
              <a:buNone/>
            </a:pPr>
            <a:r>
              <a:rPr lang="en-GB" sz="5600" b="1" dirty="0">
                <a:latin typeface="Arial" panose="020B0604020202020204" pitchFamily="34" charset="0"/>
                <a:cs typeface="Arial" panose="020B0604020202020204" pitchFamily="34" charset="0"/>
              </a:rPr>
              <a:t>Impacts on funding and empowerment: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Funding directed to local authorities and NHS priorities 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Personal budgets and choice in care ( Care Act 2014)</a:t>
            </a:r>
          </a:p>
          <a:p>
            <a:r>
              <a:rPr lang="en-GB" sz="5600" dirty="0">
                <a:latin typeface="Arial" panose="020B0604020202020204" pitchFamily="34" charset="0"/>
                <a:cs typeface="Arial" panose="020B0604020202020204" pitchFamily="34" charset="0"/>
              </a:rPr>
              <a:t>Reduced discrimination and stronger advocacy </a:t>
            </a:r>
          </a:p>
          <a:p>
            <a:pPr marL="0" indent="0">
              <a:buNone/>
            </a:pPr>
            <a:endParaRPr lang="en-US" sz="1600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4D02C2B6-B05E-2075-EC9F-4A5346AC43F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98559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7716"/>
    </mc:Choice>
    <mc:Fallback xmlns="">
      <p:transition spd="slow" advTm="1577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A midsection of a person holding a miniature house">
            <a:extLst>
              <a:ext uri="{FF2B5EF4-FFF2-40B4-BE49-F238E27FC236}">
                <a16:creationId xmlns:a16="http://schemas.microsoft.com/office/drawing/2014/main" id="{E3DBCC4B-7071-9BD0-528F-3F2C81C621D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7732" r="27732"/>
          <a:stretch>
            <a:fillRect/>
          </a:stretch>
        </p:blipFill>
        <p:spPr>
          <a:xfrm>
            <a:off x="3306519" y="1587"/>
            <a:ext cx="4846882" cy="6856413"/>
          </a:xfrm>
          <a:custGeom>
            <a:avLst/>
            <a:gdLst/>
            <a:ahLst/>
            <a:cxnLst/>
            <a:rect l="l" t="t" r="r" b="b"/>
            <a:pathLst>
              <a:path w="5110407" h="6856413">
                <a:moveTo>
                  <a:pt x="121782" y="0"/>
                </a:moveTo>
                <a:lnTo>
                  <a:pt x="4731440" y="0"/>
                </a:lnTo>
                <a:lnTo>
                  <a:pt x="4775629" y="179775"/>
                </a:lnTo>
                <a:cubicBezTo>
                  <a:pt x="5052916" y="1415453"/>
                  <a:pt x="5165791" y="2739148"/>
                  <a:pt x="5084710" y="4108260"/>
                </a:cubicBezTo>
                <a:cubicBezTo>
                  <a:pt x="5038379" y="4890611"/>
                  <a:pt x="4930907" y="5650759"/>
                  <a:pt x="4768709" y="6381464"/>
                </a:cubicBezTo>
                <a:lnTo>
                  <a:pt x="4653290" y="6856413"/>
                </a:lnTo>
                <a:lnTo>
                  <a:pt x="0" y="6856413"/>
                </a:lnTo>
                <a:lnTo>
                  <a:pt x="21062" y="6803488"/>
                </a:lnTo>
                <a:cubicBezTo>
                  <a:pt x="355644" y="5917239"/>
                  <a:pt x="573134" y="4914171"/>
                  <a:pt x="636462" y="3844830"/>
                </a:cubicBezTo>
                <a:cubicBezTo>
                  <a:pt x="713862" y="2537857"/>
                  <a:pt x="550895" y="1302013"/>
                  <a:pt x="203879" y="236924"/>
                </a:cubicBez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00196FA-A8F5-B0B5-F1D3-C73ED05FB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3955" y="-191929"/>
            <a:ext cx="2825506" cy="5719762"/>
          </a:xfrm>
        </p:spPr>
        <p:txBody>
          <a:bodyPr>
            <a:normAutofit/>
          </a:bodyPr>
          <a:lstStyle/>
          <a:p>
            <a:r>
              <a:rPr 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Evaluation of Current Care Provisions</a:t>
            </a:r>
            <a:endParaRPr lang="en-GB" sz="3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1A07EA-EA5D-639E-E151-79AD51940B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6925" y="485774"/>
            <a:ext cx="3292475" cy="571976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Existing Services: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Residential and nursing care homes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Home care, day centres and community health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Unpaid/informal care (Age UK, 2023)</a:t>
            </a:r>
          </a:p>
          <a:p>
            <a:pPr marL="0" indent="0">
              <a:buNone/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Residential Care Homes: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Most rated good/outstanding (CQC, 2024; The Kings Fund, 2025)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24- hour support for complex needs</a:t>
            </a:r>
          </a:p>
          <a:p>
            <a:pPr marL="0" indent="0">
              <a:buNone/>
            </a:pPr>
            <a:r>
              <a:rPr lang="en-US" sz="1500" b="1" dirty="0">
                <a:latin typeface="Arial" panose="020B0604020202020204" pitchFamily="34" charset="0"/>
                <a:cs typeface="Arial" panose="020B0604020202020204" pitchFamily="34" charset="0"/>
              </a:rPr>
              <a:t>What Works Well: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Regulated and quality checked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Person centered care in many homes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Safe environment and social activities </a:t>
            </a:r>
          </a:p>
          <a:p>
            <a:pPr marL="0" indent="0">
              <a:buNone/>
            </a:pP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/>
          </a:p>
        </p:txBody>
      </p:sp>
      <p:pic>
        <p:nvPicPr>
          <p:cNvPr id="11" name="Video 10">
            <a:hlinkClick r:id="" action="ppaction://media"/>
            <a:extLst>
              <a:ext uri="{FF2B5EF4-FFF2-40B4-BE49-F238E27FC236}">
                <a16:creationId xmlns:a16="http://schemas.microsoft.com/office/drawing/2014/main" id="{F68A8B75-65EC-785E-B893-66A73E2E398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483823" y="3985488"/>
            <a:ext cx="2057400" cy="2016891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15568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793"/>
    </mc:Choice>
    <mc:Fallback xmlns="">
      <p:transition spd="slow" advTm="1447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BD23A9-1F62-8102-C9D6-EA11E7CA1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Continued….</a:t>
            </a:r>
            <a:endParaRPr lang="en-GB" sz="4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A3E9FF-E25C-FB51-F9B3-A01480CECC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401" y="2114060"/>
            <a:ext cx="9880893" cy="39596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What Needs Improvement: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Workforce shortages (Age UK, 2023)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Unmet needs and access issues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Variation in quality across regions</a:t>
            </a:r>
          </a:p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Impact of Ageing Population: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Rising demand and pressure on funding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Increased complexity of needs 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Risk of reduced choice and unmet needs</a:t>
            </a:r>
          </a:p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Continuity Theory: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Care more effective when routines and identity are maintained (Atchley, 1989</a:t>
            </a: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17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7" name="Video 26">
            <a:hlinkClick r:id="" action="ppaction://media"/>
            <a:extLst>
              <a:ext uri="{FF2B5EF4-FFF2-40B4-BE49-F238E27FC236}">
                <a16:creationId xmlns:a16="http://schemas.microsoft.com/office/drawing/2014/main" id="{E9A069B3-639D-4C8A-A416-3B738B09036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07563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114"/>
    </mc:Choice>
    <mc:Fallback xmlns="">
      <p:transition spd="slow" advTm="971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robot using a laptop sitting on a blue chair">
            <a:extLst>
              <a:ext uri="{FF2B5EF4-FFF2-40B4-BE49-F238E27FC236}">
                <a16:creationId xmlns:a16="http://schemas.microsoft.com/office/drawing/2014/main" id="{3F0FF2F7-2211-D887-D1FF-4D93F5961341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55000"/>
          </a:blip>
          <a:srcRect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057C2B-A7DE-4D25-8965-0A4A752E98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US" sz="32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Technological Innovations in Elderly Care</a:t>
            </a:r>
            <a:endParaRPr lang="en-GB" sz="32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6AFA83-BC33-C8EF-9E31-BC3BF2C347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Technologies: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Telecare and telehealth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Smart home sensors and fall detectors 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Electronic care records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Assistive robotics and mobility aids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Medication management technologies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Supports independence and safety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detection of risks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Better communication between services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Reduced hospital admissions (NHS, 2019).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exclusion and lack of skills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and funding pressures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training needs</a:t>
            </a:r>
          </a:p>
          <a:p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Reliability and privacy concerns</a:t>
            </a:r>
          </a:p>
          <a:p>
            <a:pPr marL="0" indent="0">
              <a:buNone/>
            </a:pPr>
            <a:endParaRPr lang="en-GB" sz="15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7" name="Video 16">
            <a:hlinkClick r:id="" action="ppaction://media"/>
            <a:extLst>
              <a:ext uri="{FF2B5EF4-FFF2-40B4-BE49-F238E27FC236}">
                <a16:creationId xmlns:a16="http://schemas.microsoft.com/office/drawing/2014/main" id="{F0C29E8F-A4D6-0E64-797C-A8F1AABBFB28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119198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8041"/>
    </mc:Choice>
    <mc:Fallback xmlns="">
      <p:transition spd="slow" advTm="880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6E2BC1-44EF-81CD-5B80-45AB50729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 fontScale="90000"/>
          </a:bodyPr>
          <a:lstStyle/>
          <a:p>
            <a:r>
              <a:rPr lang="en-US" sz="37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Case Study- Applying theory, policy and technology</a:t>
            </a:r>
            <a:endParaRPr lang="en-GB" sz="37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9F223-6415-4DA9-DFE4-C4C8C266CA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Case Study: Mrs A (82)- Living in residential care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Mobility issues, early-stage dementia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Uses telecare: fall detector, bed sensor, electronic care plan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Care guided by Care Act 2014 and person-centered planning </a:t>
            </a:r>
          </a:p>
          <a:p>
            <a:pPr marL="0" indent="0">
              <a:buNone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What the case shows: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Technology improves safety and independence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Continuity theory supports maintaining routines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Staff use electronic records for coordinated care</a:t>
            </a:r>
          </a:p>
          <a:p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Challenges: </a:t>
            </a:r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digital confidence, staff training, cost</a:t>
            </a:r>
          </a:p>
          <a:p>
            <a:pPr marL="0" indent="0">
              <a:buNone/>
            </a:pPr>
            <a:r>
              <a:rPr lang="en-US" sz="1900" b="1" dirty="0">
                <a:latin typeface="Arial" panose="020B0604020202020204" pitchFamily="34" charset="0"/>
                <a:cs typeface="Arial" panose="020B0604020202020204" pitchFamily="34" charset="0"/>
              </a:rPr>
              <a:t>What it reveals about elderly care: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Tech enhances care but cannot replace human support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Policies promote empowerment and rights </a:t>
            </a:r>
          </a:p>
          <a:p>
            <a:r>
              <a:rPr lang="en-US" sz="1900" dirty="0">
                <a:latin typeface="Arial" panose="020B0604020202020204" pitchFamily="34" charset="0"/>
                <a:cs typeface="Arial" panose="020B0604020202020204" pitchFamily="34" charset="0"/>
              </a:rPr>
              <a:t>Workforce and funding pressures limit full implementation</a:t>
            </a:r>
          </a:p>
          <a:p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Video 13">
            <a:hlinkClick r:id="" action="ppaction://media"/>
            <a:extLst>
              <a:ext uri="{FF2B5EF4-FFF2-40B4-BE49-F238E27FC236}">
                <a16:creationId xmlns:a16="http://schemas.microsoft.com/office/drawing/2014/main" id="{18C09993-9688-6308-416E-58E26E187F4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51722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021"/>
    </mc:Choice>
    <mc:Fallback xmlns="">
      <p:transition spd="slow" advTm="970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38F5530-DA31-4B62-8DF9-56A1A3B6B6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AEFAF95-013F-4375-AAF4-033AC93F5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8735E28-7236-42D8-A5E1-A0F302FE87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642881-D4B2-4CC2-A287-0FA0006F3A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901C50C6-CC43-4D9E-B2AB-F373712E43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26E7187D-0938-461D-BFC5-89EEF3506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934C951A-9754-438B-9D57-E6B93B6E4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FCCC8FCE-0563-4147-B2A2-7C81702EB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5E68FC26-41A9-4C82-BE7F-E9344CDC4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FBB336D1-2562-4680-B29B-E22C603C0E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EED3885-4010-4FBE-A045-DC59CAE78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3D74F45-ED22-46E8-8A8C-85550ED981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7F675583-78ED-4BEC-8424-37068227E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9BD9726-207D-4725-AA6E-5147080D5B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B1A43941-4783-4A0B-9385-1952F9F89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B4806F9C-3233-4FC3-B300-D5AA58A5CD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0E3F9FC-BB7B-433D-8A4F-1BCFA582E0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1406F394-9D6F-4986-A3AF-6EF16DEDE6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4F98CF1-0C8F-435D-846B-D3C506378F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781ACDD-4A0F-4369-A468-3FEC355F8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BB34D61-E762-4862-9DA8-702D97A362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1F453A-CE8B-8057-624E-DDC7144CB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0936"/>
            <a:ext cx="5465064" cy="5626947"/>
          </a:xfrm>
          <a:noFill/>
        </p:spPr>
        <p:txBody>
          <a:bodyPr anchor="ctr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Recommendations for Improvement</a:t>
            </a:r>
            <a:endParaRPr lang="en-GB" sz="48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D34629-39E0-B7EB-CF60-E2F2691C4E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01699" y="588107"/>
            <a:ext cx="4978592" cy="5626957"/>
          </a:xfrm>
          <a:noFill/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Improvements: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 staffing and specialist training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Strengthen community and preventative care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Improve continuity and person-centered practice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Technology Improvements: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Affordable telecare access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skills training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Stronger data protection and reliability 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Theory- Informed:</a:t>
            </a:r>
          </a:p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Activity Theory: 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engagement </a:t>
            </a:r>
          </a:p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Continuity Theory: 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 routines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Needs: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social care funding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digital inclusion strategy</a:t>
            </a:r>
          </a:p>
          <a:p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regulation for care tech</a:t>
            </a:r>
          </a:p>
          <a:p>
            <a:pPr marL="0" indent="0">
              <a:buNone/>
            </a:pPr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Barriers and solutions:</a:t>
            </a:r>
          </a:p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– 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targeted funding</a:t>
            </a:r>
          </a:p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exclusion – 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  <a:p>
            <a:r>
              <a:rPr lang="en-US" sz="1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Workforce shortages- </a:t>
            </a:r>
            <a:r>
              <a:rPr lang="en-US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recruitment plans</a:t>
            </a:r>
          </a:p>
        </p:txBody>
      </p:sp>
      <p:pic>
        <p:nvPicPr>
          <p:cNvPr id="52" name="Video 51">
            <a:hlinkClick r:id="" action="ppaction://media"/>
            <a:extLst>
              <a:ext uri="{FF2B5EF4-FFF2-40B4-BE49-F238E27FC236}">
                <a16:creationId xmlns:a16="http://schemas.microsoft.com/office/drawing/2014/main" id="{2FED67DD-4A68-3486-E70D-E76ED98AAFF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13133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248"/>
    </mc:Choice>
    <mc:Fallback xmlns="">
      <p:transition spd="slow" advTm="862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2" name="Rectangle 5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" name="Picture 39" descr="Two people holding each other's hands">
            <a:extLst>
              <a:ext uri="{FF2B5EF4-FFF2-40B4-BE49-F238E27FC236}">
                <a16:creationId xmlns:a16="http://schemas.microsoft.com/office/drawing/2014/main" id="{2F4D2B74-808C-E66E-9386-54C0F2D62C2F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r="5882" b="-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53" name="Rectangle 5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775FD9-AFE9-0B0C-0DA8-D2E0C3A5F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035" y="-32739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en-US" sz="4000" dirty="0"/>
              <a:t>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32FE61-16F8-0DC6-8C48-2CD9EF3C4A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2042" y="1834434"/>
            <a:ext cx="3822189" cy="37427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Key Insights:</a:t>
            </a:r>
          </a:p>
          <a:p>
            <a:r>
              <a:rPr lang="en-US" sz="1400" dirty="0"/>
              <a:t>Ageing population- rising demand and complex needs</a:t>
            </a:r>
          </a:p>
          <a:p>
            <a:r>
              <a:rPr lang="en-US" sz="1400" dirty="0"/>
              <a:t>Theories guide person centered, meaningful care</a:t>
            </a:r>
          </a:p>
          <a:p>
            <a:r>
              <a:rPr lang="en-US" sz="1400" dirty="0"/>
              <a:t>Polices shape rights, funding and quality</a:t>
            </a:r>
          </a:p>
          <a:p>
            <a:r>
              <a:rPr lang="en-US" sz="1400" dirty="0"/>
              <a:t>Technology enhances independence and safety</a:t>
            </a:r>
          </a:p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Why adaption matters:</a:t>
            </a:r>
          </a:p>
          <a:p>
            <a:r>
              <a:rPr lang="en-US" sz="1400" dirty="0"/>
              <a:t>Need integrated, preventative and personalised care</a:t>
            </a:r>
          </a:p>
          <a:p>
            <a:r>
              <a:rPr lang="en-US" sz="1400" dirty="0"/>
              <a:t>Workforce, funding and digital inclusion challenges</a:t>
            </a:r>
          </a:p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Future Directions:</a:t>
            </a:r>
          </a:p>
          <a:p>
            <a:r>
              <a:rPr lang="en-US" sz="1400" dirty="0"/>
              <a:t>More tech- enabled, home-based care</a:t>
            </a:r>
          </a:p>
          <a:p>
            <a:r>
              <a:rPr lang="en-US" sz="1400" dirty="0"/>
              <a:t>Research on digital inclusion and ageing </a:t>
            </a:r>
          </a:p>
          <a:p>
            <a:r>
              <a:rPr lang="en-US" sz="1400" dirty="0"/>
              <a:t>Stronger, sustainable policy frameworks</a:t>
            </a:r>
            <a:endParaRPr lang="en-GB" sz="1400" dirty="0"/>
          </a:p>
        </p:txBody>
      </p:sp>
      <p:pic>
        <p:nvPicPr>
          <p:cNvPr id="75" name="Video 74">
            <a:hlinkClick r:id="" action="ppaction://media"/>
            <a:extLst>
              <a:ext uri="{FF2B5EF4-FFF2-40B4-BE49-F238E27FC236}">
                <a16:creationId xmlns:a16="http://schemas.microsoft.com/office/drawing/2014/main" id="{20336926-0F8A-A87E-4F2B-281B37079C5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6858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277"/>
    </mc:Choice>
    <mc:Fallback xmlns="">
      <p:transition spd="slow" advTm="242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73F957-0399-A81B-F783-8465A72FF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Reference List</a:t>
            </a:r>
            <a:endParaRPr lang="en-GB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E9857-D415-2ECF-06E8-FDA4520FAA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764425" cy="5994388"/>
          </a:xfrm>
        </p:spPr>
        <p:txBody>
          <a:bodyPr anchor="ctr">
            <a:normAutofit fontScale="77500" lnSpcReduction="20000"/>
          </a:bodyPr>
          <a:lstStyle/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Age UK (2022).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Loneliness in later life.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Microsoft Word - FINAL MAY LLFS.docx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2</a:t>
            </a:r>
            <a:r>
              <a:rPr lang="en-US" sz="13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Age UK (2023)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and Care of Older People in England 2023.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age_uk_briefing_state_of_health_and_care_of_older_people_july2023.pdf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 at: 15 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Ageing &amp; Society, (2014),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Community-dwelling older adults’ perceptions of dignity: core meanings, challenges, supports and opportunities.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Community-dwelling older adults' perceptions of dignity: core meanings, challenges, supports and opportunities | Ageing &amp; Society | Cambridge Core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3 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Atchley, R.C. (1989) ‘ A continuity theory of normal aging’,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Gerontologist, 29, pp.183-190.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Continuity Theory of Normal Aging | The Gerontologist | Oxford Academic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 at: 15 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Cumming, E. and Henry, W.E. (1961)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Growing Old: The Process of </a:t>
            </a:r>
            <a:r>
              <a:rPr lang="en-US" sz="1300" i="1" dirty="0" err="1">
                <a:latin typeface="Arial" panose="020B0604020202020204" pitchFamily="34" charset="0"/>
                <a:cs typeface="Arial" panose="020B0604020202020204" pitchFamily="34" charset="0"/>
              </a:rPr>
              <a:t>Disengagemet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New York: basic Books. 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APA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PsycNet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 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PsycBooks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-TOC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( Accessed at: 15 February 2026),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(2022)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The state of health care and adult social care in England 2021/22.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London: Care Quality Commission.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State of Care 2021/22 - Care Quality Commission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3 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(2018)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Care and support statutory guidance.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Care and support statutory guidance - GOV.UK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2</a:t>
            </a:r>
            <a:r>
              <a:rPr lang="en-US" sz="1300" baseline="30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Elder, G.H. (1998) ‘ The life course as developmental theory’,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Child Development, 69, pp. 1-12.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Havighurst, R.J. (1961) ‘Successful aging’,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The Gerontologist, 1, pp. 8-13.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Successful Aging1 | The Gerontologist | Oxford Academic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 at:15 February 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Human Rights Act 1998. London: UK Government. Available at: 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Human Rights Act 1998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(Accessed at: 15 February 2026).</a:t>
            </a: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Jin, K. (2010) 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‘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Modern biological theories of ageing</a:t>
            </a:r>
            <a:r>
              <a:rPr lang="en-GB" sz="1300" i="1" dirty="0">
                <a:latin typeface="Arial" panose="020B0604020202020204" pitchFamily="34" charset="0"/>
                <a:cs typeface="Arial" panose="020B0604020202020204" pitchFamily="34" charset="0"/>
              </a:rPr>
              <a:t>’, Aging and Disease,1, pp.72-74.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Alcohol misuse, sexual risk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behaviour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 and adverse sexual health outcomes: evidence from Britain's national probability sexual 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behaviour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 surveys | Journal of Public Health | Oxford Academic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 at: 15 February 2016).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Kitwood,T. (1997).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Dementia reconsidered: The person comes first.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Buckingham: Open University Press.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Person-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centred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 care for people with dementia: Kitwood reconsidered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2</a:t>
            </a:r>
            <a:r>
              <a:rPr lang="en-US" sz="1300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Kirkwood, T.B.L. (2005) ‘Understanding the odd science of ageing;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Cell, 120, pp. 437-447.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https://academic.oup.com/jpubhealth/article-abstract/33/2/262/1584332?redirectedFrom=fulltext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 at: 15 February 2026).</a:t>
            </a:r>
          </a:p>
          <a:p>
            <a:pPr marL="0" indent="0"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McCormack. and McCance. (2023)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Developing a person centered care environment aiming to enhance the autonomy of nursing home residents with physical impairments. BMC Geriatrics.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Developing a person-</a:t>
            </a:r>
            <a:r>
              <a:rPr lang="en-US" sz="1300" dirty="0" err="1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centred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 care environment aiming to enhance the autonomy of nursing home residents with physical impairments, a descriptive study | BMC Geriatrics | Springer Nature Link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(Accessed: 3 February 2026).</a:t>
            </a:r>
          </a:p>
          <a:p>
            <a:endParaRPr lang="en-US" sz="1100" baseline="30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100" baseline="300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42732401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C189BB-DB1E-2B07-3014-58FF5D856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Reference List</a:t>
            </a:r>
            <a:endParaRPr lang="en-GB" sz="40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6BEED3-021C-4A6F-7914-66CFB3A48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NHS. (2019). </a:t>
            </a: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NHS Long Term Plan.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10 Year Health Plan for England: fit for the future - GOV.UK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(Accessed: 2 February 2026).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NHS Digital. (2021). </a:t>
            </a: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Digital inclusion and older adults.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Home - NHS England Digital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(Accessed: 2 February 2026).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Office for National Statistics. (2021). </a:t>
            </a: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Overview of the UK population: 2021.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Search - Office for National Statistics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(Accessed : 2 February 2026).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1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Office for National Statistics (2025).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Home - Office for National Statistics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(Accessed at: 15 February 2026).</a:t>
            </a:r>
            <a:endParaRPr kumimoji="0" 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UK Government.(2010). </a:t>
            </a:r>
            <a:r>
              <a:rPr kumimoji="0" lang="en-US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Equality Act 2010.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Equality Act 2010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(Accessed: 2 February 2026).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UK Government (2014)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Care Act 2014.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Care Act 2014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(Accessed: 2 February 2026).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1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Parliament (2024).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UK Parliament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(Accessed at: 15 February 2026).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Kings Fund (2024)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Social care 360: Qua</a:t>
            </a:r>
            <a:r>
              <a:rPr lang="en-GB" sz="1100" i="1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lity</a:t>
            </a:r>
            <a:r>
              <a:rPr lang="en-GB" sz="11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1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London: The Kings Fund.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Social Care 360: Quality | The King's Fund | The King's Fund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(Accessed at: 15 February 2026).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World Health Organisation. (2015). 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World report on ageing and health. 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World report on ageing and health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, (Accessed: 2</a:t>
            </a:r>
            <a:r>
              <a:rPr lang="en-US" sz="1100" baseline="300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US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February 2026).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(2021)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Decade of Healthy Ageing: Baseline Report. Available at: 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Decade of healthy ageing: baseline report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, (Accessed: 3 February 2026).</a:t>
            </a:r>
          </a:p>
          <a:p>
            <a:pPr marL="0" indent="0">
              <a:buNone/>
            </a:pP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World Health Organization (WHO) (2022). </a:t>
            </a:r>
            <a:r>
              <a:rPr lang="en-US" sz="1100" i="1" dirty="0">
                <a:latin typeface="Arial" panose="020B0604020202020204" pitchFamily="34" charset="0"/>
                <a:cs typeface="Arial" panose="020B0604020202020204" pitchFamily="34" charset="0"/>
              </a:rPr>
              <a:t>Ageing and Health.</a:t>
            </a:r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World Health Organization (WHO)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, (Accessed at: 15 February 2026). </a:t>
            </a: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14020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12547</TotalTime>
  <Words>1859</Words>
  <Application>Microsoft Office PowerPoint</Application>
  <PresentationFormat>Widescreen</PresentationFormat>
  <Paragraphs>170</Paragraphs>
  <Slides>14</Slides>
  <Notes>5</Notes>
  <HiddenSlides>0</HiddenSlides>
  <MMClips>12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Aptos</vt:lpstr>
      <vt:lpstr>Aptos Display</vt:lpstr>
      <vt:lpstr>Arial</vt:lpstr>
      <vt:lpstr>Calibri</vt:lpstr>
      <vt:lpstr>Office Theme</vt:lpstr>
      <vt:lpstr>Evaluating the Care and Support Needs of Older People</vt:lpstr>
      <vt:lpstr>Introduction</vt:lpstr>
      <vt:lpstr>The presentation will cover:</vt:lpstr>
      <vt:lpstr>Ageing Population</vt:lpstr>
      <vt:lpstr>Theoretical Frameworks</vt:lpstr>
      <vt:lpstr>Policy and Legislation</vt:lpstr>
      <vt:lpstr>Evaluation of Current Care Provisions</vt:lpstr>
      <vt:lpstr>Continued….</vt:lpstr>
      <vt:lpstr>Technological Innovations in Elderly Care</vt:lpstr>
      <vt:lpstr>Case Study- Applying theory, policy and technology</vt:lpstr>
      <vt:lpstr>Recommendations for Improvement</vt:lpstr>
      <vt:lpstr>Conclusion 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 wasim</dc:creator>
  <cp:lastModifiedBy>m wasim</cp:lastModifiedBy>
  <cp:revision>2</cp:revision>
  <dcterms:created xsi:type="dcterms:W3CDTF">2026-02-01T18:02:51Z</dcterms:created>
  <dcterms:modified xsi:type="dcterms:W3CDTF">2026-02-25T11:22:29Z</dcterms:modified>
</cp:coreProperties>
</file>