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2"/>
  </p:notesMasterIdLst>
  <p:sldIdLst>
    <p:sldId id="288" r:id="rId2"/>
    <p:sldId id="289" r:id="rId3"/>
    <p:sldId id="290" r:id="rId4"/>
    <p:sldId id="291" r:id="rId5"/>
    <p:sldId id="292" r:id="rId6"/>
    <p:sldId id="261" r:id="rId7"/>
    <p:sldId id="270" r:id="rId8"/>
    <p:sldId id="294" r:id="rId9"/>
    <p:sldId id="267" r:id="rId10"/>
    <p:sldId id="29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65"/>
    <p:restoredTop sz="92936"/>
  </p:normalViewPr>
  <p:slideViewPr>
    <p:cSldViewPr>
      <p:cViewPr varScale="1">
        <p:scale>
          <a:sx n="85" d="100"/>
          <a:sy n="85" d="100"/>
        </p:scale>
        <p:origin x="753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BC731-33C3-41CF-BAC2-B54445180B0B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214238-BF0C-4F61-A025-1173D484CFE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916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7730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833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F51E9D-1987-4DC9-A67A-2E71B1B59CB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049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5226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661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91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://learning.gov.wales/resources/collections/foundation-phase?lang=cy" TargetMode="External"/><Relationship Id="rId4" Type="http://schemas.openxmlformats.org/officeDocument/2006/relationships/hyperlink" Target="http://gov.wales/topics/educationandskills/earlyyearshome/foundation-phase/?lang=en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nrich.maths.org/10742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mmunication4all.co.uk/Numeracy/Number%20Formation%20Rhyme%20Cards.pdf" TargetMode="External"/><Relationship Id="rId2" Type="http://schemas.openxmlformats.org/officeDocument/2006/relationships/hyperlink" Target="http://www.youtube.com/watch?v=6bqCewhXSG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es.co.uk/teaching-resource/Interactive-Number-Formation-Rhymes-6193194/" TargetMode="External"/><Relationship Id="rId4" Type="http://schemas.openxmlformats.org/officeDocument/2006/relationships/hyperlink" Target="http://resources.hwb.wales.gov.uk/VTC/2008-09/maths/irf08_15/welsh/Flash/c_index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file:///C:\Users\Nerys.Defis\AppData\Local\Microsoft\Windows\INetCache\IE\VFQNLF5S\PlaceValueReading.pdf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2532" y="476672"/>
            <a:ext cx="8667750" cy="1685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500" dirty="0">
                <a:solidFill>
                  <a:schemeClr val="bg1"/>
                </a:solidFill>
              </a:rPr>
              <a:t>ECAD4003/C</a:t>
            </a:r>
          </a:p>
          <a:p>
            <a:pPr algn="ctr"/>
            <a:r>
              <a:rPr lang="en-US" sz="4500" dirty="0" err="1">
                <a:solidFill>
                  <a:schemeClr val="bg1"/>
                </a:solidFill>
              </a:rPr>
              <a:t>Mathemateg</a:t>
            </a:r>
            <a:r>
              <a:rPr lang="en-US" sz="4500" dirty="0">
                <a:solidFill>
                  <a:schemeClr val="bg1"/>
                </a:solidFill>
              </a:rPr>
              <a:t> </a:t>
            </a:r>
            <a:r>
              <a:rPr lang="mr-IN" sz="4500" dirty="0">
                <a:solidFill>
                  <a:schemeClr val="bg1"/>
                </a:solidFill>
              </a:rPr>
              <a:t>–</a:t>
            </a:r>
            <a:r>
              <a:rPr lang="en-US" sz="4500" dirty="0">
                <a:solidFill>
                  <a:schemeClr val="bg1"/>
                </a:solidFill>
              </a:rPr>
              <a:t> Mathematics </a:t>
            </a:r>
            <a:r>
              <a:rPr lang="en-US" sz="4500" dirty="0" smtClean="0">
                <a:solidFill>
                  <a:schemeClr val="bg1"/>
                </a:solidFill>
              </a:rPr>
              <a:t>4</a:t>
            </a:r>
            <a:endParaRPr lang="en-US" sz="4500" dirty="0">
              <a:solidFill>
                <a:schemeClr val="bg1"/>
              </a:solidFill>
            </a:endParaRPr>
          </a:p>
          <a:p>
            <a:pPr algn="ctr"/>
            <a:endParaRPr lang="en-US" sz="135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31531" y="4258954"/>
            <a:ext cx="86677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solidFill>
                  <a:schemeClr val="bg1"/>
                </a:solidFill>
              </a:rPr>
              <a:t>A</a:t>
            </a:r>
            <a:r>
              <a:rPr lang="en-GB" sz="3600" dirty="0" err="1" smtClean="0">
                <a:solidFill>
                  <a:schemeClr val="bg1"/>
                </a:solidFill>
              </a:rPr>
              <a:t>ddysgu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Cyfrifo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>
                <a:solidFill>
                  <a:schemeClr val="bg1"/>
                </a:solidFill>
              </a:rPr>
              <a:t>a </a:t>
            </a:r>
            <a:r>
              <a:rPr lang="en-GB" sz="3600" dirty="0" err="1" smtClean="0">
                <a:solidFill>
                  <a:schemeClr val="bg1"/>
                </a:solidFill>
              </a:rPr>
              <a:t>Rhif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C</a:t>
            </a:r>
            <a:r>
              <a:rPr lang="en-GB" sz="3600" dirty="0" err="1" smtClean="0">
                <a:solidFill>
                  <a:schemeClr val="bg1"/>
                </a:solidFill>
              </a:rPr>
              <a:t>ynnar</a:t>
            </a:r>
            <a:endParaRPr lang="en-GB" sz="3600" dirty="0" smtClean="0">
              <a:solidFill>
                <a:schemeClr val="bg1"/>
              </a:solidFill>
            </a:endParaRPr>
          </a:p>
          <a:p>
            <a:pPr algn="ctr"/>
            <a:r>
              <a:rPr lang="en-GB" sz="3600" dirty="0" smtClean="0">
                <a:solidFill>
                  <a:schemeClr val="bg1"/>
                </a:solidFill>
              </a:rPr>
              <a:t>Teaching </a:t>
            </a:r>
            <a:r>
              <a:rPr lang="en-GB" sz="3600" dirty="0">
                <a:solidFill>
                  <a:schemeClr val="bg1"/>
                </a:solidFill>
              </a:rPr>
              <a:t>Counting and Early Number Sense</a:t>
            </a:r>
            <a:endParaRPr lang="en-US" sz="13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635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327219" y="1210507"/>
            <a:ext cx="6618515" cy="955997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342900" y="1917124"/>
            <a:ext cx="8235835" cy="307805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900"/>
              </a:spcAft>
            </a:pPr>
            <a:endParaRPr lang="en-US" sz="21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42900" y="172014"/>
            <a:ext cx="8257011" cy="11303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300" dirty="0" err="1"/>
              <a:t>Amcanion</a:t>
            </a:r>
            <a:r>
              <a:rPr lang="en-GB" sz="3300" dirty="0"/>
              <a:t> y </a:t>
            </a:r>
            <a:r>
              <a:rPr lang="en-GB" sz="3300" dirty="0" err="1"/>
              <a:t>Sesiwn</a:t>
            </a:r>
            <a:r>
              <a:rPr lang="en-GB" sz="3300" dirty="0"/>
              <a:t> - Session Objectives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460817" y="971872"/>
            <a:ext cx="4581701" cy="462045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z="2400" dirty="0"/>
              <a:t>To understand the principles of counting and early number development </a:t>
            </a:r>
            <a:endParaRPr lang="en-GB" sz="2400" dirty="0" smtClean="0"/>
          </a:p>
          <a:p>
            <a:pPr lvl="0"/>
            <a:r>
              <a:rPr lang="en-GB" sz="2400" dirty="0" smtClean="0"/>
              <a:t>To </a:t>
            </a:r>
            <a:r>
              <a:rPr lang="en-GB" sz="2400" dirty="0"/>
              <a:t>consider how teacher knowledge of these principles can impact on children’s learning</a:t>
            </a:r>
          </a:p>
          <a:p>
            <a:pPr lvl="0"/>
            <a:r>
              <a:rPr lang="en-GB" sz="2400" dirty="0" smtClean="0"/>
              <a:t>To </a:t>
            </a:r>
            <a:r>
              <a:rPr lang="en-GB" sz="2400" dirty="0"/>
              <a:t>consider opportunities for developing counting strategies within the early years Foundation Phase setting </a:t>
            </a:r>
            <a:endParaRPr lang="en-GB" sz="2400" dirty="0" smtClean="0"/>
          </a:p>
          <a:p>
            <a:pPr lvl="0"/>
            <a:r>
              <a:rPr lang="en-GB" sz="2400" dirty="0" smtClean="0"/>
              <a:t>To </a:t>
            </a:r>
            <a:r>
              <a:rPr lang="en-GB" sz="2400" dirty="0"/>
              <a:t>understand national expectations in relation to </a:t>
            </a:r>
            <a:r>
              <a:rPr lang="en-GB" sz="2400" dirty="0" smtClean="0"/>
              <a:t>counting</a:t>
            </a:r>
            <a:endParaRPr lang="en-GB" sz="2100" dirty="0"/>
          </a:p>
          <a:p>
            <a:endParaRPr lang="en-GB" sz="2100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92776" y="1046968"/>
            <a:ext cx="4407827" cy="4470264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z="2400" dirty="0"/>
              <a:t>I </a:t>
            </a:r>
            <a:r>
              <a:rPr lang="en-GB" sz="2400" dirty="0" err="1"/>
              <a:t>ddeall</a:t>
            </a:r>
            <a:r>
              <a:rPr lang="en-GB" sz="2400" dirty="0"/>
              <a:t> </a:t>
            </a:r>
            <a:r>
              <a:rPr lang="en-GB" sz="2400" dirty="0" err="1"/>
              <a:t>egwyddorion</a:t>
            </a:r>
            <a:r>
              <a:rPr lang="en-GB" sz="2400" dirty="0"/>
              <a:t> </a:t>
            </a:r>
            <a:r>
              <a:rPr lang="en-GB" sz="2400" dirty="0" err="1"/>
              <a:t>cyfrif</a:t>
            </a:r>
            <a:r>
              <a:rPr lang="en-GB" sz="2400" dirty="0"/>
              <a:t> a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rhif</a:t>
            </a:r>
            <a:r>
              <a:rPr lang="en-GB" sz="2400" dirty="0"/>
              <a:t> </a:t>
            </a:r>
            <a:r>
              <a:rPr lang="en-GB" sz="2400" dirty="0" err="1"/>
              <a:t>cynnar</a:t>
            </a:r>
            <a:r>
              <a:rPr lang="en-GB" sz="2400" dirty="0"/>
              <a:t> </a:t>
            </a:r>
            <a:endParaRPr lang="en-GB" sz="2400" dirty="0" smtClean="0"/>
          </a:p>
          <a:p>
            <a:pPr lvl="0"/>
            <a:r>
              <a:rPr lang="en-GB" sz="2400" dirty="0" smtClean="0"/>
              <a:t>I </a:t>
            </a: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athro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egwyddorion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dylanwadu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ddysgu’r</a:t>
            </a:r>
            <a:r>
              <a:rPr lang="en-GB" sz="2400" dirty="0"/>
              <a:t> </a:t>
            </a:r>
            <a:r>
              <a:rPr lang="en-GB" sz="2400" dirty="0" smtClean="0"/>
              <a:t>plant</a:t>
            </a:r>
            <a:endParaRPr lang="en-GB" sz="2400" dirty="0"/>
          </a:p>
          <a:p>
            <a:pPr lvl="0"/>
            <a:r>
              <a:rPr lang="en-GB" sz="2400" dirty="0"/>
              <a:t>I </a:t>
            </a: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cyfleoedd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strategaethau</a:t>
            </a:r>
            <a:r>
              <a:rPr lang="en-GB" sz="2400" dirty="0"/>
              <a:t> </a:t>
            </a:r>
            <a:r>
              <a:rPr lang="en-GB" sz="2400" dirty="0" err="1"/>
              <a:t>cyfrifo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lleoliad</a:t>
            </a:r>
            <a:r>
              <a:rPr lang="en-GB" sz="2400" dirty="0"/>
              <a:t> y </a:t>
            </a:r>
            <a:r>
              <a:rPr lang="en-GB" sz="2400" dirty="0" err="1"/>
              <a:t>Cyfnod</a:t>
            </a:r>
            <a:r>
              <a:rPr lang="en-GB" sz="2400" dirty="0"/>
              <a:t> Sylfaen </a:t>
            </a:r>
            <a:endParaRPr lang="en-GB" sz="2400" dirty="0" smtClean="0"/>
          </a:p>
          <a:p>
            <a:pPr lvl="0"/>
            <a:r>
              <a:rPr lang="en-GB" sz="2400" dirty="0" smtClean="0"/>
              <a:t>I </a:t>
            </a:r>
            <a:r>
              <a:rPr lang="en-GB" sz="2400" dirty="0" err="1"/>
              <a:t>ddeall</a:t>
            </a:r>
            <a:r>
              <a:rPr lang="en-GB" sz="2400" dirty="0"/>
              <a:t> </a:t>
            </a:r>
            <a:r>
              <a:rPr lang="en-GB" sz="2400" dirty="0" err="1"/>
              <a:t>disgwyliadau</a:t>
            </a:r>
            <a:r>
              <a:rPr lang="en-GB" sz="2400" dirty="0"/>
              <a:t> </a:t>
            </a:r>
            <a:r>
              <a:rPr lang="en-GB" sz="2400" dirty="0" err="1"/>
              <a:t>cenedlaethol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perthynas</a:t>
            </a:r>
            <a:r>
              <a:rPr lang="en-GB" sz="2400" dirty="0"/>
              <a:t> </a:t>
            </a:r>
            <a:r>
              <a:rPr lang="en-GB" sz="2400" dirty="0" err="1"/>
              <a:t>â</a:t>
            </a:r>
            <a:r>
              <a:rPr lang="en-GB" sz="2400" dirty="0"/>
              <a:t> </a:t>
            </a:r>
            <a:r>
              <a:rPr lang="en-GB" sz="2400" dirty="0" err="1" smtClean="0"/>
              <a:t>chyfrif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1692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914900" y="843172"/>
            <a:ext cx="3938561" cy="3767670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/>
              <a:t>communication skills</a:t>
            </a:r>
          </a:p>
          <a:p>
            <a:pPr marL="0" indent="0">
              <a:buFont typeface="Arial"/>
              <a:buNone/>
            </a:pPr>
            <a:endParaRPr lang="en-GB" sz="2800" dirty="0" smtClean="0"/>
          </a:p>
          <a:p>
            <a:r>
              <a:rPr lang="en-GB" sz="2800" dirty="0" smtClean="0"/>
              <a:t>understanding of more or less</a:t>
            </a:r>
          </a:p>
          <a:p>
            <a:endParaRPr lang="en-GB" sz="2800" dirty="0" smtClean="0"/>
          </a:p>
          <a:p>
            <a:r>
              <a:rPr lang="en-GB" sz="2800" dirty="0" smtClean="0"/>
              <a:t>being able to classify, sort and match objects</a:t>
            </a:r>
            <a:endParaRPr lang="en-GB" sz="2800" dirty="0"/>
          </a:p>
        </p:txBody>
      </p:sp>
      <p:pic>
        <p:nvPicPr>
          <p:cNvPr id="3" name="Picture 2" descr="https://encrypted-tbn1.gstatic.com/images?q=tbn:ANd9GcR_bO7ovUSmG33XPeU7PhoVWZv9bIxJxVUc0ATCfKsQ-0I4Mg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57907"/>
            <a:ext cx="2016224" cy="1524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342900" y="172014"/>
            <a:ext cx="8257011" cy="11303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 err="1" smtClean="0">
                <a:latin typeface="+mn-lt"/>
              </a:rPr>
              <a:t>Sgiliau</a:t>
            </a:r>
            <a:r>
              <a:rPr lang="en-GB" sz="3600" dirty="0" smtClean="0">
                <a:latin typeface="+mn-lt"/>
              </a:rPr>
              <a:t> </a:t>
            </a:r>
            <a:r>
              <a:rPr lang="en-GB" sz="3600" dirty="0" err="1">
                <a:latin typeface="+mn-lt"/>
              </a:rPr>
              <a:t>C</a:t>
            </a:r>
            <a:r>
              <a:rPr lang="en-GB" sz="3600" dirty="0" err="1" smtClean="0">
                <a:latin typeface="+mn-lt"/>
              </a:rPr>
              <a:t>yn</a:t>
            </a:r>
            <a:r>
              <a:rPr lang="en-GB" sz="3600" dirty="0" smtClean="0">
                <a:latin typeface="+mn-lt"/>
              </a:rPr>
              <a:t> </a:t>
            </a:r>
            <a:r>
              <a:rPr lang="en-GB" sz="3600" dirty="0" err="1">
                <a:latin typeface="+mn-lt"/>
              </a:rPr>
              <a:t>C</a:t>
            </a:r>
            <a:r>
              <a:rPr lang="en-GB" sz="3600" dirty="0" err="1" smtClean="0">
                <a:latin typeface="+mn-lt"/>
              </a:rPr>
              <a:t>yfrif</a:t>
            </a:r>
            <a:r>
              <a:rPr lang="en-GB" sz="3600" dirty="0" smtClean="0">
                <a:latin typeface="+mn-lt"/>
              </a:rPr>
              <a:t> </a:t>
            </a:r>
            <a:r>
              <a:rPr lang="en-GB" sz="3600" dirty="0">
                <a:latin typeface="+mn-lt"/>
              </a:rPr>
              <a:t>- Pre-counting Skills</a:t>
            </a:r>
          </a:p>
        </p:txBody>
      </p:sp>
      <p:sp>
        <p:nvSpPr>
          <p:cNvPr id="5" name="Rectangle 4"/>
          <p:cNvSpPr/>
          <p:nvPr/>
        </p:nvSpPr>
        <p:spPr>
          <a:xfrm>
            <a:off x="342900" y="1052736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2800" dirty="0" err="1"/>
              <a:t>sgiliau</a:t>
            </a:r>
            <a:r>
              <a:rPr lang="en-GB" sz="2800" dirty="0"/>
              <a:t> </a:t>
            </a:r>
            <a:r>
              <a:rPr lang="en-GB" sz="2800" dirty="0" err="1"/>
              <a:t>cyfathrebu</a:t>
            </a:r>
            <a:endParaRPr lang="en-GB" sz="2800" dirty="0"/>
          </a:p>
          <a:p>
            <a:pPr marL="285750" indent="-285750">
              <a:buFont typeface="Arial" charset="0"/>
              <a:buChar char="•"/>
            </a:pPr>
            <a:endParaRPr lang="en-GB" sz="2800" dirty="0"/>
          </a:p>
          <a:p>
            <a:pPr marL="285750" indent="-285750">
              <a:buFont typeface="Arial" charset="0"/>
              <a:buChar char="•"/>
            </a:pPr>
            <a:r>
              <a:rPr lang="en-GB" sz="2800" dirty="0" err="1"/>
              <a:t>deall</a:t>
            </a:r>
            <a:r>
              <a:rPr lang="en-GB" sz="2800" dirty="0"/>
              <a:t> </a:t>
            </a:r>
            <a:r>
              <a:rPr lang="en-GB" sz="2800" dirty="0" err="1"/>
              <a:t>mwy</a:t>
            </a:r>
            <a:r>
              <a:rPr lang="en-GB" sz="2800" dirty="0"/>
              <a:t> </a:t>
            </a:r>
            <a:r>
              <a:rPr lang="en-GB" sz="2800" dirty="0" err="1"/>
              <a:t>na</a:t>
            </a:r>
            <a:r>
              <a:rPr lang="en-GB" sz="2800" dirty="0"/>
              <a:t>/</a:t>
            </a:r>
            <a:r>
              <a:rPr lang="en-GB" sz="2800" dirty="0" err="1"/>
              <a:t>llai</a:t>
            </a:r>
            <a:r>
              <a:rPr lang="en-GB" sz="2800" dirty="0"/>
              <a:t> </a:t>
            </a:r>
            <a:r>
              <a:rPr lang="en-GB" sz="2800" dirty="0" err="1"/>
              <a:t>na</a:t>
            </a:r>
            <a:endParaRPr lang="en-GB" sz="2800" dirty="0"/>
          </a:p>
          <a:p>
            <a:pPr marL="285750" indent="-285750">
              <a:buFont typeface="Arial" charset="0"/>
              <a:buChar char="•"/>
            </a:pPr>
            <a:endParaRPr lang="en-GB" sz="2800" dirty="0"/>
          </a:p>
          <a:p>
            <a:pPr marL="285750" indent="-285750">
              <a:buFont typeface="Arial" charset="0"/>
              <a:buChar char="•"/>
            </a:pPr>
            <a:r>
              <a:rPr lang="en-GB" sz="2800" dirty="0" err="1"/>
              <a:t>medru</a:t>
            </a:r>
            <a:r>
              <a:rPr lang="en-GB" sz="2800" dirty="0"/>
              <a:t> </a:t>
            </a:r>
            <a:r>
              <a:rPr lang="en-GB" sz="2800" dirty="0" err="1"/>
              <a:t>dosbarthu</a:t>
            </a:r>
            <a:r>
              <a:rPr lang="en-GB" sz="2800" dirty="0"/>
              <a:t>, </a:t>
            </a:r>
            <a:r>
              <a:rPr lang="en-GB" sz="2800" dirty="0" err="1"/>
              <a:t>didoli</a:t>
            </a:r>
            <a:r>
              <a:rPr lang="en-GB" sz="2800" dirty="0"/>
              <a:t> a </a:t>
            </a:r>
            <a:r>
              <a:rPr lang="en-GB" sz="2800" dirty="0" err="1"/>
              <a:t>chyfateb</a:t>
            </a:r>
            <a:r>
              <a:rPr lang="en-GB" sz="2800" dirty="0"/>
              <a:t> </a:t>
            </a:r>
            <a:r>
              <a:rPr lang="en-GB" sz="2800" dirty="0" err="1"/>
              <a:t>gwrthrychau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2172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693880"/>
            <a:ext cx="40324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latin typeface="+mj-lt"/>
              </a:rPr>
              <a:t>Pam y gall </a:t>
            </a:r>
            <a:r>
              <a:rPr lang="en-GB" sz="3600" dirty="0" err="1" smtClean="0">
                <a:latin typeface="+mj-lt"/>
              </a:rPr>
              <a:t>datganiad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megis</a:t>
            </a:r>
            <a:r>
              <a:rPr lang="en-GB" sz="3600" dirty="0" smtClean="0">
                <a:latin typeface="+mj-lt"/>
              </a:rPr>
              <a:t> ‘Mae </a:t>
            </a:r>
            <a:r>
              <a:rPr lang="en-GB" sz="3600" dirty="0"/>
              <a:t>t</a:t>
            </a:r>
            <a:r>
              <a:rPr lang="en-GB" sz="3600" dirty="0" smtClean="0"/>
              <a:t>ri </a:t>
            </a:r>
            <a:r>
              <a:rPr lang="en-GB" sz="3600" dirty="0" err="1"/>
              <a:t>phlentyn</a:t>
            </a:r>
            <a:r>
              <a:rPr lang="en-GB" sz="3600" dirty="0"/>
              <a:t> pump </a:t>
            </a:r>
            <a:r>
              <a:rPr lang="en-GB" sz="3600" dirty="0" err="1" smtClean="0"/>
              <a:t>oed</a:t>
            </a:r>
            <a:r>
              <a:rPr lang="en-GB" sz="3600" dirty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yn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>
                <a:latin typeface="+mj-lt"/>
              </a:rPr>
              <a:t>n</a:t>
            </a:r>
            <a:r>
              <a:rPr lang="en-GB" sz="3600" dirty="0" err="1" smtClean="0">
                <a:latin typeface="+mj-lt"/>
              </a:rPr>
              <a:t>osbarth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dau</a:t>
            </a:r>
            <a:r>
              <a:rPr lang="en-GB" sz="3600" dirty="0" smtClean="0">
                <a:latin typeface="+mj-lt"/>
              </a:rPr>
              <a:t>.’ </a:t>
            </a:r>
            <a:r>
              <a:rPr lang="en-GB" sz="3600" dirty="0" err="1" smtClean="0">
                <a:latin typeface="+mj-lt"/>
              </a:rPr>
              <a:t>fod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yn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ddatganiad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eithaf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anodd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i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blant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ifanc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ei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ddeall</a:t>
            </a:r>
            <a:r>
              <a:rPr lang="en-GB" sz="3600" dirty="0" smtClean="0">
                <a:latin typeface="+mj-lt"/>
              </a:rPr>
              <a:t>?  </a:t>
            </a:r>
            <a:endParaRPr lang="en-GB" sz="4800" dirty="0">
              <a:latin typeface="+mj-l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499992" y="693880"/>
            <a:ext cx="448884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+mj-lt"/>
              </a:rPr>
              <a:t>Why may a statement like ‘Class two has three five year olds in it’ be quite a difficult statement for young children </a:t>
            </a:r>
            <a:r>
              <a:rPr lang="en-GB" sz="3600" dirty="0" smtClean="0">
                <a:latin typeface="+mj-lt"/>
              </a:rPr>
              <a:t>to </a:t>
            </a:r>
            <a:r>
              <a:rPr lang="en-GB" sz="3600" smtClean="0">
                <a:latin typeface="+mj-lt"/>
              </a:rPr>
              <a:t>understand?</a:t>
            </a:r>
            <a:endParaRPr lang="en-GB" sz="4800" dirty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7944" y="4077072"/>
            <a:ext cx="1152128" cy="1438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798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16760" y="445936"/>
            <a:ext cx="2916856" cy="15240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latin typeface="+mn-lt"/>
              </a:rPr>
              <a:t>G</a:t>
            </a:r>
            <a:r>
              <a:rPr lang="en-GB" sz="4000" dirty="0" smtClean="0">
                <a:latin typeface="+mn-lt"/>
              </a:rPr>
              <a:t>all </a:t>
            </a:r>
            <a:r>
              <a:rPr lang="en-GB" sz="4000" dirty="0" err="1">
                <a:latin typeface="+mn-lt"/>
              </a:rPr>
              <a:t>rhifau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 smtClean="0">
                <a:latin typeface="+mn-lt"/>
              </a:rPr>
              <a:t>gynrychioli</a:t>
            </a:r>
            <a:r>
              <a:rPr lang="is-IS" sz="4000" dirty="0" smtClean="0">
                <a:latin typeface="+mn-lt"/>
              </a:rPr>
              <a:t>… </a:t>
            </a:r>
            <a:endParaRPr lang="en-GB" sz="4000" dirty="0">
              <a:latin typeface="+mn-lt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759336" y="1969936"/>
            <a:ext cx="3970784" cy="379495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Cardinal aspect (the size of a set)</a:t>
            </a:r>
          </a:p>
          <a:p>
            <a:r>
              <a:rPr lang="en-GB" sz="3200" dirty="0" smtClean="0"/>
              <a:t>Ordinal aspect (the position of an object in a set)</a:t>
            </a:r>
          </a:p>
          <a:p>
            <a:r>
              <a:rPr lang="en-GB" sz="3200" dirty="0" smtClean="0"/>
              <a:t>Labels (e.g. bus numbers, group names </a:t>
            </a:r>
            <a:r>
              <a:rPr lang="en-GB" sz="3200" dirty="0" err="1" smtClean="0"/>
              <a:t>etc</a:t>
            </a:r>
            <a:r>
              <a:rPr lang="en-GB" sz="3200" dirty="0" smtClean="0"/>
              <a:t>)</a:t>
            </a:r>
            <a:endParaRPr lang="en-GB" sz="32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364088" y="445936"/>
            <a:ext cx="3348904" cy="15240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latin typeface="+mn-lt"/>
              </a:rPr>
              <a:t>N</a:t>
            </a:r>
            <a:r>
              <a:rPr lang="en-GB" sz="4000" dirty="0" smtClean="0">
                <a:latin typeface="+mn-lt"/>
              </a:rPr>
              <a:t>umbers may represent…</a:t>
            </a:r>
            <a:endParaRPr lang="en-GB" sz="4000" dirty="0">
              <a:latin typeface="+mn-lt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77712" y="1969936"/>
            <a:ext cx="4464496" cy="379495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Y </a:t>
            </a:r>
            <a:r>
              <a:rPr lang="en-GB" sz="3200" dirty="0" err="1" smtClean="0"/>
              <a:t>cysyniad</a:t>
            </a:r>
            <a:r>
              <a:rPr lang="en-GB" sz="3200" dirty="0" smtClean="0"/>
              <a:t> </a:t>
            </a:r>
            <a:r>
              <a:rPr lang="en-GB" sz="3200" dirty="0" err="1" smtClean="0"/>
              <a:t>prifol</a:t>
            </a:r>
            <a:r>
              <a:rPr lang="en-GB" sz="3200" dirty="0" smtClean="0"/>
              <a:t> (</a:t>
            </a:r>
            <a:r>
              <a:rPr lang="en-GB" sz="3200" i="1" dirty="0" smtClean="0"/>
              <a:t>cardinal</a:t>
            </a:r>
            <a:r>
              <a:rPr lang="en-GB" sz="3200" dirty="0" smtClean="0"/>
              <a:t>) – </a:t>
            </a:r>
            <a:r>
              <a:rPr lang="en-GB" sz="3200" dirty="0" err="1" smtClean="0"/>
              <a:t>maint</a:t>
            </a:r>
            <a:r>
              <a:rPr lang="en-GB" sz="3200" dirty="0" smtClean="0"/>
              <a:t> set</a:t>
            </a:r>
          </a:p>
          <a:p>
            <a:r>
              <a:rPr lang="en-GB" sz="3200" dirty="0" smtClean="0"/>
              <a:t>Y </a:t>
            </a:r>
            <a:r>
              <a:rPr lang="en-GB" sz="3200" dirty="0" err="1" smtClean="0"/>
              <a:t>cysyniad</a:t>
            </a:r>
            <a:r>
              <a:rPr lang="en-GB" sz="3200" dirty="0" smtClean="0"/>
              <a:t> </a:t>
            </a:r>
            <a:r>
              <a:rPr lang="en-GB" sz="3200" dirty="0" err="1" smtClean="0"/>
              <a:t>trefnol</a:t>
            </a:r>
            <a:r>
              <a:rPr lang="en-GB" sz="3200" dirty="0" smtClean="0"/>
              <a:t> (</a:t>
            </a:r>
            <a:r>
              <a:rPr lang="en-GB" sz="3200" i="1" dirty="0" smtClean="0"/>
              <a:t>ordinal</a:t>
            </a:r>
            <a:r>
              <a:rPr lang="en-GB" sz="3200" dirty="0" smtClean="0"/>
              <a:t>) – </a:t>
            </a:r>
            <a:r>
              <a:rPr lang="en-GB" sz="3200" dirty="0" err="1" smtClean="0"/>
              <a:t>lleoliad</a:t>
            </a:r>
            <a:r>
              <a:rPr lang="en-GB" sz="3200" dirty="0" smtClean="0"/>
              <a:t> </a:t>
            </a:r>
            <a:r>
              <a:rPr lang="en-GB" sz="3200" dirty="0" err="1" smtClean="0"/>
              <a:t>gwrthrych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set</a:t>
            </a:r>
          </a:p>
          <a:p>
            <a:r>
              <a:rPr lang="en-GB" sz="3200" dirty="0" err="1" smtClean="0"/>
              <a:t>Labeli</a:t>
            </a:r>
            <a:r>
              <a:rPr lang="en-GB" sz="3200" dirty="0" smtClean="0"/>
              <a:t> (</a:t>
            </a:r>
            <a:r>
              <a:rPr lang="en-GB" sz="3200" dirty="0" err="1" smtClean="0"/>
              <a:t>e.e</a:t>
            </a:r>
            <a:r>
              <a:rPr lang="en-GB" sz="3200" dirty="0" smtClean="0"/>
              <a:t>. </a:t>
            </a:r>
            <a:r>
              <a:rPr lang="en-GB" sz="3200" dirty="0" err="1" smtClean="0"/>
              <a:t>rhifau</a:t>
            </a:r>
            <a:r>
              <a:rPr lang="en-GB" sz="3200" dirty="0" smtClean="0"/>
              <a:t> </a:t>
            </a:r>
            <a:r>
              <a:rPr lang="en-GB" sz="3200" dirty="0" err="1" smtClean="0"/>
              <a:t>bysiau</a:t>
            </a:r>
            <a:r>
              <a:rPr lang="en-GB" sz="3200" dirty="0" smtClean="0"/>
              <a:t>, </a:t>
            </a:r>
            <a:r>
              <a:rPr lang="en-GB" sz="3200" dirty="0" err="1" smtClean="0"/>
              <a:t>enwau</a:t>
            </a:r>
            <a:r>
              <a:rPr lang="en-GB" sz="3200" dirty="0" smtClean="0"/>
              <a:t> </a:t>
            </a:r>
            <a:r>
              <a:rPr lang="en-GB" sz="3200" dirty="0" err="1" smtClean="0"/>
              <a:t>grwpiau</a:t>
            </a:r>
            <a:r>
              <a:rPr lang="en-GB" sz="3200" dirty="0" smtClean="0"/>
              <a:t> </a:t>
            </a:r>
            <a:r>
              <a:rPr lang="en-GB" sz="3200" dirty="0" err="1" smtClean="0"/>
              <a:t>a.y.y.b</a:t>
            </a:r>
            <a:r>
              <a:rPr lang="en-GB" sz="3200" dirty="0" smtClean="0"/>
              <a:t>.)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9393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7863" y="1"/>
            <a:ext cx="4447406" cy="1124744"/>
          </a:xfrm>
        </p:spPr>
        <p:txBody>
          <a:bodyPr/>
          <a:lstStyle/>
          <a:p>
            <a:r>
              <a:rPr lang="en-GB" dirty="0">
                <a:latin typeface="+mn-lt"/>
              </a:rPr>
              <a:t>National Expectations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2321809"/>
            <a:ext cx="4443269" cy="374013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Look </a:t>
            </a:r>
            <a:r>
              <a:rPr lang="en-GB" dirty="0">
                <a:solidFill>
                  <a:schemeClr val="tx1"/>
                </a:solidFill>
              </a:rPr>
              <a:t>at the Foundation Phase Framework Mathematical Development area of learning ‘Using Number’ strand (pp.3-5)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How is a child’s counting expected to progress through Foundation Phase?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Consider:</a:t>
            </a:r>
          </a:p>
          <a:p>
            <a:r>
              <a:rPr lang="en-GB" dirty="0">
                <a:solidFill>
                  <a:schemeClr val="tx1"/>
                </a:solidFill>
              </a:rPr>
              <a:t>the size of sets being counted</a:t>
            </a:r>
          </a:p>
          <a:p>
            <a:r>
              <a:rPr lang="en-GB" dirty="0">
                <a:solidFill>
                  <a:schemeClr val="tx1"/>
                </a:solidFill>
              </a:rPr>
              <a:t>the way counting numbers may be recited</a:t>
            </a:r>
          </a:p>
          <a:p>
            <a:r>
              <a:rPr lang="en-GB" dirty="0">
                <a:solidFill>
                  <a:schemeClr val="tx1"/>
                </a:solidFill>
              </a:rPr>
              <a:t>the way objects may be counted 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775" y="882375"/>
            <a:ext cx="2021805" cy="137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4463454" y="6061943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hlinkClick r:id="rId4"/>
              </a:rPr>
              <a:t>http://gov.wales/topics/educationandskills/earlyyearshome/foundation-phase/?</a:t>
            </a:r>
            <a:r>
              <a:rPr lang="en-GB" sz="1400" dirty="0" smtClean="0">
                <a:hlinkClick r:id="rId4"/>
              </a:rPr>
              <a:t>lang=en</a:t>
            </a:r>
            <a:endParaRPr lang="en-GB" sz="14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06892" y="2321809"/>
            <a:ext cx="3930054" cy="4263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faes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Mathemategol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 (2015). </a:t>
            </a:r>
          </a:p>
          <a:p>
            <a:pPr marL="0" indent="0">
              <a:buFont typeface="Arial"/>
              <a:buNone/>
            </a:pPr>
            <a:endParaRPr lang="en-GB" dirty="0" smtClean="0"/>
          </a:p>
          <a:p>
            <a:pPr marL="0" indent="0">
              <a:buFont typeface="Arial"/>
              <a:buNone/>
            </a:pP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cyfrif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benodol</a:t>
            </a:r>
            <a:r>
              <a:rPr lang="en-GB" dirty="0" smtClean="0"/>
              <a:t>? </a:t>
            </a:r>
          </a:p>
          <a:p>
            <a:pPr marL="0" indent="0">
              <a:buFont typeface="Arial"/>
              <a:buNone/>
            </a:pP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cyfrif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fwy</a:t>
            </a:r>
            <a:r>
              <a:rPr lang="en-GB" dirty="0" smtClean="0"/>
              <a:t> </a:t>
            </a:r>
            <a:r>
              <a:rPr lang="en-GB" dirty="0" err="1" smtClean="0"/>
              <a:t>aneglur</a:t>
            </a:r>
            <a:r>
              <a:rPr lang="en-GB" dirty="0" smtClean="0"/>
              <a:t>?</a:t>
            </a:r>
          </a:p>
          <a:p>
            <a:pPr marL="0" indent="0">
              <a:buFont typeface="Arial"/>
              <a:buNone/>
            </a:pPr>
            <a:r>
              <a:rPr lang="en-GB" dirty="0" err="1" smtClean="0"/>
              <a:t>Nodwch</a:t>
            </a:r>
            <a:r>
              <a:rPr lang="en-GB" dirty="0" smtClean="0"/>
              <a:t> y </a:t>
            </a:r>
            <a:r>
              <a:rPr lang="en-GB" dirty="0" err="1" smtClean="0"/>
              <a:t>dilyniant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cyfrifo</a:t>
            </a:r>
            <a:r>
              <a:rPr lang="en-GB" dirty="0" smtClean="0"/>
              <a:t>. </a:t>
            </a:r>
          </a:p>
          <a:p>
            <a:pPr>
              <a:buFont typeface="Arial"/>
              <a:buNone/>
            </a:pP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74546" y="6061943"/>
            <a:ext cx="3962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>
                <a:hlinkClick r:id="rId5"/>
              </a:rPr>
              <a:t>http://learning.gov.wales/resources/collections/foundation-phase?lang=cy</a:t>
            </a:r>
            <a:r>
              <a:rPr lang="en-US" sz="1400" dirty="0" smtClean="0"/>
              <a:t> </a:t>
            </a:r>
            <a:endParaRPr lang="en-GB" sz="1400" dirty="0" smtClean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283541" y="-27492"/>
            <a:ext cx="6554867" cy="11522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 smtClean="0"/>
              <a:t>Gofynion</a:t>
            </a:r>
            <a:r>
              <a:rPr lang="en-US" dirty="0" smtClean="0"/>
              <a:t> </a:t>
            </a:r>
            <a:r>
              <a:rPr lang="en-US" dirty="0" err="1" smtClean="0"/>
              <a:t>Cenedlaethol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1171" y="861839"/>
            <a:ext cx="2450743" cy="1400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030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937212" y="145660"/>
            <a:ext cx="3860718" cy="1459631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How many in each set?</a:t>
            </a:r>
          </a:p>
        </p:txBody>
      </p:sp>
      <p:sp>
        <p:nvSpPr>
          <p:cNvPr id="5" name="Oval 4"/>
          <p:cNvSpPr/>
          <p:nvPr/>
        </p:nvSpPr>
        <p:spPr>
          <a:xfrm>
            <a:off x="1331640" y="234888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1979712" y="216886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1951774" y="278092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1511660" y="15567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497370" y="302308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2311814" y="150278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2671854" y="2459205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2303120" y="339299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5283283" y="139027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6075371" y="136833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5283283" y="209072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6075371" y="209072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5283283" y="285511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6097727" y="2813117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5283283" y="364358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6097727" y="3620349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1511660" y="5269293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1910965" y="463409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1910965" y="5629333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1151620" y="474289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2472614" y="5190323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4115615" y="561369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4115615" y="48182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5068668" y="564480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5103263" y="478391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4577172" y="526210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6277747" y="596529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6637787" y="543511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7001107" y="490206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7524328" y="442908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/>
        </p:nvSpPr>
        <p:spPr>
          <a:xfrm>
            <a:off x="7903406" y="384218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itle 3"/>
          <p:cNvSpPr txBox="1">
            <a:spLocks/>
          </p:cNvSpPr>
          <p:nvPr/>
        </p:nvSpPr>
        <p:spPr>
          <a:xfrm>
            <a:off x="340184" y="151402"/>
            <a:ext cx="5023379" cy="14596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 smtClean="0">
                <a:latin typeface="Comic Sans MS" charset="0"/>
              </a:rPr>
              <a:t>Faint </a:t>
            </a:r>
            <a:r>
              <a:rPr lang="en-GB" altLang="en-US" dirty="0" err="1" smtClean="0">
                <a:latin typeface="Comic Sans MS" charset="0"/>
              </a:rPr>
              <a:t>sydd</a:t>
            </a:r>
            <a:r>
              <a:rPr lang="en-GB" altLang="en-US" dirty="0" smtClean="0">
                <a:latin typeface="Comic Sans MS" charset="0"/>
              </a:rPr>
              <a:t> </a:t>
            </a:r>
            <a:r>
              <a:rPr lang="en-GB" altLang="en-US" dirty="0" err="1" smtClean="0">
                <a:latin typeface="Comic Sans MS" charset="0"/>
              </a:rPr>
              <a:t>ym</a:t>
            </a:r>
            <a:r>
              <a:rPr lang="en-GB" altLang="en-US" dirty="0" smtClean="0">
                <a:latin typeface="Comic Sans MS" charset="0"/>
              </a:rPr>
              <a:t> </a:t>
            </a:r>
            <a:r>
              <a:rPr lang="en-GB" altLang="en-US" dirty="0" err="1" smtClean="0">
                <a:latin typeface="Comic Sans MS" charset="0"/>
              </a:rPr>
              <a:t>mhob</a:t>
            </a:r>
            <a:r>
              <a:rPr lang="en-GB" altLang="en-US" dirty="0" smtClean="0">
                <a:latin typeface="Comic Sans MS" charset="0"/>
              </a:rPr>
              <a:t> set?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2403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4937264" y="155864"/>
            <a:ext cx="4139952" cy="198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Resources to help develop number sense…</a:t>
            </a:r>
            <a:endParaRPr lang="en-GB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742" y="1836408"/>
            <a:ext cx="2714625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81602" y="2809201"/>
            <a:ext cx="892899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Y </a:t>
            </a:r>
            <a:r>
              <a:rPr lang="en-GB" sz="3200" dirty="0" err="1"/>
              <a:t>ffrâm</a:t>
            </a:r>
            <a:r>
              <a:rPr lang="en-GB" sz="3200" dirty="0"/>
              <a:t> </a:t>
            </a:r>
            <a:r>
              <a:rPr lang="en-GB" sz="3200" dirty="0" err="1"/>
              <a:t>deg</a:t>
            </a:r>
            <a:r>
              <a:rPr lang="en-GB" sz="3200" dirty="0"/>
              <a:t> </a:t>
            </a:r>
            <a:r>
              <a:rPr lang="en-GB" sz="3200" dirty="0" smtClean="0"/>
              <a:t>- The </a:t>
            </a:r>
            <a:r>
              <a:rPr lang="en-GB" sz="3200" dirty="0"/>
              <a:t>ten frame  </a:t>
            </a:r>
            <a:r>
              <a:rPr lang="en-GB" sz="3200" dirty="0" smtClean="0"/>
              <a:t> </a:t>
            </a:r>
            <a:r>
              <a:rPr lang="en-GB" sz="3200" dirty="0">
                <a:hlinkClick r:id="rId3"/>
              </a:rPr>
              <a:t>http://</a:t>
            </a:r>
            <a:r>
              <a:rPr lang="en-GB" sz="3200" dirty="0" smtClean="0">
                <a:hlinkClick r:id="rId3"/>
              </a:rPr>
              <a:t>nrich.maths.org/10742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581602" y="4509120"/>
            <a:ext cx="81668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Y ‘</a:t>
            </a:r>
            <a:r>
              <a:rPr lang="en-GB" sz="3200" dirty="0" err="1" smtClean="0"/>
              <a:t>fflic</a:t>
            </a:r>
            <a:r>
              <a:rPr lang="en-GB" sz="3200" dirty="0" smtClean="0"/>
              <a:t> </a:t>
            </a:r>
            <a:r>
              <a:rPr lang="en-GB" sz="3200" dirty="0" err="1" smtClean="0"/>
              <a:t>fflac</a:t>
            </a:r>
            <a:r>
              <a:rPr lang="en-GB" sz="3200" dirty="0"/>
              <a:t>’ </a:t>
            </a:r>
            <a:r>
              <a:rPr lang="en-GB" sz="3200" dirty="0" err="1" smtClean="0"/>
              <a:t>neu’r</a:t>
            </a:r>
            <a:r>
              <a:rPr lang="en-GB" sz="3200" dirty="0" smtClean="0"/>
              <a:t> </a:t>
            </a:r>
            <a:r>
              <a:rPr lang="en-GB" sz="3200" dirty="0"/>
              <a:t>‘</a:t>
            </a:r>
            <a:r>
              <a:rPr lang="en-GB" sz="3200" dirty="0" err="1" smtClean="0"/>
              <a:t>fflip</a:t>
            </a:r>
            <a:r>
              <a:rPr lang="en-GB" sz="3200" dirty="0" smtClean="0"/>
              <a:t> </a:t>
            </a:r>
            <a:r>
              <a:rPr lang="en-GB" sz="3200" dirty="0" err="1" smtClean="0"/>
              <a:t>fflap</a:t>
            </a:r>
            <a:r>
              <a:rPr lang="en-GB" sz="3200" dirty="0" smtClean="0"/>
              <a:t> </a:t>
            </a:r>
          </a:p>
          <a:p>
            <a:r>
              <a:rPr lang="en-GB" sz="3200" dirty="0" smtClean="0"/>
              <a:t>The </a:t>
            </a:r>
            <a:r>
              <a:rPr lang="en-GB" sz="3200" dirty="0"/>
              <a:t>‘flick flack’ or ‘flip flap’  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142" y="3347810"/>
            <a:ext cx="1548185" cy="2187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2"/>
          <p:cNvSpPr txBox="1">
            <a:spLocks/>
          </p:cNvSpPr>
          <p:nvPr/>
        </p:nvSpPr>
        <p:spPr>
          <a:xfrm>
            <a:off x="337442" y="217582"/>
            <a:ext cx="3822808" cy="198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helpu</a:t>
            </a:r>
            <a:r>
              <a:rPr lang="en-GB" dirty="0" smtClean="0"/>
              <a:t> </a:t>
            </a:r>
            <a:r>
              <a:rPr lang="en-GB" dirty="0" err="1" smtClean="0"/>
              <a:t>datblygu’r</a:t>
            </a:r>
            <a:r>
              <a:rPr lang="en-GB" dirty="0" smtClean="0"/>
              <a:t> </a:t>
            </a:r>
            <a:r>
              <a:rPr lang="en-GB" dirty="0" err="1" smtClean="0"/>
              <a:t>cysyniad</a:t>
            </a:r>
            <a:r>
              <a:rPr lang="en-GB" dirty="0" smtClean="0"/>
              <a:t> o </a:t>
            </a:r>
            <a:r>
              <a:rPr lang="en-GB" dirty="0" err="1" smtClean="0"/>
              <a:t>rif</a:t>
            </a:r>
            <a:r>
              <a:rPr lang="is-I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396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2650" y="0"/>
            <a:ext cx="4143257" cy="1981200"/>
          </a:xfrm>
        </p:spPr>
        <p:txBody>
          <a:bodyPr/>
          <a:lstStyle/>
          <a:p>
            <a:r>
              <a:rPr lang="en-GB" b="1" dirty="0">
                <a:latin typeface="+mn-lt"/>
              </a:rPr>
              <a:t>Further </a:t>
            </a:r>
            <a:r>
              <a:rPr lang="en-GB" b="1" dirty="0" smtClean="0">
                <a:latin typeface="+mn-lt"/>
              </a:rPr>
              <a:t>reading / activities</a:t>
            </a:r>
            <a:r>
              <a:rPr lang="en-GB" b="1" dirty="0">
                <a:latin typeface="+mn-lt"/>
              </a:rPr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981200"/>
            <a:ext cx="7931224" cy="504056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hlinkClick r:id="rId2"/>
              </a:rPr>
              <a:t>http</a:t>
            </a:r>
            <a:r>
              <a:rPr lang="en-GB" dirty="0">
                <a:solidFill>
                  <a:schemeClr val="tx1"/>
                </a:solidFill>
                <a:hlinkClick r:id="rId2"/>
              </a:rPr>
              <a:t>://www.youtube.com/watch?v=6bqCewhXSGI#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chemeClr val="tx1"/>
                </a:solidFill>
              </a:rPr>
              <a:t>(</a:t>
            </a:r>
            <a:r>
              <a:rPr lang="en-GB" sz="1800" dirty="0" err="1" smtClean="0">
                <a:solidFill>
                  <a:schemeClr val="tx1"/>
                </a:solidFill>
              </a:rPr>
              <a:t>Os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ydych</a:t>
            </a:r>
            <a:r>
              <a:rPr lang="en-GB" sz="1800" dirty="0" smtClean="0">
                <a:solidFill>
                  <a:schemeClr val="tx1"/>
                </a:solidFill>
              </a:rPr>
              <a:t> am </a:t>
            </a:r>
            <a:r>
              <a:rPr lang="en-GB" sz="1800" dirty="0" err="1" smtClean="0">
                <a:solidFill>
                  <a:schemeClr val="tx1"/>
                </a:solidFill>
              </a:rPr>
              <a:t>atgyfnerthu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eich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dealltwriaeth</a:t>
            </a:r>
            <a:r>
              <a:rPr lang="en-GB" sz="1800" dirty="0" smtClean="0">
                <a:solidFill>
                  <a:schemeClr val="tx1"/>
                </a:solidFill>
              </a:rPr>
              <a:t> o </a:t>
            </a:r>
            <a:r>
              <a:rPr lang="en-GB" sz="1800" dirty="0" err="1" smtClean="0">
                <a:solidFill>
                  <a:schemeClr val="tx1"/>
                </a:solidFill>
              </a:rPr>
              <a:t>egwyddorion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cyfrif</a:t>
            </a:r>
            <a:r>
              <a:rPr lang="en-GB" sz="1800" dirty="0"/>
              <a:t> </a:t>
            </a:r>
            <a:r>
              <a:rPr lang="en-GB" sz="1800" dirty="0" smtClean="0"/>
              <a:t>- </a:t>
            </a:r>
            <a:r>
              <a:rPr lang="en-GB" sz="1800" b="1" dirty="0" smtClean="0">
                <a:solidFill>
                  <a:schemeClr val="tx1"/>
                </a:solidFill>
              </a:rPr>
              <a:t>If </a:t>
            </a:r>
            <a:r>
              <a:rPr lang="en-GB" sz="1800" b="1" dirty="0">
                <a:solidFill>
                  <a:schemeClr val="tx1"/>
                </a:solidFill>
              </a:rPr>
              <a:t>you would like to consolidate your understanding of counting principles</a:t>
            </a:r>
            <a:r>
              <a:rPr lang="en-GB" sz="1800" dirty="0">
                <a:solidFill>
                  <a:schemeClr val="tx1"/>
                </a:solidFill>
              </a:rPr>
              <a:t>)</a:t>
            </a:r>
          </a:p>
          <a:p>
            <a:r>
              <a:rPr lang="en-GB" dirty="0">
                <a:solidFill>
                  <a:schemeClr val="tx1"/>
                </a:solidFill>
                <a:hlinkClick r:id="rId3"/>
              </a:rPr>
              <a:t>http://www.communication4all.co.uk/Numeracy/Number%20Formation%20Rhyme%20Cards.pdf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chemeClr val="tx1"/>
                </a:solidFill>
              </a:rPr>
              <a:t>(</a:t>
            </a:r>
            <a:r>
              <a:rPr lang="en-GB" sz="1800" dirty="0" err="1"/>
              <a:t>R</a:t>
            </a:r>
            <a:r>
              <a:rPr lang="en-GB" sz="1800" dirty="0" err="1" smtClean="0">
                <a:solidFill>
                  <a:schemeClr val="tx1"/>
                </a:solidFill>
              </a:rPr>
              <a:t>higymau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ffurfio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rhifau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cyfrwng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Saesneg</a:t>
            </a:r>
            <a:r>
              <a:rPr lang="en-GB" sz="1800" dirty="0" smtClean="0">
                <a:solidFill>
                  <a:schemeClr val="tx1"/>
                </a:solidFill>
              </a:rPr>
              <a:t> - </a:t>
            </a:r>
            <a:r>
              <a:rPr lang="en-GB" sz="1800" b="1" dirty="0" smtClean="0"/>
              <a:t>EM</a:t>
            </a:r>
            <a:r>
              <a:rPr lang="en-GB" sz="1800" b="1" dirty="0" smtClean="0">
                <a:solidFill>
                  <a:schemeClr val="tx1"/>
                </a:solidFill>
              </a:rPr>
              <a:t> </a:t>
            </a:r>
            <a:r>
              <a:rPr lang="en-GB" sz="1800" b="1" dirty="0">
                <a:solidFill>
                  <a:schemeClr val="tx1"/>
                </a:solidFill>
              </a:rPr>
              <a:t>number formation rhymes</a:t>
            </a:r>
            <a:r>
              <a:rPr lang="en-GB" sz="1800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resources.hwb.wales.gov.uk/VTC/2008-09/maths/irf08_15/welsh/Flash/c_index.html</a:t>
            </a:r>
            <a:endParaRPr lang="en-GB" dirty="0" smtClean="0"/>
          </a:p>
          <a:p>
            <a:r>
              <a:rPr lang="en-GB" sz="1800" dirty="0" smtClean="0"/>
              <a:t>(</a:t>
            </a:r>
            <a:r>
              <a:rPr lang="en-GB" sz="1800" dirty="0" err="1" smtClean="0"/>
              <a:t>Adnoddau</a:t>
            </a:r>
            <a:r>
              <a:rPr lang="en-GB" sz="1800" dirty="0" smtClean="0"/>
              <a:t> </a:t>
            </a:r>
            <a:r>
              <a:rPr lang="en-GB" sz="1800" dirty="0" err="1" smtClean="0"/>
              <a:t>rhifo</a:t>
            </a:r>
            <a:r>
              <a:rPr lang="en-GB" sz="1800" dirty="0" smtClean="0"/>
              <a:t> </a:t>
            </a:r>
            <a:r>
              <a:rPr lang="en-GB" sz="1800" dirty="0" err="1" smtClean="0"/>
              <a:t>Cymraeg</a:t>
            </a:r>
            <a:r>
              <a:rPr lang="en-GB" sz="1800" dirty="0" smtClean="0"/>
              <a:t> HWB- </a:t>
            </a:r>
            <a:r>
              <a:rPr lang="en-GB" sz="1800" b="1" dirty="0" smtClean="0"/>
              <a:t>Welsh medium </a:t>
            </a:r>
            <a:r>
              <a:rPr lang="en-GB" sz="1800" b="1" dirty="0"/>
              <a:t>number </a:t>
            </a:r>
            <a:r>
              <a:rPr lang="en-GB" sz="1800" b="1" dirty="0" smtClean="0"/>
              <a:t>and counting resources on HWB</a:t>
            </a:r>
            <a:r>
              <a:rPr lang="en-GB" sz="1800" dirty="0" smtClean="0"/>
              <a:t>)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  <a:hlinkClick r:id="rId5"/>
              </a:rPr>
              <a:t>http://www.tes.co.uk/teaching-resource/Interactive-Number-Formation-Rhymes-6193194/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chemeClr val="tx1"/>
                </a:solidFill>
              </a:rPr>
              <a:t>(</a:t>
            </a:r>
            <a:r>
              <a:rPr lang="en-GB" sz="1800" dirty="0" err="1"/>
              <a:t>C</a:t>
            </a:r>
            <a:r>
              <a:rPr lang="en-GB" sz="1800" dirty="0" err="1" smtClean="0">
                <a:solidFill>
                  <a:schemeClr val="tx1"/>
                </a:solidFill>
              </a:rPr>
              <a:t>yflwyniad</a:t>
            </a:r>
            <a:r>
              <a:rPr lang="en-GB" sz="1800" dirty="0" smtClean="0">
                <a:solidFill>
                  <a:schemeClr val="tx1"/>
                </a:solidFill>
              </a:rPr>
              <a:t> PowerPoint </a:t>
            </a:r>
            <a:r>
              <a:rPr lang="en-GB" sz="1800" dirty="0" err="1" smtClean="0">
                <a:solidFill>
                  <a:schemeClr val="tx1"/>
                </a:solidFill>
              </a:rPr>
              <a:t>ffurfio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rhifau</a:t>
            </a:r>
            <a:r>
              <a:rPr lang="en-GB" sz="1800" dirty="0"/>
              <a:t> </a:t>
            </a:r>
            <a:r>
              <a:rPr lang="en-GB" sz="1800" dirty="0" smtClean="0"/>
              <a:t>- </a:t>
            </a:r>
            <a:r>
              <a:rPr lang="en-GB" sz="1800" b="1" dirty="0"/>
              <a:t>A</a:t>
            </a:r>
            <a:r>
              <a:rPr lang="en-GB" sz="1800" b="1" dirty="0" smtClean="0">
                <a:solidFill>
                  <a:schemeClr val="tx1"/>
                </a:solidFill>
              </a:rPr>
              <a:t> </a:t>
            </a:r>
            <a:r>
              <a:rPr lang="en-GB" sz="1800" b="1" dirty="0">
                <a:solidFill>
                  <a:schemeClr val="tx1"/>
                </a:solidFill>
              </a:rPr>
              <a:t>number formation PowerPoint</a:t>
            </a:r>
            <a:r>
              <a:rPr lang="en-GB" sz="1800" b="1" dirty="0" smtClean="0">
                <a:solidFill>
                  <a:schemeClr val="tx1"/>
                </a:solidFill>
              </a:rPr>
              <a:t>)</a:t>
            </a:r>
            <a:endParaRPr lang="en-GB" sz="1800" b="1" dirty="0">
              <a:solidFill>
                <a:schemeClr val="tx1"/>
              </a:solidFill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79512" y="116632"/>
            <a:ext cx="4891793" cy="17281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>
                <a:latin typeface="+mn-lt"/>
              </a:rPr>
              <a:t>Darllen</a:t>
            </a:r>
            <a:r>
              <a:rPr lang="en-GB" dirty="0" smtClean="0">
                <a:latin typeface="+mn-lt"/>
              </a:rPr>
              <a:t> / </a:t>
            </a:r>
          </a:p>
          <a:p>
            <a:r>
              <a:rPr lang="en-GB" dirty="0" err="1" smtClean="0">
                <a:latin typeface="+mn-lt"/>
              </a:rPr>
              <a:t>gweithgareddau</a:t>
            </a:r>
            <a:r>
              <a:rPr lang="en-GB" dirty="0" smtClean="0">
                <a:latin typeface="+mn-lt"/>
              </a:rPr>
              <a:t> </a:t>
            </a:r>
            <a:r>
              <a:rPr lang="en-GB" dirty="0" err="1" smtClean="0">
                <a:latin typeface="+mn-lt"/>
              </a:rPr>
              <a:t>pellach</a:t>
            </a:r>
            <a:r>
              <a:rPr lang="en-GB" dirty="0" smtClean="0">
                <a:latin typeface="+mn-lt"/>
              </a:rPr>
              <a:t>…</a:t>
            </a:r>
            <a:endParaRPr lang="en-GB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379791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07704" y="692696"/>
            <a:ext cx="6233129" cy="11303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300" b="1" dirty="0" err="1"/>
              <a:t>Darllen</a:t>
            </a:r>
            <a:r>
              <a:rPr lang="en-GB" sz="3300" b="1" dirty="0"/>
              <a:t> </a:t>
            </a:r>
            <a:r>
              <a:rPr lang="en-GB" sz="3300" b="1" dirty="0" err="1"/>
              <a:t>Hanfodol</a:t>
            </a:r>
            <a:r>
              <a:rPr lang="en-GB" sz="3300" b="1" dirty="0"/>
              <a:t> – Directed Task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539552" y="1916832"/>
            <a:ext cx="6239289" cy="326350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100" dirty="0"/>
              <a:t>Read: pp. </a:t>
            </a:r>
            <a:r>
              <a:rPr lang="en-GB" sz="2100" dirty="0" smtClean="0"/>
              <a:t>137-143 of Taylor, H. </a:t>
            </a:r>
            <a:r>
              <a:rPr lang="en-GB" sz="2100" dirty="0"/>
              <a:t>and </a:t>
            </a:r>
            <a:r>
              <a:rPr lang="en-GB" sz="2100" dirty="0" smtClean="0"/>
              <a:t>Harris, </a:t>
            </a:r>
            <a:r>
              <a:rPr lang="en-GB" sz="2100" dirty="0"/>
              <a:t>A. </a:t>
            </a:r>
            <a:r>
              <a:rPr lang="en-GB" sz="2100" dirty="0" smtClean="0"/>
              <a:t>(eds.)(2013</a:t>
            </a:r>
            <a:r>
              <a:rPr lang="en-GB" sz="2100" dirty="0"/>
              <a:t>) </a:t>
            </a:r>
            <a:r>
              <a:rPr lang="en-GB" sz="2100" dirty="0" smtClean="0"/>
              <a:t>‘Developing an understanding of place value’ in </a:t>
            </a:r>
            <a:r>
              <a:rPr lang="en-GB" sz="2100" i="1" dirty="0" smtClean="0"/>
              <a:t>Learning and Teaching Mathematics 0-8</a:t>
            </a:r>
            <a:r>
              <a:rPr lang="en-GB" sz="2100" dirty="0" smtClean="0"/>
              <a:t>. London</a:t>
            </a:r>
            <a:r>
              <a:rPr lang="en-GB" sz="2100" dirty="0"/>
              <a:t>: SAGE (available on </a:t>
            </a:r>
            <a:r>
              <a:rPr lang="en-GB" sz="2100" dirty="0">
                <a:hlinkClick r:id="rId2" action="ppaction://hlinkfile"/>
              </a:rPr>
              <a:t>Moodle</a:t>
            </a:r>
            <a:r>
              <a:rPr lang="en-GB" sz="2100" dirty="0"/>
              <a:t>)</a:t>
            </a:r>
          </a:p>
          <a:p>
            <a:pPr marL="0" indent="0">
              <a:buNone/>
            </a:pPr>
            <a:endParaRPr lang="en-GB" sz="2100" dirty="0"/>
          </a:p>
          <a:p>
            <a:pPr marL="0" indent="0" algn="ctr">
              <a:buNone/>
            </a:pPr>
            <a:r>
              <a:rPr lang="en-GB" sz="2400" b="1" dirty="0" smtClean="0"/>
              <a:t>Mae </a:t>
            </a:r>
            <a:r>
              <a:rPr lang="en-GB" sz="2400" b="1" dirty="0" err="1" smtClean="0"/>
              <a:t>angen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darllen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hwn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erbyn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ein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sesiwn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nesaf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os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gwelwch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dda</a:t>
            </a:r>
            <a:endParaRPr lang="en-GB" sz="2400" b="1" dirty="0" smtClean="0"/>
          </a:p>
          <a:p>
            <a:pPr marL="0" indent="0" algn="ctr">
              <a:buNone/>
            </a:pPr>
            <a:r>
              <a:rPr lang="en-GB" sz="2400" b="1" i="1" dirty="0" smtClean="0"/>
              <a:t>Please </a:t>
            </a:r>
            <a:r>
              <a:rPr lang="en-GB" sz="2400" b="1" i="1" dirty="0"/>
              <a:t>ensure you have read this by our next session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9972" y="1988840"/>
            <a:ext cx="2310017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783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1048</TotalTime>
  <Words>580</Words>
  <Application>Microsoft Office PowerPoint</Application>
  <PresentationFormat>On-screen Show (4:3)</PresentationFormat>
  <Paragraphs>78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Comic Sans MS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National Expectations</vt:lpstr>
      <vt:lpstr>How many in each set?</vt:lpstr>
      <vt:lpstr>PowerPoint Presentation</vt:lpstr>
      <vt:lpstr>Further reading / activities…</vt:lpstr>
      <vt:lpstr>PowerPoint Presentation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Numeracy 1  Teaching Counting</dc:title>
  <dc:creator>edu-rw</dc:creator>
  <cp:lastModifiedBy>Rachel Wallis</cp:lastModifiedBy>
  <cp:revision>51</cp:revision>
  <dcterms:created xsi:type="dcterms:W3CDTF">2012-09-20T12:29:04Z</dcterms:created>
  <dcterms:modified xsi:type="dcterms:W3CDTF">2019-01-28T08:21:20Z</dcterms:modified>
</cp:coreProperties>
</file>