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1"/>
  </p:notesMasterIdLst>
  <p:sldIdLst>
    <p:sldId id="273" r:id="rId2"/>
    <p:sldId id="256" r:id="rId3"/>
    <p:sldId id="275" r:id="rId4"/>
    <p:sldId id="291" r:id="rId5"/>
    <p:sldId id="258" r:id="rId6"/>
    <p:sldId id="262" r:id="rId7"/>
    <p:sldId id="259" r:id="rId8"/>
    <p:sldId id="268" r:id="rId9"/>
    <p:sldId id="261" r:id="rId10"/>
    <p:sldId id="270" r:id="rId11"/>
    <p:sldId id="266" r:id="rId12"/>
    <p:sldId id="274" r:id="rId13"/>
    <p:sldId id="267" r:id="rId14"/>
    <p:sldId id="292" r:id="rId15"/>
    <p:sldId id="293" r:id="rId16"/>
    <p:sldId id="294" r:id="rId17"/>
    <p:sldId id="295" r:id="rId18"/>
    <p:sldId id="296" r:id="rId19"/>
    <p:sldId id="297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3C8731-2432-4EFF-969D-C7157E304F47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7E69A-5C67-46DF-A8AD-1BBC1AFEB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2742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9/26/2019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hwb.gov.wales/cwricwlwm-cymru-2008/cyfnodau-allweddol-2-i-4/fframwaith-enghreifftiol-cenedlaethol-ar-gyfer-cyflwyno-addysg-grefyddol-i-ddysgwyr-3-i-19-oed-yng-nghymru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asacre.org.uk/cym-publications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hyperlink" Target="https://www.youtube.com/watch?v=AfJBZZ2-9Qs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iZP3lsgNec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issiononre.org.uk/wp-content/uploads/2018/09/Final-Report-of-" TargetMode="External"/><Relationship Id="rId2" Type="http://schemas.openxmlformats.org/officeDocument/2006/relationships/hyperlink" Target="http://www.vub.ac.be/CLEA/pub/books/worldviews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ommissiononre.org.uk/wp-content/uploads/2018/09/Final-Report-of-the-Commission-on-RE.pd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apworkingparty.org.uk/journals/articles_0506/Wintersgill.rtf" TargetMode="External"/><Relationship Id="rId2" Type="http://schemas.openxmlformats.org/officeDocument/2006/relationships/hyperlink" Target="http://www.ofsted.gov.uk/resources/130068.%20%20Accessed%20on%2019/01/17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dirty="0"/>
              <a:t>Y </a:t>
            </a:r>
            <a:r>
              <a:rPr lang="en-GB" sz="5400" dirty="0" err="1" smtClean="0"/>
              <a:t>Dyniaethau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959257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chemeClr val="bg1"/>
                </a:solidFill>
                <a:latin typeface="Calibri" panose="020F0502020204030204" pitchFamily="34" charset="0"/>
              </a:rPr>
              <a:t>rachel.bendall@uwtsd.ac.uk</a:t>
            </a:r>
            <a:br>
              <a:rPr lang="en-GB" sz="4000" b="1" dirty="0" smtClean="0">
                <a:solidFill>
                  <a:schemeClr val="bg1"/>
                </a:solidFill>
                <a:latin typeface="Calibri" panose="020F0502020204030204" pitchFamily="34" charset="0"/>
              </a:rPr>
            </a:br>
            <a:r>
              <a:rPr lang="en-GB" sz="4000" b="1" dirty="0">
                <a:latin typeface="Calibri" panose="020F0502020204030204" pitchFamily="34" charset="0"/>
              </a:rPr>
              <a:t/>
            </a:r>
            <a:br>
              <a:rPr lang="en-GB" sz="4000" b="1" dirty="0">
                <a:latin typeface="Calibri" panose="020F0502020204030204" pitchFamily="34" charset="0"/>
              </a:rPr>
            </a:br>
            <a:r>
              <a:rPr lang="en-GB" sz="4000" b="1" dirty="0" smtClean="0">
                <a:latin typeface="Calibri" panose="020F0502020204030204" pitchFamily="34" charset="0"/>
              </a:rPr>
              <a:t/>
            </a:r>
            <a:br>
              <a:rPr lang="en-GB" sz="4000" b="1" dirty="0" smtClean="0">
                <a:latin typeface="Calibri" panose="020F0502020204030204" pitchFamily="34" charset="0"/>
              </a:rPr>
            </a:br>
            <a:r>
              <a:rPr lang="en-GB" sz="4000" b="1" dirty="0">
                <a:latin typeface="Calibri" panose="020F0502020204030204" pitchFamily="34" charset="0"/>
              </a:rPr>
              <a:t/>
            </a:r>
            <a:br>
              <a:rPr lang="en-GB" sz="4000" b="1" dirty="0">
                <a:latin typeface="Calibri" panose="020F0502020204030204" pitchFamily="34" charset="0"/>
              </a:rPr>
            </a:br>
            <a:r>
              <a:rPr lang="en-GB" sz="4400" b="1" dirty="0">
                <a:latin typeface="Calibri" panose="020F0502020204030204" pitchFamily="34" charset="0"/>
              </a:rPr>
              <a:t>Gofynion </a:t>
            </a:r>
            <a:r>
              <a:rPr lang="en-GB" sz="4400" b="1" dirty="0" err="1">
                <a:latin typeface="Calibri" panose="020F0502020204030204" pitchFamily="34" charset="0"/>
              </a:rPr>
              <a:t>Addysg</a:t>
            </a:r>
            <a:r>
              <a:rPr lang="en-GB" sz="4400" b="1" dirty="0">
                <a:latin typeface="Calibri" panose="020F0502020204030204" pitchFamily="34" charset="0"/>
              </a:rPr>
              <a:t> </a:t>
            </a:r>
            <a:r>
              <a:rPr lang="en-GB" sz="4400" b="1" dirty="0" err="1">
                <a:latin typeface="Calibri" panose="020F0502020204030204" pitchFamily="34" charset="0"/>
              </a:rPr>
              <a:t>Grefyddol</a:t>
            </a:r>
            <a:r>
              <a:rPr lang="en-GB" sz="4400" b="1" dirty="0">
                <a:latin typeface="Calibri" panose="020F0502020204030204" pitchFamily="34" charset="0"/>
              </a:rPr>
              <a:t/>
            </a:r>
            <a:br>
              <a:rPr lang="en-GB" sz="4400" b="1" dirty="0">
                <a:latin typeface="Calibri" panose="020F0502020204030204" pitchFamily="34" charset="0"/>
              </a:rPr>
            </a:br>
            <a:endParaRPr lang="en-GB" sz="4400" b="1" dirty="0">
              <a:latin typeface="Calibri" panose="020F05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sz="4000" b="1" dirty="0" smtClean="0">
                <a:latin typeface="Calibri" panose="020F0502020204030204" pitchFamily="34" charset="0"/>
              </a:rPr>
              <a:t>Y Cyfnod Sylfaen</a:t>
            </a:r>
            <a:endParaRPr lang="en-GB" sz="4000" b="1" dirty="0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96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Sesiwn 1</a:t>
            </a:r>
            <a:br>
              <a:rPr lang="cy-GB" dirty="0" smtClean="0"/>
            </a:br>
            <a:r>
              <a:rPr lang="cy-GB" dirty="0" smtClean="0"/>
              <a:t>23/09/19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800" dirty="0" smtClean="0"/>
              <a:t>Y Cyfnod Sylfaen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0784" y="4266733"/>
            <a:ext cx="3371380" cy="1853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145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Amcanion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diwedd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hwn</a:t>
            </a:r>
            <a:r>
              <a:rPr lang="en-GB" dirty="0" smtClean="0"/>
              <a:t>, </a:t>
            </a:r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gwybod</a:t>
            </a:r>
            <a:r>
              <a:rPr lang="en-GB" dirty="0" smtClean="0"/>
              <a:t> am: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o</a:t>
            </a:r>
            <a:r>
              <a:rPr lang="en-GB" dirty="0" err="1" smtClean="0"/>
              <a:t>fynion</a:t>
            </a:r>
            <a:r>
              <a:rPr lang="en-GB" dirty="0" smtClean="0"/>
              <a:t> </a:t>
            </a:r>
            <a:r>
              <a:rPr lang="en-GB" dirty="0" err="1" smtClean="0"/>
              <a:t>statudol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Grefyddol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pwnc</a:t>
            </a: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d</a:t>
            </a:r>
            <a:r>
              <a:rPr lang="en-GB" dirty="0" err="1" smtClean="0"/>
              <a:t>dogfennau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addysgu’r</a:t>
            </a:r>
            <a:r>
              <a:rPr lang="en-GB" dirty="0" smtClean="0"/>
              <a:t> </a:t>
            </a:r>
            <a:r>
              <a:rPr lang="en-GB" dirty="0" err="1" smtClean="0"/>
              <a:t>pwnc</a:t>
            </a: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</a:t>
            </a:r>
            <a:r>
              <a:rPr lang="en-GB" dirty="0" smtClean="0"/>
              <a:t>ai </a:t>
            </a:r>
            <a:r>
              <a:rPr lang="en-GB" dirty="0" err="1" smtClean="0"/>
              <a:t>strategaethau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Grefyddol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759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>
                <a:ea typeface="ＭＳ Ｐゴシック" panose="020B0600070205080204" pitchFamily="34" charset="-128"/>
              </a:rPr>
              <a:t>Pwnc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gorfodol</a:t>
            </a:r>
            <a:endParaRPr lang="en-GB" altLang="en-US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 dirty="0" smtClean="0">
                <a:ea typeface="ＭＳ Ｐゴシック" panose="020B0600070205080204" pitchFamily="34" charset="-128"/>
              </a:rPr>
              <a:t>Mae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grefyddol</a:t>
            </a:r>
            <a:r>
              <a:rPr lang="en-US" altLang="en-US" sz="2800" dirty="0">
                <a:ea typeface="ＭＳ Ｐゴシック" panose="020B0600070205080204" pitchFamily="34" charset="-128"/>
              </a:rPr>
              <a:t>,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ynghyd</a:t>
            </a:r>
            <a:r>
              <a:rPr lang="en-US" altLang="en-US" sz="2800" dirty="0">
                <a:ea typeface="ＭＳ Ｐゴシック" panose="020B0600070205080204" pitchFamily="34" charset="-128"/>
              </a:rPr>
              <a:t> â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phynciau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sylfaen</a:t>
            </a:r>
            <a:r>
              <a:rPr lang="en-US" altLang="en-US" sz="2800" dirty="0">
                <a:ea typeface="ＭＳ Ｐゴシック" panose="020B0600070205080204" pitchFamily="34" charset="-128"/>
              </a:rPr>
              <a:t> a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phynciau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craidd</a:t>
            </a:r>
            <a:r>
              <a:rPr lang="en-US" altLang="en-US" sz="2800" dirty="0">
                <a:ea typeface="ＭＳ Ｐゴシック" panose="020B0600070205080204" pitchFamily="34" charset="-128"/>
              </a:rPr>
              <a:t> y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Cwricwlwm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Cenedlaethol</a:t>
            </a:r>
            <a:r>
              <a:rPr lang="en-US" altLang="en-US" sz="2800" dirty="0">
                <a:ea typeface="ＭＳ Ｐゴシック" panose="020B0600070205080204" pitchFamily="34" charset="-128"/>
              </a:rPr>
              <a:t>,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llunio’r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cwricwlwm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statudol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y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mae’n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rhaid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ei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addysgu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ymhob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ysgol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a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gynhelir</a:t>
            </a:r>
            <a:r>
              <a:rPr lang="en-US" altLang="en-US" sz="2800" dirty="0">
                <a:ea typeface="ＭＳ Ｐゴシック" panose="020B0600070205080204" pitchFamily="34" charset="-128"/>
              </a:rPr>
              <a:t>.</a:t>
            </a:r>
            <a:endParaRPr lang="en-GB" altLang="en-US" sz="2800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17540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/>
              <a:t>D</a:t>
            </a:r>
            <a:r>
              <a:rPr lang="en-GB" altLang="en-US" dirty="0" err="1" smtClean="0"/>
              <a:t>ogfen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allweddol</a:t>
            </a:r>
            <a:endParaRPr lang="en-GB" altLang="en-US" dirty="0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56389" y="0"/>
            <a:ext cx="7315200" cy="5120640"/>
          </a:xfrm>
        </p:spPr>
        <p:txBody>
          <a:bodyPr/>
          <a:lstStyle/>
          <a:p>
            <a:pPr marL="0" indent="0" eaLnBrk="1" hangingPunct="1">
              <a:buNone/>
            </a:pPr>
            <a:endParaRPr lang="en-GB" altLang="en-US" dirty="0" smtClean="0"/>
          </a:p>
          <a:p>
            <a:r>
              <a:rPr lang="en-GB" altLang="en-US" sz="2800" dirty="0">
                <a:ea typeface="ＭＳ Ｐゴシック" panose="020B0600070205080204" pitchFamily="34" charset="-128"/>
              </a:rPr>
              <a:t>Fframwaith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enghreifftiol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cenedlaethol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gyfer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cyflwyno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ddysgwyr</a:t>
            </a:r>
            <a:r>
              <a:rPr lang="en-GB" altLang="en-US" sz="2800" dirty="0">
                <a:ea typeface="ＭＳ Ｐゴシック" panose="020B0600070205080204" pitchFamily="34" charset="-128"/>
              </a:rPr>
              <a:t> 3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800" dirty="0">
                <a:ea typeface="ＭＳ Ｐゴシック" panose="020B0600070205080204" pitchFamily="34" charset="-128"/>
              </a:rPr>
              <a:t> 19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oed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Nghymru</a:t>
            </a:r>
            <a:endParaRPr lang="en-GB" altLang="en-US" sz="2800" dirty="0">
              <a:ea typeface="ＭＳ Ｐゴシック" panose="020B0600070205080204" pitchFamily="34" charset="-128"/>
            </a:endParaRPr>
          </a:p>
          <a:p>
            <a:r>
              <a:rPr lang="en-GB">
                <a:hlinkClick r:id="rId2"/>
              </a:rPr>
              <a:t>https://hwb.gov.wales/cwricwlwm-cymru-2008/cyfnodau-allweddol-2-i-4/fframwaith-enghreifftiol-cenedlaethol-ar-gyfer-cyflwyno-addysg-grefyddol-i-ddysgwyr-3-i-19-oed-yng-nghymru</a:t>
            </a:r>
            <a:endParaRPr lang="en-GB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6931" y="4000074"/>
            <a:ext cx="1784658" cy="2526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56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err="1" smtClean="0">
                <a:ea typeface="ＭＳ Ｐゴシック" panose="020B0600070205080204" pitchFamily="34" charset="-128"/>
              </a:rPr>
              <a:t>Meysydd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llafur</a:t>
            </a:r>
            <a:r>
              <a:rPr lang="en-US" altLang="en-US" dirty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cyt</a:t>
            </a:r>
            <a:r>
              <a:rPr lang="en-US" altLang="en-US" dirty="0" err="1">
                <a:latin typeface="Trebuchet MS" panose="020B0603020202020204" pitchFamily="34" charset="0"/>
                <a:ea typeface="ＭＳ Ｐゴシック" panose="020B0600070205080204" pitchFamily="34" charset="-128"/>
              </a:rPr>
              <a:t>û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n</a:t>
            </a:r>
            <a:endParaRPr lang="en-GB" altLang="en-US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dirty="0" smtClean="0">
                <a:ea typeface="ＭＳ Ｐゴシック" panose="020B0600070205080204" pitchFamily="34" charset="-128"/>
              </a:rPr>
              <a:t>Mae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addysgu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seiliedig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feysydd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llafur</a:t>
            </a:r>
            <a:r>
              <a:rPr lang="en-GB" altLang="en-US" sz="2800" dirty="0">
                <a:ea typeface="ＭＳ Ｐゴシック" panose="020B0600070205080204" pitchFamily="34" charset="-128"/>
              </a:rPr>
              <a:t> y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cytunwyd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arnynt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lleol</a:t>
            </a:r>
            <a:r>
              <a:rPr lang="en-GB" altLang="en-US" sz="2800" dirty="0">
                <a:ea typeface="ＭＳ Ｐゴシック" panose="020B0600070205080204" pitchFamily="34" charset="-128"/>
              </a:rPr>
              <a:t>.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ysgolion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cymunedol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a’r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rhan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fwyaf</a:t>
            </a:r>
            <a:r>
              <a:rPr lang="en-GB" altLang="en-US" sz="2800" dirty="0">
                <a:ea typeface="ＭＳ Ｐゴシック" panose="020B0600070205080204" pitchFamily="34" charset="-128"/>
              </a:rPr>
              <a:t> o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ysgolion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reolir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wirfoddol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, y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mae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maes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llafur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cytûn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fabwysiedir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gan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awdurdod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lleol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pennu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nodweddion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020109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medraf</a:t>
            </a:r>
            <a:r>
              <a:rPr lang="en-GB" dirty="0" smtClean="0"/>
              <a:t> </a:t>
            </a:r>
            <a:r>
              <a:rPr lang="en-GB" dirty="0" err="1" smtClean="0"/>
              <a:t>ddod</a:t>
            </a:r>
            <a:r>
              <a:rPr lang="en-GB" dirty="0" smtClean="0"/>
              <a:t> o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meysydd</a:t>
            </a:r>
            <a:r>
              <a:rPr lang="en-GB" dirty="0" smtClean="0"/>
              <a:t> </a:t>
            </a:r>
            <a:r>
              <a:rPr lang="en-GB" dirty="0" err="1" smtClean="0"/>
              <a:t>llafur</a:t>
            </a:r>
            <a:r>
              <a:rPr lang="en-GB" dirty="0" smtClean="0"/>
              <a:t> </a:t>
            </a:r>
            <a:r>
              <a:rPr lang="en-GB" dirty="0" err="1" smtClean="0"/>
              <a:t>cytûn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hlinkClick r:id="rId2"/>
              </a:rPr>
              <a:t>http</a:t>
            </a:r>
            <a:r>
              <a:rPr lang="en-GB" sz="2800" dirty="0">
                <a:hlinkClick r:id="rId2"/>
              </a:rPr>
              <a:t>://</a:t>
            </a:r>
            <a:r>
              <a:rPr lang="en-GB" sz="2800" dirty="0" smtClean="0">
                <a:hlinkClick r:id="rId2"/>
              </a:rPr>
              <a:t>wasacre.org.uk/cym-publications.html</a:t>
            </a: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12092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52919" y="1123837"/>
            <a:ext cx="3141070" cy="4601183"/>
          </a:xfrm>
        </p:spPr>
        <p:txBody>
          <a:bodyPr/>
          <a:lstStyle/>
          <a:p>
            <a:r>
              <a:rPr lang="en-GB" altLang="en-US" dirty="0" err="1" smtClean="0">
                <a:ea typeface="ＭＳ Ｐゴシック" panose="020B0600070205080204" pitchFamily="34" charset="-128"/>
              </a:rPr>
              <a:t>Ysgolion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eglwysig</a:t>
            </a:r>
            <a:endParaRPr lang="en-GB" altLang="en-US" dirty="0" smtClean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 dirty="0" err="1" smtClean="0">
                <a:ea typeface="ＭＳ Ｐゴシック" panose="020B0600070205080204" pitchFamily="34" charset="-128"/>
              </a:rPr>
              <a:t>Yn</a:t>
            </a:r>
            <a:r>
              <a:rPr lang="en-US" altLang="en-US" sz="28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ysgolion</a:t>
            </a:r>
            <a:r>
              <a:rPr lang="en-US" altLang="en-US" sz="2800" dirty="0">
                <a:ea typeface="ＭＳ Ｐゴシック" panose="020B0600070205080204" pitchFamily="34" charset="-128"/>
              </a:rPr>
              <a:t> a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reolir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wirfoddol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lle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bo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rhieni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gofyn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amdano</a:t>
            </a:r>
            <a:r>
              <a:rPr lang="en-US" altLang="en-US" sz="28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ym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mhob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ysgol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a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gynorthwyir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wirfoddol</a:t>
            </a:r>
            <a:r>
              <a:rPr lang="en-US" altLang="en-US" sz="2800" dirty="0">
                <a:ea typeface="ＭＳ Ｐゴシック" panose="020B0600070205080204" pitchFamily="34" charset="-128"/>
              </a:rPr>
              <a:t>, y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ddogfen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ymddiriedolaeth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neu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arfer</a:t>
            </a:r>
            <a:r>
              <a:rPr lang="en-US" altLang="en-US" sz="2800" dirty="0">
                <a:ea typeface="ＭＳ Ｐゴシック" panose="020B0600070205080204" pitchFamily="34" charset="-128"/>
              </a:rPr>
              <a:t> a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ddilynir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cyn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i’r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ysgol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gael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ei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statws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presennol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pennu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nodweddion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US" altLang="en-US" sz="2800" dirty="0"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ea typeface="ＭＳ Ｐゴシック" panose="020B0600070205080204" pitchFamily="34" charset="-128"/>
              </a:rPr>
              <a:t>grefyddol</a:t>
            </a:r>
            <a:r>
              <a:rPr lang="en-US" altLang="en-US" sz="2800" dirty="0">
                <a:ea typeface="ＭＳ Ｐゴシック" panose="020B0600070205080204" pitchFamily="34" charset="-128"/>
              </a:rPr>
              <a:t>.</a:t>
            </a:r>
            <a:endParaRPr lang="en-GB" altLang="en-US" sz="2800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12840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smtClean="0"/>
              <a:t>Dylai plant gael cyfleoedd i: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 err="1"/>
              <a:t>archwilio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ystod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eang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symbyliadau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 err="1" smtClean="0"/>
              <a:t>ddefnyddio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adnoddau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amrywiaeth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gyd-destunau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gan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gynnwys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ffurfiau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rhyngweithiol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 err="1"/>
              <a:t>ymchwilio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amgylcheddau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dysgu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dan</a:t>
            </a:r>
            <a:r>
              <a:rPr lang="en-GB" altLang="en-US" sz="2400" dirty="0"/>
              <a:t> do ac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awyr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agored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gan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gynnwys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amgylchiadau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naturiol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wrth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iddynt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godi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 err="1" smtClean="0"/>
              <a:t>gymryd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rhan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mewn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gwahanol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fathau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chwarae</a:t>
            </a:r>
            <a:r>
              <a:rPr lang="en-GB" altLang="en-US" sz="2400" dirty="0"/>
              <a:t> ac </a:t>
            </a:r>
            <a:r>
              <a:rPr lang="en-GB" altLang="en-US" sz="2400" dirty="0" err="1"/>
              <a:t>ystod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weithgareddau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wedi’u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cynllunio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gan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gynnwys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rhai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gychwynnir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gan</a:t>
            </a:r>
            <a:r>
              <a:rPr lang="en-GB" altLang="en-US" sz="2400" dirty="0"/>
              <a:t> y </a:t>
            </a:r>
            <a:r>
              <a:rPr lang="en-GB" altLang="en-US" sz="2400" dirty="0" err="1"/>
              <a:t>plentyn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rhai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sy’n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adeiladu</a:t>
            </a:r>
            <a:r>
              <a:rPr lang="en-GB" altLang="en-US" sz="2400" dirty="0"/>
              <a:t> </a:t>
            </a:r>
            <a:r>
              <a:rPr lang="en-GB" altLang="en-US" sz="2400" dirty="0" err="1" smtClean="0"/>
              <a:t>ar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b</a:t>
            </a:r>
            <a:r>
              <a:rPr lang="en-GB" altLang="en-US" sz="2400" dirty="0" err="1" smtClean="0"/>
              <a:t>rofiadau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blaenorol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 err="1" smtClean="0"/>
              <a:t>weithio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pennau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hunain</a:t>
            </a:r>
            <a:r>
              <a:rPr lang="en-GB" altLang="en-US" sz="2400" dirty="0"/>
              <a:t> ac </a:t>
            </a:r>
            <a:r>
              <a:rPr lang="en-GB" altLang="en-US" sz="2400" dirty="0" err="1" smtClean="0"/>
              <a:t>mewn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grwpiau</a:t>
            </a:r>
            <a:r>
              <a:rPr lang="en-GB" altLang="en-US" sz="2400" dirty="0" smtClean="0"/>
              <a:t> </a:t>
            </a:r>
            <a:r>
              <a:rPr lang="en-GB" altLang="en-US" sz="2400" dirty="0" err="1"/>
              <a:t>bach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mawr</a:t>
            </a:r>
            <a:r>
              <a:rPr lang="en-GB" altLang="en-US" sz="2400" dirty="0"/>
              <a:t>.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64816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3 </a:t>
            </a:r>
            <a:r>
              <a:rPr lang="en-GB" sz="3200" dirty="0" err="1" smtClean="0"/>
              <a:t>gair</a:t>
            </a:r>
            <a:r>
              <a:rPr lang="en-GB" sz="3200" dirty="0" smtClean="0"/>
              <a:t> </a:t>
            </a:r>
            <a:r>
              <a:rPr lang="en-GB" sz="3200" dirty="0" err="1" smtClean="0"/>
              <a:t>allweddol</a:t>
            </a:r>
            <a:r>
              <a:rPr lang="en-GB" sz="3200" dirty="0" smtClean="0"/>
              <a:t>: </a:t>
            </a:r>
            <a:r>
              <a:rPr lang="en-GB" sz="3200" b="1" dirty="0" err="1" smtClean="0"/>
              <a:t>straeon</a:t>
            </a:r>
            <a:r>
              <a:rPr lang="en-GB" sz="3200" b="1" dirty="0" smtClean="0"/>
              <a:t>, </a:t>
            </a:r>
            <a:r>
              <a:rPr lang="en-GB" sz="3200" b="1" dirty="0" err="1" smtClean="0"/>
              <a:t>gweithgareddau</a:t>
            </a:r>
            <a:r>
              <a:rPr lang="en-GB" sz="3200" b="1" dirty="0" smtClean="0"/>
              <a:t> a </a:t>
            </a:r>
            <a:r>
              <a:rPr lang="en-GB" sz="3200" b="1" dirty="0" err="1" smtClean="0"/>
              <a:t>phrofiadau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4028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Meysydd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Statudol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Personol</a:t>
            </a:r>
            <a:r>
              <a:rPr lang="en-GB" sz="2800" dirty="0" smtClean="0"/>
              <a:t> a </a:t>
            </a:r>
            <a:r>
              <a:rPr lang="en-GB" sz="2800" dirty="0" err="1" smtClean="0"/>
              <a:t>Chymdeithasol</a:t>
            </a:r>
            <a:endParaRPr lang="en-GB" sz="2800" dirty="0" smtClean="0"/>
          </a:p>
          <a:p>
            <a:r>
              <a:rPr lang="en-GB" sz="2800" dirty="0" err="1" smtClean="0"/>
              <a:t>Iaith</a:t>
            </a:r>
            <a:r>
              <a:rPr lang="en-GB" sz="2800" dirty="0" smtClean="0"/>
              <a:t>, </a:t>
            </a:r>
            <a:r>
              <a:rPr lang="en-GB" sz="2800" dirty="0" err="1" smtClean="0"/>
              <a:t>Llythrennedd</a:t>
            </a:r>
            <a:r>
              <a:rPr lang="en-GB" sz="2800" dirty="0" smtClean="0"/>
              <a:t> a </a:t>
            </a:r>
            <a:r>
              <a:rPr lang="en-GB" sz="2800" dirty="0" err="1" smtClean="0"/>
              <a:t>Sgiliau</a:t>
            </a:r>
            <a:r>
              <a:rPr lang="en-GB" sz="2800" dirty="0" smtClean="0"/>
              <a:t> </a:t>
            </a:r>
            <a:r>
              <a:rPr lang="en-GB" sz="2800" dirty="0" err="1" smtClean="0"/>
              <a:t>Cyfathrebu</a:t>
            </a:r>
            <a:endParaRPr lang="en-GB" sz="2800" dirty="0" smtClean="0"/>
          </a:p>
          <a:p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Mathemategol</a:t>
            </a:r>
            <a:endParaRPr lang="en-GB" sz="2800" dirty="0" smtClean="0"/>
          </a:p>
          <a:p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</a:t>
            </a:r>
            <a:r>
              <a:rPr lang="en-GB" sz="2800" dirty="0" err="1" smtClean="0"/>
              <a:t>Iaith</a:t>
            </a:r>
            <a:r>
              <a:rPr lang="en-GB" sz="2800" dirty="0" smtClean="0"/>
              <a:t> </a:t>
            </a:r>
            <a:r>
              <a:rPr lang="en-GB" sz="2800" dirty="0" err="1" smtClean="0"/>
              <a:t>Gymraeg</a:t>
            </a:r>
            <a:endParaRPr lang="en-GB" sz="2800" dirty="0" smtClean="0"/>
          </a:p>
          <a:p>
            <a:r>
              <a:rPr lang="en-GB" sz="2800" dirty="0" err="1" smtClean="0"/>
              <a:t>Gwybodaeth</a:t>
            </a:r>
            <a:r>
              <a:rPr lang="en-GB" sz="2800" dirty="0" smtClean="0"/>
              <a:t> a </a:t>
            </a:r>
            <a:r>
              <a:rPr lang="en-GB" sz="2800" dirty="0" err="1" smtClean="0"/>
              <a:t>Dealltwriaeth</a:t>
            </a:r>
            <a:r>
              <a:rPr lang="en-GB" sz="2800" dirty="0" smtClean="0"/>
              <a:t> </a:t>
            </a:r>
            <a:r>
              <a:rPr lang="en-GB" sz="2800" dirty="0" err="1" smtClean="0"/>
              <a:t>o’r</a:t>
            </a:r>
            <a:r>
              <a:rPr lang="en-GB" sz="2800" dirty="0" smtClean="0"/>
              <a:t> </a:t>
            </a:r>
            <a:r>
              <a:rPr lang="en-GB" sz="2800" dirty="0" err="1" smtClean="0"/>
              <a:t>Byd</a:t>
            </a:r>
            <a:endParaRPr lang="en-GB" sz="2800" dirty="0" smtClean="0"/>
          </a:p>
          <a:p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Corfforol</a:t>
            </a:r>
            <a:endParaRPr lang="en-GB" sz="2800" dirty="0" smtClean="0"/>
          </a:p>
          <a:p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Creadigol</a:t>
            </a: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err="1" smtClean="0"/>
              <a:t>Ble</a:t>
            </a:r>
            <a:r>
              <a:rPr lang="en-GB" sz="2800" dirty="0" smtClean="0"/>
              <a:t> </a:t>
            </a:r>
            <a:r>
              <a:rPr lang="en-GB" sz="2800" dirty="0" err="1" smtClean="0"/>
              <a:t>mae’r</a:t>
            </a:r>
            <a:r>
              <a:rPr lang="en-GB" sz="2800" dirty="0" smtClean="0"/>
              <a:t> </a:t>
            </a:r>
            <a:r>
              <a:rPr lang="en-GB" sz="2800" dirty="0" err="1" smtClean="0"/>
              <a:t>cyfleoedd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cynllunio</a:t>
            </a:r>
            <a:r>
              <a:rPr lang="en-GB" sz="2800" dirty="0" smtClean="0"/>
              <a:t> ac </a:t>
            </a:r>
            <a:r>
              <a:rPr lang="en-GB" sz="2800" dirty="0" err="1" smtClean="0"/>
              <a:t>addysgu</a:t>
            </a:r>
            <a:r>
              <a:rPr lang="en-GB" sz="2800" dirty="0" smtClean="0"/>
              <a:t> AG da ac </a:t>
            </a:r>
            <a:r>
              <a:rPr lang="en-GB" sz="2800" dirty="0" err="1" smtClean="0"/>
              <a:t>ardderchog</a:t>
            </a:r>
            <a:r>
              <a:rPr lang="en-GB" sz="2800" dirty="0" smtClean="0"/>
              <a:t>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1509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</a:t>
            </a:r>
            <a:r>
              <a:rPr lang="en-GB" dirty="0" err="1" smtClean="0"/>
              <a:t>thestun</a:t>
            </a:r>
            <a:r>
              <a:rPr lang="en-GB" dirty="0" smtClean="0"/>
              <a:t> a </a:t>
            </a:r>
            <a:r>
              <a:rPr lang="en-GB" dirty="0" err="1" smtClean="0"/>
              <a:t>awgrymir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altLang="en-US" dirty="0"/>
          </a:p>
          <a:p>
            <a:r>
              <a:rPr lang="en-GB" altLang="en-US" sz="2800" b="1" dirty="0"/>
              <a:t>Eu </a:t>
            </a:r>
            <a:r>
              <a:rPr lang="en-GB" altLang="en-US" sz="2800" b="1" dirty="0" err="1"/>
              <a:t>hunain</a:t>
            </a:r>
            <a:endParaRPr lang="en-GB" altLang="en-US" sz="2800" dirty="0"/>
          </a:p>
          <a:p>
            <a:r>
              <a:rPr lang="en-GB" altLang="en-US" sz="2800" b="1" dirty="0" err="1"/>
              <a:t>Pobl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eraill</a:t>
            </a:r>
            <a:endParaRPr lang="en-GB" altLang="en-US" sz="2800" dirty="0"/>
          </a:p>
          <a:p>
            <a:r>
              <a:rPr lang="en-GB" altLang="en-US" sz="2800" b="1" dirty="0" err="1"/>
              <a:t>Pethau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byw</a:t>
            </a:r>
            <a:endParaRPr lang="en-GB" alt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185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2CC7560-7366-3A49-A504-96C5853E8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17" y="2833313"/>
            <a:ext cx="2503817" cy="1092200"/>
          </a:xfrm>
        </p:spPr>
        <p:txBody>
          <a:bodyPr>
            <a:normAutofit fontScale="90000"/>
          </a:bodyPr>
          <a:lstStyle/>
          <a:p>
            <a:r>
              <a:rPr lang="en-US" sz="4050" dirty="0"/>
              <a:t>Beth </a:t>
            </a:r>
            <a:r>
              <a:rPr lang="en-US" sz="4050" dirty="0" err="1"/>
              <a:t>yw</a:t>
            </a:r>
            <a:r>
              <a:rPr lang="en-US" sz="4050" dirty="0"/>
              <a:t> </a:t>
            </a:r>
            <a:r>
              <a:rPr lang="en-US" sz="4050" dirty="0" err="1"/>
              <a:t>doliau</a:t>
            </a:r>
            <a:r>
              <a:rPr lang="en-US" sz="4050" dirty="0"/>
              <a:t> persona?</a:t>
            </a:r>
            <a:br>
              <a:rPr lang="en-US" sz="4050" dirty="0"/>
            </a:br>
            <a:r>
              <a:rPr lang="en-US" sz="4050" dirty="0"/>
              <a:t>                    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AEE1DAC7-A679-064A-87B5-0F790AA196AB}"/>
              </a:ext>
            </a:extLst>
          </p:cNvPr>
          <p:cNvSpPr/>
          <p:nvPr/>
        </p:nvSpPr>
        <p:spPr>
          <a:xfrm>
            <a:off x="3918732" y="5269019"/>
            <a:ext cx="7381874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700" dirty="0">
                <a:hlinkClick r:id="rId2"/>
              </a:rPr>
              <a:t>https://www.youtube.com/watch?v=AfJBZZ2-9Qs</a:t>
            </a:r>
            <a:endParaRPr lang="en-GB" altLang="en-US" sz="2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C289769C-DE35-0F4B-9658-BBC5146A1A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8227" y="1535049"/>
            <a:ext cx="2759816" cy="347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6777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7383083-D37D-5646-8B90-762CC228B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500" dirty="0" err="1" smtClean="0"/>
              <a:t>Doliau</a:t>
            </a:r>
            <a:r>
              <a:rPr lang="en-US" sz="4500" dirty="0" smtClean="0"/>
              <a:t> persona </a:t>
            </a:r>
            <a:r>
              <a:rPr lang="en-US" sz="4500" dirty="0" err="1" smtClean="0"/>
              <a:t>ar</a:t>
            </a:r>
            <a:r>
              <a:rPr lang="en-US" sz="4500" dirty="0" smtClean="0"/>
              <a:t> </a:t>
            </a:r>
            <a:r>
              <a:rPr lang="en-US" sz="4500" dirty="0" err="1" smtClean="0"/>
              <a:t>waith</a:t>
            </a:r>
            <a:endParaRPr lang="en-US" sz="4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1AB1A4A-9212-0046-95FD-7AE6AA7C6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https://www.youtube.com/watch?v=WiZP3lsgNec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7723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59D3A91C-0F95-6B4C-A789-FAF4A0456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 smtClean="0"/>
              <a:t>gr</a:t>
            </a:r>
            <a:r>
              <a:rPr lang="en-US" dirty="0" err="1" smtClean="0">
                <a:latin typeface="Calibri" panose="020F0502020204030204" pitchFamily="34" charset="0"/>
              </a:rPr>
              <a:t>ŵ</a:t>
            </a:r>
            <a:r>
              <a:rPr lang="en-US" dirty="0" err="1" smtClean="0"/>
              <a:t>p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83FA4D7-1CFC-2345-A7B2-6408A82DF6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1340" y="759855"/>
            <a:ext cx="3335840" cy="5229466"/>
          </a:xfrm>
        </p:spPr>
        <p:txBody>
          <a:bodyPr>
            <a:normAutofit/>
          </a:bodyPr>
          <a:lstStyle/>
          <a:p>
            <a:r>
              <a:rPr lang="en-US" sz="3600" dirty="0" err="1"/>
              <a:t>Enw</a:t>
            </a:r>
            <a:r>
              <a:rPr lang="en-US" sz="3600" dirty="0"/>
              <a:t> </a:t>
            </a:r>
            <a:r>
              <a:rPr lang="en-US" sz="3600" dirty="0" err="1"/>
              <a:t>i’r</a:t>
            </a:r>
            <a:r>
              <a:rPr lang="en-US" sz="3600" dirty="0"/>
              <a:t> </a:t>
            </a:r>
            <a:r>
              <a:rPr lang="en-US" sz="3600" dirty="0" err="1"/>
              <a:t>ddol</a:t>
            </a:r>
            <a:endParaRPr lang="en-US" sz="3600" dirty="0"/>
          </a:p>
          <a:p>
            <a:r>
              <a:rPr lang="en-US" sz="3600" dirty="0" err="1"/>
              <a:t>Cefndir</a:t>
            </a:r>
            <a:r>
              <a:rPr lang="en-US" sz="3600" dirty="0"/>
              <a:t>, </a:t>
            </a:r>
            <a:r>
              <a:rPr lang="en-US" sz="3600" dirty="0" err="1"/>
              <a:t>e.e</a:t>
            </a:r>
            <a:r>
              <a:rPr lang="en-US" sz="3600" dirty="0"/>
              <a:t>. </a:t>
            </a:r>
            <a:r>
              <a:rPr lang="en-US" sz="3600" dirty="0" err="1"/>
              <a:t>teulu</a:t>
            </a:r>
            <a:endParaRPr lang="en-US" sz="3600" dirty="0"/>
          </a:p>
          <a:p>
            <a:r>
              <a:rPr lang="en-US" sz="3600" dirty="0" err="1"/>
              <a:t>Diddordebau</a:t>
            </a:r>
            <a:endParaRPr lang="en-US" sz="3600" dirty="0"/>
          </a:p>
          <a:p>
            <a:r>
              <a:rPr lang="en-US" sz="3600" dirty="0"/>
              <a:t>Mater </a:t>
            </a:r>
            <a:r>
              <a:rPr lang="en-US" sz="3600" dirty="0" err="1"/>
              <a:t>pryder</a:t>
            </a:r>
            <a:r>
              <a:rPr lang="en-US" sz="3600" dirty="0"/>
              <a:t>?</a:t>
            </a:r>
          </a:p>
          <a:p>
            <a:r>
              <a:rPr lang="en-US" sz="3600" dirty="0" err="1" smtClean="0"/>
              <a:t>Crefydd</a:t>
            </a:r>
            <a:r>
              <a:rPr lang="en-US" sz="3600" dirty="0" smtClean="0"/>
              <a:t>?</a:t>
            </a:r>
            <a:endParaRPr lang="en-US" sz="3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8706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1059" y="1417638"/>
            <a:ext cx="8229600" cy="470852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Aerts</a:t>
            </a:r>
            <a:r>
              <a:rPr lang="en-GB" dirty="0"/>
              <a:t>, </a:t>
            </a:r>
            <a:r>
              <a:rPr lang="en-GB" dirty="0" smtClean="0"/>
              <a:t>D. </a:t>
            </a:r>
            <a:r>
              <a:rPr lang="en-GB" dirty="0"/>
              <a:t>&amp; </a:t>
            </a:r>
            <a:r>
              <a:rPr lang="en-GB" dirty="0" err="1"/>
              <a:t>Apostel</a:t>
            </a:r>
            <a:r>
              <a:rPr lang="en-GB" dirty="0"/>
              <a:t>, L &amp; De Moor, </a:t>
            </a:r>
            <a:r>
              <a:rPr lang="en-GB" dirty="0" smtClean="0"/>
              <a:t>B. </a:t>
            </a:r>
            <a:r>
              <a:rPr lang="en-GB" dirty="0"/>
              <a:t>&amp; </a:t>
            </a:r>
            <a:r>
              <a:rPr lang="en-GB" dirty="0" err="1"/>
              <a:t>Hellemans</a:t>
            </a:r>
            <a:r>
              <a:rPr lang="en-GB" dirty="0"/>
              <a:t>, </a:t>
            </a:r>
            <a:r>
              <a:rPr lang="en-GB" dirty="0" smtClean="0"/>
              <a:t>S </a:t>
            </a:r>
            <a:r>
              <a:rPr lang="en-GB" dirty="0"/>
              <a:t>&amp; </a:t>
            </a:r>
            <a:r>
              <a:rPr lang="en-GB" dirty="0" err="1"/>
              <a:t>Maex</a:t>
            </a:r>
            <a:r>
              <a:rPr lang="en-GB" dirty="0"/>
              <a:t>, E &amp; Belle H, Van &amp; Der </a:t>
            </a:r>
            <a:r>
              <a:rPr lang="en-GB" dirty="0" smtClean="0"/>
              <a:t>	</a:t>
            </a:r>
            <a:r>
              <a:rPr lang="en-GB" dirty="0" err="1" smtClean="0"/>
              <a:t>Veken</a:t>
            </a:r>
            <a:r>
              <a:rPr lang="en-GB" dirty="0" smtClean="0"/>
              <a:t> </a:t>
            </a:r>
            <a:r>
              <a:rPr lang="en-GB" dirty="0"/>
              <a:t>J, Van. (2002). Worldviews: From Fragmentation to Integration.  et al. </a:t>
            </a:r>
            <a:r>
              <a:rPr lang="en-GB" dirty="0" smtClean="0"/>
              <a:t>	(</a:t>
            </a:r>
            <a:r>
              <a:rPr lang="en-GB" dirty="0"/>
              <a:t>1994) </a:t>
            </a:r>
            <a:r>
              <a:rPr lang="en-GB" i="1" dirty="0"/>
              <a:t>Worldviews: from fragmentation to Integration</a:t>
            </a:r>
            <a:r>
              <a:rPr lang="en-GB" dirty="0"/>
              <a:t>.  VUB press </a:t>
            </a:r>
            <a:r>
              <a:rPr lang="en-GB" dirty="0" smtClean="0"/>
              <a:t>Brussels</a:t>
            </a:r>
            <a:r>
              <a:rPr lang="en-GB" dirty="0"/>
              <a:t>. </a:t>
            </a:r>
            <a:r>
              <a:rPr lang="en-GB" dirty="0" smtClean="0"/>
              <a:t>	Internet </a:t>
            </a:r>
            <a:r>
              <a:rPr lang="en-GB" dirty="0"/>
              <a:t>edition. 2007. Available at </a:t>
            </a:r>
            <a:r>
              <a:rPr lang="en-GB" dirty="0" smtClean="0"/>
              <a:t>	</a:t>
            </a:r>
            <a:r>
              <a:rPr lang="en-GB" u="sng" dirty="0" smtClean="0">
                <a:hlinkClick r:id="rId2"/>
              </a:rPr>
              <a:t>http</a:t>
            </a:r>
            <a:r>
              <a:rPr lang="en-GB" u="sng" dirty="0">
                <a:hlinkClick r:id="rId2"/>
              </a:rPr>
              <a:t>://www.vub.ac.be/CLEA/pub/books/worldviews.pdf</a:t>
            </a:r>
            <a:r>
              <a:rPr lang="en-GB" dirty="0">
                <a:hlinkClick r:id="rId2"/>
              </a:rPr>
              <a:t> </a:t>
            </a:r>
            <a:r>
              <a:rPr lang="en-GB" dirty="0"/>
              <a:t>  accessed on </a:t>
            </a:r>
            <a:r>
              <a:rPr lang="en-GB" dirty="0" smtClean="0"/>
              <a:t>	7/3/18</a:t>
            </a:r>
            <a:r>
              <a:rPr lang="en-GB" dirty="0"/>
              <a:t>.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Commission on RE (2018) </a:t>
            </a:r>
            <a:r>
              <a:rPr lang="en-GB" i="1" dirty="0"/>
              <a:t>Final Report. Religion and Worldviews: The Way Forward.</a:t>
            </a:r>
            <a:r>
              <a:rPr lang="en-GB" b="1" i="1" dirty="0"/>
              <a:t> </a:t>
            </a:r>
            <a:r>
              <a:rPr lang="en-GB" i="1" dirty="0"/>
              <a:t>A </a:t>
            </a:r>
            <a:r>
              <a:rPr lang="en-GB" i="1" dirty="0" smtClean="0"/>
              <a:t>	national </a:t>
            </a:r>
            <a:r>
              <a:rPr lang="en-GB" i="1" dirty="0"/>
              <a:t>plan </a:t>
            </a:r>
            <a:r>
              <a:rPr lang="en-GB" i="1" dirty="0" smtClean="0"/>
              <a:t>for </a:t>
            </a:r>
            <a:r>
              <a:rPr lang="en-GB" i="1" dirty="0"/>
              <a:t>RE.</a:t>
            </a:r>
            <a:r>
              <a:rPr lang="en-GB" dirty="0"/>
              <a:t> </a:t>
            </a:r>
            <a:r>
              <a:rPr lang="en-GB" dirty="0" smtClean="0"/>
              <a:t>Available </a:t>
            </a:r>
            <a:r>
              <a:rPr lang="en-GB" dirty="0"/>
              <a:t>at: </a:t>
            </a:r>
            <a:r>
              <a:rPr lang="en-GB" i="1" u="sng" dirty="0">
                <a:hlinkClick r:id="rId3"/>
              </a:rPr>
              <a:t>https://</a:t>
            </a:r>
            <a:r>
              <a:rPr lang="en-GB" i="1" u="sng" dirty="0" smtClean="0">
                <a:hlinkClick r:id="rId3"/>
              </a:rPr>
              <a:t>www.commissiononre.org.uk/wpcontent/uploads/2018/09/Final-Report-of-</a:t>
            </a:r>
            <a:r>
              <a:rPr lang="en-GB" i="1" u="sng" dirty="0" smtClean="0">
                <a:hlinkClick r:id="rId4"/>
              </a:rPr>
              <a:t>theCommission-on-RE.pdf</a:t>
            </a:r>
            <a:r>
              <a:rPr lang="en-GB" i="1" dirty="0" smtClean="0">
                <a:hlinkClick r:id="rId4"/>
              </a:rPr>
              <a:t> </a:t>
            </a:r>
            <a:endParaRPr lang="en-GB" i="1" dirty="0" smtClean="0"/>
          </a:p>
          <a:p>
            <a:pPr marL="0" indent="0">
              <a:buNone/>
            </a:pPr>
            <a:r>
              <a:rPr lang="en-GB" dirty="0" smtClean="0"/>
              <a:t>Lloyd </a:t>
            </a:r>
            <a:r>
              <a:rPr lang="en-GB" dirty="0"/>
              <a:t>et al. (2013) </a:t>
            </a:r>
            <a:r>
              <a:rPr lang="en-GB" i="1" dirty="0"/>
              <a:t>RE- the truth unmasked. The supply of and support for  Religious </a:t>
            </a:r>
            <a:r>
              <a:rPr lang="en-GB" i="1" dirty="0" smtClean="0"/>
              <a:t>	Education teachers</a:t>
            </a:r>
            <a:r>
              <a:rPr lang="en-GB" dirty="0"/>
              <a:t>. An Inquiry by the All-Party Parliamentary Group on </a:t>
            </a:r>
            <a:r>
              <a:rPr lang="en-GB" dirty="0" smtClean="0"/>
              <a:t>	Religious </a:t>
            </a:r>
            <a:r>
              <a:rPr lang="en-GB" dirty="0"/>
              <a:t>Education. 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Mansour, N. (2008). The experiences and Personal Religious beliefs of  </a:t>
            </a:r>
          </a:p>
          <a:p>
            <a:pPr marL="0" indent="0">
              <a:buNone/>
            </a:pPr>
            <a:r>
              <a:rPr lang="en-GB" dirty="0"/>
              <a:t>	Egyptian Science teachers as a framework for understanding the shaping 	and reshaping of their beliefs and practices about science-technology-	society (STS), </a:t>
            </a:r>
            <a:r>
              <a:rPr lang="en-GB" i="1" dirty="0"/>
              <a:t>International Journal of Science Education</a:t>
            </a:r>
            <a:r>
              <a:rPr lang="en-GB" dirty="0"/>
              <a:t>, 30 (12), 1605 -1634. </a:t>
            </a:r>
          </a:p>
          <a:p>
            <a:pPr marL="0" indent="0">
              <a:buNone/>
            </a:pPr>
            <a:r>
              <a:rPr lang="en-GB" dirty="0"/>
              <a:t>McCreery, E. (2005) Preparing Primary School Teachers to Teach Religious  Education. </a:t>
            </a:r>
            <a:r>
              <a:rPr lang="en-GB" dirty="0" smtClean="0"/>
              <a:t>	</a:t>
            </a:r>
            <a:r>
              <a:rPr lang="en-GB" i="1" dirty="0" smtClean="0"/>
              <a:t>British </a:t>
            </a:r>
            <a:r>
              <a:rPr lang="en-GB" i="1" dirty="0"/>
              <a:t>Journal </a:t>
            </a:r>
            <a:r>
              <a:rPr lang="en-GB" i="1" dirty="0" smtClean="0"/>
              <a:t>of </a:t>
            </a:r>
            <a:r>
              <a:rPr lang="en-GB" i="1" dirty="0"/>
              <a:t>Religious Education</a:t>
            </a:r>
            <a:r>
              <a:rPr lang="en-GB" dirty="0"/>
              <a:t>. 27 (3), 265 -277.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38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9544" y="890577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Ofsted </a:t>
            </a:r>
            <a:r>
              <a:rPr lang="en-GB" dirty="0"/>
              <a:t>(2013) </a:t>
            </a:r>
            <a:r>
              <a:rPr lang="en-GB" i="1" dirty="0"/>
              <a:t>Religious Education: realising the potential</a:t>
            </a:r>
            <a:r>
              <a:rPr lang="en-GB" dirty="0"/>
              <a:t>.  </a:t>
            </a:r>
            <a:r>
              <a:rPr lang="en-GB" dirty="0" smtClean="0"/>
              <a:t>Accessed </a:t>
            </a:r>
            <a:r>
              <a:rPr lang="en-GB" dirty="0"/>
              <a:t>on </a:t>
            </a:r>
            <a:r>
              <a:rPr lang="en-GB" dirty="0" smtClean="0"/>
              <a:t>	19/01/17 </a:t>
            </a:r>
            <a:r>
              <a:rPr lang="en-GB" dirty="0"/>
              <a:t>at </a:t>
            </a:r>
            <a:r>
              <a:rPr lang="en-GB" u="sng" dirty="0" smtClean="0">
                <a:hlinkClick r:id="rId2"/>
              </a:rPr>
              <a:t>www.ofsted.gov.uk/resources/130068</a:t>
            </a:r>
            <a:r>
              <a:rPr lang="en-GB" u="sng" dirty="0">
                <a:hlinkClick r:id="rId2"/>
              </a:rPr>
              <a:t>.</a:t>
            </a:r>
            <a:r>
              <a:rPr lang="en-GB" dirty="0">
                <a:hlinkClick r:id="rId2"/>
              </a:rPr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Revell, L. and Walters, R. (2010) </a:t>
            </a:r>
            <a:r>
              <a:rPr lang="en-GB" i="1" dirty="0"/>
              <a:t>Christian Student RE teachers, </a:t>
            </a:r>
            <a:r>
              <a:rPr lang="en-GB" i="1" dirty="0" smtClean="0"/>
              <a:t>	objectivity </a:t>
            </a:r>
            <a:r>
              <a:rPr lang="en-GB" i="1" dirty="0"/>
              <a:t>and  </a:t>
            </a:r>
            <a:r>
              <a:rPr lang="en-GB" i="1" dirty="0" smtClean="0"/>
              <a:t>	professionalism</a:t>
            </a:r>
            <a:r>
              <a:rPr lang="en-GB" dirty="0"/>
              <a:t>, Jerusalem Trust. </a:t>
            </a:r>
          </a:p>
          <a:p>
            <a:pPr marL="0" indent="0">
              <a:buNone/>
            </a:pPr>
            <a:r>
              <a:rPr lang="en-GB" dirty="0" smtClean="0"/>
              <a:t>Ricoeur</a:t>
            </a:r>
            <a:r>
              <a:rPr lang="en-GB" dirty="0"/>
              <a:t>, P. (1992). </a:t>
            </a:r>
            <a:r>
              <a:rPr lang="en-GB" i="1" dirty="0"/>
              <a:t>Oneself as another</a:t>
            </a:r>
            <a:r>
              <a:rPr lang="en-GB" dirty="0"/>
              <a:t>. Translated by </a:t>
            </a:r>
            <a:r>
              <a:rPr lang="en-GB" dirty="0" err="1"/>
              <a:t>Blaney</a:t>
            </a:r>
            <a:r>
              <a:rPr lang="en-GB" dirty="0"/>
              <a:t>, K. </a:t>
            </a:r>
            <a:r>
              <a:rPr lang="en-GB" dirty="0" smtClean="0"/>
              <a:t>	University </a:t>
            </a:r>
            <a:r>
              <a:rPr lang="en-GB" dirty="0"/>
              <a:t>of </a:t>
            </a:r>
            <a:r>
              <a:rPr lang="en-GB" dirty="0" smtClean="0"/>
              <a:t>Chicago Press</a:t>
            </a:r>
            <a:r>
              <a:rPr lang="en-GB" dirty="0"/>
              <a:t>: Chicago.</a:t>
            </a:r>
          </a:p>
          <a:p>
            <a:pPr marL="0" indent="0">
              <a:buNone/>
            </a:pPr>
            <a:r>
              <a:rPr lang="en-GB" dirty="0"/>
              <a:t>Sire, J. (1997) </a:t>
            </a:r>
            <a:r>
              <a:rPr lang="en-GB" i="1" dirty="0"/>
              <a:t>The Universe Next Door</a:t>
            </a:r>
            <a:r>
              <a:rPr lang="en-GB" dirty="0"/>
              <a:t>. Intervarsity press. Illinois </a:t>
            </a:r>
          </a:p>
          <a:p>
            <a:pPr marL="0" indent="0">
              <a:buNone/>
            </a:pPr>
            <a:r>
              <a:rPr lang="en-GB" dirty="0" err="1"/>
              <a:t>Valk</a:t>
            </a:r>
            <a:r>
              <a:rPr lang="en-GB" dirty="0"/>
              <a:t>, J. (2009) Knowing self and others: Worldview study at </a:t>
            </a:r>
            <a:r>
              <a:rPr lang="en-GB" dirty="0" smtClean="0"/>
              <a:t>	Renaissance  college</a:t>
            </a:r>
            <a:r>
              <a:rPr lang="en-GB" dirty="0"/>
              <a:t>. </a:t>
            </a:r>
            <a:r>
              <a:rPr lang="en-GB" i="1" dirty="0"/>
              <a:t>Journal of Adult Theological Education, </a:t>
            </a:r>
            <a:r>
              <a:rPr lang="en-GB" dirty="0"/>
              <a:t>6 </a:t>
            </a:r>
            <a:r>
              <a:rPr lang="en-GB" dirty="0" smtClean="0"/>
              <a:t>	(</a:t>
            </a:r>
            <a:r>
              <a:rPr lang="en-GB" dirty="0"/>
              <a:t>1), 69 -80. </a:t>
            </a:r>
          </a:p>
          <a:p>
            <a:pPr marL="0" indent="0">
              <a:buNone/>
            </a:pPr>
            <a:r>
              <a:rPr lang="en-GB" dirty="0"/>
              <a:t>Van der </a:t>
            </a:r>
            <a:r>
              <a:rPr lang="en-GB" dirty="0" err="1"/>
              <a:t>Kooij</a:t>
            </a:r>
            <a:r>
              <a:rPr lang="en-GB" dirty="0"/>
              <a:t>, J., de </a:t>
            </a:r>
            <a:r>
              <a:rPr lang="en-GB" dirty="0" err="1"/>
              <a:t>Ruyter</a:t>
            </a:r>
            <a:r>
              <a:rPr lang="en-GB" dirty="0"/>
              <a:t>, D. </a:t>
            </a:r>
            <a:r>
              <a:rPr lang="en-GB" dirty="0" err="1"/>
              <a:t>Midema</a:t>
            </a:r>
            <a:r>
              <a:rPr lang="en-GB" dirty="0"/>
              <a:t>, S. (2013) ‘Worldview’: the </a:t>
            </a:r>
            <a:r>
              <a:rPr lang="en-GB" dirty="0" smtClean="0"/>
              <a:t>	meaning </a:t>
            </a:r>
            <a:r>
              <a:rPr lang="en-GB" dirty="0"/>
              <a:t>of </a:t>
            </a:r>
            <a:r>
              <a:rPr lang="en-GB" dirty="0" smtClean="0"/>
              <a:t>the concept </a:t>
            </a:r>
            <a:r>
              <a:rPr lang="en-GB" dirty="0"/>
              <a:t>and the Impact on Religious </a:t>
            </a:r>
            <a:r>
              <a:rPr lang="en-GB" dirty="0" smtClean="0"/>
              <a:t>	Education</a:t>
            </a:r>
            <a:r>
              <a:rPr lang="en-GB" dirty="0"/>
              <a:t>’. </a:t>
            </a:r>
            <a:r>
              <a:rPr lang="en-GB" i="1" dirty="0"/>
              <a:t>Religious </a:t>
            </a:r>
            <a:r>
              <a:rPr lang="en-GB" i="1" dirty="0" smtClean="0"/>
              <a:t>Education</a:t>
            </a:r>
            <a:r>
              <a:rPr lang="en-GB" dirty="0"/>
              <a:t>, 108 </a:t>
            </a:r>
            <a:r>
              <a:rPr lang="en-GB" dirty="0" smtClean="0"/>
              <a:t>(</a:t>
            </a:r>
            <a:r>
              <a:rPr lang="en-GB" dirty="0"/>
              <a:t>2), 201 -228. </a:t>
            </a:r>
          </a:p>
          <a:p>
            <a:pPr marL="0" indent="0">
              <a:buNone/>
            </a:pPr>
            <a:r>
              <a:rPr lang="en-GB" dirty="0"/>
              <a:t>Wintersgill, B. (2004) </a:t>
            </a:r>
            <a:r>
              <a:rPr lang="en-GB" i="1" dirty="0"/>
              <a:t>Managing more effectively the contribution of </a:t>
            </a:r>
            <a:r>
              <a:rPr lang="en-GB" i="1" dirty="0" smtClean="0"/>
              <a:t>	Non-  specialist </a:t>
            </a:r>
            <a:r>
              <a:rPr lang="en-GB" i="1" dirty="0"/>
              <a:t>teachers.</a:t>
            </a:r>
            <a:r>
              <a:rPr lang="en-GB" dirty="0"/>
              <a:t> Accessed on 26/03/2018 at   	</a:t>
            </a:r>
            <a:r>
              <a:rPr lang="en-GB" u="sng" dirty="0" smtClean="0">
                <a:hlinkClick r:id="rId3"/>
              </a:rPr>
              <a:t>www.shapworkingparty.org.uk/journals/articles_0506/Wintersgill.rtf</a:t>
            </a:r>
            <a:r>
              <a:rPr lang="en-GB" dirty="0" smtClean="0">
                <a:hlinkClick r:id="rId3"/>
              </a:rPr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263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Cysylltwch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 smtClean="0"/>
              <a:t>rachel.bendall@uwtsd.ac.uk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9199826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376</TotalTime>
  <Words>427</Words>
  <Application>Microsoft Office PowerPoint</Application>
  <PresentationFormat>Widescreen</PresentationFormat>
  <Paragraphs>75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ＭＳ Ｐゴシック</vt:lpstr>
      <vt:lpstr>Calibri</vt:lpstr>
      <vt:lpstr>Corbel</vt:lpstr>
      <vt:lpstr>Trebuchet MS</vt:lpstr>
      <vt:lpstr>Wingdings</vt:lpstr>
      <vt:lpstr>Wingdings 2</vt:lpstr>
      <vt:lpstr>Frame</vt:lpstr>
      <vt:lpstr>Y Dyniaethau</vt:lpstr>
      <vt:lpstr>rachel.bendall@uwtsd.ac.uk    Gofynion Addysg Grefyddol </vt:lpstr>
      <vt:lpstr>Sesiwn 1 23/09/19</vt:lpstr>
      <vt:lpstr>Amcanion</vt:lpstr>
      <vt:lpstr>Pwnc gorfodol</vt:lpstr>
      <vt:lpstr>Dogfen allweddol</vt:lpstr>
      <vt:lpstr>Meysydd llafur y cytûn</vt:lpstr>
      <vt:lpstr> Ble medraf ddod o hyd i’r meysydd llafur cytûn?</vt:lpstr>
      <vt:lpstr>Ysgolion eglwysig</vt:lpstr>
      <vt:lpstr>Dylai plant gael cyfleoedd i:</vt:lpstr>
      <vt:lpstr>AG yn y Cyfnod Sylfaen</vt:lpstr>
      <vt:lpstr>Meysydd Dysgu Statudol yn y Cyfnod Sylfaen:</vt:lpstr>
      <vt:lpstr>3 thestun a awgrymir</vt:lpstr>
      <vt:lpstr>Beth yw doliau persona?                       </vt:lpstr>
      <vt:lpstr>Doliau persona ar waith</vt:lpstr>
      <vt:lpstr>Tasg grŵp</vt:lpstr>
      <vt:lpstr>Darllen pellach</vt:lpstr>
      <vt:lpstr>Darllen pellach</vt:lpstr>
      <vt:lpstr>Cysylltwch…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Religious Education Requirements</dc:title>
  <dc:creator>Rachel Bendall</dc:creator>
  <cp:lastModifiedBy>Gruff Bendall</cp:lastModifiedBy>
  <cp:revision>21</cp:revision>
  <dcterms:created xsi:type="dcterms:W3CDTF">2017-09-14T09:53:51Z</dcterms:created>
  <dcterms:modified xsi:type="dcterms:W3CDTF">2019-09-26T08:20:07Z</dcterms:modified>
</cp:coreProperties>
</file>