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84" r:id="rId1"/>
  </p:sldMasterIdLst>
  <p:notesMasterIdLst>
    <p:notesMasterId r:id="rId22"/>
  </p:notesMasterIdLst>
  <p:sldIdLst>
    <p:sldId id="256" r:id="rId2"/>
    <p:sldId id="360" r:id="rId3"/>
    <p:sldId id="361" r:id="rId4"/>
    <p:sldId id="363" r:id="rId5"/>
    <p:sldId id="364" r:id="rId6"/>
    <p:sldId id="362" r:id="rId7"/>
    <p:sldId id="345" r:id="rId8"/>
    <p:sldId id="348" r:id="rId9"/>
    <p:sldId id="355" r:id="rId10"/>
    <p:sldId id="356" r:id="rId11"/>
    <p:sldId id="357" r:id="rId12"/>
    <p:sldId id="359" r:id="rId13"/>
    <p:sldId id="340" r:id="rId14"/>
    <p:sldId id="365" r:id="rId15"/>
    <p:sldId id="366" r:id="rId16"/>
    <p:sldId id="368" r:id="rId17"/>
    <p:sldId id="369" r:id="rId18"/>
    <p:sldId id="370" r:id="rId19"/>
    <p:sldId id="367" r:id="rId20"/>
    <p:sldId id="272"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724" autoAdjust="0"/>
    <p:restoredTop sz="94660"/>
  </p:normalViewPr>
  <p:slideViewPr>
    <p:cSldViewPr>
      <p:cViewPr varScale="1">
        <p:scale>
          <a:sx n="82" d="100"/>
          <a:sy n="82" d="100"/>
        </p:scale>
        <p:origin x="948" y="45"/>
      </p:cViewPr>
      <p:guideLst>
        <p:guide orient="horz" pos="2160"/>
        <p:guide pos="2880"/>
      </p:guideLst>
    </p:cSldViewPr>
  </p:slideViewPr>
  <p:notesTextViewPr>
    <p:cViewPr>
      <p:scale>
        <a:sx n="100" d="100"/>
        <a:sy n="100" d="100"/>
      </p:scale>
      <p:origin x="0" y="0"/>
    </p:cViewPr>
  </p:notesTextViewPr>
  <p:notesViewPr>
    <p:cSldViewPr>
      <p:cViewPr varScale="1">
        <p:scale>
          <a:sx n="56" d="100"/>
          <a:sy n="56" d="100"/>
        </p:scale>
        <p:origin x="1824"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FA472D6-FB44-4B38-9548-B828FE1588F7}" type="datetimeFigureOut">
              <a:rPr lang="en-US" smtClean="0"/>
              <a:pPr/>
              <a:t>12/4/2020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A156BB9-C2F0-49B0-8FDE-99BD602D37F8}" type="slidenum">
              <a:rPr lang="en-GB" smtClean="0"/>
              <a:pPr/>
              <a:t>‹#›</a:t>
            </a:fld>
            <a:endParaRPr lang="en-GB"/>
          </a:p>
        </p:txBody>
      </p:sp>
    </p:spTree>
    <p:extLst>
      <p:ext uri="{BB962C8B-B14F-4D97-AF65-F5344CB8AC3E}">
        <p14:creationId xmlns:p14="http://schemas.microsoft.com/office/powerpoint/2010/main" val="12383943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a:t>Click to edit Master title style</a:t>
            </a:r>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B32D2D4F-B262-4018-8594-6B1FE2F875A5}"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a:t>Click to edit Master title style</a:t>
            </a:r>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dirty="0"/>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404664"/>
            <a:ext cx="8382000" cy="1069848"/>
          </a:xfrm>
        </p:spPr>
        <p:txBody>
          <a:bodyPr anchor="ctr"/>
          <a:lstStyle>
            <a:lvl1pPr>
              <a:defRPr sz="4000" b="0" i="0" cap="none" baseline="0"/>
            </a:lvl1pPr>
          </a:lstStyle>
          <a:p>
            <a:r>
              <a:rPr kumimoji="0" lang="en-US"/>
              <a:t>Click to edit Master title style</a:t>
            </a:r>
          </a:p>
        </p:txBody>
      </p:sp>
      <p:sp>
        <p:nvSpPr>
          <p:cNvPr id="3" name="Text Placeholder 2"/>
          <p:cNvSpPr>
            <a:spLocks noGrp="1"/>
          </p:cNvSpPr>
          <p:nvPr>
            <p:ph type="body" idx="1"/>
          </p:nvPr>
        </p:nvSpPr>
        <p:spPr>
          <a:xfrm>
            <a:off x="381000" y="1484784"/>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21225" y="1484784"/>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381000" y="1988840"/>
            <a:ext cx="4041648"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718304" y="1988840"/>
            <a:ext cx="4041775"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7" name="Slide Number Placeholder 26"/>
          <p:cNvSpPr>
            <a:spLocks noGrp="1"/>
          </p:cNvSpPr>
          <p:nvPr>
            <p:ph type="sldNum" sz="quarter" idx="11"/>
          </p:nvPr>
        </p:nvSpPr>
        <p:spPr/>
        <p:txBody>
          <a:bodyPr rtlCol="0"/>
          <a:lstStyle/>
          <a:p>
            <a:fld id="{B32D2D4F-B262-4018-8594-6B1FE2F875A5}"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576064"/>
          </a:xfrm>
        </p:spPr>
        <p:txBody>
          <a:bodyPr anchor="ctr"/>
          <a:lstStyle>
            <a:lvl1pPr>
              <a:defRPr sz="4000">
                <a:solidFill>
                  <a:schemeClr val="tx2"/>
                </a:solidFill>
              </a:defRPr>
            </a:lvl1pPr>
          </a:lstStyle>
          <a:p>
            <a:r>
              <a:rPr kumimoji="0" lang="en-US"/>
              <a:t>Click to edit Master title style</a:t>
            </a:r>
            <a:endParaRPr kumimoji="0" lang="en-US" dirty="0"/>
          </a:p>
        </p:txBody>
      </p:sp>
      <p:sp>
        <p:nvSpPr>
          <p:cNvPr id="5" name="Slide Number Placeholder 4"/>
          <p:cNvSpPr>
            <a:spLocks noGrp="1"/>
          </p:cNvSpPr>
          <p:nvPr>
            <p:ph type="sldNum" sz="quarter" idx="12"/>
          </p:nvPr>
        </p:nvSpPr>
        <p:spPr>
          <a:xfrm>
            <a:off x="8174736" y="2272"/>
            <a:ext cx="762000" cy="365760"/>
          </a:xfrm>
        </p:spPr>
        <p:txBody>
          <a:bodyPr/>
          <a:lstStyle/>
          <a:p>
            <a:fld id="{B32D2D4F-B262-4018-8594-6B1FE2F875A5}"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620688"/>
            <a:ext cx="3383280" cy="877824"/>
          </a:xfrm>
        </p:spPr>
        <p:txBody>
          <a:bodyPr anchor="b"/>
          <a:lstStyle>
            <a:lvl1pPr algn="l">
              <a:buNone/>
              <a:defRPr sz="1800" b="1"/>
            </a:lvl1pPr>
          </a:lstStyle>
          <a:p>
            <a:r>
              <a:rPr kumimoji="0" lang="en-US"/>
              <a:t>Click to edit Master title style</a:t>
            </a:r>
          </a:p>
        </p:txBody>
      </p:sp>
      <p:sp>
        <p:nvSpPr>
          <p:cNvPr id="3" name="Text Placeholder 2"/>
          <p:cNvSpPr>
            <a:spLocks noGrp="1"/>
          </p:cNvSpPr>
          <p:nvPr>
            <p:ph type="body" idx="2"/>
          </p:nvPr>
        </p:nvSpPr>
        <p:spPr>
          <a:xfrm>
            <a:off x="5353496" y="1556792"/>
            <a:ext cx="3383280" cy="5071655"/>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152400" y="476672"/>
            <a:ext cx="5102352" cy="6151775"/>
          </a:xfrm>
        </p:spPr>
        <p:txBody>
          <a:bodyPr/>
          <a:lstStyle>
            <a:lvl1pPr>
              <a:defRPr sz="3200"/>
            </a:lvl1pPr>
            <a:lvl2pPr>
              <a:defRPr sz="28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620688"/>
            <a:ext cx="1905000" cy="6008712"/>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20688"/>
            <a:ext cx="6248400" cy="6008712"/>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404664"/>
            <a:ext cx="8229600" cy="576064"/>
          </a:xfrm>
          <a:prstGeom prst="rect">
            <a:avLst/>
          </a:prstGeom>
        </p:spPr>
        <p:txBody>
          <a:bodyPr vert="horz" anchor="ctr">
            <a:normAutofit/>
          </a:bodyPr>
          <a:lstStyle/>
          <a:p>
            <a:r>
              <a:rPr kumimoji="0" lang="en-US"/>
              <a:t>Click to edit Master title style</a:t>
            </a:r>
            <a:endParaRPr kumimoji="0" lang="en-US" dirty="0"/>
          </a:p>
        </p:txBody>
      </p:sp>
      <p:sp>
        <p:nvSpPr>
          <p:cNvPr id="13" name="Text Placeholder 12"/>
          <p:cNvSpPr>
            <a:spLocks noGrp="1"/>
          </p:cNvSpPr>
          <p:nvPr>
            <p:ph type="body" idx="1"/>
          </p:nvPr>
        </p:nvSpPr>
        <p:spPr>
          <a:xfrm>
            <a:off x="457200" y="980728"/>
            <a:ext cx="8229600" cy="5593808"/>
          </a:xfrm>
          <a:prstGeom prst="rect">
            <a:avLst/>
          </a:prstGeom>
        </p:spPr>
        <p:txBody>
          <a:bodyPr vert="horz">
            <a:normAutofit/>
          </a:bodyPr>
          <a:lstStyle/>
          <a:p>
            <a:pPr lvl="0" eaLnBrk="1" latinLnBrk="0" hangingPunct="1"/>
            <a:r>
              <a:rPr kumimoji="0" lang="en-US" dirty="0"/>
              <a:t>Click to edit Master text styles</a:t>
            </a:r>
          </a:p>
          <a:p>
            <a:pPr lvl="1" eaLnBrk="1" latinLnBrk="0" hangingPunct="1"/>
            <a:r>
              <a:rPr kumimoji="0" lang="en-US" dirty="0"/>
              <a:t>Second level</a:t>
            </a:r>
          </a:p>
          <a:p>
            <a:pPr lvl="2" eaLnBrk="1" latinLnBrk="0" hangingPunct="1"/>
            <a:r>
              <a:rPr kumimoji="0" lang="en-US" dirty="0"/>
              <a:t>Third level</a:t>
            </a:r>
          </a:p>
          <a:p>
            <a:pPr lvl="3" eaLnBrk="1" latinLnBrk="0" hangingPunct="1"/>
            <a:r>
              <a:rPr kumimoji="0" lang="en-US" dirty="0"/>
              <a:t>Fourth level</a:t>
            </a:r>
          </a:p>
          <a:p>
            <a:pPr lvl="4" eaLnBrk="1" latinLnBrk="0" hangingPunct="1"/>
            <a:r>
              <a:rPr kumimoji="0" lang="en-US" dirty="0"/>
              <a:t>Fifth level</a:t>
            </a:r>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B32D2D4F-B262-4018-8594-6B1FE2F875A5}"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lumMod val="50000"/>
            </a:schemeClr>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2">
              <a:lumMod val="75000"/>
            </a:schemeClr>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Data Analysis IV</a:t>
            </a:r>
            <a:endParaRPr lang="en-GB" dirty="0"/>
          </a:p>
        </p:txBody>
      </p:sp>
      <p:sp>
        <p:nvSpPr>
          <p:cNvPr id="3" name="Subtitle 2"/>
          <p:cNvSpPr>
            <a:spLocks noGrp="1"/>
          </p:cNvSpPr>
          <p:nvPr>
            <p:ph type="subTitle" idx="1"/>
          </p:nvPr>
        </p:nvSpPr>
        <p:spPr>
          <a:xfrm>
            <a:off x="457200" y="3899938"/>
            <a:ext cx="5987008" cy="1752600"/>
          </a:xfrm>
        </p:spPr>
        <p:txBody>
          <a:bodyPr>
            <a:normAutofit/>
          </a:bodyPr>
          <a:lstStyle/>
          <a:p>
            <a:r>
              <a:rPr lang="en-GB" dirty="0"/>
              <a:t>ACCA5021 Statistical Programming</a:t>
            </a:r>
          </a:p>
          <a:p>
            <a:endParaRPr lang="en-GB" dirty="0"/>
          </a:p>
          <a:p>
            <a:r>
              <a:rPr lang="en-GB" sz="2000" dirty="0"/>
              <a:t>Dr </a:t>
            </a:r>
            <a:r>
              <a:rPr lang="en-GB" sz="2000" dirty="0" err="1"/>
              <a:t>Nik</a:t>
            </a:r>
            <a:r>
              <a:rPr lang="en-GB" sz="2000" dirty="0"/>
              <a:t> Whitehead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Bivariate Datasets</a:t>
            </a:r>
            <a:endParaRPr lang="en-GB" dirty="0"/>
          </a:p>
        </p:txBody>
      </p:sp>
      <p:sp>
        <p:nvSpPr>
          <p:cNvPr id="3" name="Content Placeholder 2"/>
          <p:cNvSpPr>
            <a:spLocks noGrp="1"/>
          </p:cNvSpPr>
          <p:nvPr>
            <p:ph idx="1"/>
          </p:nvPr>
        </p:nvSpPr>
        <p:spPr/>
        <p:txBody>
          <a:bodyPr/>
          <a:lstStyle/>
          <a:p>
            <a:r>
              <a:rPr lang="en-GB" dirty="0" smtClean="0"/>
              <a:t>Whereas descriptive statistics are generally run on univariate datasets, bivariate datasets are generally require the relationships between the variable to be investigated</a:t>
            </a:r>
          </a:p>
          <a:p>
            <a:r>
              <a:rPr lang="en-GB" dirty="0" smtClean="0"/>
              <a:t>This can involve looking for relationships between variables using correlation, or comparing the variables using t-tests</a:t>
            </a:r>
          </a:p>
          <a:p>
            <a:r>
              <a:rPr lang="en-GB" dirty="0" smtClean="0"/>
              <a:t>Both of these tests are available in R, together with the graphical capabilities to support them</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2</a:t>
            </a:fld>
            <a:endParaRPr lang="en-GB"/>
          </a:p>
        </p:txBody>
      </p:sp>
    </p:spTree>
    <p:extLst>
      <p:ext uri="{BB962C8B-B14F-4D97-AF65-F5344CB8AC3E}">
        <p14:creationId xmlns:p14="http://schemas.microsoft.com/office/powerpoint/2010/main" val="15779185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Correlations</a:t>
            </a:r>
            <a:endParaRPr lang="en-GB" dirty="0"/>
          </a:p>
        </p:txBody>
      </p:sp>
      <p:sp>
        <p:nvSpPr>
          <p:cNvPr id="3" name="Content Placeholder 2"/>
          <p:cNvSpPr>
            <a:spLocks noGrp="1"/>
          </p:cNvSpPr>
          <p:nvPr>
            <p:ph idx="1"/>
          </p:nvPr>
        </p:nvSpPr>
        <p:spPr>
          <a:xfrm>
            <a:off x="457200" y="980728"/>
            <a:ext cx="8363272" cy="5877272"/>
          </a:xfrm>
        </p:spPr>
        <p:txBody>
          <a:bodyPr>
            <a:normAutofit/>
          </a:bodyPr>
          <a:lstStyle/>
          <a:p>
            <a:r>
              <a:rPr lang="en-GB" dirty="0" smtClean="0"/>
              <a:t>Suppose we want to see if there is a relationship between the survival time of the first chocolate in each box and the total number of chocolates eaten from that box</a:t>
            </a:r>
          </a:p>
          <a:p>
            <a:r>
              <a:rPr lang="en-GB" dirty="0" smtClean="0"/>
              <a:t>This would be approached by plotting a scatterplot and calculating a correlation coefficient between the two variables</a:t>
            </a:r>
          </a:p>
          <a:p>
            <a:r>
              <a:rPr lang="en-GB" dirty="0" smtClean="0"/>
              <a:t>To do this we need to extract the survival time for the first chocolate and the total number of chocolates eaten from the box into two vectors</a:t>
            </a:r>
          </a:p>
          <a:p>
            <a:pPr lvl="1"/>
            <a:r>
              <a:rPr lang="en-GB" dirty="0" smtClean="0"/>
              <a:t>The number of chocolates eaten is part of the Summary data frame; this data frame can be updated to include a column for min(survival time)</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3</a:t>
            </a:fld>
            <a:endParaRPr lang="en-GB"/>
          </a:p>
        </p:txBody>
      </p:sp>
    </p:spTree>
    <p:extLst>
      <p:ext uri="{BB962C8B-B14F-4D97-AF65-F5344CB8AC3E}">
        <p14:creationId xmlns:p14="http://schemas.microsoft.com/office/powerpoint/2010/main" val="29469011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Scatterplots</a:t>
            </a:r>
            <a:endParaRPr lang="en-GB" dirty="0"/>
          </a:p>
        </p:txBody>
      </p:sp>
      <p:sp>
        <p:nvSpPr>
          <p:cNvPr id="3" name="Content Placeholder 2"/>
          <p:cNvSpPr>
            <a:spLocks noGrp="1"/>
          </p:cNvSpPr>
          <p:nvPr>
            <p:ph idx="1"/>
          </p:nvPr>
        </p:nvSpPr>
        <p:spPr/>
        <p:txBody>
          <a:bodyPr/>
          <a:lstStyle/>
          <a:p>
            <a:r>
              <a:rPr lang="en-GB" dirty="0" smtClean="0"/>
              <a:t>Scatterplots are generated using the basic plot function (including labels)</a:t>
            </a:r>
          </a:p>
          <a:p>
            <a:pPr marL="402336" lvl="1" indent="0">
              <a:buNone/>
            </a:pPr>
            <a:r>
              <a:rPr lang="en-GB" sz="2200" dirty="0">
                <a:solidFill>
                  <a:schemeClr val="accent5">
                    <a:lumMod val="75000"/>
                  </a:schemeClr>
                </a:solidFill>
                <a:latin typeface="Arial" panose="020B0604020202020204" pitchFamily="34" charset="0"/>
                <a:cs typeface="Arial" panose="020B0604020202020204" pitchFamily="34" charset="0"/>
              </a:rPr>
              <a:t># </a:t>
            </a:r>
            <a:r>
              <a:rPr lang="en-GB" sz="2200" dirty="0" smtClean="0">
                <a:solidFill>
                  <a:schemeClr val="accent5">
                    <a:lumMod val="75000"/>
                  </a:schemeClr>
                </a:solidFill>
                <a:latin typeface="Arial" panose="020B0604020202020204" pitchFamily="34" charset="0"/>
                <a:cs typeface="Arial" panose="020B0604020202020204" pitchFamily="34" charset="0"/>
              </a:rPr>
              <a:t>Plot chocolates eaten vs minimum survival time</a:t>
            </a:r>
            <a:endParaRPr lang="en-GB" sz="2200" dirty="0"/>
          </a:p>
          <a:p>
            <a:pPr marL="402336" lvl="1" indent="0">
              <a:buNone/>
            </a:pPr>
            <a:r>
              <a:rPr lang="en-GB" sz="2200" dirty="0">
                <a:solidFill>
                  <a:srgbClr val="0000FF"/>
                </a:solidFill>
                <a:latin typeface="Arial" panose="020B0604020202020204" pitchFamily="34" charset="0"/>
                <a:cs typeface="Arial" panose="020B0604020202020204" pitchFamily="34" charset="0"/>
              </a:rPr>
              <a:t>p</a:t>
            </a:r>
            <a:r>
              <a:rPr lang="en-GB" sz="2200" dirty="0" smtClean="0">
                <a:solidFill>
                  <a:srgbClr val="0000FF"/>
                </a:solidFill>
                <a:latin typeface="Arial" panose="020B0604020202020204" pitchFamily="34" charset="0"/>
                <a:cs typeface="Arial" panose="020B0604020202020204" pitchFamily="34" charset="0"/>
              </a:rPr>
              <a:t>lot(x=</a:t>
            </a:r>
            <a:r>
              <a:rPr lang="en-GB" sz="2200" dirty="0" err="1" smtClean="0">
                <a:solidFill>
                  <a:srgbClr val="0000FF"/>
                </a:solidFill>
                <a:latin typeface="Arial" panose="020B0604020202020204" pitchFamily="34" charset="0"/>
                <a:cs typeface="Arial" panose="020B0604020202020204" pitchFamily="34" charset="0"/>
              </a:rPr>
              <a:t>summary$Eaten</a:t>
            </a:r>
            <a:r>
              <a:rPr lang="en-GB" sz="2200" dirty="0" smtClean="0">
                <a:solidFill>
                  <a:srgbClr val="0000FF"/>
                </a:solidFill>
                <a:latin typeface="Arial" panose="020B0604020202020204" pitchFamily="34" charset="0"/>
                <a:cs typeface="Arial" panose="020B0604020202020204" pitchFamily="34" charset="0"/>
              </a:rPr>
              <a:t>,</a:t>
            </a:r>
          </a:p>
          <a:p>
            <a:pPr marL="402336" lvl="1" indent="0">
              <a:buNone/>
            </a:pPr>
            <a:r>
              <a:rPr lang="en-GB" sz="2200" dirty="0">
                <a:solidFill>
                  <a:srgbClr val="0000FF"/>
                </a:solidFill>
                <a:latin typeface="Arial" panose="020B0604020202020204" pitchFamily="34" charset="0"/>
                <a:cs typeface="Arial" panose="020B0604020202020204" pitchFamily="34" charset="0"/>
              </a:rPr>
              <a:t>	</a:t>
            </a:r>
            <a:r>
              <a:rPr lang="en-GB" sz="2200" dirty="0" smtClean="0">
                <a:solidFill>
                  <a:srgbClr val="0000FF"/>
                </a:solidFill>
                <a:latin typeface="Arial" panose="020B0604020202020204" pitchFamily="34" charset="0"/>
                <a:cs typeface="Arial" panose="020B0604020202020204" pitchFamily="34" charset="0"/>
              </a:rPr>
              <a:t>y=</a:t>
            </a:r>
            <a:r>
              <a:rPr lang="en-GB" sz="2200" dirty="0" err="1" smtClean="0">
                <a:solidFill>
                  <a:srgbClr val="0000FF"/>
                </a:solidFill>
                <a:latin typeface="Arial" panose="020B0604020202020204" pitchFamily="34" charset="0"/>
                <a:cs typeface="Arial" panose="020B0604020202020204" pitchFamily="34" charset="0"/>
              </a:rPr>
              <a:t>summary$MinSurvive</a:t>
            </a:r>
            <a:r>
              <a:rPr lang="en-GB" sz="2200" dirty="0" smtClean="0">
                <a:solidFill>
                  <a:srgbClr val="0000FF"/>
                </a:solidFill>
                <a:latin typeface="Arial" panose="020B0604020202020204" pitchFamily="34" charset="0"/>
                <a:cs typeface="Arial" panose="020B0604020202020204" pitchFamily="34" charset="0"/>
              </a:rPr>
              <a:t>,</a:t>
            </a:r>
          </a:p>
          <a:p>
            <a:pPr marL="402336" lvl="1" indent="0">
              <a:buNone/>
            </a:pPr>
            <a:r>
              <a:rPr lang="en-GB" sz="2200" dirty="0">
                <a:solidFill>
                  <a:srgbClr val="0000FF"/>
                </a:solidFill>
                <a:latin typeface="Arial" panose="020B0604020202020204" pitchFamily="34" charset="0"/>
                <a:cs typeface="Arial" panose="020B0604020202020204" pitchFamily="34" charset="0"/>
              </a:rPr>
              <a:t>	</a:t>
            </a:r>
            <a:r>
              <a:rPr lang="en-GB" sz="2200" dirty="0" err="1" smtClean="0">
                <a:solidFill>
                  <a:srgbClr val="0000FF"/>
                </a:solidFill>
                <a:latin typeface="Arial" panose="020B0604020202020204" pitchFamily="34" charset="0"/>
                <a:cs typeface="Arial" panose="020B0604020202020204" pitchFamily="34" charset="0"/>
              </a:rPr>
              <a:t>xlab</a:t>
            </a:r>
            <a:r>
              <a:rPr lang="en-GB" sz="2200" dirty="0" smtClean="0">
                <a:solidFill>
                  <a:srgbClr val="0000FF"/>
                </a:solidFill>
                <a:latin typeface="Arial" panose="020B0604020202020204" pitchFamily="34" charset="0"/>
                <a:cs typeface="Arial" panose="020B0604020202020204" pitchFamily="34" charset="0"/>
              </a:rPr>
              <a:t>=“Number eaten”,</a:t>
            </a:r>
          </a:p>
          <a:p>
            <a:pPr marL="402336" lvl="1" indent="0">
              <a:buNone/>
            </a:pPr>
            <a:r>
              <a:rPr lang="en-GB" sz="2200" dirty="0">
                <a:solidFill>
                  <a:srgbClr val="0000FF"/>
                </a:solidFill>
                <a:latin typeface="Arial" panose="020B0604020202020204" pitchFamily="34" charset="0"/>
                <a:cs typeface="Arial" panose="020B0604020202020204" pitchFamily="34" charset="0"/>
              </a:rPr>
              <a:t>	</a:t>
            </a:r>
            <a:r>
              <a:rPr lang="en-GB" sz="2200" dirty="0" err="1" smtClean="0">
                <a:solidFill>
                  <a:srgbClr val="0000FF"/>
                </a:solidFill>
                <a:latin typeface="Arial" panose="020B0604020202020204" pitchFamily="34" charset="0"/>
                <a:cs typeface="Arial" panose="020B0604020202020204" pitchFamily="34" charset="0"/>
              </a:rPr>
              <a:t>ylab</a:t>
            </a:r>
            <a:r>
              <a:rPr lang="en-GB" sz="2200" dirty="0" smtClean="0">
                <a:solidFill>
                  <a:srgbClr val="0000FF"/>
                </a:solidFill>
                <a:latin typeface="Arial" panose="020B0604020202020204" pitchFamily="34" charset="0"/>
                <a:cs typeface="Arial" panose="020B0604020202020204" pitchFamily="34" charset="0"/>
              </a:rPr>
              <a:t>=“Minimum survival time,</a:t>
            </a:r>
          </a:p>
          <a:p>
            <a:pPr marL="402336" lvl="1" indent="0">
              <a:buNone/>
            </a:pPr>
            <a:r>
              <a:rPr lang="en-GB" sz="2200" dirty="0">
                <a:solidFill>
                  <a:srgbClr val="0000FF"/>
                </a:solidFill>
                <a:latin typeface="Arial" panose="020B0604020202020204" pitchFamily="34" charset="0"/>
                <a:cs typeface="Arial" panose="020B0604020202020204" pitchFamily="34" charset="0"/>
              </a:rPr>
              <a:t>	</a:t>
            </a:r>
            <a:r>
              <a:rPr lang="en-GB" sz="2200" dirty="0" smtClean="0">
                <a:solidFill>
                  <a:srgbClr val="0000FF"/>
                </a:solidFill>
                <a:latin typeface="Arial" panose="020B0604020202020204" pitchFamily="34" charset="0"/>
                <a:cs typeface="Arial" panose="020B0604020202020204" pitchFamily="34" charset="0"/>
              </a:rPr>
              <a:t>main=“Number eaten vs. Minimum survival time)</a:t>
            </a:r>
            <a:endParaRPr lang="en-GB" sz="2200" dirty="0">
              <a:solidFill>
                <a:srgbClr val="0000FF"/>
              </a:solidFill>
              <a:latin typeface="Arial" panose="020B0604020202020204" pitchFamily="34" charset="0"/>
              <a:cs typeface="Arial" panose="020B0604020202020204" pitchFamily="34" charset="0"/>
            </a:endParaRPr>
          </a:p>
          <a:p>
            <a:pPr marL="109728" indent="0">
              <a:buNone/>
            </a:pP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4</a:t>
            </a:fld>
            <a:endParaRPr lang="en-GB"/>
          </a:p>
        </p:txBody>
      </p:sp>
      <p:pic>
        <p:nvPicPr>
          <p:cNvPr id="5" name="Picture 4"/>
          <p:cNvPicPr>
            <a:picLocks noChangeAspect="1"/>
          </p:cNvPicPr>
          <p:nvPr/>
        </p:nvPicPr>
        <p:blipFill>
          <a:blip r:embed="rId2"/>
          <a:stretch>
            <a:fillRect/>
          </a:stretch>
        </p:blipFill>
        <p:spPr>
          <a:xfrm>
            <a:off x="2843808" y="4221088"/>
            <a:ext cx="3096344" cy="2473374"/>
          </a:xfrm>
          <a:prstGeom prst="rect">
            <a:avLst/>
          </a:prstGeom>
        </p:spPr>
      </p:pic>
    </p:spTree>
    <p:extLst>
      <p:ext uri="{BB962C8B-B14F-4D97-AF65-F5344CB8AC3E}">
        <p14:creationId xmlns:p14="http://schemas.microsoft.com/office/powerpoint/2010/main" val="16085831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Pearson’s Correlation</a:t>
            </a:r>
            <a:endParaRPr lang="en-GB" dirty="0"/>
          </a:p>
        </p:txBody>
      </p:sp>
      <p:sp>
        <p:nvSpPr>
          <p:cNvPr id="3" name="Content Placeholder 2"/>
          <p:cNvSpPr>
            <a:spLocks noGrp="1"/>
          </p:cNvSpPr>
          <p:nvPr>
            <p:ph idx="1"/>
          </p:nvPr>
        </p:nvSpPr>
        <p:spPr/>
        <p:txBody>
          <a:bodyPr/>
          <a:lstStyle/>
          <a:p>
            <a:r>
              <a:rPr lang="en-GB" dirty="0" smtClean="0"/>
              <a:t>R’s </a:t>
            </a:r>
            <a:r>
              <a:rPr lang="en-GB" sz="2600" dirty="0" err="1" smtClean="0">
                <a:latin typeface="Arial" panose="020B0604020202020204" pitchFamily="34" charset="0"/>
                <a:cs typeface="Arial" panose="020B0604020202020204" pitchFamily="34" charset="0"/>
              </a:rPr>
              <a:t>cor</a:t>
            </a:r>
            <a:r>
              <a:rPr lang="en-GB" sz="2600" dirty="0" smtClean="0">
                <a:latin typeface="Arial" panose="020B0604020202020204" pitchFamily="34" charset="0"/>
                <a:cs typeface="Arial" panose="020B0604020202020204" pitchFamily="34" charset="0"/>
              </a:rPr>
              <a:t>() </a:t>
            </a:r>
            <a:r>
              <a:rPr lang="en-GB" dirty="0" smtClean="0"/>
              <a:t>function calculates any of several types of correlation, including</a:t>
            </a:r>
          </a:p>
          <a:p>
            <a:pPr lvl="1"/>
            <a:r>
              <a:rPr lang="en-GB" dirty="0" smtClean="0"/>
              <a:t>Pearson (standard)</a:t>
            </a:r>
          </a:p>
          <a:p>
            <a:pPr lvl="1"/>
            <a:r>
              <a:rPr lang="en-GB" dirty="0" smtClean="0"/>
              <a:t>Spearman (ordered/ranked data)</a:t>
            </a:r>
          </a:p>
          <a:p>
            <a:r>
              <a:rPr lang="en-GB" dirty="0" smtClean="0"/>
              <a:t>The function expects a data frame, rather than a pair of vectors</a:t>
            </a:r>
            <a:endParaRPr lang="en-GB" dirty="0"/>
          </a:p>
          <a:p>
            <a:pPr marL="402336" lvl="1" indent="0">
              <a:buNone/>
            </a:pPr>
            <a:endParaRPr lang="en-GB" sz="2200" dirty="0" smtClean="0">
              <a:solidFill>
                <a:schemeClr val="accent5">
                  <a:lumMod val="75000"/>
                </a:schemeClr>
              </a:solidFill>
              <a:latin typeface="Arial" panose="020B0604020202020204" pitchFamily="34" charset="0"/>
              <a:cs typeface="Arial" panose="020B0604020202020204" pitchFamily="34" charset="0"/>
            </a:endParaRPr>
          </a:p>
          <a:p>
            <a:pPr marL="402336" lvl="1" indent="0">
              <a:buNone/>
            </a:pPr>
            <a:r>
              <a:rPr lang="en-GB" sz="2200" dirty="0" smtClean="0">
                <a:solidFill>
                  <a:schemeClr val="accent5">
                    <a:lumMod val="75000"/>
                  </a:schemeClr>
                </a:solidFill>
                <a:latin typeface="Arial" panose="020B0604020202020204" pitchFamily="34" charset="0"/>
                <a:cs typeface="Arial" panose="020B0604020202020204" pitchFamily="34" charset="0"/>
              </a:rPr>
              <a:t># Calculate Pearson’s correlation</a:t>
            </a:r>
            <a:endParaRPr lang="en-GB" sz="2200" dirty="0"/>
          </a:p>
          <a:p>
            <a:pPr marL="402336" lvl="1" indent="0">
              <a:buNone/>
            </a:pPr>
            <a:r>
              <a:rPr lang="en-GB" sz="2200" dirty="0" err="1" smtClean="0">
                <a:solidFill>
                  <a:srgbClr val="0000FF"/>
                </a:solidFill>
                <a:latin typeface="Arial" panose="020B0604020202020204" pitchFamily="34" charset="0"/>
                <a:cs typeface="Arial" panose="020B0604020202020204" pitchFamily="34" charset="0"/>
              </a:rPr>
              <a:t>cor</a:t>
            </a:r>
            <a:r>
              <a:rPr lang="en-GB" sz="2200" dirty="0" smtClean="0">
                <a:solidFill>
                  <a:srgbClr val="0000FF"/>
                </a:solidFill>
                <a:latin typeface="Arial" panose="020B0604020202020204" pitchFamily="34" charset="0"/>
                <a:cs typeface="Arial" panose="020B0604020202020204" pitchFamily="34" charset="0"/>
              </a:rPr>
              <a:t>(</a:t>
            </a:r>
            <a:r>
              <a:rPr lang="en-GB" sz="2200" dirty="0" err="1" smtClean="0">
                <a:solidFill>
                  <a:srgbClr val="0000FF"/>
                </a:solidFill>
                <a:latin typeface="Arial" panose="020B0604020202020204" pitchFamily="34" charset="0"/>
                <a:cs typeface="Arial" panose="020B0604020202020204" pitchFamily="34" charset="0"/>
              </a:rPr>
              <a:t>dataObs</a:t>
            </a:r>
            <a:r>
              <a:rPr lang="en-GB" sz="2200" dirty="0">
                <a:solidFill>
                  <a:srgbClr val="0000FF"/>
                </a:solidFill>
                <a:latin typeface="Arial" panose="020B0604020202020204" pitchFamily="34" charset="0"/>
                <a:cs typeface="Arial" panose="020B0604020202020204" pitchFamily="34" charset="0"/>
              </a:rPr>
              <a:t>,</a:t>
            </a:r>
            <a:r>
              <a:rPr lang="en-GB" sz="2200" dirty="0" smtClean="0">
                <a:solidFill>
                  <a:srgbClr val="0000FF"/>
                </a:solidFill>
                <a:latin typeface="Arial" panose="020B0604020202020204" pitchFamily="34" charset="0"/>
                <a:cs typeface="Arial" panose="020B0604020202020204" pitchFamily="34" charset="0"/>
              </a:rPr>
              <a:t> method=</a:t>
            </a:r>
            <a:r>
              <a:rPr lang="en-GB" sz="2200" dirty="0" err="1" smtClean="0">
                <a:solidFill>
                  <a:srgbClr val="0000FF"/>
                </a:solidFill>
                <a:latin typeface="Arial" panose="020B0604020202020204" pitchFamily="34" charset="0"/>
                <a:cs typeface="Arial" panose="020B0604020202020204" pitchFamily="34" charset="0"/>
              </a:rPr>
              <a:t>pearson</a:t>
            </a:r>
            <a:r>
              <a:rPr lang="en-GB" sz="2200" dirty="0" smtClean="0">
                <a:solidFill>
                  <a:srgbClr val="0000FF"/>
                </a:solidFill>
                <a:latin typeface="Arial" panose="020B0604020202020204" pitchFamily="34" charset="0"/>
                <a:cs typeface="Arial" panose="020B0604020202020204" pitchFamily="34" charset="0"/>
              </a:rPr>
              <a:t>)</a:t>
            </a:r>
            <a:endParaRPr lang="en-GB" sz="2200" dirty="0">
              <a:solidFill>
                <a:srgbClr val="0000FF"/>
              </a:solidFill>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5</a:t>
            </a:fld>
            <a:endParaRPr lang="en-GB"/>
          </a:p>
        </p:txBody>
      </p:sp>
      <p:pic>
        <p:nvPicPr>
          <p:cNvPr id="5" name="Picture 4"/>
          <p:cNvPicPr>
            <a:picLocks noChangeAspect="1"/>
          </p:cNvPicPr>
          <p:nvPr/>
        </p:nvPicPr>
        <p:blipFill>
          <a:blip r:embed="rId2"/>
          <a:stretch>
            <a:fillRect/>
          </a:stretch>
        </p:blipFill>
        <p:spPr>
          <a:xfrm>
            <a:off x="1619672" y="5085184"/>
            <a:ext cx="5695950" cy="1209675"/>
          </a:xfrm>
          <a:prstGeom prst="rect">
            <a:avLst/>
          </a:prstGeom>
        </p:spPr>
      </p:pic>
      <p:sp>
        <p:nvSpPr>
          <p:cNvPr id="6" name="Oval 5"/>
          <p:cNvSpPr/>
          <p:nvPr/>
        </p:nvSpPr>
        <p:spPr>
          <a:xfrm>
            <a:off x="3495539" y="5867193"/>
            <a:ext cx="1944216" cy="432048"/>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092946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Exercise </a:t>
            </a:r>
            <a:r>
              <a:rPr lang="en-GB" dirty="0"/>
              <a:t>1</a:t>
            </a:r>
          </a:p>
        </p:txBody>
      </p:sp>
      <p:sp>
        <p:nvSpPr>
          <p:cNvPr id="3" name="Content Placeholder 2"/>
          <p:cNvSpPr>
            <a:spLocks noGrp="1"/>
          </p:cNvSpPr>
          <p:nvPr>
            <p:ph idx="1"/>
          </p:nvPr>
        </p:nvSpPr>
        <p:spPr>
          <a:xfrm>
            <a:off x="457200" y="980728"/>
            <a:ext cx="8479536" cy="5877272"/>
          </a:xfrm>
        </p:spPr>
        <p:txBody>
          <a:bodyPr>
            <a:normAutofit/>
          </a:bodyPr>
          <a:lstStyle/>
          <a:p>
            <a:r>
              <a:rPr lang="en-GB" dirty="0" smtClean="0"/>
              <a:t>Extend your script to extract the data necessary to perform the correlation shown, plot the scatterplot and calculate the correlation between the number of chocolates eaten and the minimum survival time</a:t>
            </a:r>
          </a:p>
          <a:p>
            <a:endParaRPr lang="en-GB" dirty="0" smtClean="0"/>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6</a:t>
            </a:fld>
            <a:endParaRPr lang="en-GB"/>
          </a:p>
        </p:txBody>
      </p:sp>
    </p:spTree>
    <p:extLst>
      <p:ext uri="{BB962C8B-B14F-4D97-AF65-F5344CB8AC3E}">
        <p14:creationId xmlns:p14="http://schemas.microsoft.com/office/powerpoint/2010/main" val="40545669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Comparisons of Means</a:t>
            </a:r>
            <a:endParaRPr lang="en-GB" dirty="0"/>
          </a:p>
        </p:txBody>
      </p:sp>
      <p:sp>
        <p:nvSpPr>
          <p:cNvPr id="3" name="Content Placeholder 2"/>
          <p:cNvSpPr>
            <a:spLocks noGrp="1"/>
          </p:cNvSpPr>
          <p:nvPr>
            <p:ph idx="1"/>
          </p:nvPr>
        </p:nvSpPr>
        <p:spPr>
          <a:xfrm>
            <a:off x="457200" y="980728"/>
            <a:ext cx="8229600" cy="5877272"/>
          </a:xfrm>
        </p:spPr>
        <p:txBody>
          <a:bodyPr>
            <a:normAutofit/>
          </a:bodyPr>
          <a:lstStyle/>
          <a:p>
            <a:r>
              <a:rPr lang="en-GB" dirty="0" smtClean="0"/>
              <a:t>One of the most common types of statistical test is that for comparing the means of a set of samples</a:t>
            </a:r>
          </a:p>
          <a:p>
            <a:pPr lvl="1"/>
            <a:r>
              <a:rPr lang="en-GB" dirty="0" smtClean="0">
                <a:cs typeface="Arial" panose="020B0604020202020204" pitchFamily="34" charset="0"/>
              </a:rPr>
              <a:t>2 samples: t-test</a:t>
            </a:r>
          </a:p>
          <a:p>
            <a:pPr lvl="1"/>
            <a:r>
              <a:rPr lang="en-GB" dirty="0" smtClean="0">
                <a:cs typeface="Arial" panose="020B0604020202020204" pitchFamily="34" charset="0"/>
              </a:rPr>
              <a:t>&gt;2 samples: analysis of variance (ANOVA)</a:t>
            </a:r>
          </a:p>
          <a:p>
            <a:endParaRPr lang="en-GB" dirty="0">
              <a:cs typeface="Arial" panose="020B0604020202020204" pitchFamily="34" charset="0"/>
            </a:endParaRPr>
          </a:p>
          <a:p>
            <a:r>
              <a:rPr lang="en-GB" dirty="0" smtClean="0">
                <a:cs typeface="Arial" panose="020B0604020202020204" pitchFamily="34" charset="0"/>
              </a:rPr>
              <a:t>In each case the process for applying them is the same</a:t>
            </a:r>
          </a:p>
          <a:p>
            <a:pPr lvl="1"/>
            <a:r>
              <a:rPr lang="en-GB" dirty="0" smtClean="0">
                <a:cs typeface="Arial" panose="020B0604020202020204" pitchFamily="34" charset="0"/>
              </a:rPr>
              <a:t>Filter/extract data from the data frame</a:t>
            </a:r>
          </a:p>
          <a:p>
            <a:pPr lvl="1"/>
            <a:r>
              <a:rPr lang="en-GB" dirty="0" smtClean="0">
                <a:cs typeface="Arial" panose="020B0604020202020204" pitchFamily="34" charset="0"/>
              </a:rPr>
              <a:t>Check that the data is normally distributed</a:t>
            </a:r>
          </a:p>
          <a:p>
            <a:pPr lvl="1"/>
            <a:r>
              <a:rPr lang="en-GB" dirty="0" smtClean="0">
                <a:cs typeface="Arial" panose="020B0604020202020204" pitchFamily="34" charset="0"/>
              </a:rPr>
              <a:t>Identify and remove any outliers</a:t>
            </a:r>
          </a:p>
          <a:p>
            <a:pPr lvl="1"/>
            <a:r>
              <a:rPr lang="en-GB" dirty="0" smtClean="0">
                <a:cs typeface="Arial" panose="020B0604020202020204" pitchFamily="34" charset="0"/>
              </a:rPr>
              <a:t>Perform the appropriate test</a:t>
            </a:r>
          </a:p>
        </p:txBody>
      </p:sp>
      <p:sp>
        <p:nvSpPr>
          <p:cNvPr id="4" name="Slide Number Placeholder 3"/>
          <p:cNvSpPr>
            <a:spLocks noGrp="1"/>
          </p:cNvSpPr>
          <p:nvPr>
            <p:ph type="sldNum" sz="quarter" idx="12"/>
          </p:nvPr>
        </p:nvSpPr>
        <p:spPr/>
        <p:txBody>
          <a:bodyPr/>
          <a:lstStyle/>
          <a:p>
            <a:fld id="{B32D2D4F-B262-4018-8594-6B1FE2F875A5}" type="slidenum">
              <a:rPr lang="en-GB" smtClean="0"/>
              <a:pPr/>
              <a:t>7</a:t>
            </a:fld>
            <a:endParaRPr lang="en-GB"/>
          </a:p>
        </p:txBody>
      </p:sp>
    </p:spTree>
    <p:extLst>
      <p:ext uri="{BB962C8B-B14F-4D97-AF65-F5344CB8AC3E}">
        <p14:creationId xmlns:p14="http://schemas.microsoft.com/office/powerpoint/2010/main" val="1533614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t-Tests</a:t>
            </a:r>
            <a:endParaRPr lang="en-GB" dirty="0"/>
          </a:p>
        </p:txBody>
      </p:sp>
      <p:sp>
        <p:nvSpPr>
          <p:cNvPr id="3" name="Content Placeholder 2"/>
          <p:cNvSpPr>
            <a:spLocks noGrp="1"/>
          </p:cNvSpPr>
          <p:nvPr>
            <p:ph idx="1"/>
          </p:nvPr>
        </p:nvSpPr>
        <p:spPr>
          <a:xfrm>
            <a:off x="457200" y="980728"/>
            <a:ext cx="8229600" cy="5593808"/>
          </a:xfrm>
        </p:spPr>
        <p:txBody>
          <a:bodyPr>
            <a:normAutofit/>
          </a:bodyPr>
          <a:lstStyle/>
          <a:p>
            <a:r>
              <a:rPr lang="en-GB" dirty="0" smtClean="0"/>
              <a:t>Suppose we want to see if there is a significant difference in survival time between Roses and Quality Street chocolates</a:t>
            </a:r>
          </a:p>
          <a:p>
            <a:r>
              <a:rPr lang="en-GB" dirty="0" smtClean="0"/>
              <a:t>First we need to extract the two samples from the </a:t>
            </a:r>
            <a:r>
              <a:rPr lang="en-GB" dirty="0" err="1" smtClean="0"/>
              <a:t>chocolateData</a:t>
            </a:r>
            <a:r>
              <a:rPr lang="en-GB" dirty="0" smtClean="0"/>
              <a:t> data frame</a:t>
            </a:r>
          </a:p>
          <a:p>
            <a:endParaRPr lang="en-GB" sz="2200" dirty="0" smtClean="0">
              <a:solidFill>
                <a:schemeClr val="accent5">
                  <a:lumMod val="75000"/>
                </a:schemeClr>
              </a:solidFill>
              <a:latin typeface="Arial" panose="020B0604020202020204" pitchFamily="34" charset="0"/>
              <a:cs typeface="Arial" panose="020B0604020202020204" pitchFamily="34" charset="0"/>
            </a:endParaRPr>
          </a:p>
          <a:p>
            <a:pPr marL="402336" lvl="1" indent="0">
              <a:buNone/>
            </a:pPr>
            <a:r>
              <a:rPr lang="en-GB" sz="2200" dirty="0" smtClean="0">
                <a:solidFill>
                  <a:schemeClr val="accent5">
                    <a:lumMod val="75000"/>
                  </a:schemeClr>
                </a:solidFill>
                <a:latin typeface="Arial" panose="020B0604020202020204" pitchFamily="34" charset="0"/>
                <a:cs typeface="Arial" panose="020B0604020202020204" pitchFamily="34" charset="0"/>
              </a:rPr>
              <a:t># Extract survival time for each type of chocolate</a:t>
            </a:r>
            <a:endParaRPr lang="en-GB" sz="2200" dirty="0"/>
          </a:p>
          <a:p>
            <a:pPr marL="402336" lvl="1" indent="0">
              <a:buNone/>
            </a:pPr>
            <a:r>
              <a:rPr lang="en-GB" sz="2200" dirty="0">
                <a:solidFill>
                  <a:srgbClr val="0000FF"/>
                </a:solidFill>
                <a:latin typeface="Arial" panose="020B0604020202020204" pitchFamily="34" charset="0"/>
                <a:cs typeface="Arial" panose="020B0604020202020204" pitchFamily="34" charset="0"/>
              </a:rPr>
              <a:t>Roses&lt;-</a:t>
            </a:r>
            <a:r>
              <a:rPr lang="en-GB" sz="2200" dirty="0" err="1">
                <a:solidFill>
                  <a:srgbClr val="0000FF"/>
                </a:solidFill>
                <a:latin typeface="Arial" panose="020B0604020202020204" pitchFamily="34" charset="0"/>
                <a:cs typeface="Arial" panose="020B0604020202020204" pitchFamily="34" charset="0"/>
              </a:rPr>
              <a:t>chocolateData$SurvivalTime</a:t>
            </a:r>
            <a:r>
              <a:rPr lang="en-GB" sz="2200" dirty="0">
                <a:solidFill>
                  <a:srgbClr val="0000FF"/>
                </a:solidFill>
                <a:latin typeface="Arial" panose="020B0604020202020204" pitchFamily="34" charset="0"/>
                <a:cs typeface="Arial" panose="020B0604020202020204" pitchFamily="34" charset="0"/>
              </a:rPr>
              <a:t>[</a:t>
            </a:r>
          </a:p>
          <a:p>
            <a:pPr marL="402336" lvl="1" indent="0">
              <a:buNone/>
            </a:pPr>
            <a:r>
              <a:rPr lang="en-GB" sz="2200" dirty="0">
                <a:solidFill>
                  <a:srgbClr val="0000FF"/>
                </a:solidFill>
                <a:latin typeface="Arial" panose="020B0604020202020204" pitchFamily="34" charset="0"/>
                <a:cs typeface="Arial" panose="020B0604020202020204" pitchFamily="34" charset="0"/>
              </a:rPr>
              <a:t>		</a:t>
            </a:r>
            <a:r>
              <a:rPr lang="en-GB" sz="2200" dirty="0" err="1">
                <a:solidFill>
                  <a:srgbClr val="0000FF"/>
                </a:solidFill>
                <a:latin typeface="Arial" panose="020B0604020202020204" pitchFamily="34" charset="0"/>
                <a:cs typeface="Arial" panose="020B0604020202020204" pitchFamily="34" charset="0"/>
              </a:rPr>
              <a:t>chocolateData$Chocolate</a:t>
            </a:r>
            <a:r>
              <a:rPr lang="en-GB" sz="2200" dirty="0">
                <a:solidFill>
                  <a:srgbClr val="0000FF"/>
                </a:solidFill>
                <a:latin typeface="Arial" panose="020B0604020202020204" pitchFamily="34" charset="0"/>
                <a:cs typeface="Arial" panose="020B0604020202020204" pitchFamily="34" charset="0"/>
              </a:rPr>
              <a:t>==“Roses”]</a:t>
            </a:r>
          </a:p>
          <a:p>
            <a:pPr marL="402336" lvl="1" indent="0">
              <a:buNone/>
            </a:pPr>
            <a:r>
              <a:rPr lang="en-GB" sz="2200" dirty="0" err="1" smtClean="0">
                <a:solidFill>
                  <a:srgbClr val="0000FF"/>
                </a:solidFill>
                <a:latin typeface="Arial" panose="020B0604020202020204" pitchFamily="34" charset="0"/>
                <a:cs typeface="Arial" panose="020B0604020202020204" pitchFamily="34" charset="0"/>
              </a:rPr>
              <a:t>QStreet</a:t>
            </a:r>
            <a:r>
              <a:rPr lang="en-GB" sz="2200" dirty="0" smtClean="0">
                <a:solidFill>
                  <a:srgbClr val="0000FF"/>
                </a:solidFill>
                <a:latin typeface="Arial" panose="020B0604020202020204" pitchFamily="34" charset="0"/>
                <a:cs typeface="Arial" panose="020B0604020202020204" pitchFamily="34" charset="0"/>
              </a:rPr>
              <a:t>&lt;-</a:t>
            </a:r>
            <a:r>
              <a:rPr lang="en-GB" sz="2200" dirty="0" err="1">
                <a:solidFill>
                  <a:srgbClr val="0000FF"/>
                </a:solidFill>
                <a:latin typeface="Arial" panose="020B0604020202020204" pitchFamily="34" charset="0"/>
                <a:cs typeface="Arial" panose="020B0604020202020204" pitchFamily="34" charset="0"/>
              </a:rPr>
              <a:t>chocolateData$SurvivalTime</a:t>
            </a:r>
            <a:r>
              <a:rPr lang="en-GB" sz="2200" dirty="0">
                <a:solidFill>
                  <a:srgbClr val="0000FF"/>
                </a:solidFill>
                <a:latin typeface="Arial" panose="020B0604020202020204" pitchFamily="34" charset="0"/>
                <a:cs typeface="Arial" panose="020B0604020202020204" pitchFamily="34" charset="0"/>
              </a:rPr>
              <a:t>[</a:t>
            </a:r>
          </a:p>
          <a:p>
            <a:pPr marL="402336" lvl="1" indent="0">
              <a:buNone/>
            </a:pPr>
            <a:r>
              <a:rPr lang="en-GB" sz="2200" dirty="0">
                <a:solidFill>
                  <a:srgbClr val="0000FF"/>
                </a:solidFill>
                <a:latin typeface="Arial" panose="020B0604020202020204" pitchFamily="34" charset="0"/>
                <a:cs typeface="Arial" panose="020B0604020202020204" pitchFamily="34" charset="0"/>
              </a:rPr>
              <a:t>		</a:t>
            </a:r>
            <a:r>
              <a:rPr lang="en-GB" sz="2200" dirty="0" err="1">
                <a:solidFill>
                  <a:srgbClr val="0000FF"/>
                </a:solidFill>
                <a:latin typeface="Arial" panose="020B0604020202020204" pitchFamily="34" charset="0"/>
                <a:cs typeface="Arial" panose="020B0604020202020204" pitchFamily="34" charset="0"/>
              </a:rPr>
              <a:t>chocolateData$Chocolate</a:t>
            </a:r>
            <a:r>
              <a:rPr lang="en-GB" sz="2200" dirty="0" smtClean="0">
                <a:solidFill>
                  <a:srgbClr val="0000FF"/>
                </a:solidFill>
                <a:latin typeface="Arial" panose="020B0604020202020204" pitchFamily="34" charset="0"/>
                <a:cs typeface="Arial" panose="020B0604020202020204" pitchFamily="34" charset="0"/>
              </a:rPr>
              <a:t>==“Quality Street”]</a:t>
            </a:r>
            <a:endParaRPr lang="en-GB" sz="2200" dirty="0">
              <a:solidFill>
                <a:srgbClr val="0000FF"/>
              </a:solidFill>
              <a:latin typeface="Arial" panose="020B0604020202020204" pitchFamily="34" charset="0"/>
              <a:cs typeface="Arial" panose="020B0604020202020204" pitchFamily="34" charset="0"/>
            </a:endParaRPr>
          </a:p>
          <a:p>
            <a:pPr marL="402336" lvl="1" indent="0">
              <a:buNone/>
            </a:pPr>
            <a:endParaRPr lang="en-GB" sz="2200" dirty="0" smtClean="0">
              <a:solidFill>
                <a:schemeClr val="accent5">
                  <a:lumMod val="75000"/>
                </a:schemeClr>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B32D2D4F-B262-4018-8594-6B1FE2F875A5}" type="slidenum">
              <a:rPr lang="en-GB" smtClean="0"/>
              <a:pPr/>
              <a:t>8</a:t>
            </a:fld>
            <a:endParaRPr lang="en-GB"/>
          </a:p>
        </p:txBody>
      </p:sp>
    </p:spTree>
    <p:extLst>
      <p:ext uri="{BB962C8B-B14F-4D97-AF65-F5344CB8AC3E}">
        <p14:creationId xmlns:p14="http://schemas.microsoft.com/office/powerpoint/2010/main" val="39649387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t-Tests</a:t>
            </a:r>
            <a:endParaRPr lang="en-GB" dirty="0"/>
          </a:p>
        </p:txBody>
      </p:sp>
      <p:sp>
        <p:nvSpPr>
          <p:cNvPr id="3" name="Content Placeholder 2"/>
          <p:cNvSpPr>
            <a:spLocks noGrp="1"/>
          </p:cNvSpPr>
          <p:nvPr>
            <p:ph idx="1"/>
          </p:nvPr>
        </p:nvSpPr>
        <p:spPr>
          <a:xfrm>
            <a:off x="457200" y="980728"/>
            <a:ext cx="8229600" cy="5593808"/>
          </a:xfrm>
        </p:spPr>
        <p:txBody>
          <a:bodyPr>
            <a:normAutofit/>
          </a:bodyPr>
          <a:lstStyle/>
          <a:p>
            <a:r>
              <a:rPr lang="en-GB" dirty="0" smtClean="0"/>
              <a:t>The t-test is intended to work with normally-distributed data</a:t>
            </a:r>
          </a:p>
          <a:p>
            <a:r>
              <a:rPr lang="en-GB" dirty="0" smtClean="0"/>
              <a:t>We therefore need to test if these two samples are normally distributed</a:t>
            </a:r>
          </a:p>
          <a:p>
            <a:r>
              <a:rPr lang="en-GB" dirty="0" smtClean="0"/>
              <a:t>This can be done with the Shapiro test </a:t>
            </a:r>
            <a:r>
              <a:rPr lang="en-GB" dirty="0" err="1" smtClean="0"/>
              <a:t>shapiro.test</a:t>
            </a:r>
            <a:r>
              <a:rPr lang="en-GB" dirty="0" smtClean="0"/>
              <a:t>()</a:t>
            </a:r>
          </a:p>
          <a:p>
            <a:pPr lvl="1"/>
            <a:r>
              <a:rPr lang="en-GB" dirty="0" smtClean="0"/>
              <a:t>If p&gt;0.05 then the set is normally distributed</a:t>
            </a:r>
          </a:p>
          <a:p>
            <a:endParaRPr lang="en-GB" sz="2200" dirty="0" smtClean="0">
              <a:solidFill>
                <a:schemeClr val="accent5">
                  <a:lumMod val="75000"/>
                </a:schemeClr>
              </a:solidFill>
              <a:latin typeface="Arial" panose="020B0604020202020204" pitchFamily="34" charset="0"/>
              <a:cs typeface="Arial" panose="020B0604020202020204" pitchFamily="34" charset="0"/>
            </a:endParaRPr>
          </a:p>
          <a:p>
            <a:pPr marL="402336" lvl="1" indent="0">
              <a:buNone/>
            </a:pPr>
            <a:r>
              <a:rPr lang="en-GB" sz="2200" dirty="0" smtClean="0">
                <a:solidFill>
                  <a:schemeClr val="accent5">
                    <a:lumMod val="75000"/>
                  </a:schemeClr>
                </a:solidFill>
                <a:latin typeface="Arial" panose="020B0604020202020204" pitchFamily="34" charset="0"/>
                <a:cs typeface="Arial" panose="020B0604020202020204" pitchFamily="34" charset="0"/>
              </a:rPr>
              <a:t># Check for normality of the data sample</a:t>
            </a:r>
            <a:endParaRPr lang="en-GB" sz="2200" dirty="0"/>
          </a:p>
          <a:p>
            <a:pPr marL="402336" lvl="1" indent="0">
              <a:buNone/>
            </a:pPr>
            <a:endParaRPr lang="en-GB" sz="2200" dirty="0" smtClean="0">
              <a:solidFill>
                <a:schemeClr val="accent5">
                  <a:lumMod val="75000"/>
                </a:schemeClr>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B32D2D4F-B262-4018-8594-6B1FE2F875A5}" type="slidenum">
              <a:rPr lang="en-GB" smtClean="0"/>
              <a:pPr/>
              <a:t>9</a:t>
            </a:fld>
            <a:endParaRPr lang="en-GB"/>
          </a:p>
        </p:txBody>
      </p:sp>
      <p:pic>
        <p:nvPicPr>
          <p:cNvPr id="5" name="Picture 4"/>
          <p:cNvPicPr>
            <a:picLocks noChangeAspect="1"/>
          </p:cNvPicPr>
          <p:nvPr/>
        </p:nvPicPr>
        <p:blipFill>
          <a:blip r:embed="rId2"/>
          <a:stretch>
            <a:fillRect/>
          </a:stretch>
        </p:blipFill>
        <p:spPr>
          <a:xfrm>
            <a:off x="971600" y="4941167"/>
            <a:ext cx="4968552" cy="1738993"/>
          </a:xfrm>
          <a:prstGeom prst="rect">
            <a:avLst/>
          </a:prstGeom>
        </p:spPr>
      </p:pic>
      <p:sp>
        <p:nvSpPr>
          <p:cNvPr id="6" name="Oval 5"/>
          <p:cNvSpPr/>
          <p:nvPr/>
        </p:nvSpPr>
        <p:spPr>
          <a:xfrm>
            <a:off x="2699792" y="6165304"/>
            <a:ext cx="2880320" cy="514856"/>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11193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t-Tests</a:t>
            </a:r>
            <a:endParaRPr lang="en-GB" dirty="0"/>
          </a:p>
        </p:txBody>
      </p:sp>
      <p:sp>
        <p:nvSpPr>
          <p:cNvPr id="3" name="Content Placeholder 2"/>
          <p:cNvSpPr>
            <a:spLocks noGrp="1"/>
          </p:cNvSpPr>
          <p:nvPr>
            <p:ph idx="1"/>
          </p:nvPr>
        </p:nvSpPr>
        <p:spPr>
          <a:xfrm>
            <a:off x="457200" y="980728"/>
            <a:ext cx="8229600" cy="5593808"/>
          </a:xfrm>
        </p:spPr>
        <p:txBody>
          <a:bodyPr>
            <a:normAutofit/>
          </a:bodyPr>
          <a:lstStyle/>
          <a:p>
            <a:r>
              <a:rPr lang="en-GB" dirty="0" smtClean="0"/>
              <a:t>If the sample is not normally distributed then the outliers should be removed</a:t>
            </a:r>
          </a:p>
          <a:p>
            <a:pPr lvl="1"/>
            <a:r>
              <a:rPr lang="en-GB" dirty="0" smtClean="0"/>
              <a:t>The easiest way to do this is to create a boxplot of the sample, identify the outliers, then filter the sample to remove them</a:t>
            </a:r>
          </a:p>
          <a:p>
            <a:pPr marL="402336" lvl="1" indent="0">
              <a:buNone/>
            </a:pPr>
            <a:r>
              <a:rPr lang="en-GB" sz="2200" dirty="0" smtClean="0">
                <a:solidFill>
                  <a:schemeClr val="accent5">
                    <a:lumMod val="50000"/>
                  </a:schemeClr>
                </a:solidFill>
                <a:latin typeface="Arial" panose="020B0604020202020204" pitchFamily="34" charset="0"/>
                <a:cs typeface="Arial" panose="020B0604020202020204" pitchFamily="34" charset="0"/>
              </a:rPr>
              <a:t># Remove outliers</a:t>
            </a:r>
            <a:endParaRPr lang="en-GB" sz="2200" dirty="0" smtClean="0">
              <a:solidFill>
                <a:schemeClr val="accent5">
                  <a:lumMod val="50000"/>
                </a:schemeClr>
              </a:solidFill>
            </a:endParaRPr>
          </a:p>
          <a:p>
            <a:pPr marL="402336" lvl="1" indent="0">
              <a:buNone/>
            </a:pPr>
            <a:r>
              <a:rPr lang="en-GB" sz="2200" dirty="0" smtClean="0">
                <a:solidFill>
                  <a:schemeClr val="accent5">
                    <a:lumMod val="50000"/>
                  </a:schemeClr>
                </a:solidFill>
                <a:latin typeface="Arial" panose="020B0604020202020204" pitchFamily="34" charset="0"/>
                <a:cs typeface="Arial" panose="020B0604020202020204" pitchFamily="34" charset="0"/>
              </a:rPr>
              <a:t># Check boxplot</a:t>
            </a:r>
          </a:p>
          <a:p>
            <a:pPr marL="402336" lvl="1" indent="0">
              <a:buNone/>
            </a:pPr>
            <a:r>
              <a:rPr lang="en-GB" sz="2200" dirty="0" smtClean="0">
                <a:solidFill>
                  <a:srgbClr val="0000FF"/>
                </a:solidFill>
                <a:latin typeface="Arial" panose="020B0604020202020204" pitchFamily="34" charset="0"/>
                <a:cs typeface="Arial" panose="020B0604020202020204" pitchFamily="34" charset="0"/>
              </a:rPr>
              <a:t>Boxplot(Roses)</a:t>
            </a:r>
            <a:endParaRPr lang="en-GB" sz="2200" dirty="0">
              <a:solidFill>
                <a:srgbClr val="0000FF"/>
              </a:solidFill>
              <a:latin typeface="Arial" panose="020B0604020202020204" pitchFamily="34" charset="0"/>
              <a:cs typeface="Arial" panose="020B0604020202020204" pitchFamily="34" charset="0"/>
            </a:endParaRPr>
          </a:p>
          <a:p>
            <a:pPr marL="402336" lvl="1" indent="0">
              <a:buNone/>
            </a:pPr>
            <a:endParaRPr lang="en-GB" sz="2200" dirty="0" smtClean="0">
              <a:solidFill>
                <a:srgbClr val="0000FF"/>
              </a:solidFill>
              <a:latin typeface="Arial" panose="020B0604020202020204" pitchFamily="34" charset="0"/>
              <a:cs typeface="Arial" panose="020B0604020202020204" pitchFamily="34" charset="0"/>
            </a:endParaRPr>
          </a:p>
          <a:p>
            <a:pPr marL="402336" lvl="1" indent="0">
              <a:buNone/>
            </a:pPr>
            <a:r>
              <a:rPr lang="en-GB" sz="2200" dirty="0">
                <a:solidFill>
                  <a:schemeClr val="accent5">
                    <a:lumMod val="50000"/>
                  </a:schemeClr>
                </a:solidFill>
                <a:latin typeface="Arial" panose="020B0604020202020204" pitchFamily="34" charset="0"/>
                <a:cs typeface="Arial" panose="020B0604020202020204" pitchFamily="34" charset="0"/>
              </a:rPr>
              <a:t># </a:t>
            </a:r>
            <a:r>
              <a:rPr lang="en-GB" sz="2200" dirty="0" smtClean="0">
                <a:solidFill>
                  <a:schemeClr val="accent5">
                    <a:lumMod val="50000"/>
                  </a:schemeClr>
                </a:solidFill>
                <a:latin typeface="Arial" panose="020B0604020202020204" pitchFamily="34" charset="0"/>
                <a:cs typeface="Arial" panose="020B0604020202020204" pitchFamily="34" charset="0"/>
              </a:rPr>
              <a:t>Filter sample</a:t>
            </a:r>
            <a:endParaRPr lang="en-GB" sz="2200" dirty="0">
              <a:solidFill>
                <a:schemeClr val="accent5">
                  <a:lumMod val="50000"/>
                </a:schemeClr>
              </a:solidFill>
              <a:latin typeface="Arial" panose="020B0604020202020204" pitchFamily="34" charset="0"/>
              <a:cs typeface="Arial" panose="020B0604020202020204" pitchFamily="34" charset="0"/>
            </a:endParaRPr>
          </a:p>
          <a:p>
            <a:pPr marL="402336" lvl="1" indent="0">
              <a:buNone/>
            </a:pPr>
            <a:r>
              <a:rPr lang="en-GB" sz="2200" dirty="0" smtClean="0">
                <a:solidFill>
                  <a:srgbClr val="0000FF"/>
                </a:solidFill>
                <a:latin typeface="Arial" panose="020B0604020202020204" pitchFamily="34" charset="0"/>
                <a:cs typeface="Arial" panose="020B0604020202020204" pitchFamily="34" charset="0"/>
              </a:rPr>
              <a:t>Roses&lt;-Roses[Roses&lt;200]</a:t>
            </a:r>
          </a:p>
          <a:p>
            <a:pPr marL="402336" lvl="1" indent="0">
              <a:buNone/>
            </a:pPr>
            <a:endParaRPr lang="en-GB" sz="2200" dirty="0">
              <a:solidFill>
                <a:srgbClr val="0000FF"/>
              </a:solidFill>
              <a:latin typeface="Arial" panose="020B0604020202020204" pitchFamily="34" charset="0"/>
              <a:cs typeface="Arial" panose="020B0604020202020204" pitchFamily="34" charset="0"/>
            </a:endParaRPr>
          </a:p>
          <a:p>
            <a:pPr marL="402336" lvl="1" indent="0">
              <a:buNone/>
            </a:pPr>
            <a:r>
              <a:rPr lang="en-GB" sz="2200" dirty="0">
                <a:solidFill>
                  <a:schemeClr val="accent5">
                    <a:lumMod val="50000"/>
                  </a:schemeClr>
                </a:solidFill>
                <a:latin typeface="Arial" panose="020B0604020202020204" pitchFamily="34" charset="0"/>
                <a:cs typeface="Arial" panose="020B0604020202020204" pitchFamily="34" charset="0"/>
              </a:rPr>
              <a:t># </a:t>
            </a:r>
            <a:r>
              <a:rPr lang="en-GB" sz="2200" dirty="0" smtClean="0">
                <a:solidFill>
                  <a:schemeClr val="accent5">
                    <a:lumMod val="50000"/>
                  </a:schemeClr>
                </a:solidFill>
                <a:latin typeface="Arial" panose="020B0604020202020204" pitchFamily="34" charset="0"/>
                <a:cs typeface="Arial" panose="020B0604020202020204" pitchFamily="34" charset="0"/>
              </a:rPr>
              <a:t>Check for normality</a:t>
            </a:r>
            <a:endParaRPr lang="en-GB" sz="2200" dirty="0">
              <a:solidFill>
                <a:schemeClr val="accent5">
                  <a:lumMod val="50000"/>
                </a:schemeClr>
              </a:solidFill>
              <a:latin typeface="Arial" panose="020B0604020202020204" pitchFamily="34" charset="0"/>
              <a:cs typeface="Arial" panose="020B0604020202020204" pitchFamily="34" charset="0"/>
            </a:endParaRPr>
          </a:p>
          <a:p>
            <a:pPr marL="402336" lvl="1" indent="0">
              <a:buNone/>
            </a:pPr>
            <a:r>
              <a:rPr lang="en-GB" sz="2200" dirty="0" err="1" smtClean="0">
                <a:solidFill>
                  <a:srgbClr val="0000FF"/>
                </a:solidFill>
                <a:latin typeface="Arial" panose="020B0604020202020204" pitchFamily="34" charset="0"/>
                <a:cs typeface="Arial" panose="020B0604020202020204" pitchFamily="34" charset="0"/>
              </a:rPr>
              <a:t>shapiro.test</a:t>
            </a:r>
            <a:r>
              <a:rPr lang="en-GB" sz="2200" dirty="0" smtClean="0">
                <a:solidFill>
                  <a:srgbClr val="0000FF"/>
                </a:solidFill>
                <a:latin typeface="Arial" panose="020B0604020202020204" pitchFamily="34" charset="0"/>
                <a:cs typeface="Arial" panose="020B0604020202020204" pitchFamily="34" charset="0"/>
              </a:rPr>
              <a:t>(Roses)</a:t>
            </a:r>
            <a:endParaRPr lang="en-GB" sz="2200" dirty="0">
              <a:solidFill>
                <a:srgbClr val="0000FF"/>
              </a:solidFill>
              <a:latin typeface="Arial" panose="020B0604020202020204" pitchFamily="34" charset="0"/>
              <a:cs typeface="Arial" panose="020B0604020202020204" pitchFamily="34" charset="0"/>
            </a:endParaRPr>
          </a:p>
          <a:p>
            <a:pPr marL="402336" lvl="1" indent="0">
              <a:buNone/>
            </a:pPr>
            <a:endParaRPr lang="en-GB" sz="2200" dirty="0" smtClean="0">
              <a:solidFill>
                <a:schemeClr val="accent5">
                  <a:lumMod val="75000"/>
                </a:schemeClr>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B32D2D4F-B262-4018-8594-6B1FE2F875A5}" type="slidenum">
              <a:rPr lang="en-GB" smtClean="0"/>
              <a:pPr/>
              <a:t>10</a:t>
            </a:fld>
            <a:endParaRPr lang="en-GB"/>
          </a:p>
        </p:txBody>
      </p:sp>
      <p:pic>
        <p:nvPicPr>
          <p:cNvPr id="5" name="Picture 4"/>
          <p:cNvPicPr>
            <a:picLocks noChangeAspect="1"/>
          </p:cNvPicPr>
          <p:nvPr/>
        </p:nvPicPr>
        <p:blipFill>
          <a:blip r:embed="rId2"/>
          <a:stretch>
            <a:fillRect/>
          </a:stretch>
        </p:blipFill>
        <p:spPr>
          <a:xfrm>
            <a:off x="5220072" y="2694651"/>
            <a:ext cx="3057525" cy="2105025"/>
          </a:xfrm>
          <a:prstGeom prst="rect">
            <a:avLst/>
          </a:prstGeom>
        </p:spPr>
      </p:pic>
      <p:pic>
        <p:nvPicPr>
          <p:cNvPr id="6" name="Picture 5"/>
          <p:cNvPicPr>
            <a:picLocks noChangeAspect="1"/>
          </p:cNvPicPr>
          <p:nvPr/>
        </p:nvPicPr>
        <p:blipFill>
          <a:blip r:embed="rId3"/>
          <a:stretch>
            <a:fillRect/>
          </a:stretch>
        </p:blipFill>
        <p:spPr>
          <a:xfrm>
            <a:off x="5201022" y="4677456"/>
            <a:ext cx="3076575" cy="2019300"/>
          </a:xfrm>
          <a:prstGeom prst="rect">
            <a:avLst/>
          </a:prstGeom>
        </p:spPr>
      </p:pic>
    </p:spTree>
    <p:extLst>
      <p:ext uri="{BB962C8B-B14F-4D97-AF65-F5344CB8AC3E}">
        <p14:creationId xmlns:p14="http://schemas.microsoft.com/office/powerpoint/2010/main" val="27372985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t-Tests</a:t>
            </a:r>
            <a:endParaRPr lang="en-GB" dirty="0"/>
          </a:p>
        </p:txBody>
      </p:sp>
      <p:sp>
        <p:nvSpPr>
          <p:cNvPr id="3" name="Content Placeholder 2"/>
          <p:cNvSpPr>
            <a:spLocks noGrp="1"/>
          </p:cNvSpPr>
          <p:nvPr>
            <p:ph idx="1"/>
          </p:nvPr>
        </p:nvSpPr>
        <p:spPr>
          <a:xfrm>
            <a:off x="457200" y="980728"/>
            <a:ext cx="8229600" cy="5877272"/>
          </a:xfrm>
        </p:spPr>
        <p:txBody>
          <a:bodyPr>
            <a:normAutofit/>
          </a:bodyPr>
          <a:lstStyle/>
          <a:p>
            <a:r>
              <a:rPr lang="en-GB" dirty="0" smtClean="0"/>
              <a:t>The t=test can then be performed using </a:t>
            </a:r>
            <a:r>
              <a:rPr lang="en-GB" sz="2600" dirty="0" err="1" smtClean="0">
                <a:latin typeface="Arial" panose="020B0604020202020204" pitchFamily="34" charset="0"/>
                <a:cs typeface="Arial" panose="020B0604020202020204" pitchFamily="34" charset="0"/>
              </a:rPr>
              <a:t>t.test</a:t>
            </a:r>
            <a:r>
              <a:rPr lang="en-GB" sz="2600" dirty="0" smtClean="0">
                <a:latin typeface="Arial" panose="020B0604020202020204" pitchFamily="34" charset="0"/>
                <a:cs typeface="Arial" panose="020B0604020202020204" pitchFamily="34" charset="0"/>
              </a:rPr>
              <a:t>(</a:t>
            </a:r>
            <a:r>
              <a:rPr lang="en-GB" sz="2600" dirty="0" err="1" smtClean="0">
                <a:latin typeface="Arial" panose="020B0604020202020204" pitchFamily="34" charset="0"/>
                <a:cs typeface="Arial" panose="020B0604020202020204" pitchFamily="34" charset="0"/>
              </a:rPr>
              <a:t>x,y</a:t>
            </a:r>
            <a:r>
              <a:rPr lang="en-GB" sz="2600" dirty="0" smtClean="0">
                <a:latin typeface="Arial" panose="020B0604020202020204" pitchFamily="34" charset="0"/>
                <a:cs typeface="Arial" panose="020B0604020202020204" pitchFamily="34" charset="0"/>
              </a:rPr>
              <a:t>)</a:t>
            </a:r>
          </a:p>
          <a:p>
            <a:endParaRPr lang="en-GB" sz="2200" dirty="0" smtClean="0">
              <a:solidFill>
                <a:schemeClr val="accent5">
                  <a:lumMod val="75000"/>
                </a:schemeClr>
              </a:solidFill>
              <a:latin typeface="Arial" panose="020B0604020202020204" pitchFamily="34" charset="0"/>
              <a:cs typeface="Arial" panose="020B0604020202020204" pitchFamily="34" charset="0"/>
            </a:endParaRPr>
          </a:p>
          <a:p>
            <a:pPr marL="402336" lvl="1" indent="0">
              <a:buNone/>
            </a:pPr>
            <a:r>
              <a:rPr lang="en-GB" sz="2200" dirty="0" smtClean="0">
                <a:solidFill>
                  <a:schemeClr val="accent5">
                    <a:lumMod val="75000"/>
                  </a:schemeClr>
                </a:solidFill>
                <a:latin typeface="Arial" panose="020B0604020202020204" pitchFamily="34" charset="0"/>
                <a:cs typeface="Arial" panose="020B0604020202020204" pitchFamily="34" charset="0"/>
              </a:rPr>
              <a:t># Perform t-test. X=Roses, Y=</a:t>
            </a:r>
            <a:r>
              <a:rPr lang="en-GB" sz="2200" dirty="0" err="1" smtClean="0">
                <a:solidFill>
                  <a:schemeClr val="accent5">
                    <a:lumMod val="75000"/>
                  </a:schemeClr>
                </a:solidFill>
                <a:latin typeface="Arial" panose="020B0604020202020204" pitchFamily="34" charset="0"/>
                <a:cs typeface="Arial" panose="020B0604020202020204" pitchFamily="34" charset="0"/>
              </a:rPr>
              <a:t>QStreet</a:t>
            </a:r>
            <a:endParaRPr lang="en-GB" sz="2200" dirty="0"/>
          </a:p>
          <a:p>
            <a:pPr marL="402336" lvl="1" indent="0">
              <a:buNone/>
            </a:pPr>
            <a:r>
              <a:rPr lang="en-GB" sz="2200" dirty="0" err="1" smtClean="0">
                <a:solidFill>
                  <a:srgbClr val="0000FF"/>
                </a:solidFill>
                <a:latin typeface="Arial" panose="020B0604020202020204" pitchFamily="34" charset="0"/>
                <a:cs typeface="Arial" panose="020B0604020202020204" pitchFamily="34" charset="0"/>
              </a:rPr>
              <a:t>t.test</a:t>
            </a:r>
            <a:r>
              <a:rPr lang="en-GB" sz="2200" dirty="0" smtClean="0">
                <a:solidFill>
                  <a:srgbClr val="0000FF"/>
                </a:solidFill>
                <a:latin typeface="Arial" panose="020B0604020202020204" pitchFamily="34" charset="0"/>
                <a:cs typeface="Arial" panose="020B0604020202020204" pitchFamily="34" charset="0"/>
              </a:rPr>
              <a:t>(</a:t>
            </a:r>
            <a:r>
              <a:rPr lang="en-GB" sz="2200" dirty="0" err="1" smtClean="0">
                <a:solidFill>
                  <a:srgbClr val="0000FF"/>
                </a:solidFill>
                <a:latin typeface="Arial" panose="020B0604020202020204" pitchFamily="34" charset="0"/>
                <a:cs typeface="Arial" panose="020B0604020202020204" pitchFamily="34" charset="0"/>
              </a:rPr>
              <a:t>Roses,Qstreet</a:t>
            </a:r>
            <a:r>
              <a:rPr lang="en-GB" sz="2200" dirty="0" smtClean="0">
                <a:solidFill>
                  <a:srgbClr val="0000FF"/>
                </a:solidFill>
                <a:latin typeface="Arial" panose="020B0604020202020204" pitchFamily="34" charset="0"/>
                <a:cs typeface="Arial" panose="020B0604020202020204" pitchFamily="34" charset="0"/>
              </a:rPr>
              <a:t>)</a:t>
            </a:r>
          </a:p>
          <a:p>
            <a:pPr marL="402336" lvl="1" indent="0">
              <a:buNone/>
            </a:pPr>
            <a:endParaRPr lang="en-GB" sz="2200" dirty="0">
              <a:solidFill>
                <a:srgbClr val="0000FF"/>
              </a:solidFill>
              <a:latin typeface="Arial" panose="020B0604020202020204" pitchFamily="34" charset="0"/>
              <a:cs typeface="Arial" panose="020B0604020202020204" pitchFamily="34" charset="0"/>
            </a:endParaRPr>
          </a:p>
          <a:p>
            <a:pPr marL="402336" lvl="1" indent="0">
              <a:buNone/>
            </a:pPr>
            <a:endParaRPr lang="en-GB" sz="2200" dirty="0" smtClean="0">
              <a:solidFill>
                <a:srgbClr val="0000FF"/>
              </a:solidFill>
              <a:latin typeface="Arial" panose="020B0604020202020204" pitchFamily="34" charset="0"/>
              <a:cs typeface="Arial" panose="020B0604020202020204" pitchFamily="34" charset="0"/>
            </a:endParaRPr>
          </a:p>
          <a:p>
            <a:pPr marL="402336" lvl="1" indent="0">
              <a:buNone/>
            </a:pPr>
            <a:endParaRPr lang="en-GB" sz="2200" dirty="0">
              <a:solidFill>
                <a:srgbClr val="0000FF"/>
              </a:solidFill>
              <a:latin typeface="Arial" panose="020B0604020202020204" pitchFamily="34" charset="0"/>
              <a:cs typeface="Arial" panose="020B0604020202020204" pitchFamily="34" charset="0"/>
            </a:endParaRPr>
          </a:p>
          <a:p>
            <a:pPr marL="402336" lvl="1" indent="0">
              <a:buNone/>
            </a:pPr>
            <a:endParaRPr lang="en-GB" sz="2200" dirty="0" smtClean="0">
              <a:solidFill>
                <a:srgbClr val="0000FF"/>
              </a:solidFill>
              <a:latin typeface="Arial" panose="020B0604020202020204" pitchFamily="34" charset="0"/>
              <a:cs typeface="Arial" panose="020B0604020202020204" pitchFamily="34" charset="0"/>
            </a:endParaRPr>
          </a:p>
          <a:p>
            <a:pPr marL="402336" lvl="1" indent="0">
              <a:buNone/>
            </a:pPr>
            <a:endParaRPr lang="en-GB" sz="2200" dirty="0">
              <a:solidFill>
                <a:srgbClr val="0000FF"/>
              </a:solidFill>
              <a:latin typeface="Arial" panose="020B0604020202020204" pitchFamily="34" charset="0"/>
              <a:cs typeface="Arial" panose="020B0604020202020204" pitchFamily="34" charset="0"/>
            </a:endParaRPr>
          </a:p>
          <a:p>
            <a:pPr marL="402336" lvl="1" indent="0">
              <a:buNone/>
            </a:pPr>
            <a:endParaRPr lang="en-GB" sz="2200" dirty="0" smtClean="0">
              <a:solidFill>
                <a:srgbClr val="0000FF"/>
              </a:solidFill>
              <a:latin typeface="Arial" panose="020B0604020202020204" pitchFamily="34" charset="0"/>
              <a:cs typeface="Arial" panose="020B0604020202020204" pitchFamily="34" charset="0"/>
            </a:endParaRPr>
          </a:p>
          <a:p>
            <a:pPr marL="402336" lvl="1" indent="0">
              <a:buNone/>
            </a:pPr>
            <a:endParaRPr lang="en-GB" sz="2200" dirty="0">
              <a:solidFill>
                <a:srgbClr val="0000FF"/>
              </a:solidFill>
              <a:latin typeface="Arial" panose="020B0604020202020204" pitchFamily="34" charset="0"/>
              <a:cs typeface="Arial" panose="020B0604020202020204" pitchFamily="34" charset="0"/>
            </a:endParaRPr>
          </a:p>
          <a:p>
            <a:pPr marL="402336" lvl="1" indent="0">
              <a:buNone/>
            </a:pPr>
            <a:endParaRPr lang="en-GB" sz="2200" dirty="0" smtClean="0">
              <a:solidFill>
                <a:srgbClr val="0000FF"/>
              </a:solidFill>
              <a:latin typeface="Arial" panose="020B0604020202020204" pitchFamily="34" charset="0"/>
              <a:cs typeface="Arial" panose="020B0604020202020204" pitchFamily="34" charset="0"/>
            </a:endParaRPr>
          </a:p>
          <a:p>
            <a:pPr marL="452628" indent="-342900"/>
            <a:endParaRPr lang="en-GB" sz="2400" dirty="0" smtClean="0">
              <a:cs typeface="Arial" panose="020B0604020202020204" pitchFamily="34" charset="0"/>
            </a:endParaRPr>
          </a:p>
          <a:p>
            <a:pPr marL="452628" indent="-342900"/>
            <a:r>
              <a:rPr lang="en-GB" sz="2400" dirty="0" smtClean="0">
                <a:cs typeface="Arial" panose="020B0604020202020204" pitchFamily="34" charset="0"/>
              </a:rPr>
              <a:t>There is therefore no statistically significant difference between the survival times of the two types of chocolate</a:t>
            </a:r>
            <a:endParaRPr lang="en-GB" sz="2400" dirty="0">
              <a:cs typeface="Arial" panose="020B0604020202020204" pitchFamily="34" charset="0"/>
            </a:endParaRPr>
          </a:p>
          <a:p>
            <a:pPr marL="402336" lvl="1" indent="0">
              <a:buNone/>
            </a:pPr>
            <a:endParaRPr lang="en-GB" sz="2200" dirty="0" smtClean="0">
              <a:solidFill>
                <a:schemeClr val="accent5">
                  <a:lumMod val="75000"/>
                </a:schemeClr>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B32D2D4F-B262-4018-8594-6B1FE2F875A5}" type="slidenum">
              <a:rPr lang="en-GB" smtClean="0"/>
              <a:pPr/>
              <a:t>11</a:t>
            </a:fld>
            <a:endParaRPr lang="en-GB"/>
          </a:p>
        </p:txBody>
      </p:sp>
      <p:pic>
        <p:nvPicPr>
          <p:cNvPr id="6" name="Picture 5"/>
          <p:cNvPicPr>
            <a:picLocks noChangeAspect="1"/>
          </p:cNvPicPr>
          <p:nvPr/>
        </p:nvPicPr>
        <p:blipFill>
          <a:blip r:embed="rId2"/>
          <a:stretch>
            <a:fillRect/>
          </a:stretch>
        </p:blipFill>
        <p:spPr>
          <a:xfrm>
            <a:off x="810182" y="2924943"/>
            <a:ext cx="7745553" cy="2766269"/>
          </a:xfrm>
          <a:prstGeom prst="rect">
            <a:avLst/>
          </a:prstGeom>
        </p:spPr>
      </p:pic>
      <p:sp>
        <p:nvSpPr>
          <p:cNvPr id="7" name="Oval 6"/>
          <p:cNvSpPr/>
          <p:nvPr/>
        </p:nvSpPr>
        <p:spPr>
          <a:xfrm>
            <a:off x="3563889" y="3919364"/>
            <a:ext cx="2232248" cy="445740"/>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510984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a:t>
            </a:r>
            <a:r>
              <a:rPr lang="en-GB" dirty="0" smtClean="0"/>
              <a:t>-Tests</a:t>
            </a:r>
            <a:endParaRPr lang="en-GB" dirty="0"/>
          </a:p>
        </p:txBody>
      </p:sp>
      <p:sp>
        <p:nvSpPr>
          <p:cNvPr id="3" name="Content Placeholder 2"/>
          <p:cNvSpPr>
            <a:spLocks noGrp="1"/>
          </p:cNvSpPr>
          <p:nvPr>
            <p:ph idx="1"/>
          </p:nvPr>
        </p:nvSpPr>
        <p:spPr/>
        <p:txBody>
          <a:bodyPr/>
          <a:lstStyle/>
          <a:p>
            <a:r>
              <a:rPr lang="en-GB" dirty="0" smtClean="0"/>
              <a:t>The basic t-test for independent groups is </a:t>
            </a:r>
            <a:r>
              <a:rPr lang="en-GB" sz="2600" dirty="0" err="1" smtClean="0">
                <a:latin typeface="Arial" panose="020B0604020202020204" pitchFamily="34" charset="0"/>
                <a:cs typeface="Arial" panose="020B0604020202020204" pitchFamily="34" charset="0"/>
              </a:rPr>
              <a:t>t.test</a:t>
            </a:r>
            <a:r>
              <a:rPr lang="en-GB" sz="2600" dirty="0" smtClean="0">
                <a:latin typeface="Arial" panose="020B0604020202020204" pitchFamily="34" charset="0"/>
                <a:cs typeface="Arial" panose="020B0604020202020204" pitchFamily="34" charset="0"/>
              </a:rPr>
              <a:t>(</a:t>
            </a:r>
            <a:r>
              <a:rPr lang="en-GB" sz="2600" dirty="0" err="1" smtClean="0">
                <a:latin typeface="Arial" panose="020B0604020202020204" pitchFamily="34" charset="0"/>
                <a:cs typeface="Arial" panose="020B0604020202020204" pitchFamily="34" charset="0"/>
              </a:rPr>
              <a:t>x,y</a:t>
            </a:r>
            <a:r>
              <a:rPr lang="en-GB" sz="2600" dirty="0" smtClean="0">
                <a:latin typeface="Arial" panose="020B0604020202020204" pitchFamily="34" charset="0"/>
                <a:cs typeface="Arial" panose="020B0604020202020204" pitchFamily="34" charset="0"/>
              </a:rPr>
              <a:t>)</a:t>
            </a:r>
          </a:p>
          <a:p>
            <a:r>
              <a:rPr lang="en-GB" dirty="0" smtClean="0"/>
              <a:t>As usual, </a:t>
            </a:r>
            <a:r>
              <a:rPr lang="en-GB" sz="2600" dirty="0" smtClean="0">
                <a:latin typeface="Arial" panose="020B0604020202020204" pitchFamily="34" charset="0"/>
                <a:cs typeface="Arial" panose="020B0604020202020204" pitchFamily="34" charset="0"/>
              </a:rPr>
              <a:t>NA</a:t>
            </a:r>
            <a:r>
              <a:rPr lang="en-GB" dirty="0" smtClean="0"/>
              <a:t> elements can be skipped by adding the </a:t>
            </a:r>
            <a:r>
              <a:rPr lang="en-GB" sz="2600" dirty="0" smtClean="0">
                <a:latin typeface="Arial" panose="020B0604020202020204" pitchFamily="34" charset="0"/>
                <a:cs typeface="Arial" panose="020B0604020202020204" pitchFamily="34" charset="0"/>
              </a:rPr>
              <a:t>na.rm=TRUE</a:t>
            </a:r>
            <a:r>
              <a:rPr lang="en-GB" dirty="0" smtClean="0"/>
              <a:t> parameter</a:t>
            </a:r>
          </a:p>
          <a:p>
            <a:r>
              <a:rPr lang="en-GB" dirty="0" smtClean="0"/>
              <a:t>If you want to do a paired t-test, add the </a:t>
            </a:r>
            <a:r>
              <a:rPr lang="en-GB" sz="2600" dirty="0" smtClean="0">
                <a:latin typeface="Arial" panose="020B0604020202020204" pitchFamily="34" charset="0"/>
                <a:cs typeface="Arial" panose="020B0604020202020204" pitchFamily="34" charset="0"/>
              </a:rPr>
              <a:t>paired=TRUE</a:t>
            </a:r>
            <a:r>
              <a:rPr lang="en-GB" dirty="0" smtClean="0"/>
              <a:t> parameter</a:t>
            </a:r>
          </a:p>
          <a:p>
            <a:endParaRPr lang="en-GB" dirty="0"/>
          </a:p>
          <a:p>
            <a:r>
              <a:rPr lang="en-GB" dirty="0" smtClean="0"/>
              <a:t>Details of the different parameters that can be applied to the </a:t>
            </a:r>
            <a:r>
              <a:rPr lang="en-GB" sz="2600" dirty="0" err="1" smtClean="0">
                <a:latin typeface="Arial" panose="020B0604020202020204" pitchFamily="34" charset="0"/>
                <a:cs typeface="Arial" panose="020B0604020202020204" pitchFamily="34" charset="0"/>
              </a:rPr>
              <a:t>t.test</a:t>
            </a:r>
            <a:r>
              <a:rPr lang="en-GB" sz="2600" dirty="0" smtClean="0">
                <a:latin typeface="Arial" panose="020B0604020202020204" pitchFamily="34" charset="0"/>
                <a:cs typeface="Arial" panose="020B0604020202020204" pitchFamily="34" charset="0"/>
              </a:rPr>
              <a:t>() </a:t>
            </a:r>
            <a:r>
              <a:rPr lang="en-GB" dirty="0" smtClean="0"/>
              <a:t>function are available via the Help tab</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12</a:t>
            </a:fld>
            <a:endParaRPr lang="en-GB"/>
          </a:p>
        </p:txBody>
      </p:sp>
    </p:spTree>
    <p:extLst>
      <p:ext uri="{BB962C8B-B14F-4D97-AF65-F5344CB8AC3E}">
        <p14:creationId xmlns:p14="http://schemas.microsoft.com/office/powerpoint/2010/main" val="1128059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Exercise </a:t>
            </a:r>
            <a:r>
              <a:rPr lang="en-GB" dirty="0"/>
              <a:t>2</a:t>
            </a:r>
          </a:p>
        </p:txBody>
      </p:sp>
      <p:sp>
        <p:nvSpPr>
          <p:cNvPr id="3" name="Content Placeholder 2"/>
          <p:cNvSpPr>
            <a:spLocks noGrp="1"/>
          </p:cNvSpPr>
          <p:nvPr>
            <p:ph idx="1"/>
          </p:nvPr>
        </p:nvSpPr>
        <p:spPr>
          <a:xfrm>
            <a:off x="457200" y="980728"/>
            <a:ext cx="8479536" cy="5877272"/>
          </a:xfrm>
        </p:spPr>
        <p:txBody>
          <a:bodyPr>
            <a:normAutofit/>
          </a:bodyPr>
          <a:lstStyle/>
          <a:p>
            <a:r>
              <a:rPr lang="en-GB" dirty="0" smtClean="0"/>
              <a:t>Extend your script to determine whether or not there is a statistically significant difference between the survival time for chocolates eaten by doctors and those eaten by nurses</a:t>
            </a:r>
          </a:p>
          <a:p>
            <a:endParaRPr lang="en-GB" dirty="0" smtClean="0"/>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13</a:t>
            </a:fld>
            <a:endParaRPr lang="en-GB"/>
          </a:p>
        </p:txBody>
      </p:sp>
    </p:spTree>
    <p:extLst>
      <p:ext uri="{BB962C8B-B14F-4D97-AF65-F5344CB8AC3E}">
        <p14:creationId xmlns:p14="http://schemas.microsoft.com/office/powerpoint/2010/main" val="34287078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ANOVA</a:t>
            </a:r>
            <a:endParaRPr lang="en-GB" dirty="0"/>
          </a:p>
        </p:txBody>
      </p:sp>
      <p:sp>
        <p:nvSpPr>
          <p:cNvPr id="3" name="Content Placeholder 2"/>
          <p:cNvSpPr>
            <a:spLocks noGrp="1"/>
          </p:cNvSpPr>
          <p:nvPr>
            <p:ph idx="1"/>
          </p:nvPr>
        </p:nvSpPr>
        <p:spPr/>
        <p:txBody>
          <a:bodyPr>
            <a:normAutofit/>
          </a:bodyPr>
          <a:lstStyle/>
          <a:p>
            <a:r>
              <a:rPr lang="en-GB" dirty="0" smtClean="0"/>
              <a:t>If there are more than 2 samples then the ANOVA should be used</a:t>
            </a:r>
          </a:p>
          <a:p>
            <a:pPr lvl="1"/>
            <a:r>
              <a:rPr lang="en-GB" dirty="0" smtClean="0"/>
              <a:t>ANOVA calculates the variance of each group then compares it with the variance of the entire dataset</a:t>
            </a:r>
          </a:p>
          <a:p>
            <a:pPr marL="109728" indent="0">
              <a:buNone/>
            </a:pPr>
            <a:endParaRPr lang="en-GB" dirty="0" smtClean="0"/>
          </a:p>
          <a:p>
            <a:r>
              <a:rPr lang="en-GB" dirty="0" smtClean="0"/>
              <a:t>ANOVA expects a </a:t>
            </a:r>
            <a:r>
              <a:rPr lang="en-GB" dirty="0" err="1" smtClean="0"/>
              <a:t>dataframe</a:t>
            </a:r>
            <a:r>
              <a:rPr lang="en-GB" dirty="0" smtClean="0"/>
              <a:t> with two columns, one containing the thing measured, the other containing the group variable</a:t>
            </a:r>
          </a:p>
          <a:p>
            <a:pPr lvl="1"/>
            <a:r>
              <a:rPr lang="en-GB" dirty="0" smtClean="0"/>
              <a:t>E.g. Is there a difference between doctors, nurses, and administrators?</a:t>
            </a:r>
          </a:p>
          <a:p>
            <a:pPr lvl="2"/>
            <a:r>
              <a:rPr lang="en-GB" dirty="0" smtClean="0"/>
              <a:t>Measure: </a:t>
            </a:r>
            <a:r>
              <a:rPr lang="en-GB" dirty="0" err="1" smtClean="0">
                <a:solidFill>
                  <a:srgbClr val="0000FF"/>
                </a:solidFill>
                <a:latin typeface="Arial" panose="020B0604020202020204" pitchFamily="34" charset="0"/>
                <a:cs typeface="Arial" panose="020B0604020202020204" pitchFamily="34" charset="0"/>
              </a:rPr>
              <a:t>chocolateData$SurvivalTime</a:t>
            </a:r>
            <a:endParaRPr lang="en-GB" dirty="0" smtClean="0">
              <a:solidFill>
                <a:srgbClr val="0000FF"/>
              </a:solidFill>
              <a:latin typeface="Arial" panose="020B0604020202020204" pitchFamily="34" charset="0"/>
              <a:cs typeface="Arial" panose="020B0604020202020204" pitchFamily="34" charset="0"/>
            </a:endParaRPr>
          </a:p>
          <a:p>
            <a:pPr lvl="2"/>
            <a:r>
              <a:rPr lang="en-GB" dirty="0" smtClean="0"/>
              <a:t>Group: </a:t>
            </a:r>
            <a:r>
              <a:rPr lang="en-GB" dirty="0" err="1" smtClean="0">
                <a:solidFill>
                  <a:srgbClr val="0000FF"/>
                </a:solidFill>
                <a:latin typeface="Arial" panose="020B0604020202020204" pitchFamily="34" charset="0"/>
                <a:cs typeface="Arial" panose="020B0604020202020204" pitchFamily="34" charset="0"/>
              </a:rPr>
              <a:t>chocolateData$WhoAte</a:t>
            </a:r>
            <a:endParaRPr lang="en-GB" dirty="0" smtClean="0"/>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14</a:t>
            </a:fld>
            <a:endParaRPr lang="en-GB"/>
          </a:p>
        </p:txBody>
      </p:sp>
    </p:spTree>
    <p:extLst>
      <p:ext uri="{BB962C8B-B14F-4D97-AF65-F5344CB8AC3E}">
        <p14:creationId xmlns:p14="http://schemas.microsoft.com/office/powerpoint/2010/main" val="23635837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Filtering the Data Frame</a:t>
            </a:r>
            <a:endParaRPr lang="en-GB" dirty="0"/>
          </a:p>
        </p:txBody>
      </p:sp>
      <p:sp>
        <p:nvSpPr>
          <p:cNvPr id="3" name="Content Placeholder 2"/>
          <p:cNvSpPr>
            <a:spLocks noGrp="1"/>
          </p:cNvSpPr>
          <p:nvPr>
            <p:ph idx="1"/>
          </p:nvPr>
        </p:nvSpPr>
        <p:spPr>
          <a:xfrm>
            <a:off x="457200" y="980728"/>
            <a:ext cx="8229600" cy="5877272"/>
          </a:xfrm>
        </p:spPr>
        <p:txBody>
          <a:bodyPr>
            <a:normAutofit lnSpcReduction="10000"/>
          </a:bodyPr>
          <a:lstStyle/>
          <a:p>
            <a:r>
              <a:rPr lang="en-GB" dirty="0" smtClean="0"/>
              <a:t>The normal approach is to filter the data frame to generate the two columns of data needed</a:t>
            </a:r>
          </a:p>
          <a:p>
            <a:r>
              <a:rPr lang="en-GB" dirty="0" smtClean="0"/>
              <a:t>This can be done in one line of code but it’s easier to see the process in two</a:t>
            </a:r>
          </a:p>
          <a:p>
            <a:endParaRPr lang="en-GB" dirty="0" smtClean="0"/>
          </a:p>
          <a:p>
            <a:r>
              <a:rPr lang="en-GB" dirty="0" smtClean="0"/>
              <a:t>First </a:t>
            </a:r>
            <a:r>
              <a:rPr lang="en-GB" dirty="0"/>
              <a:t>select the columns</a:t>
            </a:r>
          </a:p>
          <a:p>
            <a:pPr marL="402336" lvl="1" indent="0">
              <a:buNone/>
            </a:pPr>
            <a:endParaRPr lang="en-GB" sz="2200" dirty="0" smtClean="0">
              <a:solidFill>
                <a:schemeClr val="accent5">
                  <a:lumMod val="75000"/>
                </a:schemeClr>
              </a:solidFill>
              <a:latin typeface="Arial" panose="020B0604020202020204" pitchFamily="34" charset="0"/>
              <a:cs typeface="Arial" panose="020B0604020202020204" pitchFamily="34" charset="0"/>
            </a:endParaRPr>
          </a:p>
          <a:p>
            <a:pPr marL="402336" lvl="1" indent="0">
              <a:buNone/>
            </a:pPr>
            <a:r>
              <a:rPr lang="en-GB" sz="2200" dirty="0" smtClean="0">
                <a:solidFill>
                  <a:schemeClr val="accent5">
                    <a:lumMod val="75000"/>
                  </a:schemeClr>
                </a:solidFill>
                <a:latin typeface="Arial" panose="020B0604020202020204" pitchFamily="34" charset="0"/>
                <a:cs typeface="Arial" panose="020B0604020202020204" pitchFamily="34" charset="0"/>
              </a:rPr>
              <a:t># </a:t>
            </a:r>
            <a:r>
              <a:rPr lang="en-GB" sz="2200" dirty="0">
                <a:solidFill>
                  <a:schemeClr val="accent5">
                    <a:lumMod val="75000"/>
                  </a:schemeClr>
                </a:solidFill>
                <a:latin typeface="Arial" panose="020B0604020202020204" pitchFamily="34" charset="0"/>
                <a:cs typeface="Arial" panose="020B0604020202020204" pitchFamily="34" charset="0"/>
              </a:rPr>
              <a:t>Extract </a:t>
            </a:r>
            <a:r>
              <a:rPr lang="en-GB" sz="2200" dirty="0" err="1">
                <a:solidFill>
                  <a:schemeClr val="accent5">
                    <a:lumMod val="75000"/>
                  </a:schemeClr>
                </a:solidFill>
                <a:latin typeface="Arial" panose="020B0604020202020204" pitchFamily="34" charset="0"/>
                <a:cs typeface="Arial" panose="020B0604020202020204" pitchFamily="34" charset="0"/>
              </a:rPr>
              <a:t>WhoAte</a:t>
            </a:r>
            <a:r>
              <a:rPr lang="en-GB" sz="2200" dirty="0">
                <a:solidFill>
                  <a:schemeClr val="accent5">
                    <a:lumMod val="75000"/>
                  </a:schemeClr>
                </a:solidFill>
                <a:latin typeface="Arial" panose="020B0604020202020204" pitchFamily="34" charset="0"/>
                <a:cs typeface="Arial" panose="020B0604020202020204" pitchFamily="34" charset="0"/>
              </a:rPr>
              <a:t> and </a:t>
            </a:r>
            <a:r>
              <a:rPr lang="en-GB" sz="2200" dirty="0" err="1">
                <a:solidFill>
                  <a:schemeClr val="accent5">
                    <a:lumMod val="75000"/>
                  </a:schemeClr>
                </a:solidFill>
                <a:latin typeface="Arial" panose="020B0604020202020204" pitchFamily="34" charset="0"/>
                <a:cs typeface="Arial" panose="020B0604020202020204" pitchFamily="34" charset="0"/>
              </a:rPr>
              <a:t>SurvivalTime</a:t>
            </a:r>
            <a:r>
              <a:rPr lang="en-GB" sz="2200" dirty="0">
                <a:solidFill>
                  <a:schemeClr val="accent5">
                    <a:lumMod val="75000"/>
                  </a:schemeClr>
                </a:solidFill>
                <a:latin typeface="Arial" panose="020B0604020202020204" pitchFamily="34" charset="0"/>
                <a:cs typeface="Arial" panose="020B0604020202020204" pitchFamily="34" charset="0"/>
              </a:rPr>
              <a:t> columns</a:t>
            </a:r>
          </a:p>
          <a:p>
            <a:pPr marL="402336" lvl="1" indent="0">
              <a:buNone/>
            </a:pPr>
            <a:r>
              <a:rPr lang="en-GB" sz="2200" dirty="0" err="1">
                <a:solidFill>
                  <a:srgbClr val="0000FF"/>
                </a:solidFill>
                <a:latin typeface="Arial" panose="020B0604020202020204" pitchFamily="34" charset="0"/>
                <a:cs typeface="Arial" panose="020B0604020202020204" pitchFamily="34" charset="0"/>
              </a:rPr>
              <a:t>anovaData</a:t>
            </a:r>
            <a:r>
              <a:rPr lang="en-GB" sz="2200" dirty="0">
                <a:solidFill>
                  <a:srgbClr val="0000FF"/>
                </a:solidFill>
                <a:latin typeface="Arial" panose="020B0604020202020204" pitchFamily="34" charset="0"/>
                <a:cs typeface="Arial" panose="020B0604020202020204" pitchFamily="34" charset="0"/>
              </a:rPr>
              <a:t>&lt;-</a:t>
            </a:r>
            <a:r>
              <a:rPr lang="en-GB" sz="2200" dirty="0" err="1">
                <a:solidFill>
                  <a:srgbClr val="0000FF"/>
                </a:solidFill>
                <a:latin typeface="Arial" panose="020B0604020202020204" pitchFamily="34" charset="0"/>
                <a:cs typeface="Arial" panose="020B0604020202020204" pitchFamily="34" charset="0"/>
              </a:rPr>
              <a:t>chocolateData</a:t>
            </a:r>
            <a:r>
              <a:rPr lang="en-GB" sz="2200" dirty="0">
                <a:solidFill>
                  <a:srgbClr val="0000FF"/>
                </a:solidFill>
                <a:latin typeface="Arial" panose="020B0604020202020204" pitchFamily="34" charset="0"/>
                <a:cs typeface="Arial" panose="020B0604020202020204" pitchFamily="34" charset="0"/>
              </a:rPr>
              <a:t>[,c(4,9)]</a:t>
            </a:r>
          </a:p>
          <a:p>
            <a:endParaRPr lang="en-GB" dirty="0" smtClean="0"/>
          </a:p>
          <a:p>
            <a:r>
              <a:rPr lang="en-GB" dirty="0" smtClean="0"/>
              <a:t>Then select the rows</a:t>
            </a:r>
            <a:endParaRPr lang="en-GB" dirty="0"/>
          </a:p>
          <a:p>
            <a:pPr marL="402336" lvl="1" indent="0">
              <a:buNone/>
            </a:pPr>
            <a:endParaRPr lang="en-GB" sz="2200" dirty="0" smtClean="0">
              <a:solidFill>
                <a:schemeClr val="accent5">
                  <a:lumMod val="75000"/>
                </a:schemeClr>
              </a:solidFill>
              <a:latin typeface="Arial" panose="020B0604020202020204" pitchFamily="34" charset="0"/>
              <a:cs typeface="Arial" panose="020B0604020202020204" pitchFamily="34" charset="0"/>
            </a:endParaRPr>
          </a:p>
          <a:p>
            <a:pPr marL="402336" lvl="1" indent="0">
              <a:buNone/>
            </a:pPr>
            <a:r>
              <a:rPr lang="en-GB" sz="2200" dirty="0" smtClean="0">
                <a:solidFill>
                  <a:schemeClr val="accent5">
                    <a:lumMod val="75000"/>
                  </a:schemeClr>
                </a:solidFill>
                <a:latin typeface="Arial" panose="020B0604020202020204" pitchFamily="34" charset="0"/>
                <a:cs typeface="Arial" panose="020B0604020202020204" pitchFamily="34" charset="0"/>
              </a:rPr>
              <a:t># </a:t>
            </a:r>
            <a:r>
              <a:rPr lang="en-GB" sz="2200" dirty="0">
                <a:solidFill>
                  <a:schemeClr val="accent5">
                    <a:lumMod val="75000"/>
                  </a:schemeClr>
                </a:solidFill>
                <a:latin typeface="Arial" panose="020B0604020202020204" pitchFamily="34" charset="0"/>
                <a:cs typeface="Arial" panose="020B0604020202020204" pitchFamily="34" charset="0"/>
              </a:rPr>
              <a:t>Extract </a:t>
            </a:r>
            <a:r>
              <a:rPr lang="en-GB" sz="2200" dirty="0" smtClean="0">
                <a:solidFill>
                  <a:schemeClr val="accent5">
                    <a:lumMod val="75000"/>
                  </a:schemeClr>
                </a:solidFill>
                <a:latin typeface="Arial" panose="020B0604020202020204" pitchFamily="34" charset="0"/>
                <a:cs typeface="Arial" panose="020B0604020202020204" pitchFamily="34" charset="0"/>
              </a:rPr>
              <a:t>rows for Doctor, Nurse, and Administrative</a:t>
            </a:r>
            <a:endParaRPr lang="en-GB" sz="2200" dirty="0">
              <a:solidFill>
                <a:schemeClr val="accent5">
                  <a:lumMod val="75000"/>
                </a:schemeClr>
              </a:solidFill>
              <a:latin typeface="Arial" panose="020B0604020202020204" pitchFamily="34" charset="0"/>
              <a:cs typeface="Arial" panose="020B0604020202020204" pitchFamily="34" charset="0"/>
            </a:endParaRPr>
          </a:p>
          <a:p>
            <a:pPr marL="402336" lvl="1" indent="0">
              <a:buNone/>
            </a:pPr>
            <a:r>
              <a:rPr lang="en-GB" sz="2200" dirty="0" err="1">
                <a:solidFill>
                  <a:srgbClr val="0000FF"/>
                </a:solidFill>
                <a:latin typeface="Arial" panose="020B0604020202020204" pitchFamily="34" charset="0"/>
                <a:cs typeface="Arial" panose="020B0604020202020204" pitchFamily="34" charset="0"/>
              </a:rPr>
              <a:t>anovaData</a:t>
            </a:r>
            <a:r>
              <a:rPr lang="en-GB" sz="2200" dirty="0" smtClean="0">
                <a:solidFill>
                  <a:srgbClr val="0000FF"/>
                </a:solidFill>
                <a:latin typeface="Arial" panose="020B0604020202020204" pitchFamily="34" charset="0"/>
                <a:cs typeface="Arial" panose="020B0604020202020204" pitchFamily="34" charset="0"/>
              </a:rPr>
              <a:t>&lt;-</a:t>
            </a:r>
            <a:r>
              <a:rPr lang="en-GB" sz="2200" dirty="0" err="1" smtClean="0">
                <a:solidFill>
                  <a:srgbClr val="0000FF"/>
                </a:solidFill>
                <a:latin typeface="Arial" panose="020B0604020202020204" pitchFamily="34" charset="0"/>
                <a:cs typeface="Arial" panose="020B0604020202020204" pitchFamily="34" charset="0"/>
              </a:rPr>
              <a:t>anovaData</a:t>
            </a:r>
            <a:r>
              <a:rPr lang="en-GB" sz="2200" dirty="0" smtClean="0">
                <a:solidFill>
                  <a:srgbClr val="0000FF"/>
                </a:solidFill>
                <a:latin typeface="Arial" panose="020B0604020202020204" pitchFamily="34" charset="0"/>
                <a:cs typeface="Arial" panose="020B0604020202020204" pitchFamily="34" charset="0"/>
              </a:rPr>
              <a:t>[</a:t>
            </a:r>
            <a:r>
              <a:rPr lang="en-GB" sz="2200" dirty="0" err="1" smtClean="0">
                <a:solidFill>
                  <a:srgbClr val="0000FF"/>
                </a:solidFill>
                <a:latin typeface="Arial" panose="020B0604020202020204" pitchFamily="34" charset="0"/>
                <a:cs typeface="Arial" panose="020B0604020202020204" pitchFamily="34" charset="0"/>
              </a:rPr>
              <a:t>anovaData$WhoAte</a:t>
            </a:r>
            <a:r>
              <a:rPr lang="en-GB" sz="2200" dirty="0" smtClean="0">
                <a:solidFill>
                  <a:srgbClr val="0000FF"/>
                </a:solidFill>
                <a:latin typeface="Arial" panose="020B0604020202020204" pitchFamily="34" charset="0"/>
                <a:cs typeface="Arial" panose="020B0604020202020204" pitchFamily="34" charset="0"/>
              </a:rPr>
              <a:t> %in%</a:t>
            </a:r>
          </a:p>
          <a:p>
            <a:pPr marL="402336" lvl="1" indent="0">
              <a:buNone/>
            </a:pPr>
            <a:r>
              <a:rPr lang="en-GB" sz="2200" dirty="0">
                <a:solidFill>
                  <a:srgbClr val="0000FF"/>
                </a:solidFill>
                <a:latin typeface="Arial" panose="020B0604020202020204" pitchFamily="34" charset="0"/>
                <a:cs typeface="Arial" panose="020B0604020202020204" pitchFamily="34" charset="0"/>
              </a:rPr>
              <a:t>	</a:t>
            </a:r>
            <a:r>
              <a:rPr lang="en-GB" sz="2200" dirty="0" smtClean="0">
                <a:solidFill>
                  <a:srgbClr val="0000FF"/>
                </a:solidFill>
                <a:latin typeface="Arial" panose="020B0604020202020204" pitchFamily="34" charset="0"/>
                <a:cs typeface="Arial" panose="020B0604020202020204" pitchFamily="34" charset="0"/>
              </a:rPr>
              <a:t>c(“</a:t>
            </a:r>
            <a:r>
              <a:rPr lang="en-GB" sz="2200" dirty="0" err="1" smtClean="0">
                <a:solidFill>
                  <a:srgbClr val="0000FF"/>
                </a:solidFill>
                <a:latin typeface="Arial" panose="020B0604020202020204" pitchFamily="34" charset="0"/>
                <a:cs typeface="Arial" panose="020B0604020202020204" pitchFamily="34" charset="0"/>
              </a:rPr>
              <a:t>Doctor”,”Nurse”,”Administrative</a:t>
            </a:r>
            <a:r>
              <a:rPr lang="en-GB" sz="2200" dirty="0" smtClean="0">
                <a:solidFill>
                  <a:srgbClr val="0000FF"/>
                </a:solidFill>
                <a:latin typeface="Arial" panose="020B0604020202020204" pitchFamily="34" charset="0"/>
                <a:cs typeface="Arial" panose="020B0604020202020204" pitchFamily="34" charset="0"/>
              </a:rPr>
              <a:t>”),]</a:t>
            </a:r>
            <a:endParaRPr lang="en-GB" sz="2200" dirty="0">
              <a:solidFill>
                <a:srgbClr val="0000FF"/>
              </a:solidFill>
              <a:latin typeface="Arial" panose="020B0604020202020204" pitchFamily="34" charset="0"/>
              <a:cs typeface="Arial" panose="020B0604020202020204" pitchFamily="34" charset="0"/>
            </a:endParaRPr>
          </a:p>
          <a:p>
            <a:pPr marL="402336" lvl="1" indent="0">
              <a:buNone/>
            </a:pPr>
            <a:endParaRPr lang="en-GB" dirty="0" smtClean="0"/>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15</a:t>
            </a:fld>
            <a:endParaRPr lang="en-GB"/>
          </a:p>
        </p:txBody>
      </p:sp>
    </p:spTree>
    <p:extLst>
      <p:ext uri="{BB962C8B-B14F-4D97-AF65-F5344CB8AC3E}">
        <p14:creationId xmlns:p14="http://schemas.microsoft.com/office/powerpoint/2010/main" val="32840254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ANOVA Test</a:t>
            </a:r>
            <a:endParaRPr lang="en-GB" dirty="0"/>
          </a:p>
        </p:txBody>
      </p:sp>
      <p:sp>
        <p:nvSpPr>
          <p:cNvPr id="3" name="Content Placeholder 2"/>
          <p:cNvSpPr>
            <a:spLocks noGrp="1"/>
          </p:cNvSpPr>
          <p:nvPr>
            <p:ph idx="1"/>
          </p:nvPr>
        </p:nvSpPr>
        <p:spPr>
          <a:xfrm>
            <a:off x="457200" y="980728"/>
            <a:ext cx="6131024" cy="5593808"/>
          </a:xfrm>
        </p:spPr>
        <p:txBody>
          <a:bodyPr>
            <a:normAutofit/>
          </a:bodyPr>
          <a:lstStyle/>
          <a:p>
            <a:r>
              <a:rPr lang="en-GB" dirty="0" smtClean="0"/>
              <a:t>We now have a dataset with a measure – </a:t>
            </a:r>
            <a:r>
              <a:rPr lang="en-GB" sz="2400" dirty="0" err="1" smtClean="0">
                <a:latin typeface="Arial" panose="020B0604020202020204" pitchFamily="34" charset="0"/>
                <a:cs typeface="Arial" panose="020B0604020202020204" pitchFamily="34" charset="0"/>
              </a:rPr>
              <a:t>SurvivalTime</a:t>
            </a:r>
            <a:r>
              <a:rPr lang="en-GB" dirty="0" smtClean="0"/>
              <a:t> and a set of groups – </a:t>
            </a:r>
            <a:r>
              <a:rPr lang="en-GB" sz="2400" dirty="0" err="1" smtClean="0">
                <a:latin typeface="Arial" panose="020B0604020202020204" pitchFamily="34" charset="0"/>
                <a:cs typeface="Arial" panose="020B0604020202020204" pitchFamily="34" charset="0"/>
              </a:rPr>
              <a:t>WhoAte</a:t>
            </a:r>
            <a:endParaRPr lang="en-GB" dirty="0" smtClean="0">
              <a:latin typeface="Arial" panose="020B0604020202020204" pitchFamily="34" charset="0"/>
              <a:cs typeface="Arial" panose="020B0604020202020204" pitchFamily="34" charset="0"/>
            </a:endParaRPr>
          </a:p>
          <a:p>
            <a:endParaRPr lang="en-GB" dirty="0" smtClean="0"/>
          </a:p>
          <a:p>
            <a:r>
              <a:rPr lang="en-GB" dirty="0" smtClean="0"/>
              <a:t>The </a:t>
            </a:r>
            <a:r>
              <a:rPr lang="en-GB" dirty="0" err="1" smtClean="0"/>
              <a:t>aov</a:t>
            </a:r>
            <a:r>
              <a:rPr lang="en-GB" dirty="0" smtClean="0"/>
              <a:t>() function requires you to identify these in the right order</a:t>
            </a:r>
          </a:p>
          <a:p>
            <a:pPr marL="667512" lvl="2" indent="0">
              <a:buNone/>
            </a:pPr>
            <a:r>
              <a:rPr lang="en-GB" dirty="0" err="1" smtClean="0">
                <a:solidFill>
                  <a:srgbClr val="0000FF"/>
                </a:solidFill>
                <a:latin typeface="Arial" panose="020B0604020202020204" pitchFamily="34" charset="0"/>
                <a:cs typeface="Arial" panose="020B0604020202020204" pitchFamily="34" charset="0"/>
              </a:rPr>
              <a:t>aov</a:t>
            </a:r>
            <a:r>
              <a:rPr lang="en-GB" dirty="0" smtClean="0">
                <a:solidFill>
                  <a:srgbClr val="0000FF"/>
                </a:solidFill>
                <a:latin typeface="Arial" panose="020B0604020202020204" pitchFamily="34" charset="0"/>
                <a:cs typeface="Arial" panose="020B0604020202020204" pitchFamily="34" charset="0"/>
              </a:rPr>
              <a:t>(&lt;Measure&gt; ~ &lt;Group&gt;,</a:t>
            </a:r>
          </a:p>
          <a:p>
            <a:pPr marL="667512" lvl="2" indent="0">
              <a:buNone/>
            </a:pPr>
            <a:r>
              <a:rPr lang="en-GB" dirty="0" smtClean="0">
                <a:solidFill>
                  <a:srgbClr val="0000FF"/>
                </a:solidFill>
                <a:latin typeface="Arial" panose="020B0604020202020204" pitchFamily="34" charset="0"/>
                <a:cs typeface="Arial" panose="020B0604020202020204" pitchFamily="34" charset="0"/>
              </a:rPr>
              <a:t>data=&lt;dataset&gt;)</a:t>
            </a:r>
            <a:endParaRPr lang="en-GB" dirty="0">
              <a:solidFill>
                <a:srgbClr val="0000FF"/>
              </a:solidFill>
              <a:latin typeface="Arial" panose="020B0604020202020204" pitchFamily="34" charset="0"/>
              <a:cs typeface="Arial" panose="020B0604020202020204" pitchFamily="34" charset="0"/>
            </a:endParaRPr>
          </a:p>
          <a:p>
            <a:endParaRPr lang="en-GB" dirty="0" smtClean="0"/>
          </a:p>
          <a:p>
            <a:r>
              <a:rPr lang="en-GB" dirty="0" smtClean="0"/>
              <a:t>In this case</a:t>
            </a:r>
          </a:p>
          <a:p>
            <a:pPr marL="109728" indent="0">
              <a:buNone/>
            </a:pPr>
            <a:r>
              <a:rPr lang="en-GB" sz="2000" dirty="0" err="1" smtClean="0">
                <a:solidFill>
                  <a:srgbClr val="0000FF"/>
                </a:solidFill>
                <a:latin typeface="Arial" panose="020B0604020202020204" pitchFamily="34" charset="0"/>
                <a:cs typeface="Arial" panose="020B0604020202020204" pitchFamily="34" charset="0"/>
              </a:rPr>
              <a:t>resaov</a:t>
            </a:r>
            <a:r>
              <a:rPr lang="en-GB" sz="2000" dirty="0" smtClean="0">
                <a:solidFill>
                  <a:srgbClr val="0000FF"/>
                </a:solidFill>
                <a:latin typeface="Arial" panose="020B0604020202020204" pitchFamily="34" charset="0"/>
                <a:cs typeface="Arial" panose="020B0604020202020204" pitchFamily="34" charset="0"/>
              </a:rPr>
              <a:t> </a:t>
            </a:r>
            <a:r>
              <a:rPr lang="en-GB" sz="2000" dirty="0">
                <a:solidFill>
                  <a:srgbClr val="0000FF"/>
                </a:solidFill>
                <a:latin typeface="Arial" panose="020B0604020202020204" pitchFamily="34" charset="0"/>
                <a:cs typeface="Arial" panose="020B0604020202020204" pitchFamily="34" charset="0"/>
              </a:rPr>
              <a:t>&lt;- </a:t>
            </a:r>
            <a:r>
              <a:rPr lang="en-GB" sz="2000" dirty="0" err="1">
                <a:solidFill>
                  <a:srgbClr val="0000FF"/>
                </a:solidFill>
                <a:latin typeface="Arial" panose="020B0604020202020204" pitchFamily="34" charset="0"/>
                <a:cs typeface="Arial" panose="020B0604020202020204" pitchFamily="34" charset="0"/>
              </a:rPr>
              <a:t>aov</a:t>
            </a:r>
            <a:r>
              <a:rPr lang="en-GB" sz="2000" dirty="0" smtClean="0">
                <a:solidFill>
                  <a:srgbClr val="0000FF"/>
                </a:solidFill>
                <a:latin typeface="Arial" panose="020B0604020202020204" pitchFamily="34" charset="0"/>
                <a:cs typeface="Arial" panose="020B0604020202020204" pitchFamily="34" charset="0"/>
              </a:rPr>
              <a:t>(</a:t>
            </a:r>
          </a:p>
          <a:p>
            <a:pPr marL="109728" indent="0">
              <a:buNone/>
            </a:pPr>
            <a:r>
              <a:rPr lang="en-GB" sz="2000" dirty="0" smtClean="0">
                <a:solidFill>
                  <a:srgbClr val="0000FF"/>
                </a:solidFill>
                <a:latin typeface="Arial" panose="020B0604020202020204" pitchFamily="34" charset="0"/>
                <a:cs typeface="Arial" panose="020B0604020202020204" pitchFamily="34" charset="0"/>
              </a:rPr>
              <a:t>   </a:t>
            </a:r>
            <a:r>
              <a:rPr lang="en-GB" sz="2000" dirty="0" err="1" smtClean="0">
                <a:solidFill>
                  <a:srgbClr val="0000FF"/>
                </a:solidFill>
                <a:latin typeface="Arial" panose="020B0604020202020204" pitchFamily="34" charset="0"/>
                <a:cs typeface="Arial" panose="020B0604020202020204" pitchFamily="34" charset="0"/>
              </a:rPr>
              <a:t>anovaData$SurvivalTime</a:t>
            </a:r>
            <a:r>
              <a:rPr lang="en-GB" sz="2000" dirty="0" smtClean="0">
                <a:solidFill>
                  <a:srgbClr val="0000FF"/>
                </a:solidFill>
                <a:latin typeface="Arial" panose="020B0604020202020204" pitchFamily="34" charset="0"/>
                <a:cs typeface="Arial" panose="020B0604020202020204" pitchFamily="34" charset="0"/>
              </a:rPr>
              <a:t> </a:t>
            </a:r>
            <a:r>
              <a:rPr lang="en-GB" sz="2000" dirty="0">
                <a:solidFill>
                  <a:srgbClr val="0000FF"/>
                </a:solidFill>
                <a:latin typeface="Arial" panose="020B0604020202020204" pitchFamily="34" charset="0"/>
                <a:cs typeface="Arial" panose="020B0604020202020204" pitchFamily="34" charset="0"/>
              </a:rPr>
              <a:t>~ </a:t>
            </a:r>
            <a:r>
              <a:rPr lang="en-GB" sz="2000" dirty="0" err="1" smtClean="0">
                <a:solidFill>
                  <a:srgbClr val="0000FF"/>
                </a:solidFill>
                <a:latin typeface="Arial" panose="020B0604020202020204" pitchFamily="34" charset="0"/>
                <a:cs typeface="Arial" panose="020B0604020202020204" pitchFamily="34" charset="0"/>
              </a:rPr>
              <a:t>anovaData$WhoAte</a:t>
            </a:r>
            <a:r>
              <a:rPr lang="en-GB" sz="2000" dirty="0" smtClean="0">
                <a:solidFill>
                  <a:srgbClr val="0000FF"/>
                </a:solidFill>
                <a:latin typeface="Arial" panose="020B0604020202020204" pitchFamily="34" charset="0"/>
                <a:cs typeface="Arial" panose="020B0604020202020204" pitchFamily="34" charset="0"/>
              </a:rPr>
              <a:t>,     </a:t>
            </a:r>
          </a:p>
          <a:p>
            <a:pPr marL="109728" indent="0">
              <a:buNone/>
            </a:pPr>
            <a:r>
              <a:rPr lang="en-GB" sz="2000" dirty="0">
                <a:solidFill>
                  <a:srgbClr val="0000FF"/>
                </a:solidFill>
                <a:latin typeface="Arial" panose="020B0604020202020204" pitchFamily="34" charset="0"/>
                <a:cs typeface="Arial" panose="020B0604020202020204" pitchFamily="34" charset="0"/>
              </a:rPr>
              <a:t> </a:t>
            </a:r>
            <a:r>
              <a:rPr lang="en-GB" sz="2000" dirty="0" smtClean="0">
                <a:solidFill>
                  <a:srgbClr val="0000FF"/>
                </a:solidFill>
                <a:latin typeface="Arial" panose="020B0604020202020204" pitchFamily="34" charset="0"/>
                <a:cs typeface="Arial" panose="020B0604020202020204" pitchFamily="34" charset="0"/>
              </a:rPr>
              <a:t>  data </a:t>
            </a:r>
            <a:r>
              <a:rPr lang="en-GB" sz="2000" dirty="0">
                <a:solidFill>
                  <a:srgbClr val="0000FF"/>
                </a:solidFill>
                <a:latin typeface="Arial" panose="020B0604020202020204" pitchFamily="34" charset="0"/>
                <a:cs typeface="Arial" panose="020B0604020202020204" pitchFamily="34" charset="0"/>
              </a:rPr>
              <a:t>= </a:t>
            </a:r>
            <a:r>
              <a:rPr lang="en-GB" sz="2000" dirty="0" err="1">
                <a:solidFill>
                  <a:srgbClr val="0000FF"/>
                </a:solidFill>
                <a:latin typeface="Arial" panose="020B0604020202020204" pitchFamily="34" charset="0"/>
                <a:cs typeface="Arial" panose="020B0604020202020204" pitchFamily="34" charset="0"/>
              </a:rPr>
              <a:t>anovaData</a:t>
            </a:r>
            <a:r>
              <a:rPr lang="en-GB" sz="2000" dirty="0">
                <a:solidFill>
                  <a:srgbClr val="0000FF"/>
                </a:solidFill>
                <a:latin typeface="Arial" panose="020B0604020202020204" pitchFamily="34" charset="0"/>
                <a:cs typeface="Arial" panose="020B0604020202020204" pitchFamily="34" charset="0"/>
              </a:rPr>
              <a:t>)</a:t>
            </a:r>
            <a:endParaRPr lang="en-GB" sz="2000" dirty="0" smtClean="0">
              <a:solidFill>
                <a:srgbClr val="0000FF"/>
              </a:solidFill>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16</a:t>
            </a:fld>
            <a:endParaRPr lang="en-GB"/>
          </a:p>
        </p:txBody>
      </p:sp>
      <p:pic>
        <p:nvPicPr>
          <p:cNvPr id="5" name="Picture 4"/>
          <p:cNvPicPr>
            <a:picLocks noChangeAspect="1"/>
          </p:cNvPicPr>
          <p:nvPr/>
        </p:nvPicPr>
        <p:blipFill>
          <a:blip r:embed="rId2"/>
          <a:stretch>
            <a:fillRect/>
          </a:stretch>
        </p:blipFill>
        <p:spPr>
          <a:xfrm>
            <a:off x="6732240" y="764703"/>
            <a:ext cx="2283584" cy="5952707"/>
          </a:xfrm>
          <a:prstGeom prst="rect">
            <a:avLst/>
          </a:prstGeom>
        </p:spPr>
      </p:pic>
    </p:spTree>
    <p:extLst>
      <p:ext uri="{BB962C8B-B14F-4D97-AF65-F5344CB8AC3E}">
        <p14:creationId xmlns:p14="http://schemas.microsoft.com/office/powerpoint/2010/main" val="16428149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ANOVA Test</a:t>
            </a:r>
            <a:endParaRPr lang="en-GB" dirty="0"/>
          </a:p>
        </p:txBody>
      </p:sp>
      <p:sp>
        <p:nvSpPr>
          <p:cNvPr id="3" name="Content Placeholder 2"/>
          <p:cNvSpPr>
            <a:spLocks noGrp="1"/>
          </p:cNvSpPr>
          <p:nvPr>
            <p:ph idx="1"/>
          </p:nvPr>
        </p:nvSpPr>
        <p:spPr>
          <a:xfrm>
            <a:off x="457200" y="980728"/>
            <a:ext cx="8229600" cy="3240360"/>
          </a:xfrm>
        </p:spPr>
        <p:txBody>
          <a:bodyPr>
            <a:normAutofit/>
          </a:bodyPr>
          <a:lstStyle/>
          <a:p>
            <a:r>
              <a:rPr lang="en-GB" dirty="0" smtClean="0"/>
              <a:t>You can look at the results directly, but they are easier to understand using the </a:t>
            </a:r>
            <a:r>
              <a:rPr lang="en-GB" sz="2400" dirty="0" smtClean="0">
                <a:latin typeface="Arial" panose="020B0604020202020204" pitchFamily="34" charset="0"/>
                <a:cs typeface="Arial" panose="020B0604020202020204" pitchFamily="34" charset="0"/>
              </a:rPr>
              <a:t>summary() </a:t>
            </a:r>
            <a:r>
              <a:rPr lang="en-GB" dirty="0" smtClean="0"/>
              <a:t>function</a:t>
            </a:r>
          </a:p>
          <a:p>
            <a:r>
              <a:rPr lang="en-GB" dirty="0" smtClean="0"/>
              <a:t>This shows the actual probability of making a type I error and adds a symbol to show whether the results meet the requirements for different levels of significance</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17</a:t>
            </a:fld>
            <a:endParaRPr lang="en-GB"/>
          </a:p>
        </p:txBody>
      </p:sp>
      <p:pic>
        <p:nvPicPr>
          <p:cNvPr id="5" name="Picture 4"/>
          <p:cNvPicPr>
            <a:picLocks noChangeAspect="1"/>
          </p:cNvPicPr>
          <p:nvPr/>
        </p:nvPicPr>
        <p:blipFill>
          <a:blip r:embed="rId2"/>
          <a:stretch>
            <a:fillRect/>
          </a:stretch>
        </p:blipFill>
        <p:spPr>
          <a:xfrm>
            <a:off x="826225" y="4437112"/>
            <a:ext cx="7344816" cy="1552112"/>
          </a:xfrm>
          <a:prstGeom prst="rect">
            <a:avLst/>
          </a:prstGeom>
        </p:spPr>
      </p:pic>
    </p:spTree>
    <p:extLst>
      <p:ext uri="{BB962C8B-B14F-4D97-AF65-F5344CB8AC3E}">
        <p14:creationId xmlns:p14="http://schemas.microsoft.com/office/powerpoint/2010/main" val="37188637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smtClean="0"/>
              <a:t>Post hoc</a:t>
            </a:r>
            <a:r>
              <a:rPr lang="en-GB" dirty="0" smtClean="0"/>
              <a:t> Tests</a:t>
            </a:r>
            <a:endParaRPr lang="en-GB" dirty="0"/>
          </a:p>
        </p:txBody>
      </p:sp>
      <p:sp>
        <p:nvSpPr>
          <p:cNvPr id="3" name="Content Placeholder 2"/>
          <p:cNvSpPr>
            <a:spLocks noGrp="1"/>
          </p:cNvSpPr>
          <p:nvPr>
            <p:ph idx="1"/>
          </p:nvPr>
        </p:nvSpPr>
        <p:spPr>
          <a:xfrm>
            <a:off x="457200" y="980728"/>
            <a:ext cx="8229600" cy="2808312"/>
          </a:xfrm>
        </p:spPr>
        <p:txBody>
          <a:bodyPr/>
          <a:lstStyle/>
          <a:p>
            <a:r>
              <a:rPr lang="en-GB" dirty="0" smtClean="0"/>
              <a:t>If a statistically significant difference is found, </a:t>
            </a:r>
            <a:r>
              <a:rPr lang="en-GB" i="1" dirty="0" smtClean="0"/>
              <a:t>post hoc</a:t>
            </a:r>
            <a:r>
              <a:rPr lang="en-GB" dirty="0" smtClean="0"/>
              <a:t> tests need to be carried out</a:t>
            </a:r>
          </a:p>
          <a:p>
            <a:pPr lvl="1"/>
            <a:r>
              <a:rPr lang="en-GB" dirty="0" smtClean="0"/>
              <a:t>The most straightforward of these is the Tukey honestly significant difference test </a:t>
            </a:r>
            <a:r>
              <a:rPr lang="en-GB" sz="2400" dirty="0" err="1" smtClean="0">
                <a:latin typeface="Arial" panose="020B0604020202020204" pitchFamily="34" charset="0"/>
                <a:cs typeface="Arial" panose="020B0604020202020204" pitchFamily="34" charset="0"/>
              </a:rPr>
              <a:t>TukeyHSD</a:t>
            </a:r>
            <a:r>
              <a:rPr lang="en-GB" sz="2400" dirty="0" smtClean="0">
                <a:latin typeface="Arial" panose="020B0604020202020204" pitchFamily="34" charset="0"/>
                <a:cs typeface="Arial" panose="020B0604020202020204" pitchFamily="34" charset="0"/>
              </a:rPr>
              <a:t>()</a:t>
            </a:r>
          </a:p>
          <a:p>
            <a:r>
              <a:rPr lang="en-GB" dirty="0" smtClean="0"/>
              <a:t>This provides the p-value for the difference between the means of each pair of groups</a:t>
            </a:r>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18</a:t>
            </a:fld>
            <a:endParaRPr lang="en-GB"/>
          </a:p>
        </p:txBody>
      </p:sp>
      <p:pic>
        <p:nvPicPr>
          <p:cNvPr id="5" name="Picture 4"/>
          <p:cNvPicPr>
            <a:picLocks noChangeAspect="1"/>
          </p:cNvPicPr>
          <p:nvPr/>
        </p:nvPicPr>
        <p:blipFill>
          <a:blip r:embed="rId2"/>
          <a:stretch>
            <a:fillRect/>
          </a:stretch>
        </p:blipFill>
        <p:spPr>
          <a:xfrm>
            <a:off x="323528" y="4005064"/>
            <a:ext cx="8469191" cy="2299711"/>
          </a:xfrm>
          <a:prstGeom prst="rect">
            <a:avLst/>
          </a:prstGeom>
        </p:spPr>
      </p:pic>
    </p:spTree>
    <p:extLst>
      <p:ext uri="{BB962C8B-B14F-4D97-AF65-F5344CB8AC3E}">
        <p14:creationId xmlns:p14="http://schemas.microsoft.com/office/powerpoint/2010/main" val="41452354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Exercise 3/Homework</a:t>
            </a:r>
            <a:endParaRPr lang="en-GB" dirty="0"/>
          </a:p>
        </p:txBody>
      </p:sp>
      <p:sp>
        <p:nvSpPr>
          <p:cNvPr id="3" name="Content Placeholder 2"/>
          <p:cNvSpPr>
            <a:spLocks noGrp="1"/>
          </p:cNvSpPr>
          <p:nvPr>
            <p:ph idx="1"/>
          </p:nvPr>
        </p:nvSpPr>
        <p:spPr>
          <a:xfrm>
            <a:off x="457200" y="980728"/>
            <a:ext cx="8479536" cy="5877272"/>
          </a:xfrm>
        </p:spPr>
        <p:txBody>
          <a:bodyPr>
            <a:normAutofit/>
          </a:bodyPr>
          <a:lstStyle/>
          <a:p>
            <a:r>
              <a:rPr lang="en-GB" dirty="0" smtClean="0"/>
              <a:t>Analyse your data to look for significant differences between the following groups of data:</a:t>
            </a:r>
          </a:p>
          <a:p>
            <a:pPr lvl="1"/>
            <a:r>
              <a:rPr lang="en-GB" dirty="0" smtClean="0"/>
              <a:t>The mean lifetime of a chocolate at each of the </a:t>
            </a:r>
            <a:r>
              <a:rPr lang="en-GB" smtClean="0"/>
              <a:t>four </a:t>
            </a:r>
            <a:r>
              <a:rPr lang="en-GB" smtClean="0"/>
              <a:t>hospitals</a:t>
            </a:r>
            <a:endParaRPr lang="en-GB" dirty="0" smtClean="0"/>
          </a:p>
        </p:txBody>
      </p:sp>
      <p:sp>
        <p:nvSpPr>
          <p:cNvPr id="4" name="Slide Number Placeholder 3"/>
          <p:cNvSpPr>
            <a:spLocks noGrp="1"/>
          </p:cNvSpPr>
          <p:nvPr>
            <p:ph type="sldNum" sz="quarter" idx="12"/>
          </p:nvPr>
        </p:nvSpPr>
        <p:spPr/>
        <p:txBody>
          <a:bodyPr/>
          <a:lstStyle/>
          <a:p>
            <a:fld id="{B32D2D4F-B262-4018-8594-6B1FE2F875A5}" type="slidenum">
              <a:rPr lang="en-GB" smtClean="0"/>
              <a:pPr/>
              <a:t>19</a:t>
            </a:fld>
            <a:endParaRPr lang="en-GB"/>
          </a:p>
        </p:txBody>
      </p:sp>
    </p:spTree>
    <p:extLst>
      <p:ext uri="{BB962C8B-B14F-4D97-AF65-F5344CB8AC3E}">
        <p14:creationId xmlns:p14="http://schemas.microsoft.com/office/powerpoint/2010/main" val="35539813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End of Module</a:t>
            </a:r>
            <a:endParaRPr lang="en-GB" dirty="0"/>
          </a:p>
        </p:txBody>
      </p:sp>
      <p:sp>
        <p:nvSpPr>
          <p:cNvPr id="3" name="Content Placeholder 2"/>
          <p:cNvSpPr>
            <a:spLocks noGrp="1"/>
          </p:cNvSpPr>
          <p:nvPr>
            <p:ph idx="1"/>
          </p:nvPr>
        </p:nvSpPr>
        <p:spPr/>
        <p:txBody>
          <a:bodyPr/>
          <a:lstStyle/>
          <a:p>
            <a:r>
              <a:rPr lang="en-GB" dirty="0"/>
              <a:t>Next session: </a:t>
            </a:r>
            <a:r>
              <a:rPr lang="en-GB" dirty="0" smtClean="0"/>
              <a:t>Revision</a:t>
            </a:r>
          </a:p>
          <a:p>
            <a:endParaRPr lang="en-GB" dirty="0"/>
          </a:p>
          <a:p>
            <a:r>
              <a:rPr lang="en-GB" dirty="0"/>
              <a:t>Homework: </a:t>
            </a:r>
          </a:p>
          <a:p>
            <a:pPr lvl="1"/>
            <a:r>
              <a:rPr lang="en-GB" dirty="0" smtClean="0"/>
              <a:t>Work on the assignment</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20</a:t>
            </a:fld>
            <a:endParaRPr lang="en-GB"/>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ik2013">
  <a:themeElements>
    <a:clrScheme name="Story">
      <a:dk1>
        <a:sysClr val="windowText" lastClr="000000"/>
      </a:dk1>
      <a:lt1>
        <a:sysClr val="window" lastClr="FFFFFF"/>
      </a:lt1>
      <a:dk2>
        <a:srgbClr val="212121"/>
      </a:dk2>
      <a:lt2>
        <a:srgbClr val="CDD4D7"/>
      </a:lt2>
      <a:accent1>
        <a:srgbClr val="1D86CD"/>
      </a:accent1>
      <a:accent2>
        <a:srgbClr val="732E9A"/>
      </a:accent2>
      <a:accent3>
        <a:srgbClr val="B50B1B"/>
      </a:accent3>
      <a:accent4>
        <a:srgbClr val="E8950E"/>
      </a:accent4>
      <a:accent5>
        <a:srgbClr val="55992B"/>
      </a:accent5>
      <a:accent6>
        <a:srgbClr val="2C9C89"/>
      </a:accent6>
      <a:hlink>
        <a:srgbClr val="EC4D4D"/>
      </a:hlink>
      <a:folHlink>
        <a:srgbClr val="F8CE8A"/>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Nik2013</Template>
  <TotalTime>47830</TotalTime>
  <Words>1041</Words>
  <Application>Microsoft Office PowerPoint</Application>
  <PresentationFormat>On-screen Show (4:3)</PresentationFormat>
  <Paragraphs>159</Paragraphs>
  <Slides>20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Georgia</vt:lpstr>
      <vt:lpstr>Trebuchet MS</vt:lpstr>
      <vt:lpstr>Wingdings 2</vt:lpstr>
      <vt:lpstr>Nik2013</vt:lpstr>
      <vt:lpstr>Data Analysis IV</vt:lpstr>
      <vt:lpstr>Bivariate Datasets</vt:lpstr>
      <vt:lpstr>Correlations</vt:lpstr>
      <vt:lpstr>Scatterplots</vt:lpstr>
      <vt:lpstr>Pearson’s Correlation</vt:lpstr>
      <vt:lpstr>Exercise 1</vt:lpstr>
      <vt:lpstr>Comparisons of Means</vt:lpstr>
      <vt:lpstr>t-Tests</vt:lpstr>
      <vt:lpstr>t-Tests</vt:lpstr>
      <vt:lpstr>t-Tests</vt:lpstr>
      <vt:lpstr>t-Tests</vt:lpstr>
      <vt:lpstr>t-Tests</vt:lpstr>
      <vt:lpstr>Exercise 2</vt:lpstr>
      <vt:lpstr>ANOVA</vt:lpstr>
      <vt:lpstr>Filtering the Data Frame</vt:lpstr>
      <vt:lpstr>The ANOVA Test</vt:lpstr>
      <vt:lpstr>The ANOVA Test</vt:lpstr>
      <vt:lpstr>Post hoc Tests</vt:lpstr>
      <vt:lpstr>Exercise 3/Homework</vt:lpstr>
      <vt:lpstr>End of Module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ACCA5021 Statistical Programming</dc:title>
  <dc:creator>NJW</dc:creator>
  <cp:lastModifiedBy>Nik Whitehead</cp:lastModifiedBy>
  <cp:revision>701</cp:revision>
  <dcterms:created xsi:type="dcterms:W3CDTF">2011-09-13T10:27:46Z</dcterms:created>
  <dcterms:modified xsi:type="dcterms:W3CDTF">2020-12-04T14:49:57Z</dcterms:modified>
</cp:coreProperties>
</file>