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97" autoAdjust="0"/>
    <p:restoredTop sz="94775"/>
  </p:normalViewPr>
  <p:slideViewPr>
    <p:cSldViewPr snapToGrid="0">
      <p:cViewPr varScale="1">
        <p:scale>
          <a:sx n="79" d="100"/>
          <a:sy n="79" d="100"/>
        </p:scale>
        <p:origin x="115" y="3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DDEDA-D514-E121-EEC4-3678CA7B8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ACFEF-1635-E020-3D63-E2059A7B0D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1F7EB-DDAF-82B3-B207-C1A4A615B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50F7D-EA45-CBBB-3815-0E2F53DA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C1D99-DF20-09E1-8597-59EF0581E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6581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14DA4-CC83-A284-614D-5FE4CF436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0702C-FAC3-E20B-3E3B-2D7767875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6925C-0BD6-A841-E19A-4A4D4D4A2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B0E81-03A3-9890-FB99-9EE82FB05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9DD33-AF7F-555B-245D-931B5CA67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2865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82B87-18A6-7A02-1EDA-30F6895C4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E9714-66F8-365D-DE99-FB5B929FEB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FEF6F-53BE-958D-2A2A-4BDFF7EFB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4005C-87A4-6CA0-F9C8-FB153599C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CB1C8-F8EE-EACB-B824-464ADDD5C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1694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E9490-CD76-2023-71D6-18DC27E2C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AE280-F77A-46BC-2C22-3EBBF0A40E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40D56-3529-07AF-514B-436DC2AC12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4C445-A7E2-35F1-A4F7-3002575B5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B952B-541C-7A6E-FA06-33F0C06A5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BD55DF-6B1C-8FC2-7927-70FBC67CF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3501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0EB92-6C3F-E879-3EE8-3C89A66A0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508A7F-81E5-01A1-CF62-F6BACFB81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BA195E-2AF4-0504-9FF4-C146BBDDFA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D2BD6-FECF-940F-045E-CEADBA1C8A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009CFC-EF5C-A024-E61D-AEDBD7B59A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CB1CF2-F7E0-D26D-E9C8-41ECBA4B3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3DA0BC-62C8-7777-4EE2-9B4CDC2A1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01E4DB-4D8A-7218-464D-1FD61D1D8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4070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821D0-23F1-3B9E-9155-3A3290DE1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64F9D9-BDBE-F0B4-30F4-ADAE66CBD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5B1AB0-9599-9755-F605-D0BEE5317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A3749-34B1-EBE3-B032-F61F729BE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4251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F49241-AC9D-9292-9BFD-4D601963F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B81A3B-25B3-81EA-CF25-5B1377716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7DEF7A-9FEA-E554-438C-434930E0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0081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20CD4-6D20-7075-D6BB-1DE61AC50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8BE07-2252-60CB-0DC5-19953DAFD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BE1F84-DB7F-910A-AFBF-12CA3F7474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34E48-726E-3949-6AEE-9CCE16421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F9538-D54C-FAF6-D32D-6FA85E4C3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194C5-A301-AA36-D2C7-A065735E7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2940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55A4-C22E-B281-A0AF-030EAA990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CBF95-5E5E-E040-2C91-7B0789AAC0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1DCAC-64E6-EFEB-A6D9-1631DB15D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C4A5B-A2C0-0E2B-0716-86C03B8F9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629C48-49EB-D54C-5BB0-E0A60772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68F6A-06C5-B604-E27E-EB1A9A38E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6860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07260-7A36-19D7-5E3B-2D2DA0A0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40911-AE0C-0C45-7791-3A6572BA80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C27AE-DC70-3337-92B2-BA6AAB3B5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BA2C5-85CD-EE9B-2882-0AD764C08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8FBE3-9A29-BFFC-1502-EF0AAA7F6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9038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DA256F-F591-6080-04A2-0CAD76C8D4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8FBF2-D3A3-A91A-FCF9-C63512F85D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14FA2-9EF4-DF73-98C1-C86FA7A9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024CA-F18D-9712-B6B4-C4E279791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6AAAC-ADB7-9F6B-7582-429849758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0167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341948-97D6-D57A-8B54-105D5CFA5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39ADA-5164-F9B2-6789-4DB4FE487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71117-B3A6-4406-E7C2-941A7E1B9A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1F22A-5173-4E78-8D56-6DAE871A684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BD76B-9D71-D393-C743-A7936013B3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9EBD3-D8FF-C0CA-6605-1A53CC5536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2066E-D700-444B-971D-78C12F58A7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4303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536BA1-6FD0-AAD3-FAB5-E31483D4D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126" y="912626"/>
            <a:ext cx="4282983" cy="12003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Management Failures in NHS Maternity Care</a:t>
            </a:r>
            <a:br>
              <a:rPr lang="en-US" sz="1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Study: </a:t>
            </a:r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Shrewsbury and Telford Hospital NHS Trust Maternity Scandal</a:t>
            </a:r>
            <a:br>
              <a:rPr lang="en-US" sz="14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E38D0A7-9318-8556-C035-E9739F91A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6533" y="2253630"/>
            <a:ext cx="4282983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–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Kashyapkumar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Jaiminkumar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Kansara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No. – 2505251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 – LCHS006_LON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– Quality Assurance and Service Improvements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 – </a:t>
            </a:r>
            <a:r>
              <a:rPr lang="en-IN" sz="1800" dirty="0"/>
              <a:t>Brian Mashumba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6343B78-659C-12CF-6E07-D4AD0C5F80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" r="20217" b="1"/>
          <a:stretch>
            <a:fillRect/>
          </a:stretch>
        </p:blipFill>
        <p:spPr>
          <a:xfrm>
            <a:off x="6055619" y="650494"/>
            <a:ext cx="5492255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136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A499ADB4-F71C-C6AA-1001-BC73D104C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562" y="1192910"/>
            <a:ext cx="4560584" cy="112806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7D40AFE-A99E-8A5B-FD4C-2FA6F3D733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562" y="2431014"/>
            <a:ext cx="4559425" cy="397958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management ensures safe, effective and patient-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centered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care.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Failures in governance can lead to </a:t>
            </a: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serious harm and preventable deaths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Root causes</a:t>
            </a:r>
          </a:p>
          <a:p>
            <a:pPr lvl="2"/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 why maternity care 	Failures occurred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Safety Model</a:t>
            </a:r>
          </a:p>
          <a:p>
            <a:pPr lvl="2"/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Systemetic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based framework for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Policy Issues</a:t>
            </a:r>
          </a:p>
          <a:p>
            <a:pPr lvl="2"/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governance failures affected service delivery.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5F177409-2E68-DA7C-F0B0-A779F6F3638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3" r="22595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98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329BFD5-2F09-53B6-C92B-055C17458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Shrewsbury and Telford Maternity Scandal</a:t>
            </a:r>
            <a:endParaRPr lang="en-US" sz="3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Content Placeholder 10" descr="Child with balloon with solid fill">
            <a:extLst>
              <a:ext uri="{FF2B5EF4-FFF2-40B4-BE49-F238E27FC236}">
                <a16:creationId xmlns:a16="http://schemas.microsoft.com/office/drawing/2014/main" id="{2F14EEC5-DD14-F6C7-3BF6-8F067EB394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50160" y="2514600"/>
            <a:ext cx="914400" cy="914400"/>
          </a:xfr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27419D6-C95B-934C-3FC4-F0E65B402BAF}"/>
              </a:ext>
            </a:extLst>
          </p:cNvPr>
          <p:cNvSpPr/>
          <p:nvPr/>
        </p:nvSpPr>
        <p:spPr>
          <a:xfrm>
            <a:off x="995680" y="1947704"/>
            <a:ext cx="3108960" cy="31089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200+</a:t>
            </a: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Babies Harmed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Died or suffered server harm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21A2AB-AC00-9783-36E3-F8B781F9E984}"/>
              </a:ext>
            </a:extLst>
          </p:cNvPr>
          <p:cNvSpPr/>
          <p:nvPr/>
        </p:nvSpPr>
        <p:spPr>
          <a:xfrm>
            <a:off x="4612640" y="1943736"/>
            <a:ext cx="3108960" cy="31089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~50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Years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Failures spanning 1970s-2019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BE4277C-ABE5-719B-A734-346E91DAF9C2}"/>
              </a:ext>
            </a:extLst>
          </p:cNvPr>
          <p:cNvSpPr/>
          <p:nvPr/>
        </p:nvSpPr>
        <p:spPr>
          <a:xfrm>
            <a:off x="8244840" y="1943736"/>
            <a:ext cx="3108960" cy="31089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Ockenden Review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independent investigation published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Graphic 15" descr="Child with balloon with solid fill">
            <a:extLst>
              <a:ext uri="{FF2B5EF4-FFF2-40B4-BE49-F238E27FC236}">
                <a16:creationId xmlns:a16="http://schemas.microsoft.com/office/drawing/2014/main" id="{CAD2D6A8-3397-F191-CE42-E770D05C46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92960" y="2159000"/>
            <a:ext cx="914400" cy="914400"/>
          </a:xfrm>
          <a:prstGeom prst="rect">
            <a:avLst/>
          </a:prstGeom>
        </p:spPr>
      </p:pic>
      <p:pic>
        <p:nvPicPr>
          <p:cNvPr id="22" name="Graphic 21" descr="Clock with solid fill">
            <a:extLst>
              <a:ext uri="{FF2B5EF4-FFF2-40B4-BE49-F238E27FC236}">
                <a16:creationId xmlns:a16="http://schemas.microsoft.com/office/drawing/2014/main" id="{DFCCF231-F9A6-CFC8-D5BD-20A118DA3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17540" y="2179876"/>
            <a:ext cx="914400" cy="914400"/>
          </a:xfrm>
          <a:prstGeom prst="rect">
            <a:avLst/>
          </a:prstGeom>
        </p:spPr>
      </p:pic>
      <p:pic>
        <p:nvPicPr>
          <p:cNvPr id="24" name="Graphic 23" descr="Document with solid fill">
            <a:extLst>
              <a:ext uri="{FF2B5EF4-FFF2-40B4-BE49-F238E27FC236}">
                <a16:creationId xmlns:a16="http://schemas.microsoft.com/office/drawing/2014/main" id="{A7F2C908-139D-3F0E-A05D-DA924D85AF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42120" y="2179876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0963956-55BC-E909-E872-8D95AEF0065D}"/>
              </a:ext>
            </a:extLst>
          </p:cNvPr>
          <p:cNvSpPr txBox="1"/>
          <p:nvPr/>
        </p:nvSpPr>
        <p:spPr>
          <a:xfrm>
            <a:off x="2783840" y="5689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8F3855D-4B0F-AA2E-CC8A-96A0F9D1C78A}"/>
              </a:ext>
            </a:extLst>
          </p:cNvPr>
          <p:cNvSpPr txBox="1"/>
          <p:nvPr/>
        </p:nvSpPr>
        <p:spPr>
          <a:xfrm>
            <a:off x="649158" y="5412264"/>
            <a:ext cx="115236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largest maternity scandals in NHS history – many deaths and were avoidable had appropriate safety measures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Been Followed.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396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5F7EF9-EFBD-7D91-E5EB-301FD5E8F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7786" y="1212350"/>
            <a:ext cx="4282983" cy="120036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Quality Failures</a:t>
            </a:r>
            <a:br>
              <a:rPr lang="en-US" sz="3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2A5F76F-C200-B666-80C1-B40C328A971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5" r="7785"/>
          <a:stretch>
            <a:fillRect/>
          </a:stretch>
        </p:blipFill>
        <p:spPr>
          <a:xfrm>
            <a:off x="576244" y="1087822"/>
            <a:ext cx="5628018" cy="4449485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9A19363-6337-3020-8D37-6EDF3576B9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77786" y="2248147"/>
            <a:ext cx="4282984" cy="351194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Fetal Monitoring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Indequate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surveillance of fetal wellbeing during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Delayed Emergency C-Sections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delayes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escalating to emergency caesarean sections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Communication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transparency and communication with affected families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Ignored Complaints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 to investigates or act patient complaints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6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BF0344A-ECD1-5DA8-49C6-3608E000C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IN" sz="3800" b="1" cap="all" dirty="0">
                <a:latin typeface="Arial" panose="020B0604020202020204" pitchFamily="34" charset="0"/>
                <a:cs typeface="Arial" panose="020B0604020202020204" pitchFamily="34" charset="0"/>
              </a:rPr>
              <a:t>Why System failed ?</a:t>
            </a:r>
            <a:br>
              <a:rPr lang="en-IN" sz="38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001B237-4AD0-BBDF-B2FF-2822DA9D4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2" y="2257732"/>
            <a:ext cx="4530898" cy="3639450"/>
          </a:xfrm>
        </p:spPr>
        <p:txBody>
          <a:bodyPr anchor="ctr">
            <a:normAutofit fontScale="925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system failed primarily due to a </a:t>
            </a: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breakdown in clinical governance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where safety standards were not effectively monitored or enforced.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culture of defensiveness and blame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prevented staff from raising concerns, meaning early warning signs were ignored rather than acted upon.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was a significant gap between </a:t>
            </a: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national policy and local implementation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demonstrating that having guidelines alone is insufficient without accountability mechanisms.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Leadership failures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contributed to a lack of direction and oversight, allowing unsafe practices to continue over a prolonged period.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8EF8197E-8D5C-0926-72F7-20DCE5F59B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07820" y="1998368"/>
            <a:ext cx="4530899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Inadequate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and competency assessment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meant staff were not equipped to manage high-risk situations, particularly in fetal monitoring and emergency care.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Critically, the system lacked a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culture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as repeated incidents did not lead to meaningful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change, indicating failure in feedback and improvement systems.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Additionally,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external regulatory bodies failed to intervene early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suggesting that the failure extended beyond the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the wider healthcare system.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C7A16E-3A67-8EEA-B8F8-6594FE4FB8E7}"/>
              </a:ext>
            </a:extLst>
          </p:cNvPr>
          <p:cNvSpPr txBox="1"/>
          <p:nvPr/>
        </p:nvSpPr>
        <p:spPr>
          <a:xfrm>
            <a:off x="7538937" y="5927490"/>
            <a:ext cx="3595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(Reason, 2000; Ockenden, 2022)</a:t>
            </a:r>
          </a:p>
        </p:txBody>
      </p:sp>
    </p:spTree>
    <p:extLst>
      <p:ext uri="{BB962C8B-B14F-4D97-AF65-F5344CB8AC3E}">
        <p14:creationId xmlns:p14="http://schemas.microsoft.com/office/powerpoint/2010/main" val="1453132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65F550-344D-FFD8-A5BE-6714BCDAE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D875888-8CE5-7888-BAB5-5F3C3EE71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86DE671-5E08-4FF1-9CF3-24BB52D28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IN" sz="3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Swiss Cheese Model</a:t>
            </a:r>
            <a:br>
              <a:rPr lang="en-IN" sz="3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57DE22-B6C4-A255-7F36-AF2196EE7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DAB7DE-25B0-9183-D711-8AE74B998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8DEE087-1A1C-1D00-7705-DA087A5FB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2" y="2257732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Errors occur when </a:t>
            </a: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safety barriers fail simultaneously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When weaknesses align across layers, </a:t>
            </a: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harm occurs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9E2044-F3B6-C02E-C849-EF60D7ED5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2FD4208-FF15-09B8-9D5F-4D38B005C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320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1CB755D-F006-70A7-EA63-06C9CB039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 model</a:t>
            </a:r>
            <a:b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19F1A2D-5A1A-5FFE-AB0E-D1D94D72E2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3193" y="2750207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Root Cause Analysis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systemic issues rather than individual blame. Major root causes identified at Shrewsbury and Telford. </a:t>
            </a:r>
          </a:p>
          <a:p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Poor Leadership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 management and accountability structures</a:t>
            </a:r>
          </a:p>
          <a:p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Inadequate Training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lacked competency in critical procedures</a:t>
            </a:r>
          </a:p>
          <a:p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No Learning Culture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 to learn from previous incidents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48944A4-8F3B-D485-8041-551DF5042B0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56" b="-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780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51B5E61-BA98-2560-4B94-171623A88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33" y="1358448"/>
            <a:ext cx="4282983" cy="120036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 Contributing to Failures</a:t>
            </a:r>
            <a:br>
              <a:rPr lang="en-US" sz="3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652D91C-5041-FE33-52B3-452F066E67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6905" y="2344585"/>
            <a:ext cx="4282984" cy="35119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Weak Governance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governance frameworks were insufficient to enforce safety standards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Poor Policy Implementation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Maternity safety policies were not consistently applied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Training Gaps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Inadequate staff training guidelines across the Trust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Weak Oversight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accountability mechanisms and regulatory scrutiny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FA0C095-A8C8-62FF-F23A-DE99B363A04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02" r="7902"/>
          <a:stretch>
            <a:fillRect/>
          </a:stretch>
        </p:blipFill>
        <p:spPr>
          <a:xfrm>
            <a:off x="5987738" y="1081638"/>
            <a:ext cx="5628018" cy="446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3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4B3FE-88F8-851D-E7A3-1EAA4F6CA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Healthcare Service Provision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E3C14E-EDF8-1C72-C17F-620596B31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failures carry lasting lessons for NHS governance, patient safety culture, and accountability in maternity services.</a:t>
            </a:r>
          </a:p>
          <a:p>
            <a:pPr marL="0" indent="0">
              <a:buNone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A9EE6F-F219-3E83-98CF-64CF8E301DE1}"/>
              </a:ext>
            </a:extLst>
          </p:cNvPr>
          <p:cNvSpPr/>
          <p:nvPr/>
        </p:nvSpPr>
        <p:spPr>
          <a:xfrm>
            <a:off x="1036320" y="2946400"/>
            <a:ext cx="2763520" cy="28244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</a:t>
            </a: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Unsafe maternity care and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preventable deaths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undermined fundamental care standards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B039FC-BD07-D0B7-5D1E-5A082CB78FC6}"/>
              </a:ext>
            </a:extLst>
          </p:cNvPr>
          <p:cNvSpPr/>
          <p:nvPr/>
        </p:nvSpPr>
        <p:spPr>
          <a:xfrm>
            <a:off x="8036560" y="2946400"/>
            <a:ext cx="2763520" cy="28244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Equity</a:t>
            </a:r>
          </a:p>
          <a:p>
            <a:pPr algn="ctr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Families' concerns were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ignored; lack of transparency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eroded trust and equality</a:t>
            </a: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5B2954-3D35-B4B8-2438-2E611ABFC718}"/>
              </a:ext>
            </a:extLst>
          </p:cNvPr>
          <p:cNvSpPr/>
          <p:nvPr/>
        </p:nvSpPr>
        <p:spPr>
          <a:xfrm>
            <a:off x="4442460" y="2946400"/>
            <a:ext cx="2763520" cy="28244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Efficiency</a:t>
            </a:r>
          </a:p>
          <a:p>
            <a:pPr algn="ctr"/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Delays in emergency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treatment and poor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coordination of care across</a:t>
            </a:r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Graphic 12" descr="Clipboard Badge with solid fill">
            <a:extLst>
              <a:ext uri="{FF2B5EF4-FFF2-40B4-BE49-F238E27FC236}">
                <a16:creationId xmlns:a16="http://schemas.microsoft.com/office/drawing/2014/main" id="{3DC62DD5-D8B6-F140-6341-72F67016FA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0880" y="3035617"/>
            <a:ext cx="914400" cy="914400"/>
          </a:xfrm>
          <a:prstGeom prst="rect">
            <a:avLst/>
          </a:prstGeom>
        </p:spPr>
      </p:pic>
      <p:pic>
        <p:nvPicPr>
          <p:cNvPr id="15" name="Graphic 14" descr="Stopwatch 33% outline">
            <a:extLst>
              <a:ext uri="{FF2B5EF4-FFF2-40B4-BE49-F238E27FC236}">
                <a16:creationId xmlns:a16="http://schemas.microsoft.com/office/drawing/2014/main" id="{A8032990-2004-8069-B3FA-9FC75DAA2D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61000" y="2952114"/>
            <a:ext cx="914400" cy="914400"/>
          </a:xfrm>
          <a:prstGeom prst="rect">
            <a:avLst/>
          </a:prstGeom>
        </p:spPr>
      </p:pic>
      <p:pic>
        <p:nvPicPr>
          <p:cNvPr id="17" name="Graphic 16" descr="Weights Uneven with solid fill">
            <a:extLst>
              <a:ext uri="{FF2B5EF4-FFF2-40B4-BE49-F238E27FC236}">
                <a16:creationId xmlns:a16="http://schemas.microsoft.com/office/drawing/2014/main" id="{FE5779B1-EE43-D84D-1E35-3F96C7AC20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61120" y="30356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044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D5E36-DD31-B1DF-EF5C-993AA28D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0" y="978344"/>
            <a:ext cx="9236700" cy="1188950"/>
          </a:xfrm>
        </p:spPr>
        <p:txBody>
          <a:bodyPr anchor="b">
            <a:normAutofit/>
          </a:bodyPr>
          <a:lstStyle/>
          <a:p>
            <a: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</a:t>
            </a:r>
            <a:b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EFE7D-69F5-6F12-ED8D-20226155F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there were national policies on maternity, it seems that these were not implemented at the local level.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Practices were not stopped because there was lack of enforcement.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identification at a national level by authorities showed there was a problem in external oversight.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demonstrates the ineffectiveness of policy without oversight and accountability.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9313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34698-CAA2-D61F-49DE-8A15856CC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1014129"/>
            <a:ext cx="9236700" cy="1188950"/>
          </a:xfrm>
        </p:spPr>
        <p:txBody>
          <a:bodyPr anchor="b">
            <a:normAutofit/>
          </a:bodyPr>
          <a:lstStyle/>
          <a:p>
            <a: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IN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B1E40-3719-0853-6F01-7E204934C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Bolster systems for clinical governance (Francis, 2013).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 competency evaluation and training of staff (NHS England, 2023).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reliable systems for incident reporting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a culture of open and transparent safety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accountability for regulation compliance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847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32370-EEA5-E7DF-E130-6F40BFE7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IN" sz="5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5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179F2DD-CABD-110E-9888-7BBEFCAF8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story teaches a lesson that intervention at the right time is important, and learning from errors is crucial.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patients and their families may experience long-term harm from system failures (</a:t>
            </a:r>
            <a:r>
              <a:rPr lang="en-US" alt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Ockenden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 of leadership is important for improving the quality of healthcare.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314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89AB74-506E-B03F-06F6-8A19949AF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0D8016-EFE4-F630-3D3E-A4948E3E8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06146A3-3521-AC14-9FB5-9C0262F01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0D286DF-0A13-131F-4FA8-17A87381C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302E1F6-8877-83FB-93A8-A44884DD7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5F3CBD6A-B986-2514-5561-F6B65387A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3EE7AF-7E88-DD42-EF45-BECA20030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6D0B3-5E2B-466D-81DB-43A16C832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7" y="1239927"/>
            <a:ext cx="4245233" cy="4680583"/>
          </a:xfrm>
        </p:spPr>
        <p:txBody>
          <a:bodyPr anchor="ctr">
            <a:normAutofit/>
          </a:bodyPr>
          <a:lstStyle/>
          <a:p>
            <a:r>
              <a:rPr lang="en-IN" sz="5400" b="1" dirty="0"/>
              <a:t>Structure of Report (component 2)</a:t>
            </a:r>
            <a:endParaRPr lang="en-US" sz="5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F6FC603-875B-D62C-C9C3-84CF9ED14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 fontScale="775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Introduction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Overview of quality management and purpose of the study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Literature Review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Discussion of key theories and models such as: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Swiss Cheese Model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Root Cause Analysis 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Case Study Analysis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Examination of the Shrewsbury and Telford Maternity Scandal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Application of Safety Models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Analysis of root causes using systems-based approaches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Policy Analysis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Evaluation of healthcare policies and governance failures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Impact on Service Provision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Effects on quality, efficiency, and equity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Recommendations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Strategies for improving healthcare quality and safety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 dirty="0">
                <a:latin typeface="Arial" panose="020B0604020202020204" pitchFamily="34" charset="0"/>
              </a:rPr>
              <a:t>Conclusion</a:t>
            </a:r>
            <a:br>
              <a:rPr lang="en-US" altLang="en-US" sz="2000" dirty="0">
                <a:latin typeface="Arial" panose="020B0604020202020204" pitchFamily="34" charset="0"/>
              </a:rPr>
            </a:br>
            <a:r>
              <a:rPr lang="en-US" altLang="en-US" sz="2000" dirty="0">
                <a:latin typeface="Arial" panose="020B0604020202020204" pitchFamily="34" charset="0"/>
              </a:rPr>
              <a:t>Summary of key findings and implications </a:t>
            </a:r>
          </a:p>
        </p:txBody>
      </p:sp>
    </p:spTree>
    <p:extLst>
      <p:ext uri="{BB962C8B-B14F-4D97-AF65-F5344CB8AC3E}">
        <p14:creationId xmlns:p14="http://schemas.microsoft.com/office/powerpoint/2010/main" val="1074464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736D1-E0CF-B53B-68C9-9EB25EDEA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IN" sz="5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5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CF3C-5D0F-A9E1-2323-7A1E9B715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2677" y="937491"/>
            <a:ext cx="6551070" cy="4983020"/>
          </a:xfrm>
        </p:spPr>
        <p:txBody>
          <a:bodyPr anchor="ctr">
            <a:normAutofit/>
          </a:bodyPr>
          <a:lstStyle/>
          <a:p>
            <a:pPr marL="171450" indent="-171450"/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Batalden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Davidoff, F. (2007) ‘What is quality improvement in healthcare?’,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and Safety in Health Care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16(1), pp. 2–3.</a:t>
            </a:r>
          </a:p>
          <a:p>
            <a:pPr marL="171450" indent="-171450"/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Carayon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Wetterneck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Rivera-Rodriguez, A., Hundt, A.,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Hoonakker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Holden, R.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Gurses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(2014) ‘Human factors systems approach to healthcare quality and patient safety’,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Quality &amp; Safety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23(3), pp. 196–205.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 Quality Commission (2023)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Maternity services survey 2023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CQC.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(2022)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response to the </a:t>
            </a:r>
            <a:r>
              <a:rPr lang="en-US" sz="1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Ockenden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review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DHSC.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Donabedian, A. (1988) ‘The quality of care: How can it be assessed?’,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American Medical Association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260(12), pp. 1743–1748.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Francis, R. (2013)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of the Mid Staffordshire NHS Foundation Trust Public Inquiry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The Stationery Office.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 of Medicine (2001)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Crossing the quality chasm: A new health system for the 21st century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Washington, DC: National Academies Press.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Three-year delivery plan for maternity and neonatal services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</a:t>
            </a:r>
          </a:p>
          <a:p>
            <a:pPr marL="171450" indent="-171450"/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Ockenden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(2022)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report of the </a:t>
            </a:r>
            <a:r>
              <a:rPr lang="en-US" sz="1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Ockenden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review: Findings, conclusions and essential actions from the independent review of maternity services at Shrewsbury and Telford Hospital NHS Trust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Department of Health and Social Care.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Øvretveit, J. (2017)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healthcare quality and safety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Routledge.</a:t>
            </a:r>
          </a:p>
          <a:p>
            <a:pPr marL="171450" indent="-171450"/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Percarpio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Watts, B. and Weeks, W. (2008) ‘The effectiveness of root cause analysis: What does the literature tell us?’,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Joint Commission Journal on Quality and Patient Safety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34(7), pp. 417–422.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Reason, J. (2000) ‘Human error: models and management’,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320(7237), pp. 768–770.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Vincent, C. (2010)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safety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Wiley-Blackwell.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Walshe, K. and Smith, J. (2016)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management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3rd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Maidenhead: Open University Press.</a:t>
            </a:r>
          </a:p>
          <a:p>
            <a:pPr marL="171450" indent="-171450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(2021)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patient safety action plan 2021–2030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WHO.</a:t>
            </a:r>
          </a:p>
          <a:p>
            <a:pPr marL="171450" indent="-171450"/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112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1240</Words>
  <Application>Microsoft Office PowerPoint</Application>
  <PresentationFormat>Widescreen</PresentationFormat>
  <Paragraphs>153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Quality Management Failures in NHS Maternity Care  Case Study: Shrewsbury and Telford Hospital NHS Trust Maternity Scandal </vt:lpstr>
      <vt:lpstr>Introduction </vt:lpstr>
      <vt:lpstr>Shrewsbury and Telford Maternity Scandal</vt:lpstr>
      <vt:lpstr>Key Quality Failures </vt:lpstr>
      <vt:lpstr>Why System failed ? </vt:lpstr>
      <vt:lpstr>Swiss Cheese Model </vt:lpstr>
      <vt:lpstr>Safety model </vt:lpstr>
      <vt:lpstr>Policy Issues Contributing to Failures </vt:lpstr>
      <vt:lpstr>Impact on Healthcare Service Provision </vt:lpstr>
      <vt:lpstr>Policy Issues </vt:lpstr>
      <vt:lpstr>Recommendations </vt:lpstr>
      <vt:lpstr>Conclusion</vt:lpstr>
      <vt:lpstr>Structure of Report (component 2)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Kashyap Kanasara</dc:creator>
  <cp:lastModifiedBy>Kashyap Kanasara</cp:lastModifiedBy>
  <cp:revision>10</cp:revision>
  <dcterms:created xsi:type="dcterms:W3CDTF">2026-03-23T12:33:34Z</dcterms:created>
  <dcterms:modified xsi:type="dcterms:W3CDTF">2026-03-23T23:12:16Z</dcterms:modified>
</cp:coreProperties>
</file>