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932DAC-E502-8347-85F6-6ED1AFF029EA}" v="432" dt="2026-02-04T15:45:29.369"/>
    <p1510:client id="{94D78F19-7601-1578-B454-E4AB9AB0C333}" v="326" dt="2026-02-04T15:43:00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5" d="100"/>
          <a:sy n="95" d="100"/>
        </p:scale>
        <p:origin x="62" y="3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br>
              <a:rPr lang="en-GB" dirty="0">
                <a:solidFill>
                  <a:srgbClr val="FF0000"/>
                </a:solidFill>
              </a:rPr>
            </a:b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Willy Glasser</a:t>
            </a:r>
            <a:r>
              <a:rPr lang="en-GB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  <a:r>
              <a:rPr lang="en-GB"/>
              <a:t>(1986)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61933"/>
            <a:ext cx="9144000" cy="27653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By</a:t>
            </a:r>
          </a:p>
          <a:p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Lucy Jayne Rees</a:t>
            </a:r>
          </a:p>
          <a:p>
            <a:r>
              <a:rPr lang="en-GB"/>
              <a:t>&amp; Co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BB9A7-33F2-BC62-7C00-A6F0CE109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Who are they?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44AB7-50CC-D3FD-C2E2-A0AD168CC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William Glasser (May 11, 1925 – August 23,2013)</a:t>
            </a:r>
          </a:p>
          <a:p>
            <a:r>
              <a:rPr lang="en-GB" sz="2400"/>
              <a:t>Was an American Psychiatrist from Cleveland, Ohio.</a:t>
            </a:r>
          </a:p>
          <a:p>
            <a:r>
              <a:rPr lang="en-GB" sz="2400"/>
              <a:t>He was known for his "Reality Therapy" </a:t>
            </a:r>
          </a:p>
          <a:p>
            <a:r>
              <a:rPr lang="en-GB" sz="2400" dirty="0">
                <a:ea typeface="+mn-lt"/>
                <a:cs typeface="+mn-lt"/>
              </a:rPr>
              <a:t>Which is approach that focuses on helping individuals make better choices to </a:t>
            </a:r>
            <a:r>
              <a:rPr lang="en-GB" sz="2400" dirty="0" err="1">
                <a:ea typeface="+mn-lt"/>
                <a:cs typeface="+mn-lt"/>
              </a:rPr>
              <a:t>fulfill</a:t>
            </a:r>
            <a:r>
              <a:rPr lang="en-GB" sz="2400" dirty="0">
                <a:ea typeface="+mn-lt"/>
                <a:cs typeface="+mn-lt"/>
              </a:rPr>
              <a:t> their needs and improve their relationships. This method emphasizes persona l responsibility and the idea that individuals can control their </a:t>
            </a:r>
            <a:r>
              <a:rPr lang="en-GB" sz="2400" dirty="0" err="1">
                <a:ea typeface="+mn-lt"/>
                <a:cs typeface="+mn-lt"/>
              </a:rPr>
              <a:t>behavior</a:t>
            </a:r>
            <a:r>
              <a:rPr lang="en-GB" sz="2400" dirty="0">
                <a:ea typeface="+mn-lt"/>
                <a:cs typeface="+mn-lt"/>
              </a:rPr>
              <a:t> and emotions through their choices.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22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FD34A-1071-1D22-D3BA-821E6B57B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What is their 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C1865-56C0-0D7F-0900-65086C9C1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28600" indent="-228600">
              <a:spcBef>
                <a:spcPts val="1000"/>
              </a:spcBef>
              <a:buClrTx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12529"/>
                </a:solidFill>
                <a:highlight>
                  <a:srgbClr val="FFFFFF"/>
                </a:highlight>
                <a:latin typeface="Aptos" panose="020B0004020202020204"/>
                <a:ea typeface="+mn-lt"/>
                <a:cs typeface="+mn-lt"/>
              </a:rPr>
              <a:t>"Control Theory in the Classroom" presents an insightful analysis of what is wrong with </a:t>
            </a:r>
            <a:r>
              <a:rPr lang="en-GB" sz="2400">
                <a:solidFill>
                  <a:srgbClr val="212529"/>
                </a:solidFill>
                <a:highlight>
                  <a:srgbClr val="FFFFFF"/>
                </a:highlight>
                <a:latin typeface="Aptos" panose="020B0004020202020204"/>
                <a:ea typeface="+mn-lt"/>
                <a:cs typeface="+mn-lt"/>
              </a:rPr>
              <a:t>traditional schooling and what needs to be done about it.</a:t>
            </a:r>
            <a:endParaRPr lang="en-GB" sz="2400">
              <a:solidFill>
                <a:srgbClr val="000000"/>
              </a:solidFill>
              <a:latin typeface="Aptos" panose="020B0004020202020204"/>
              <a:ea typeface="+mn-lt"/>
              <a:cs typeface="+mn-lt"/>
            </a:endParaRPr>
          </a:p>
          <a:p>
            <a:pPr marL="228600" indent="-228600">
              <a:spcBef>
                <a:spcPts val="1000"/>
              </a:spcBef>
              <a:buClrTx/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212529"/>
                </a:solidFill>
                <a:highlight>
                  <a:srgbClr val="FFFFFF"/>
                </a:highlight>
                <a:latin typeface="Aptos" panose="020B0004020202020204"/>
                <a:ea typeface="+mn-lt"/>
                <a:cs typeface="+mn-lt"/>
              </a:rPr>
              <a:t>Dr. Glasser gives reasoning for the use of learning-teams in schools to capture the excitement and commitment students display in sports but rarely in the classroom.</a:t>
            </a:r>
            <a:endParaRPr lang="en-GB" sz="2400">
              <a:solidFill>
                <a:srgbClr val="000000"/>
              </a:solidFill>
              <a:latin typeface="Aptos" panose="020B0004020202020204"/>
              <a:ea typeface="+mn-lt"/>
              <a:cs typeface="+mn-lt"/>
            </a:endParaRPr>
          </a:p>
          <a:p>
            <a:pPr marL="228600" indent="-228600">
              <a:spcBef>
                <a:spcPts val="1000"/>
              </a:spcBef>
              <a:buClrTx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12529"/>
                </a:solidFill>
                <a:highlight>
                  <a:srgbClr val="FFFFFF"/>
                </a:highlight>
                <a:latin typeface="Aptos"/>
                <a:ea typeface="+mn-lt"/>
                <a:cs typeface="+mn-lt"/>
              </a:rPr>
              <a:t>Dr. Glasser translates control theory into a productive, classroom model of team learning with emphasis on satisfaction and excitement. Working in small teams, students find that knowledge contributes to power, friendship and fun.</a:t>
            </a:r>
            <a:endParaRPr lang="en-GB" sz="2400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 marL="228600" indent="-228600">
              <a:spcBef>
                <a:spcPts val="1000"/>
              </a:spcBef>
              <a:buClrTx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12529"/>
                </a:solidFill>
                <a:highlight>
                  <a:srgbClr val="FFFFFF"/>
                </a:highlight>
                <a:latin typeface="Aptos"/>
                <a:ea typeface="+mn-lt"/>
                <a:cs typeface="+mn-lt"/>
              </a:rPr>
              <a:t>William Glasser combines his extensive theoretical expertise and wide practical experience to provide a practical and illuminating guide for teachers that should be required reading in every college of education in the country. </a:t>
            </a:r>
          </a:p>
        </p:txBody>
      </p:sp>
    </p:spTree>
    <p:extLst>
      <p:ext uri="{BB962C8B-B14F-4D97-AF65-F5344CB8AC3E}">
        <p14:creationId xmlns:p14="http://schemas.microsoft.com/office/powerpoint/2010/main" val="3980390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F13FF-4197-852B-0CC3-E9E621589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What is his Background?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D2958-7797-8877-05D0-A135A2A55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0118"/>
            <a:ext cx="10879014" cy="44568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4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He was the youngest of three children in a family that valued education.</a:t>
            </a:r>
            <a:endParaRPr lang="en-GB" sz="2400">
              <a:latin typeface="Corbel" panose="020B0503020204020204"/>
              <a:ea typeface="Roboto"/>
              <a:cs typeface="Roboto"/>
            </a:endParaRPr>
          </a:p>
          <a:p>
            <a:r>
              <a:rPr lang="en-GB" sz="24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Glasser initially pursued a degree in chemical engineering at Case Western  Reserve University but shifted his focus to psychology, earning his MA in       clinical psychology in 1949 and his MD in psychiatry in 1953.</a:t>
            </a:r>
            <a:endParaRPr lang="en-GB" sz="2400">
              <a:latin typeface="Aptos" panose="020B0004020202020204"/>
              <a:ea typeface="Roboto"/>
              <a:cs typeface="Roboto"/>
            </a:endParaRPr>
          </a:p>
          <a:p>
            <a:r>
              <a:rPr lang="en-GB" sz="2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He completed his psychiatric training at UCLA and the Veterans </a:t>
            </a:r>
            <a:r>
              <a:rPr lang="en-GB" sz="24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                     </a:t>
            </a:r>
            <a:r>
              <a:rPr lang="en-GB" sz="2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Administration Hospital. </a:t>
            </a:r>
            <a:endParaRPr lang="en-GB" sz="24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r>
              <a:rPr lang="en-GB" sz="2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Glasser began his career in psychiatry in the 1950s, establishing a private </a:t>
            </a:r>
            <a:r>
              <a:rPr lang="en-GB" sz="24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      </a:t>
            </a:r>
            <a:r>
              <a:rPr lang="en-GB" sz="2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practice in Los Angeles, which he maintained until 1986.</a:t>
            </a:r>
            <a:endParaRPr lang="en-GB" sz="24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6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615617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1C1ED-EC35-DD98-6082-2681BF3DC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His views on managing classroom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FF043-22A3-8F4C-F93A-E86306E39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Glasser believes that all </a:t>
            </a:r>
            <a:r>
              <a:rPr lang="en-GB" dirty="0" err="1">
                <a:ea typeface="+mn-lt"/>
                <a:cs typeface="+mn-lt"/>
              </a:rPr>
              <a:t>behavior</a:t>
            </a:r>
            <a:r>
              <a:rPr lang="en-GB" dirty="0">
                <a:ea typeface="+mn-lt"/>
                <a:cs typeface="+mn-lt"/>
              </a:rPr>
              <a:t> is a </a:t>
            </a:r>
            <a:r>
              <a:rPr lang="en-GB" b="1" dirty="0">
                <a:ea typeface="+mn-lt"/>
                <a:cs typeface="+mn-lt"/>
              </a:rPr>
              <a:t>choice</a:t>
            </a:r>
            <a:r>
              <a:rPr lang="en-GB" dirty="0">
                <a:ea typeface="+mn-lt"/>
                <a:cs typeface="+mn-lt"/>
              </a:rPr>
              <a:t> driven by individuals attempting to satisfy five basic genetic needs:</a:t>
            </a:r>
            <a:endParaRPr lang="en-GB" dirty="0"/>
          </a:p>
          <a:p>
            <a:pPr lvl="1"/>
            <a:r>
              <a:rPr lang="en-GB" b="1">
                <a:ea typeface="+mn-lt"/>
                <a:cs typeface="+mn-lt"/>
              </a:rPr>
              <a:t>Survival</a:t>
            </a:r>
            <a:r>
              <a:rPr lang="en-GB">
                <a:ea typeface="+mn-lt"/>
                <a:cs typeface="+mn-lt"/>
              </a:rPr>
              <a:t> (basic safety and security)</a:t>
            </a:r>
            <a:endParaRPr lang="en-GB"/>
          </a:p>
          <a:p>
            <a:pPr lvl="1"/>
            <a:r>
              <a:rPr lang="en-GB" b="1">
                <a:ea typeface="+mn-lt"/>
                <a:cs typeface="+mn-lt"/>
              </a:rPr>
              <a:t>Love and belonging</a:t>
            </a:r>
            <a:r>
              <a:rPr lang="en-GB">
                <a:ea typeface="+mn-lt"/>
                <a:cs typeface="+mn-lt"/>
              </a:rPr>
              <a:t> (connections and acceptance)</a:t>
            </a:r>
            <a:endParaRPr lang="en-GB"/>
          </a:p>
          <a:p>
            <a:pPr lvl="1"/>
            <a:r>
              <a:rPr lang="en-GB" b="1">
                <a:ea typeface="+mn-lt"/>
                <a:cs typeface="+mn-lt"/>
              </a:rPr>
              <a:t>Power</a:t>
            </a:r>
            <a:r>
              <a:rPr lang="en-GB">
                <a:ea typeface="+mn-lt"/>
                <a:cs typeface="+mn-lt"/>
              </a:rPr>
              <a:t> (competence, achievement, recognition)</a:t>
            </a:r>
            <a:endParaRPr lang="en-GB"/>
          </a:p>
          <a:p>
            <a:pPr lvl="1"/>
            <a:r>
              <a:rPr lang="en-GB" b="1">
                <a:ea typeface="+mn-lt"/>
                <a:cs typeface="+mn-lt"/>
              </a:rPr>
              <a:t>Freedom</a:t>
            </a:r>
            <a:r>
              <a:rPr lang="en-GB">
                <a:ea typeface="+mn-lt"/>
                <a:cs typeface="+mn-lt"/>
              </a:rPr>
              <a:t> (autonomy and choice)</a:t>
            </a:r>
            <a:endParaRPr lang="en-GB"/>
          </a:p>
          <a:p>
            <a:pPr lvl="1"/>
            <a:r>
              <a:rPr lang="en-GB" b="1" dirty="0">
                <a:ea typeface="+mn-lt"/>
                <a:cs typeface="+mn-lt"/>
              </a:rPr>
              <a:t>Fun</a:t>
            </a:r>
            <a:r>
              <a:rPr lang="en-GB">
                <a:ea typeface="+mn-lt"/>
                <a:cs typeface="+mn-lt"/>
              </a:rPr>
              <a:t> (enjoyment and pleasure)</a:t>
            </a:r>
          </a:p>
          <a:p>
            <a:pPr lvl="1"/>
            <a:endParaRPr lang="en-GB" sz="2800" dirty="0">
              <a:ea typeface="+mn-lt"/>
              <a:cs typeface="+mn-lt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In the classroom, </a:t>
            </a:r>
            <a:r>
              <a:rPr lang="en-GB" dirty="0" err="1">
                <a:ea typeface="+mn-lt"/>
                <a:cs typeface="+mn-lt"/>
              </a:rPr>
              <a:t>misbehavior</a:t>
            </a:r>
            <a:r>
              <a:rPr lang="en-GB" dirty="0">
                <a:ea typeface="+mn-lt"/>
                <a:cs typeface="+mn-lt"/>
              </a:rPr>
              <a:t> occurs when students' needs are unmet, leading them to choose ineffective or disruptive ways to </a:t>
            </a:r>
            <a:r>
              <a:rPr lang="en-GB" dirty="0" err="1">
                <a:ea typeface="+mn-lt"/>
                <a:cs typeface="+mn-lt"/>
              </a:rPr>
              <a:t>fulfill</a:t>
            </a:r>
            <a:r>
              <a:rPr lang="en-GB" dirty="0">
                <a:ea typeface="+mn-lt"/>
                <a:cs typeface="+mn-lt"/>
              </a:rPr>
              <a:t> those needs</a:t>
            </a:r>
            <a:endParaRPr lang="en-GB" dirty="0"/>
          </a:p>
          <a:p>
            <a:pPr lvl="1">
              <a:buNone/>
            </a:pPr>
            <a:r>
              <a:rPr lang="en-GB">
                <a:ea typeface="+mn-lt"/>
                <a:cs typeface="+mn-lt"/>
              </a:rPr>
              <a:t>e.g., acting out for attention/belonging or power</a:t>
            </a:r>
            <a:endParaRPr lang="en-GB"/>
          </a:p>
          <a:p>
            <a:pPr lvl="1">
              <a:buNone/>
            </a:pPr>
            <a:r>
              <a:rPr lang="en-GB" dirty="0"/>
              <a:t>Teachers can avoid facing this by </a:t>
            </a:r>
            <a:r>
              <a:rPr lang="en-GB" dirty="0" err="1"/>
              <a:t>docussing</a:t>
            </a:r>
            <a:r>
              <a:rPr lang="en-GB" dirty="0"/>
              <a:t> on </a:t>
            </a:r>
            <a:r>
              <a:rPr lang="en-GB" dirty="0" err="1"/>
              <a:t>intristic</a:t>
            </a:r>
            <a:r>
              <a:rPr lang="en-GB" dirty="0"/>
              <a:t> needs of students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979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5504A-2B67-935A-59A9-77A97A6B4C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</a:rPr>
              <a:t>Thanks for listening</a:t>
            </a:r>
            <a:br>
              <a:rPr lang="en-GB" dirty="0">
                <a:solidFill>
                  <a:schemeClr val="tx2">
                    <a:lumMod val="49000"/>
                    <a:lumOff val="51000"/>
                  </a:schemeClr>
                </a:solidFill>
              </a:rPr>
            </a:br>
            <a:br>
              <a:rPr lang="en-GB" dirty="0"/>
            </a:br>
            <a:endParaRPr lang="en-GB" dirty="0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495F6-72BB-374A-7223-95A6A79EA1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127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428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Corbel</vt:lpstr>
      <vt:lpstr>Roboto</vt:lpstr>
      <vt:lpstr>office theme</vt:lpstr>
      <vt:lpstr> Willy Glasser (1986)</vt:lpstr>
      <vt:lpstr>Who are they?</vt:lpstr>
      <vt:lpstr>What is their Theory?</vt:lpstr>
      <vt:lpstr>What is his Background?</vt:lpstr>
      <vt:lpstr>His views on managing classroom behaviour</vt:lpstr>
      <vt:lpstr>Thanks for listening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Katie Gardner</cp:lastModifiedBy>
  <cp:revision>379</cp:revision>
  <dcterms:created xsi:type="dcterms:W3CDTF">2026-02-04T14:50:44Z</dcterms:created>
  <dcterms:modified xsi:type="dcterms:W3CDTF">2026-02-04T15:47:43Z</dcterms:modified>
</cp:coreProperties>
</file>