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sldIdLst>
    <p:sldId id="256" r:id="rId5"/>
    <p:sldId id="257" r:id="rId6"/>
    <p:sldId id="258" r:id="rId7"/>
    <p:sldId id="259" r:id="rId8"/>
    <p:sldId id="261" r:id="rId9"/>
    <p:sldId id="262" r:id="rId10"/>
    <p:sldId id="263" r:id="rId11"/>
    <p:sldId id="291" r:id="rId12"/>
    <p:sldId id="292" r:id="rId13"/>
    <p:sldId id="293" r:id="rId14"/>
    <p:sldId id="294" r:id="rId15"/>
    <p:sldId id="295" r:id="rId16"/>
    <p:sldId id="296"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7" d="100"/>
          <a:sy n="77" d="100"/>
        </p:scale>
        <p:origin x="68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8EBBA7-5623-44C2-8BB7-FF1059AF70D9}" type="datetimeFigureOut">
              <a:rPr lang="en-GB" smtClean="0"/>
              <a:t>16/12/2019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D5F46E-013A-42F2-A65D-CCE4F4BF5658}" type="slidenum">
              <a:rPr lang="en-GB" smtClean="0"/>
              <a:t>‹#›</a:t>
            </a:fld>
            <a:endParaRPr lang="en-GB"/>
          </a:p>
        </p:txBody>
      </p:sp>
    </p:spTree>
    <p:extLst>
      <p:ext uri="{BB962C8B-B14F-4D97-AF65-F5344CB8AC3E}">
        <p14:creationId xmlns:p14="http://schemas.microsoft.com/office/powerpoint/2010/main" val="1160673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10 – Windows Installation</a:t>
            </a:r>
          </a:p>
          <a:p>
            <a:pPr>
              <a:buFontTx/>
              <a:buNone/>
            </a:pPr>
            <a:r>
              <a:rPr lang="en-US" sz="1200" b="0" dirty="0"/>
              <a:t>10.1 – Modern Operating Systems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236031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10.1.1 – Operating System Features</a:t>
            </a:r>
          </a:p>
          <a:p>
            <a:pPr>
              <a:buFontTx/>
              <a:buNone/>
            </a:pPr>
            <a:r>
              <a:rPr lang="en-GB" b="0" dirty="0"/>
              <a:t>10.1.1.1 – Terms</a:t>
            </a:r>
          </a:p>
        </p:txBody>
      </p:sp>
    </p:spTree>
    <p:extLst>
      <p:ext uri="{BB962C8B-B14F-4D97-AF65-F5344CB8AC3E}">
        <p14:creationId xmlns:p14="http://schemas.microsoft.com/office/powerpoint/2010/main" val="1410328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10.1.1 – Operating System Features</a:t>
            </a:r>
          </a:p>
          <a:p>
            <a:pPr>
              <a:buFontTx/>
              <a:buNone/>
            </a:pPr>
            <a:r>
              <a:rPr lang="en-GB" b="0" dirty="0"/>
              <a:t>10.1.1.2 – Basic Functions of an Operating System</a:t>
            </a:r>
          </a:p>
        </p:txBody>
      </p:sp>
    </p:spTree>
    <p:extLst>
      <p:ext uri="{BB962C8B-B14F-4D97-AF65-F5344CB8AC3E}">
        <p14:creationId xmlns:p14="http://schemas.microsoft.com/office/powerpoint/2010/main" val="3342947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10.1.1 – Operating System Features</a:t>
            </a:r>
          </a:p>
          <a:p>
            <a:pPr>
              <a:buFontTx/>
              <a:buNone/>
            </a:pPr>
            <a:r>
              <a:rPr lang="en-GB" b="0" dirty="0"/>
              <a:t>10.1.1.3 – Windows Operating Systems</a:t>
            </a:r>
          </a:p>
          <a:p>
            <a:pPr>
              <a:buFontTx/>
              <a:buNone/>
            </a:pPr>
            <a:r>
              <a:rPr lang="en-GB" b="0" dirty="0"/>
              <a:t>10.1.1.4 – Check Your Understanding – Windows Terminology</a:t>
            </a:r>
          </a:p>
        </p:txBody>
      </p:sp>
    </p:spTree>
    <p:extLst>
      <p:ext uri="{BB962C8B-B14F-4D97-AF65-F5344CB8AC3E}">
        <p14:creationId xmlns:p14="http://schemas.microsoft.com/office/powerpoint/2010/main" val="3456527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10.1.2 – Customer Requirements for an Operating System</a:t>
            </a:r>
          </a:p>
          <a:p>
            <a:pPr>
              <a:buFontTx/>
              <a:buNone/>
            </a:pPr>
            <a:r>
              <a:rPr lang="en-GB" b="0" dirty="0"/>
              <a:t>10.1.2.3 – 32-bit vs. 64-bit Processor Architecture</a:t>
            </a:r>
          </a:p>
          <a:p>
            <a:pPr>
              <a:buFontTx/>
              <a:buNone/>
            </a:pPr>
            <a:r>
              <a:rPr lang="en-GB" b="0" dirty="0"/>
              <a:t>10.1.2.4 – What Do You Already Know? – Choosing a Windows 10 Edition</a:t>
            </a:r>
          </a:p>
          <a:p>
            <a:pPr>
              <a:buFontTx/>
              <a:buNone/>
            </a:pPr>
            <a:r>
              <a:rPr lang="en-GB" b="0" dirty="0"/>
              <a:t>10.1.2.5 – Check Your Understanding – Choosing an Operating System</a:t>
            </a:r>
          </a:p>
        </p:txBody>
      </p:sp>
    </p:spTree>
    <p:extLst>
      <p:ext uri="{BB962C8B-B14F-4D97-AF65-F5344CB8AC3E}">
        <p14:creationId xmlns:p14="http://schemas.microsoft.com/office/powerpoint/2010/main" val="3649989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10.2.1.1 – Storage Device Types</a:t>
            </a:r>
          </a:p>
          <a:p>
            <a:pPr>
              <a:buFontTx/>
              <a:buNone/>
            </a:pPr>
            <a:endParaRPr lang="en-GB" b="0" dirty="0"/>
          </a:p>
        </p:txBody>
      </p:sp>
    </p:spTree>
    <p:extLst>
      <p:ext uri="{BB962C8B-B14F-4D97-AF65-F5344CB8AC3E}">
        <p14:creationId xmlns:p14="http://schemas.microsoft.com/office/powerpoint/2010/main" val="3367135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10.2.1.2 – Hard Drive Partitioning</a:t>
            </a:r>
          </a:p>
          <a:p>
            <a:pPr>
              <a:buFontTx/>
              <a:buNone/>
            </a:pPr>
            <a:endParaRPr lang="en-GB" b="0" dirty="0"/>
          </a:p>
        </p:txBody>
      </p:sp>
    </p:spTree>
    <p:extLst>
      <p:ext uri="{BB962C8B-B14F-4D97-AF65-F5344CB8AC3E}">
        <p14:creationId xmlns:p14="http://schemas.microsoft.com/office/powerpoint/2010/main" val="1695949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10.2.1.3 – Partitions and Logical Drives</a:t>
            </a:r>
          </a:p>
          <a:p>
            <a:pPr>
              <a:buFontTx/>
              <a:buNone/>
            </a:pPr>
            <a:r>
              <a:rPr lang="en-GB" b="0" dirty="0"/>
              <a:t>10.2.1.4 – Check Your Understanding – Identify Disk Terms</a:t>
            </a:r>
          </a:p>
          <a:p>
            <a:pPr>
              <a:buFontTx/>
              <a:buNone/>
            </a:pPr>
            <a:endParaRPr lang="en-GB" b="0" dirty="0"/>
          </a:p>
        </p:txBody>
      </p:sp>
    </p:spTree>
    <p:extLst>
      <p:ext uri="{BB962C8B-B14F-4D97-AF65-F5344CB8AC3E}">
        <p14:creationId xmlns:p14="http://schemas.microsoft.com/office/powerpoint/2010/main" val="419971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10.2.1.5 – File Systems</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3347686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11.1.4.5 – Windows Libraries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2356572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11.1.4.6 – Directory Structures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4027998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11.1.4.7 – User and System File Locations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7394695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11.1.4.8 – File Extensions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7476934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11.1.4.9 – File Attributes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438904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11.2.2 – User and Account Control Panel Items </a:t>
            </a:r>
            <a:endParaRPr lang="en-GB" b="0" dirty="0"/>
          </a:p>
          <a:p>
            <a:pPr>
              <a:lnSpc>
                <a:spcPct val="80000"/>
              </a:lnSpc>
              <a:buFontTx/>
              <a:buNone/>
            </a:pPr>
            <a:r>
              <a:rPr lang="en-US" dirty="0">
                <a:latin typeface="Arial" charset="0"/>
              </a:rPr>
              <a:t>11.2.2.1 – User Accounts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41717089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12.1.1 – Android vs iOS</a:t>
            </a:r>
          </a:p>
          <a:p>
            <a:pPr>
              <a:lnSpc>
                <a:spcPct val="80000"/>
              </a:lnSpc>
              <a:buFontTx/>
              <a:buNone/>
            </a:pPr>
            <a:r>
              <a:rPr lang="en-US" dirty="0">
                <a:latin typeface="Arial" charset="0"/>
              </a:rPr>
              <a:t>12.1.1.1 – Open Source vs Closed Source</a:t>
            </a:r>
            <a:endParaRPr lang="en-US" dirty="0"/>
          </a:p>
        </p:txBody>
      </p:sp>
    </p:spTree>
    <p:extLst>
      <p:ext uri="{BB962C8B-B14F-4D97-AF65-F5344CB8AC3E}">
        <p14:creationId xmlns:p14="http://schemas.microsoft.com/office/powerpoint/2010/main" val="31434967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12.1.4.3 – GPS</a:t>
            </a:r>
            <a:endParaRPr lang="en-US" dirty="0"/>
          </a:p>
        </p:txBody>
      </p:sp>
    </p:spTree>
    <p:extLst>
      <p:ext uri="{BB962C8B-B14F-4D97-AF65-F5344CB8AC3E}">
        <p14:creationId xmlns:p14="http://schemas.microsoft.com/office/powerpoint/2010/main" val="15598131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12.1.4.8 – Virtual Assistants</a:t>
            </a:r>
            <a:endParaRPr lang="en-US" dirty="0"/>
          </a:p>
        </p:txBody>
      </p:sp>
    </p:spTree>
    <p:extLst>
      <p:ext uri="{BB962C8B-B14F-4D97-AF65-F5344CB8AC3E}">
        <p14:creationId xmlns:p14="http://schemas.microsoft.com/office/powerpoint/2010/main" val="26971508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12.3.1.1 – Introduction to Linux and macOS Operating Systems</a:t>
            </a:r>
            <a:endParaRPr lang="en-US" dirty="0"/>
          </a:p>
        </p:txBody>
      </p:sp>
    </p:spTree>
    <p:extLst>
      <p:ext uri="{BB962C8B-B14F-4D97-AF65-F5344CB8AC3E}">
        <p14:creationId xmlns:p14="http://schemas.microsoft.com/office/powerpoint/2010/main" val="32913840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12.3.1.2 – Overview of Linux GUI</a:t>
            </a:r>
            <a:endParaRPr lang="en-US" dirty="0"/>
          </a:p>
        </p:txBody>
      </p:sp>
    </p:spTree>
    <p:extLst>
      <p:ext uri="{BB962C8B-B14F-4D97-AF65-F5344CB8AC3E}">
        <p14:creationId xmlns:p14="http://schemas.microsoft.com/office/powerpoint/2010/main" val="42263747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12.3.1.3 – Overview of macOS GUI</a:t>
            </a:r>
            <a:endParaRPr lang="en-US" dirty="0"/>
          </a:p>
        </p:txBody>
      </p:sp>
    </p:spTree>
    <p:extLst>
      <p:ext uri="{BB962C8B-B14F-4D97-AF65-F5344CB8AC3E}">
        <p14:creationId xmlns:p14="http://schemas.microsoft.com/office/powerpoint/2010/main" val="25206121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12.3.1.4 – Overview of Linux and macOS CLI</a:t>
            </a:r>
            <a:endParaRPr lang="en-US" dirty="0"/>
          </a:p>
        </p:txBody>
      </p:sp>
    </p:spTree>
    <p:extLst>
      <p:ext uri="{BB962C8B-B14F-4D97-AF65-F5344CB8AC3E}">
        <p14:creationId xmlns:p14="http://schemas.microsoft.com/office/powerpoint/2010/main" val="22173224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12.3.1.4 – Overview of Linux and macOS CLI</a:t>
            </a:r>
            <a:endParaRPr lang="en-US" dirty="0"/>
          </a:p>
        </p:txBody>
      </p:sp>
    </p:spTree>
    <p:extLst>
      <p:ext uri="{BB962C8B-B14F-4D97-AF65-F5344CB8AC3E}">
        <p14:creationId xmlns:p14="http://schemas.microsoft.com/office/powerpoint/2010/main" val="17189762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12.3.3 – Basic CLI Commands</a:t>
            </a:r>
            <a:endParaRPr lang="en-US" sz="1200" kern="1200" dirty="0">
              <a:solidFill>
                <a:schemeClr val="tx1"/>
              </a:solidFill>
              <a:effectLst/>
              <a:latin typeface="+mn-lt"/>
              <a:ea typeface="+mn-ea"/>
              <a:cs typeface="+mn-cs"/>
            </a:endParaRPr>
          </a:p>
          <a:p>
            <a:pPr>
              <a:lnSpc>
                <a:spcPct val="80000"/>
              </a:lnSpc>
              <a:buFontTx/>
              <a:buNone/>
            </a:pPr>
            <a:r>
              <a:rPr lang="en-US" dirty="0">
                <a:latin typeface="Arial" charset="0"/>
              </a:rPr>
              <a:t>12.3.3.3 – The ls –l command output</a:t>
            </a:r>
            <a:endParaRPr lang="en-US" dirty="0"/>
          </a:p>
        </p:txBody>
      </p:sp>
    </p:spTree>
    <p:extLst>
      <p:ext uri="{BB962C8B-B14F-4D97-AF65-F5344CB8AC3E}">
        <p14:creationId xmlns:p14="http://schemas.microsoft.com/office/powerpoint/2010/main" val="12630962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12.3.3 – Basic CLI Commands</a:t>
            </a:r>
            <a:endParaRPr lang="en-US" sz="1200" kern="1200" dirty="0">
              <a:solidFill>
                <a:schemeClr val="tx1"/>
              </a:solidFill>
              <a:effectLst/>
              <a:latin typeface="+mn-lt"/>
              <a:ea typeface="+mn-ea"/>
              <a:cs typeface="+mn-cs"/>
            </a:endParaRPr>
          </a:p>
          <a:p>
            <a:pPr>
              <a:lnSpc>
                <a:spcPct val="80000"/>
              </a:lnSpc>
              <a:buFontTx/>
              <a:buNone/>
            </a:pPr>
            <a:r>
              <a:rPr lang="en-US" dirty="0">
                <a:latin typeface="Arial" charset="0"/>
              </a:rPr>
              <a:t>12.3.3.4 – Basic Unix File and Directory Permissions</a:t>
            </a:r>
          </a:p>
          <a:p>
            <a:pPr>
              <a:lnSpc>
                <a:spcPct val="80000"/>
              </a:lnSpc>
              <a:buFontTx/>
              <a:buNone/>
            </a:pPr>
            <a:r>
              <a:rPr lang="en-US" dirty="0">
                <a:latin typeface="Arial" charset="0"/>
              </a:rPr>
              <a:t>12.3.3.5 – Syntax Checker – File and Directory Permissions</a:t>
            </a:r>
          </a:p>
          <a:p>
            <a:pPr>
              <a:lnSpc>
                <a:spcPct val="80000"/>
              </a:lnSpc>
              <a:buFontTx/>
              <a:buNone/>
            </a:pPr>
            <a:r>
              <a:rPr lang="en-US" dirty="0">
                <a:latin typeface="Arial" charset="0"/>
              </a:rPr>
              <a:t>12.3.3.6 – Check Your Understanding – File and Directory Permission</a:t>
            </a:r>
            <a:endParaRPr lang="en-US" dirty="0"/>
          </a:p>
        </p:txBody>
      </p:sp>
    </p:spTree>
    <p:extLst>
      <p:ext uri="{BB962C8B-B14F-4D97-AF65-F5344CB8AC3E}">
        <p14:creationId xmlns:p14="http://schemas.microsoft.com/office/powerpoint/2010/main" val="21382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12.3.3 – Basic CLI Commands</a:t>
            </a:r>
          </a:p>
          <a:p>
            <a:pPr>
              <a:lnSpc>
                <a:spcPct val="80000"/>
              </a:lnSpc>
              <a:buFontTx/>
              <a:buNone/>
            </a:pPr>
            <a:r>
              <a:rPr lang="en-US" dirty="0">
                <a:latin typeface="Arial" charset="0"/>
              </a:rPr>
              <a:t>12.3.3.7 – Linux Administrative Commands</a:t>
            </a:r>
          </a:p>
        </p:txBody>
      </p:sp>
    </p:spTree>
    <p:extLst>
      <p:ext uri="{BB962C8B-B14F-4D97-AF65-F5344CB8AC3E}">
        <p14:creationId xmlns:p14="http://schemas.microsoft.com/office/powerpoint/2010/main" val="29355995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12.3.3 – Basic CLI Commands</a:t>
            </a:r>
          </a:p>
          <a:p>
            <a:pPr>
              <a:lnSpc>
                <a:spcPct val="80000"/>
              </a:lnSpc>
              <a:buFontTx/>
              <a:buNone/>
            </a:pPr>
            <a:r>
              <a:rPr lang="en-US" dirty="0">
                <a:latin typeface="Arial" charset="0"/>
              </a:rPr>
              <a:t>12.3.3.8 – Linux Administrative Commands Requiring Root Access</a:t>
            </a:r>
          </a:p>
          <a:p>
            <a:pPr>
              <a:lnSpc>
                <a:spcPct val="80000"/>
              </a:lnSpc>
              <a:buFontTx/>
              <a:buNone/>
            </a:pPr>
            <a:r>
              <a:rPr lang="en-US" dirty="0">
                <a:latin typeface="Arial" charset="0"/>
              </a:rPr>
              <a:t>12.3.3.9 – Check Your Understanding – Administrative Commands</a:t>
            </a:r>
          </a:p>
          <a:p>
            <a:pPr>
              <a:lnSpc>
                <a:spcPct val="80000"/>
              </a:lnSpc>
              <a:buFontTx/>
              <a:buNone/>
            </a:pPr>
            <a:r>
              <a:rPr lang="en-US" dirty="0">
                <a:latin typeface="Arial" charset="0"/>
              </a:rPr>
              <a:t>12.3.3.10 – Syntax Checker: File Ownership and Permission</a:t>
            </a:r>
          </a:p>
        </p:txBody>
      </p:sp>
    </p:spTree>
    <p:extLst>
      <p:ext uri="{BB962C8B-B14F-4D97-AF65-F5344CB8AC3E}">
        <p14:creationId xmlns:p14="http://schemas.microsoft.com/office/powerpoint/2010/main" val="2680285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7BB1D2F-F0AC-43D5-A838-AD5C5B170504}"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3747887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BB1D2F-F0AC-43D5-A838-AD5C5B170504}"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3870887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7BB1D2F-F0AC-43D5-A838-AD5C5B170504}"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1700688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7BB1D2F-F0AC-43D5-A838-AD5C5B170504}"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279421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7BB1D2F-F0AC-43D5-A838-AD5C5B170504}" type="datetimeFigureOut">
              <a:rPr lang="en-GB" smtClean="0"/>
              <a:t>16/12/2019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294712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7BB1D2F-F0AC-43D5-A838-AD5C5B170504}" type="datetimeFigureOut">
              <a:rPr lang="en-GB" smtClean="0"/>
              <a:t>16/12/2019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535547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BB1D2F-F0AC-43D5-A838-AD5C5B170504}" type="datetimeFigureOut">
              <a:rPr lang="en-GB" smtClean="0"/>
              <a:t>16/12/2019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3137030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7BB1D2F-F0AC-43D5-A838-AD5C5B170504}"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850949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7BB1D2F-F0AC-43D5-A838-AD5C5B170504}"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2388286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BB1D2F-F0AC-43D5-A838-AD5C5B170504}"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267736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BB1D2F-F0AC-43D5-A838-AD5C5B170504}"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77997-C789-4379-BD4C-EDD9BE662BB0}" type="slidenum">
              <a:rPr lang="en-GB" smtClean="0"/>
              <a:t>‹#›</a:t>
            </a:fld>
            <a:endParaRPr lang="en-GB"/>
          </a:p>
        </p:txBody>
      </p:sp>
    </p:spTree>
    <p:extLst>
      <p:ext uri="{BB962C8B-B14F-4D97-AF65-F5344CB8AC3E}">
        <p14:creationId xmlns:p14="http://schemas.microsoft.com/office/powerpoint/2010/main" val="3901619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36287111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smtClean="0"/>
              <a:t>Click to edit Master title style</a:t>
            </a:r>
            <a:endParaRPr lang="en-US" dirty="0"/>
          </a:p>
        </p:txBody>
      </p:sp>
      <p:sp>
        <p:nvSpPr>
          <p:cNvPr id="4" name="Date Placeholder 3"/>
          <p:cNvSpPr>
            <a:spLocks noGrp="1"/>
          </p:cNvSpPr>
          <p:nvPr>
            <p:ph type="dt" sz="half" idx="10"/>
          </p:nvPr>
        </p:nvSpPr>
        <p:spPr/>
        <p:txBody>
          <a:bodyPr/>
          <a:lstStyle/>
          <a:p>
            <a:fld id="{DE6C1ABE-1B92-43EC-9FCE-68A1217AE1D1}"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CE404-1698-4EDF-8983-77D7F7BF61FA}" type="slidenum">
              <a:rPr lang="en-GB" smtClean="0"/>
              <a:t>‹#›</a:t>
            </a:fld>
            <a:endParaRPr lang="en-GB"/>
          </a:p>
        </p:txBody>
      </p:sp>
      <p:sp>
        <p:nvSpPr>
          <p:cNvPr id="8" name="Content Placeholder 7"/>
          <p:cNvSpPr>
            <a:spLocks noGrp="1"/>
          </p:cNvSpPr>
          <p:nvPr>
            <p:ph sz="quarter" idx="13"/>
          </p:nvPr>
        </p:nvSpPr>
        <p:spPr>
          <a:xfrm>
            <a:off x="812800" y="1600200"/>
            <a:ext cx="10566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98825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BB1D2F-F0AC-43D5-A838-AD5C5B170504}" type="datetimeFigureOut">
              <a:rPr lang="en-GB" smtClean="0"/>
              <a:t>16/12/2019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E77997-C789-4379-BD4C-EDD9BE662BB0}" type="slidenum">
              <a:rPr lang="en-GB" smtClean="0"/>
              <a:t>‹#›</a:t>
            </a:fld>
            <a:endParaRPr lang="en-GB"/>
          </a:p>
        </p:txBody>
      </p:sp>
    </p:spTree>
    <p:extLst>
      <p:ext uri="{BB962C8B-B14F-4D97-AF65-F5344CB8AC3E}">
        <p14:creationId xmlns:p14="http://schemas.microsoft.com/office/powerpoint/2010/main" val="28774228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 Id="rId5" Type="http://schemas.openxmlformats.org/officeDocument/2006/relationships/image" Target="../media/image8.png"/><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12.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 Id="rId5" Type="http://schemas.openxmlformats.org/officeDocument/2006/relationships/image" Target="../media/image14.png"/><Relationship Id="rId4" Type="http://schemas.openxmlformats.org/officeDocument/2006/relationships/hyperlink" Target="http://tour.ubuntu.com/en/" TargetMode="Externa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1.xml"/><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2.xml"/><Relationship Id="rId4" Type="http://schemas.openxmlformats.org/officeDocument/2006/relationships/image" Target="../media/image16.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3.xml"/><Relationship Id="rId4" Type="http://schemas.openxmlformats.org/officeDocument/2006/relationships/image" Target="../media/image17.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4.xml"/><Relationship Id="rId4" Type="http://schemas.openxmlformats.org/officeDocument/2006/relationships/image" Target="../media/image18.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5.xml"/><Relationship Id="rId4" Type="http://schemas.openxmlformats.org/officeDocument/2006/relationships/image" Target="../media/image19.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7.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Computer Architecture</a:t>
            </a:r>
            <a:br>
              <a:rPr lang="en-GB" dirty="0" smtClean="0"/>
            </a:br>
            <a:r>
              <a:rPr lang="en-GB" dirty="0" smtClean="0"/>
              <a:t>Revision</a:t>
            </a:r>
            <a:endParaRPr lang="en-GB" dirty="0"/>
          </a:p>
        </p:txBody>
      </p:sp>
      <p:sp>
        <p:nvSpPr>
          <p:cNvPr id="3" name="Subtitle 2"/>
          <p:cNvSpPr>
            <a:spLocks noGrp="1"/>
          </p:cNvSpPr>
          <p:nvPr>
            <p:ph type="subTitle" idx="1"/>
          </p:nvPr>
        </p:nvSpPr>
        <p:spPr/>
        <p:txBody>
          <a:bodyPr/>
          <a:lstStyle/>
          <a:p>
            <a:r>
              <a:rPr lang="en-GB" dirty="0" smtClean="0"/>
              <a:t>16 December 2019</a:t>
            </a:r>
            <a:endParaRPr lang="en-GB" dirty="0"/>
          </a:p>
        </p:txBody>
      </p:sp>
    </p:spTree>
    <p:extLst>
      <p:ext uri="{BB962C8B-B14F-4D97-AF65-F5344CB8AC3E}">
        <p14:creationId xmlns:p14="http://schemas.microsoft.com/office/powerpoint/2010/main" val="22307850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normAutofit/>
          </a:bodyPr>
          <a:lstStyle/>
          <a:p>
            <a:pPr algn="just"/>
            <a:r>
              <a:rPr lang="en-GB" dirty="0" smtClean="0"/>
              <a:t>Architecture</a:t>
            </a:r>
          </a:p>
          <a:p>
            <a:pPr lvl="1" algn="just"/>
            <a:r>
              <a:rPr lang="en-GB" dirty="0" smtClean="0"/>
              <a:t>Structure and behaviour of various modules of computer &amp; interaction to provide users’ need.</a:t>
            </a:r>
          </a:p>
          <a:p>
            <a:pPr algn="just"/>
            <a:r>
              <a:rPr lang="en-GB" dirty="0" smtClean="0"/>
              <a:t>Organization</a:t>
            </a:r>
          </a:p>
          <a:p>
            <a:pPr lvl="1" algn="just"/>
            <a:r>
              <a:rPr lang="en-GB" dirty="0" smtClean="0"/>
              <a:t>The way hardware components are connected to form computer system</a:t>
            </a:r>
          </a:p>
          <a:p>
            <a:pPr algn="just"/>
            <a:r>
              <a:rPr lang="en-GB" dirty="0" smtClean="0"/>
              <a:t>Design</a:t>
            </a:r>
          </a:p>
          <a:p>
            <a:pPr lvl="1" algn="just"/>
            <a:r>
              <a:rPr lang="en-GB" dirty="0" smtClean="0"/>
              <a:t>Developing hardware, taking into consideration a given set of specifications</a:t>
            </a:r>
          </a:p>
        </p:txBody>
      </p:sp>
    </p:spTree>
    <p:extLst>
      <p:ext uri="{BB962C8B-B14F-4D97-AF65-F5344CB8AC3E}">
        <p14:creationId xmlns:p14="http://schemas.microsoft.com/office/powerpoint/2010/main" val="30848130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Number System</a:t>
            </a:r>
            <a:endParaRPr lang="en-GB" dirty="0"/>
          </a:p>
        </p:txBody>
      </p:sp>
      <p:graphicFrame>
        <p:nvGraphicFramePr>
          <p:cNvPr id="4" name="Table 3"/>
          <p:cNvGraphicFramePr>
            <a:graphicFrameLocks noGrp="1"/>
          </p:cNvGraphicFramePr>
          <p:nvPr>
            <p:extLst/>
          </p:nvPr>
        </p:nvGraphicFramePr>
        <p:xfrm>
          <a:off x="3143674" y="2348879"/>
          <a:ext cx="6456039" cy="2872324"/>
        </p:xfrm>
        <a:graphic>
          <a:graphicData uri="http://schemas.openxmlformats.org/drawingml/2006/table">
            <a:tbl>
              <a:tblPr firstRow="1" bandRow="1">
                <a:tableStyleId>{5C22544A-7EE6-4342-B048-85BDC9FD1C3A}</a:tableStyleId>
              </a:tblPr>
              <a:tblGrid>
                <a:gridCol w="1872207">
                  <a:extLst>
                    <a:ext uri="{9D8B030D-6E8A-4147-A177-3AD203B41FA5}">
                      <a16:colId xmlns:a16="http://schemas.microsoft.com/office/drawing/2014/main" val="20000"/>
                    </a:ext>
                  </a:extLst>
                </a:gridCol>
                <a:gridCol w="2736304">
                  <a:extLst>
                    <a:ext uri="{9D8B030D-6E8A-4147-A177-3AD203B41FA5}">
                      <a16:colId xmlns:a16="http://schemas.microsoft.com/office/drawing/2014/main" val="20001"/>
                    </a:ext>
                  </a:extLst>
                </a:gridCol>
                <a:gridCol w="1847528">
                  <a:extLst>
                    <a:ext uri="{9D8B030D-6E8A-4147-A177-3AD203B41FA5}">
                      <a16:colId xmlns:a16="http://schemas.microsoft.com/office/drawing/2014/main" val="20002"/>
                    </a:ext>
                  </a:extLst>
                </a:gridCol>
              </a:tblGrid>
              <a:tr h="558061">
                <a:tc>
                  <a:txBody>
                    <a:bodyPr/>
                    <a:lstStyle/>
                    <a:p>
                      <a:pPr algn="ctr"/>
                      <a:r>
                        <a:rPr lang="en-GB" dirty="0" smtClean="0"/>
                        <a:t>Number System</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Base(no. of digits used in the number</a:t>
                      </a:r>
                      <a:r>
                        <a:rPr lang="en-GB" baseline="0" dirty="0" smtClean="0"/>
                        <a:t> system)</a:t>
                      </a:r>
                      <a:r>
                        <a:rPr lang="en-GB" dirty="0" smtClean="0"/>
                        <a:t>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Values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558061">
                <a:tc>
                  <a:txBody>
                    <a:bodyPr/>
                    <a:lstStyle/>
                    <a:p>
                      <a:pPr algn="ctr"/>
                      <a:r>
                        <a:rPr lang="en-GB" dirty="0" smtClean="0"/>
                        <a:t>Decimal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10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0 to 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558061">
                <a:tc>
                  <a:txBody>
                    <a:bodyPr/>
                    <a:lstStyle/>
                    <a:p>
                      <a:pPr algn="ctr"/>
                      <a:r>
                        <a:rPr lang="en-GB" dirty="0" smtClean="0"/>
                        <a:t>Octal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0 to 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558061">
                <a:tc>
                  <a:txBody>
                    <a:bodyPr/>
                    <a:lstStyle/>
                    <a:p>
                      <a:pPr algn="ctr"/>
                      <a:r>
                        <a:rPr lang="en-GB" dirty="0" smtClean="0"/>
                        <a:t>Hexadecimal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16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0 to 9 and A – F</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558061">
                <a:tc>
                  <a:txBody>
                    <a:bodyPr/>
                    <a:lstStyle/>
                    <a:p>
                      <a:pPr algn="ctr"/>
                      <a:r>
                        <a:rPr lang="en-GB" dirty="0" smtClean="0"/>
                        <a:t>Binary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0,1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2249546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Conversion</a:t>
            </a:r>
            <a:endParaRPr lang="en-GB" dirty="0"/>
          </a:p>
        </p:txBody>
      </p:sp>
      <p:sp>
        <p:nvSpPr>
          <p:cNvPr id="3" name="Content Placeholder 2"/>
          <p:cNvSpPr>
            <a:spLocks noGrp="1"/>
          </p:cNvSpPr>
          <p:nvPr>
            <p:ph idx="1"/>
          </p:nvPr>
        </p:nvSpPr>
        <p:spPr/>
        <p:txBody>
          <a:bodyPr/>
          <a:lstStyle/>
          <a:p>
            <a:r>
              <a:rPr lang="en-GB" dirty="0" smtClean="0"/>
              <a:t>Decimal to binary</a:t>
            </a:r>
          </a:p>
          <a:p>
            <a:pPr lvl="1" algn="just"/>
            <a:r>
              <a:rPr lang="en-GB" dirty="0" smtClean="0"/>
              <a:t>Continuously divide the given decimal number by 2(base of binary number system) and store the remainder until no further division is possible and read the remainders from last to first.</a:t>
            </a:r>
          </a:p>
          <a:p>
            <a:pPr marL="402336" lvl="1" indent="0" algn="just">
              <a:buNone/>
            </a:pPr>
            <a:r>
              <a:rPr lang="en-GB" b="1" dirty="0">
                <a:solidFill>
                  <a:schemeClr val="accent5">
                    <a:lumMod val="50000"/>
                  </a:schemeClr>
                </a:solidFill>
              </a:rPr>
              <a:t>Example : convert  18</a:t>
            </a:r>
            <a:r>
              <a:rPr lang="en-GB" b="1" baseline="-25000" dirty="0">
                <a:solidFill>
                  <a:schemeClr val="accent5">
                    <a:lumMod val="50000"/>
                  </a:schemeClr>
                </a:solidFill>
              </a:rPr>
              <a:t>10</a:t>
            </a:r>
            <a:r>
              <a:rPr lang="en-GB" b="1" dirty="0">
                <a:solidFill>
                  <a:schemeClr val="accent5">
                    <a:lumMod val="50000"/>
                  </a:schemeClr>
                </a:solidFill>
              </a:rPr>
              <a:t> into its binary equivalent</a:t>
            </a:r>
          </a:p>
          <a:p>
            <a:pPr marL="457200" lvl="1" indent="0">
              <a:buNone/>
            </a:pPr>
            <a:r>
              <a:rPr lang="en-GB" b="1" dirty="0">
                <a:solidFill>
                  <a:schemeClr val="accent5">
                    <a:lumMod val="50000"/>
                  </a:schemeClr>
                </a:solidFill>
              </a:rPr>
              <a:t>	</a:t>
            </a:r>
            <a:r>
              <a:rPr lang="en-GB" b="1" dirty="0">
                <a:solidFill>
                  <a:schemeClr val="accent5">
                    <a:lumMod val="50000"/>
                  </a:schemeClr>
                </a:solidFill>
              </a:rPr>
              <a:t> </a:t>
            </a:r>
          </a:p>
        </p:txBody>
      </p:sp>
      <p:cxnSp>
        <p:nvCxnSpPr>
          <p:cNvPr id="8" name="Elbow Connector 7"/>
          <p:cNvCxnSpPr/>
          <p:nvPr/>
        </p:nvCxnSpPr>
        <p:spPr>
          <a:xfrm>
            <a:off x="4367808" y="4581128"/>
            <a:ext cx="792088" cy="28803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9" name="Elbow Connector 8"/>
          <p:cNvCxnSpPr/>
          <p:nvPr/>
        </p:nvCxnSpPr>
        <p:spPr>
          <a:xfrm>
            <a:off x="4342548" y="4869160"/>
            <a:ext cx="817349" cy="278740"/>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547828" y="4571836"/>
            <a:ext cx="216024" cy="369332"/>
          </a:xfrm>
          <a:prstGeom prst="rect">
            <a:avLst/>
          </a:prstGeom>
          <a:noFill/>
        </p:spPr>
        <p:txBody>
          <a:bodyPr wrap="square" rtlCol="0">
            <a:spAutoFit/>
          </a:bodyPr>
          <a:lstStyle/>
          <a:p>
            <a:r>
              <a:rPr lang="en-GB" dirty="0"/>
              <a:t>2</a:t>
            </a:r>
            <a:endParaRPr lang="en-GB" dirty="0"/>
          </a:p>
        </p:txBody>
      </p:sp>
      <p:sp>
        <p:nvSpPr>
          <p:cNvPr id="11" name="TextBox 10"/>
          <p:cNvSpPr txBox="1"/>
          <p:nvPr/>
        </p:nvSpPr>
        <p:spPr>
          <a:xfrm>
            <a:off x="4799856" y="4509120"/>
            <a:ext cx="576064" cy="369332"/>
          </a:xfrm>
          <a:prstGeom prst="rect">
            <a:avLst/>
          </a:prstGeom>
          <a:noFill/>
        </p:spPr>
        <p:txBody>
          <a:bodyPr wrap="square" rtlCol="0">
            <a:spAutoFit/>
          </a:bodyPr>
          <a:lstStyle/>
          <a:p>
            <a:r>
              <a:rPr lang="en-GB" dirty="0"/>
              <a:t>18</a:t>
            </a:r>
            <a:endParaRPr lang="en-GB" dirty="0"/>
          </a:p>
        </p:txBody>
      </p:sp>
      <p:cxnSp>
        <p:nvCxnSpPr>
          <p:cNvPr id="16" name="Straight Arrow Connector 15"/>
          <p:cNvCxnSpPr/>
          <p:nvPr/>
        </p:nvCxnSpPr>
        <p:spPr>
          <a:xfrm>
            <a:off x="5159896" y="5008530"/>
            <a:ext cx="64807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5735960" y="4797152"/>
            <a:ext cx="216024" cy="369332"/>
          </a:xfrm>
          <a:prstGeom prst="rect">
            <a:avLst/>
          </a:prstGeom>
          <a:noFill/>
        </p:spPr>
        <p:txBody>
          <a:bodyPr wrap="square" rtlCol="0">
            <a:spAutoFit/>
          </a:bodyPr>
          <a:lstStyle/>
          <a:p>
            <a:r>
              <a:rPr lang="en-GB" dirty="0"/>
              <a:t>0</a:t>
            </a:r>
          </a:p>
        </p:txBody>
      </p:sp>
      <p:sp>
        <p:nvSpPr>
          <p:cNvPr id="19" name="TextBox 18"/>
          <p:cNvSpPr txBox="1"/>
          <p:nvPr/>
        </p:nvSpPr>
        <p:spPr>
          <a:xfrm>
            <a:off x="4511824" y="4859868"/>
            <a:ext cx="216024" cy="369332"/>
          </a:xfrm>
          <a:prstGeom prst="rect">
            <a:avLst/>
          </a:prstGeom>
          <a:noFill/>
        </p:spPr>
        <p:txBody>
          <a:bodyPr wrap="square" rtlCol="0">
            <a:spAutoFit/>
          </a:bodyPr>
          <a:lstStyle/>
          <a:p>
            <a:r>
              <a:rPr lang="en-GB" dirty="0"/>
              <a:t>2</a:t>
            </a:r>
            <a:endParaRPr lang="en-GB" dirty="0"/>
          </a:p>
        </p:txBody>
      </p:sp>
      <p:sp>
        <p:nvSpPr>
          <p:cNvPr id="20" name="TextBox 19"/>
          <p:cNvSpPr txBox="1"/>
          <p:nvPr/>
        </p:nvSpPr>
        <p:spPr>
          <a:xfrm>
            <a:off x="4799856" y="4859868"/>
            <a:ext cx="576064" cy="369332"/>
          </a:xfrm>
          <a:prstGeom prst="rect">
            <a:avLst/>
          </a:prstGeom>
          <a:noFill/>
        </p:spPr>
        <p:txBody>
          <a:bodyPr wrap="square" rtlCol="0">
            <a:spAutoFit/>
          </a:bodyPr>
          <a:lstStyle/>
          <a:p>
            <a:r>
              <a:rPr lang="en-GB" dirty="0"/>
              <a:t>9</a:t>
            </a:r>
            <a:endParaRPr lang="en-GB" dirty="0"/>
          </a:p>
        </p:txBody>
      </p:sp>
      <p:cxnSp>
        <p:nvCxnSpPr>
          <p:cNvPr id="21" name="Elbow Connector 20"/>
          <p:cNvCxnSpPr/>
          <p:nvPr/>
        </p:nvCxnSpPr>
        <p:spPr>
          <a:xfrm>
            <a:off x="4367809" y="5157192"/>
            <a:ext cx="817349" cy="278740"/>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4511824" y="5147900"/>
            <a:ext cx="216024" cy="369332"/>
          </a:xfrm>
          <a:prstGeom prst="rect">
            <a:avLst/>
          </a:prstGeom>
          <a:noFill/>
        </p:spPr>
        <p:txBody>
          <a:bodyPr wrap="square" rtlCol="0">
            <a:spAutoFit/>
          </a:bodyPr>
          <a:lstStyle/>
          <a:p>
            <a:r>
              <a:rPr lang="en-GB" dirty="0"/>
              <a:t>2</a:t>
            </a:r>
            <a:endParaRPr lang="en-GB" dirty="0"/>
          </a:p>
        </p:txBody>
      </p:sp>
      <p:sp>
        <p:nvSpPr>
          <p:cNvPr id="23" name="TextBox 22"/>
          <p:cNvSpPr txBox="1"/>
          <p:nvPr/>
        </p:nvSpPr>
        <p:spPr>
          <a:xfrm>
            <a:off x="4799856" y="5147900"/>
            <a:ext cx="576064" cy="369332"/>
          </a:xfrm>
          <a:prstGeom prst="rect">
            <a:avLst/>
          </a:prstGeom>
          <a:noFill/>
        </p:spPr>
        <p:txBody>
          <a:bodyPr wrap="square" rtlCol="0">
            <a:spAutoFit/>
          </a:bodyPr>
          <a:lstStyle/>
          <a:p>
            <a:r>
              <a:rPr lang="en-GB" dirty="0"/>
              <a:t>4</a:t>
            </a:r>
          </a:p>
        </p:txBody>
      </p:sp>
      <p:cxnSp>
        <p:nvCxnSpPr>
          <p:cNvPr id="24" name="Straight Arrow Connector 23"/>
          <p:cNvCxnSpPr/>
          <p:nvPr/>
        </p:nvCxnSpPr>
        <p:spPr>
          <a:xfrm>
            <a:off x="5159896" y="5359278"/>
            <a:ext cx="64807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5735960" y="5147900"/>
            <a:ext cx="216024" cy="369332"/>
          </a:xfrm>
          <a:prstGeom prst="rect">
            <a:avLst/>
          </a:prstGeom>
          <a:noFill/>
        </p:spPr>
        <p:txBody>
          <a:bodyPr wrap="square" rtlCol="0">
            <a:spAutoFit/>
          </a:bodyPr>
          <a:lstStyle/>
          <a:p>
            <a:r>
              <a:rPr lang="en-GB" dirty="0"/>
              <a:t>1</a:t>
            </a:r>
            <a:endParaRPr lang="en-GB" dirty="0"/>
          </a:p>
        </p:txBody>
      </p:sp>
      <p:cxnSp>
        <p:nvCxnSpPr>
          <p:cNvPr id="26" name="Elbow Connector 25"/>
          <p:cNvCxnSpPr/>
          <p:nvPr/>
        </p:nvCxnSpPr>
        <p:spPr>
          <a:xfrm>
            <a:off x="4367809" y="5454516"/>
            <a:ext cx="817349" cy="278740"/>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4511824" y="5445224"/>
            <a:ext cx="216024" cy="369332"/>
          </a:xfrm>
          <a:prstGeom prst="rect">
            <a:avLst/>
          </a:prstGeom>
          <a:noFill/>
        </p:spPr>
        <p:txBody>
          <a:bodyPr wrap="square" rtlCol="0">
            <a:spAutoFit/>
          </a:bodyPr>
          <a:lstStyle/>
          <a:p>
            <a:r>
              <a:rPr lang="en-GB" dirty="0"/>
              <a:t>2</a:t>
            </a:r>
            <a:endParaRPr lang="en-GB" dirty="0"/>
          </a:p>
        </p:txBody>
      </p:sp>
      <p:sp>
        <p:nvSpPr>
          <p:cNvPr id="28" name="TextBox 27"/>
          <p:cNvSpPr txBox="1"/>
          <p:nvPr/>
        </p:nvSpPr>
        <p:spPr>
          <a:xfrm>
            <a:off x="4799856" y="5445224"/>
            <a:ext cx="576064" cy="369332"/>
          </a:xfrm>
          <a:prstGeom prst="rect">
            <a:avLst/>
          </a:prstGeom>
          <a:noFill/>
        </p:spPr>
        <p:txBody>
          <a:bodyPr wrap="square" rtlCol="0">
            <a:spAutoFit/>
          </a:bodyPr>
          <a:lstStyle/>
          <a:p>
            <a:r>
              <a:rPr lang="en-GB" dirty="0"/>
              <a:t>2</a:t>
            </a:r>
            <a:endParaRPr lang="en-GB" dirty="0"/>
          </a:p>
        </p:txBody>
      </p:sp>
      <p:cxnSp>
        <p:nvCxnSpPr>
          <p:cNvPr id="29" name="Straight Arrow Connector 28"/>
          <p:cNvCxnSpPr/>
          <p:nvPr/>
        </p:nvCxnSpPr>
        <p:spPr>
          <a:xfrm>
            <a:off x="5159896" y="5656602"/>
            <a:ext cx="64807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5735960" y="5445224"/>
            <a:ext cx="216024" cy="369332"/>
          </a:xfrm>
          <a:prstGeom prst="rect">
            <a:avLst/>
          </a:prstGeom>
          <a:noFill/>
        </p:spPr>
        <p:txBody>
          <a:bodyPr wrap="square" rtlCol="0">
            <a:spAutoFit/>
          </a:bodyPr>
          <a:lstStyle/>
          <a:p>
            <a:r>
              <a:rPr lang="en-GB" dirty="0"/>
              <a:t>0</a:t>
            </a:r>
          </a:p>
        </p:txBody>
      </p:sp>
      <p:cxnSp>
        <p:nvCxnSpPr>
          <p:cNvPr id="31" name="Elbow Connector 30"/>
          <p:cNvCxnSpPr/>
          <p:nvPr/>
        </p:nvCxnSpPr>
        <p:spPr>
          <a:xfrm>
            <a:off x="4367809" y="5742548"/>
            <a:ext cx="817349" cy="278740"/>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4511824" y="5723964"/>
            <a:ext cx="216024" cy="369332"/>
          </a:xfrm>
          <a:prstGeom prst="rect">
            <a:avLst/>
          </a:prstGeom>
          <a:noFill/>
        </p:spPr>
        <p:txBody>
          <a:bodyPr wrap="square" rtlCol="0">
            <a:spAutoFit/>
          </a:bodyPr>
          <a:lstStyle/>
          <a:p>
            <a:r>
              <a:rPr lang="en-GB" dirty="0"/>
              <a:t>2</a:t>
            </a:r>
            <a:endParaRPr lang="en-GB" dirty="0"/>
          </a:p>
        </p:txBody>
      </p:sp>
      <p:sp>
        <p:nvSpPr>
          <p:cNvPr id="33" name="TextBox 32"/>
          <p:cNvSpPr txBox="1"/>
          <p:nvPr/>
        </p:nvSpPr>
        <p:spPr>
          <a:xfrm>
            <a:off x="4799856" y="5723964"/>
            <a:ext cx="576064" cy="369332"/>
          </a:xfrm>
          <a:prstGeom prst="rect">
            <a:avLst/>
          </a:prstGeom>
          <a:noFill/>
        </p:spPr>
        <p:txBody>
          <a:bodyPr wrap="square" rtlCol="0">
            <a:spAutoFit/>
          </a:bodyPr>
          <a:lstStyle/>
          <a:p>
            <a:r>
              <a:rPr lang="en-GB" dirty="0"/>
              <a:t>1</a:t>
            </a:r>
            <a:endParaRPr lang="en-GB" dirty="0"/>
          </a:p>
        </p:txBody>
      </p:sp>
      <p:cxnSp>
        <p:nvCxnSpPr>
          <p:cNvPr id="34" name="Straight Arrow Connector 33"/>
          <p:cNvCxnSpPr/>
          <p:nvPr/>
        </p:nvCxnSpPr>
        <p:spPr>
          <a:xfrm>
            <a:off x="5159896" y="5935342"/>
            <a:ext cx="64807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5735960" y="5723964"/>
            <a:ext cx="216024" cy="369332"/>
          </a:xfrm>
          <a:prstGeom prst="rect">
            <a:avLst/>
          </a:prstGeom>
          <a:noFill/>
        </p:spPr>
        <p:txBody>
          <a:bodyPr wrap="square" rtlCol="0">
            <a:spAutoFit/>
          </a:bodyPr>
          <a:lstStyle/>
          <a:p>
            <a:r>
              <a:rPr lang="en-GB" dirty="0"/>
              <a:t>0</a:t>
            </a:r>
          </a:p>
        </p:txBody>
      </p:sp>
      <p:cxnSp>
        <p:nvCxnSpPr>
          <p:cNvPr id="37" name="Elbow Connector 36"/>
          <p:cNvCxnSpPr/>
          <p:nvPr/>
        </p:nvCxnSpPr>
        <p:spPr>
          <a:xfrm flipV="1">
            <a:off x="4943872" y="4878452"/>
            <a:ext cx="2088232" cy="1214844"/>
          </a:xfrm>
          <a:prstGeom prst="bentConnector3">
            <a:avLst>
              <a:gd name="adj1" fmla="val 50000"/>
            </a:avLst>
          </a:prstGeom>
          <a:ln>
            <a:tailEnd type="arrow"/>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7032105" y="4666909"/>
            <a:ext cx="3384375" cy="1569660"/>
          </a:xfrm>
          <a:prstGeom prst="rect">
            <a:avLst/>
          </a:prstGeom>
          <a:noFill/>
        </p:spPr>
        <p:txBody>
          <a:bodyPr wrap="square" rtlCol="0">
            <a:spAutoFit/>
          </a:bodyPr>
          <a:lstStyle/>
          <a:p>
            <a:pPr algn="just"/>
            <a:r>
              <a:rPr lang="en-GB" sz="1600" dirty="0">
                <a:solidFill>
                  <a:srgbClr val="FF0000"/>
                </a:solidFill>
              </a:rPr>
              <a:t>10010</a:t>
            </a:r>
          </a:p>
          <a:p>
            <a:pPr algn="just"/>
            <a:r>
              <a:rPr lang="en-GB" sz="1600" dirty="0"/>
              <a:t>Usually any digit/character/symbol will be represented with standard bit size say 8 or 16 or 32 etc.</a:t>
            </a:r>
          </a:p>
          <a:p>
            <a:pPr algn="just"/>
            <a:r>
              <a:rPr lang="en-GB" sz="1600" dirty="0"/>
              <a:t>So if we take as 8 bit format, then the binary equivalent of 18 is </a:t>
            </a:r>
            <a:r>
              <a:rPr lang="en-GB" sz="1600" b="1" dirty="0">
                <a:solidFill>
                  <a:srgbClr val="FF0000"/>
                </a:solidFill>
              </a:rPr>
              <a:t>0001 0010</a:t>
            </a:r>
            <a:endParaRPr lang="en-GB" sz="1600" b="1" dirty="0">
              <a:solidFill>
                <a:srgbClr val="FF0000"/>
              </a:solidFill>
            </a:endParaRPr>
          </a:p>
        </p:txBody>
      </p:sp>
    </p:spTree>
    <p:extLst>
      <p:ext uri="{BB962C8B-B14F-4D97-AF65-F5344CB8AC3E}">
        <p14:creationId xmlns:p14="http://schemas.microsoft.com/office/powerpoint/2010/main" val="33139317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Hexadecimal Number System</a:t>
            </a:r>
            <a:endParaRPr lang="en-GB" dirty="0"/>
          </a:p>
        </p:txBody>
      </p:sp>
      <p:sp>
        <p:nvSpPr>
          <p:cNvPr id="3" name="Content Placeholder 2"/>
          <p:cNvSpPr>
            <a:spLocks noGrp="1"/>
          </p:cNvSpPr>
          <p:nvPr>
            <p:ph idx="1"/>
          </p:nvPr>
        </p:nvSpPr>
        <p:spPr/>
        <p:txBody>
          <a:bodyPr/>
          <a:lstStyle/>
          <a:p>
            <a:r>
              <a:rPr lang="en-GB" dirty="0" smtClean="0"/>
              <a:t>Numbers from 0 to 15 ( 0 to 9 and A – F)</a:t>
            </a:r>
          </a:p>
          <a:p>
            <a:pPr lvl="1"/>
            <a:r>
              <a:rPr lang="en-GB" dirty="0" smtClean="0"/>
              <a:t>A : 10</a:t>
            </a:r>
          </a:p>
          <a:p>
            <a:pPr lvl="1"/>
            <a:r>
              <a:rPr lang="en-GB" dirty="0" smtClean="0"/>
              <a:t>B : 11</a:t>
            </a:r>
          </a:p>
          <a:p>
            <a:pPr lvl="1"/>
            <a:r>
              <a:rPr lang="en-GB" dirty="0" smtClean="0"/>
              <a:t>C : 12</a:t>
            </a:r>
          </a:p>
          <a:p>
            <a:pPr lvl="1"/>
            <a:r>
              <a:rPr lang="en-GB" dirty="0" smtClean="0"/>
              <a:t>D : 13</a:t>
            </a:r>
          </a:p>
          <a:p>
            <a:pPr lvl="1"/>
            <a:r>
              <a:rPr lang="en-GB" dirty="0" smtClean="0"/>
              <a:t>E : 14</a:t>
            </a:r>
          </a:p>
          <a:p>
            <a:pPr lvl="1"/>
            <a:r>
              <a:rPr lang="en-GB" dirty="0" smtClean="0"/>
              <a:t>F : 15</a:t>
            </a:r>
          </a:p>
          <a:p>
            <a:pPr marL="402336" lvl="1" indent="0">
              <a:buNone/>
            </a:pPr>
            <a:r>
              <a:rPr lang="en-GB" b="1" dirty="0">
                <a:solidFill>
                  <a:schemeClr val="accent5">
                    <a:lumMod val="50000"/>
                  </a:schemeClr>
                </a:solidFill>
              </a:rPr>
              <a:t>Example : 12A4</a:t>
            </a:r>
            <a:r>
              <a:rPr lang="en-GB" b="1" baseline="-25000" dirty="0">
                <a:solidFill>
                  <a:schemeClr val="accent5">
                    <a:lumMod val="50000"/>
                  </a:schemeClr>
                </a:solidFill>
              </a:rPr>
              <a:t>16</a:t>
            </a:r>
            <a:r>
              <a:rPr lang="en-GB" b="1" dirty="0">
                <a:solidFill>
                  <a:schemeClr val="accent5">
                    <a:lumMod val="50000"/>
                  </a:schemeClr>
                </a:solidFill>
              </a:rPr>
              <a:t> is a hexadecimal number.</a:t>
            </a:r>
          </a:p>
        </p:txBody>
      </p:sp>
    </p:spTree>
    <p:extLst>
      <p:ext uri="{BB962C8B-B14F-4D97-AF65-F5344CB8AC3E}">
        <p14:creationId xmlns:p14="http://schemas.microsoft.com/office/powerpoint/2010/main" val="18942964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Conversion</a:t>
            </a:r>
            <a:endParaRPr lang="en-GB" dirty="0"/>
          </a:p>
        </p:txBody>
      </p:sp>
      <p:sp>
        <p:nvSpPr>
          <p:cNvPr id="3" name="Content Placeholder 2"/>
          <p:cNvSpPr>
            <a:spLocks noGrp="1"/>
          </p:cNvSpPr>
          <p:nvPr>
            <p:ph idx="1"/>
          </p:nvPr>
        </p:nvSpPr>
        <p:spPr/>
        <p:txBody>
          <a:bodyPr/>
          <a:lstStyle/>
          <a:p>
            <a:r>
              <a:rPr lang="en-GB" dirty="0" smtClean="0"/>
              <a:t>Hexadecimal to binary</a:t>
            </a:r>
          </a:p>
          <a:p>
            <a:pPr marL="457200" lvl="1" indent="0" algn="just">
              <a:buNone/>
            </a:pPr>
            <a:r>
              <a:rPr lang="en-GB" b="1" dirty="0">
                <a:solidFill>
                  <a:schemeClr val="accent5">
                    <a:lumMod val="50000"/>
                  </a:schemeClr>
                </a:solidFill>
              </a:rPr>
              <a:t>Example : convert  12A4</a:t>
            </a:r>
            <a:r>
              <a:rPr lang="en-GB" b="1" baseline="-25000" dirty="0">
                <a:solidFill>
                  <a:schemeClr val="accent5">
                    <a:lumMod val="50000"/>
                  </a:schemeClr>
                </a:solidFill>
              </a:rPr>
              <a:t>16</a:t>
            </a:r>
            <a:r>
              <a:rPr lang="en-GB" b="1" dirty="0">
                <a:solidFill>
                  <a:schemeClr val="accent5">
                    <a:lumMod val="50000"/>
                  </a:schemeClr>
                </a:solidFill>
              </a:rPr>
              <a:t> into its binary equivalent</a:t>
            </a:r>
            <a:endParaRPr lang="en-GB" b="1" dirty="0">
              <a:solidFill>
                <a:schemeClr val="accent5">
                  <a:lumMod val="50000"/>
                </a:schemeClr>
              </a:solidFill>
            </a:endParaRPr>
          </a:p>
        </p:txBody>
      </p:sp>
      <p:graphicFrame>
        <p:nvGraphicFramePr>
          <p:cNvPr id="4" name="Table 3"/>
          <p:cNvGraphicFramePr>
            <a:graphicFrameLocks noGrp="1"/>
          </p:cNvGraphicFramePr>
          <p:nvPr>
            <p:extLst/>
          </p:nvPr>
        </p:nvGraphicFramePr>
        <p:xfrm>
          <a:off x="3252192" y="2924944"/>
          <a:ext cx="7020272" cy="3205480"/>
        </p:xfrm>
        <a:graphic>
          <a:graphicData uri="http://schemas.openxmlformats.org/drawingml/2006/table">
            <a:tbl>
              <a:tblPr firstRow="1" bandRow="1">
                <a:tableStyleId>{5C22544A-7EE6-4342-B048-85BDC9FD1C3A}</a:tableStyleId>
              </a:tblPr>
              <a:tblGrid>
                <a:gridCol w="2520280">
                  <a:extLst>
                    <a:ext uri="{9D8B030D-6E8A-4147-A177-3AD203B41FA5}">
                      <a16:colId xmlns:a16="http://schemas.microsoft.com/office/drawing/2014/main" val="20000"/>
                    </a:ext>
                  </a:extLst>
                </a:gridCol>
                <a:gridCol w="4499992">
                  <a:extLst>
                    <a:ext uri="{9D8B030D-6E8A-4147-A177-3AD203B41FA5}">
                      <a16:colId xmlns:a16="http://schemas.microsoft.com/office/drawing/2014/main" val="20001"/>
                    </a:ext>
                  </a:extLst>
                </a:gridCol>
              </a:tblGrid>
              <a:tr h="370840">
                <a:tc>
                  <a:txBody>
                    <a:bodyPr/>
                    <a:lstStyle/>
                    <a:p>
                      <a:pPr algn="l"/>
                      <a:r>
                        <a:rPr lang="en-GB" dirty="0" smtClean="0"/>
                        <a:t>Step 1</a:t>
                      </a:r>
                      <a:endParaRPr lang="en-GB" dirty="0"/>
                    </a:p>
                  </a:txBody>
                  <a:tcPr/>
                </a:tc>
                <a:tc>
                  <a:txBody>
                    <a:bodyPr/>
                    <a:lstStyle/>
                    <a:p>
                      <a:pPr algn="l"/>
                      <a:r>
                        <a:rPr lang="en-GB" dirty="0" smtClean="0"/>
                        <a:t>Step 2 </a:t>
                      </a:r>
                      <a:endParaRPr lang="en-GB" dirty="0"/>
                    </a:p>
                  </a:txBody>
                  <a:tcPr/>
                </a:tc>
                <a:extLst>
                  <a:ext uri="{0D108BD9-81ED-4DB2-BD59-A6C34878D82A}">
                    <a16:rowId xmlns:a16="http://schemas.microsoft.com/office/drawing/2014/main" val="10000"/>
                  </a:ext>
                </a:extLst>
              </a:tr>
              <a:tr h="370840">
                <a:tc>
                  <a:txBody>
                    <a:bodyPr/>
                    <a:lstStyle/>
                    <a:p>
                      <a:pPr marL="0" marR="0" lvl="1" indent="0" algn="just" defTabSz="914400" rtl="0" eaLnBrk="1" fontAlgn="auto" latinLnBrk="0" hangingPunct="1">
                        <a:lnSpc>
                          <a:spcPct val="100000"/>
                        </a:lnSpc>
                        <a:spcBef>
                          <a:spcPts val="0"/>
                        </a:spcBef>
                        <a:spcAft>
                          <a:spcPts val="0"/>
                        </a:spcAft>
                        <a:buClrTx/>
                        <a:buSzTx/>
                        <a:buFontTx/>
                        <a:buNone/>
                        <a:tabLst/>
                        <a:defRPr/>
                      </a:pPr>
                      <a:r>
                        <a:rPr lang="en-GB" sz="1400" b="1" dirty="0" smtClean="0">
                          <a:solidFill>
                            <a:schemeClr val="tx1"/>
                          </a:solidFill>
                        </a:rPr>
                        <a:t>Take decimal equivalent of each hexadecimal digit.</a:t>
                      </a:r>
                    </a:p>
                    <a:p>
                      <a:pPr marL="0" marR="0" lvl="1" indent="0" algn="just" defTabSz="914400" rtl="0" eaLnBrk="1" fontAlgn="auto" latinLnBrk="0" hangingPunct="1">
                        <a:lnSpc>
                          <a:spcPct val="100000"/>
                        </a:lnSpc>
                        <a:spcBef>
                          <a:spcPts val="0"/>
                        </a:spcBef>
                        <a:spcAft>
                          <a:spcPts val="0"/>
                        </a:spcAft>
                        <a:buClrTx/>
                        <a:buSzTx/>
                        <a:buFontTx/>
                        <a:buNone/>
                        <a:tabLst/>
                        <a:defRPr/>
                      </a:pPr>
                      <a:r>
                        <a:rPr lang="en-GB" sz="1400" b="1" dirty="0" smtClean="0">
                          <a:solidFill>
                            <a:schemeClr val="tx1"/>
                          </a:solidFill>
                        </a:rPr>
                        <a:t>1 =</a:t>
                      </a:r>
                      <a:r>
                        <a:rPr lang="en-GB" sz="1400" b="1" baseline="0" dirty="0" smtClean="0">
                          <a:solidFill>
                            <a:schemeClr val="tx1"/>
                          </a:solidFill>
                        </a:rPr>
                        <a:t> </a:t>
                      </a:r>
                      <a:r>
                        <a:rPr lang="en-GB" sz="1400" b="1" dirty="0" smtClean="0">
                          <a:solidFill>
                            <a:schemeClr val="tx1"/>
                          </a:solidFill>
                        </a:rPr>
                        <a:t>1</a:t>
                      </a:r>
                    </a:p>
                    <a:p>
                      <a:pPr marL="0" marR="0" lvl="1" indent="0" algn="just" defTabSz="914400" rtl="0" eaLnBrk="1" fontAlgn="auto" latinLnBrk="0" hangingPunct="1">
                        <a:lnSpc>
                          <a:spcPct val="100000"/>
                        </a:lnSpc>
                        <a:spcBef>
                          <a:spcPts val="0"/>
                        </a:spcBef>
                        <a:spcAft>
                          <a:spcPts val="0"/>
                        </a:spcAft>
                        <a:buClrTx/>
                        <a:buSzTx/>
                        <a:buFontTx/>
                        <a:buNone/>
                        <a:tabLst/>
                        <a:defRPr/>
                      </a:pPr>
                      <a:r>
                        <a:rPr lang="en-GB" sz="1400" b="1" dirty="0" smtClean="0">
                          <a:solidFill>
                            <a:schemeClr val="tx1"/>
                          </a:solidFill>
                        </a:rPr>
                        <a:t>2 = 2</a:t>
                      </a:r>
                    </a:p>
                    <a:p>
                      <a:pPr marL="0" marR="0" lvl="1" indent="0" algn="just" defTabSz="914400" rtl="0" eaLnBrk="1" fontAlgn="auto" latinLnBrk="0" hangingPunct="1">
                        <a:lnSpc>
                          <a:spcPct val="100000"/>
                        </a:lnSpc>
                        <a:spcBef>
                          <a:spcPts val="0"/>
                        </a:spcBef>
                        <a:spcAft>
                          <a:spcPts val="0"/>
                        </a:spcAft>
                        <a:buClrTx/>
                        <a:buSzTx/>
                        <a:buFontTx/>
                        <a:buNone/>
                        <a:tabLst/>
                        <a:defRPr/>
                      </a:pPr>
                      <a:r>
                        <a:rPr lang="en-GB" sz="1400" b="1" dirty="0" smtClean="0">
                          <a:solidFill>
                            <a:schemeClr val="tx1"/>
                          </a:solidFill>
                        </a:rPr>
                        <a:t>A = 10</a:t>
                      </a:r>
                    </a:p>
                    <a:p>
                      <a:pPr marL="0" marR="0" lvl="1" indent="0" algn="just" defTabSz="914400" rtl="0" eaLnBrk="1" fontAlgn="auto" latinLnBrk="0" hangingPunct="1">
                        <a:lnSpc>
                          <a:spcPct val="100000"/>
                        </a:lnSpc>
                        <a:spcBef>
                          <a:spcPts val="0"/>
                        </a:spcBef>
                        <a:spcAft>
                          <a:spcPts val="0"/>
                        </a:spcAft>
                        <a:buClrTx/>
                        <a:buSzTx/>
                        <a:buFontTx/>
                        <a:buNone/>
                        <a:tabLst/>
                        <a:defRPr/>
                      </a:pPr>
                      <a:r>
                        <a:rPr lang="en-GB" sz="1400" b="1" dirty="0" smtClean="0">
                          <a:solidFill>
                            <a:schemeClr val="tx1"/>
                          </a:solidFill>
                        </a:rPr>
                        <a:t>4 = 4 </a:t>
                      </a:r>
                    </a:p>
                    <a:p>
                      <a:pPr algn="just"/>
                      <a:endParaRPr lang="en-GB" sz="1400" dirty="0">
                        <a:solidFill>
                          <a:schemeClr val="tx1"/>
                        </a:solidFill>
                      </a:endParaRPr>
                    </a:p>
                  </a:txBody>
                  <a:tcPr/>
                </a:tc>
                <a:tc>
                  <a:txBody>
                    <a:bodyPr/>
                    <a:lstStyle/>
                    <a:p>
                      <a:pPr algn="just"/>
                      <a:r>
                        <a:rPr lang="en-GB" dirty="0" smtClean="0"/>
                        <a:t>Take binary equivalent of each of the decimal digit(use procedure</a:t>
                      </a:r>
                      <a:r>
                        <a:rPr lang="en-GB" baseline="0" dirty="0" smtClean="0"/>
                        <a:t> as described in slide 4)</a:t>
                      </a:r>
                      <a:r>
                        <a:rPr lang="en-GB" dirty="0" smtClean="0"/>
                        <a:t> &amp; represent each</a:t>
                      </a:r>
                      <a:r>
                        <a:rPr lang="en-GB" baseline="0" dirty="0" smtClean="0"/>
                        <a:t> in 4-bit format.</a:t>
                      </a:r>
                    </a:p>
                    <a:p>
                      <a:pPr algn="just"/>
                      <a:r>
                        <a:rPr lang="en-GB" baseline="0" dirty="0" smtClean="0"/>
                        <a:t>1 = 0001</a:t>
                      </a:r>
                    </a:p>
                    <a:p>
                      <a:pPr algn="just"/>
                      <a:r>
                        <a:rPr lang="en-GB" baseline="0" dirty="0" smtClean="0"/>
                        <a:t>2= 0010</a:t>
                      </a:r>
                    </a:p>
                    <a:p>
                      <a:pPr algn="just"/>
                      <a:r>
                        <a:rPr lang="en-GB" baseline="0" dirty="0" smtClean="0"/>
                        <a:t>A = 1010</a:t>
                      </a:r>
                    </a:p>
                    <a:p>
                      <a:pPr algn="just"/>
                      <a:r>
                        <a:rPr lang="en-GB" baseline="0" dirty="0" smtClean="0"/>
                        <a:t>4 = 0100</a:t>
                      </a:r>
                    </a:p>
                    <a:p>
                      <a:pPr algn="just"/>
                      <a:endParaRPr lang="en-GB" baseline="0" dirty="0" smtClean="0"/>
                    </a:p>
                    <a:p>
                      <a:pPr algn="just"/>
                      <a:r>
                        <a:rPr lang="en-GB" dirty="0" smtClean="0"/>
                        <a:t>Now the binary equivalent of the hexadecimal number</a:t>
                      </a:r>
                      <a:r>
                        <a:rPr lang="en-GB" baseline="0" dirty="0" smtClean="0"/>
                        <a:t> 12A4</a:t>
                      </a:r>
                      <a:r>
                        <a:rPr lang="en-GB" baseline="-25000" dirty="0" smtClean="0"/>
                        <a:t>16</a:t>
                      </a:r>
                      <a:r>
                        <a:rPr lang="en-GB" baseline="0" dirty="0" smtClean="0"/>
                        <a:t> is </a:t>
                      </a:r>
                      <a:r>
                        <a:rPr lang="en-GB" b="1" baseline="0" dirty="0" smtClean="0">
                          <a:solidFill>
                            <a:srgbClr val="C00000"/>
                          </a:solidFill>
                        </a:rPr>
                        <a:t>0001 0010 1010 0100</a:t>
                      </a:r>
                      <a:endParaRPr lang="en-GB" b="1" dirty="0">
                        <a:solidFill>
                          <a:srgbClr val="C00000"/>
                        </a:solidFill>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4290198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Conversion</a:t>
            </a:r>
            <a:endParaRPr lang="en-GB" dirty="0"/>
          </a:p>
        </p:txBody>
      </p:sp>
      <p:sp>
        <p:nvSpPr>
          <p:cNvPr id="3" name="Content Placeholder 2"/>
          <p:cNvSpPr>
            <a:spLocks noGrp="1"/>
          </p:cNvSpPr>
          <p:nvPr>
            <p:ph idx="1"/>
          </p:nvPr>
        </p:nvSpPr>
        <p:spPr>
          <a:xfrm>
            <a:off x="2927648" y="1412776"/>
            <a:ext cx="7498080" cy="4800600"/>
          </a:xfrm>
        </p:spPr>
        <p:txBody>
          <a:bodyPr/>
          <a:lstStyle/>
          <a:p>
            <a:r>
              <a:rPr lang="en-GB" dirty="0" smtClean="0"/>
              <a:t>Binary to Decimal</a:t>
            </a:r>
          </a:p>
          <a:p>
            <a:pPr lvl="1"/>
            <a:r>
              <a:rPr lang="en-GB" b="1" dirty="0">
                <a:solidFill>
                  <a:schemeClr val="accent5">
                    <a:lumMod val="50000"/>
                  </a:schemeClr>
                </a:solidFill>
              </a:rPr>
              <a:t>Example (0010 0011)</a:t>
            </a:r>
            <a:r>
              <a:rPr lang="en-GB" b="1" baseline="-25000" dirty="0">
                <a:solidFill>
                  <a:schemeClr val="accent5">
                    <a:lumMod val="50000"/>
                  </a:schemeClr>
                </a:solidFill>
              </a:rPr>
              <a:t>2</a:t>
            </a:r>
            <a:r>
              <a:rPr lang="en-GB" b="1" dirty="0">
                <a:solidFill>
                  <a:schemeClr val="accent5">
                    <a:lumMod val="50000"/>
                  </a:schemeClr>
                </a:solidFill>
              </a:rPr>
              <a:t> to decimal</a:t>
            </a:r>
          </a:p>
          <a:p>
            <a:pPr marL="401638" lvl="1" indent="-304800">
              <a:buNone/>
            </a:pPr>
            <a:r>
              <a:rPr lang="en-GB" dirty="0" smtClean="0"/>
              <a:t>0		0	1</a:t>
            </a:r>
            <a:r>
              <a:rPr lang="en-GB" dirty="0"/>
              <a:t>	</a:t>
            </a:r>
            <a:r>
              <a:rPr lang="en-GB" dirty="0" smtClean="0"/>
              <a:t>0	0	0	1	1</a:t>
            </a:r>
          </a:p>
          <a:p>
            <a:pPr marL="401638" lvl="1" indent="-304800">
              <a:buNone/>
            </a:pPr>
            <a:r>
              <a:rPr lang="en-GB" dirty="0" smtClean="0"/>
              <a:t>2</a:t>
            </a:r>
            <a:r>
              <a:rPr lang="en-GB" baseline="30000" dirty="0" smtClean="0"/>
              <a:t>7</a:t>
            </a:r>
            <a:r>
              <a:rPr lang="en-GB" dirty="0" smtClean="0"/>
              <a:t>		2</a:t>
            </a:r>
            <a:r>
              <a:rPr lang="en-GB" baseline="30000" dirty="0" smtClean="0"/>
              <a:t>6</a:t>
            </a:r>
            <a:r>
              <a:rPr lang="en-GB" dirty="0" smtClean="0"/>
              <a:t>	2</a:t>
            </a:r>
            <a:r>
              <a:rPr lang="en-GB" baseline="30000" dirty="0" smtClean="0"/>
              <a:t>5</a:t>
            </a:r>
            <a:r>
              <a:rPr lang="en-GB" dirty="0" smtClean="0"/>
              <a:t>	2</a:t>
            </a:r>
            <a:r>
              <a:rPr lang="en-GB" baseline="30000" dirty="0" smtClean="0"/>
              <a:t>4</a:t>
            </a:r>
            <a:r>
              <a:rPr lang="en-GB" dirty="0" smtClean="0"/>
              <a:t>	2</a:t>
            </a:r>
            <a:r>
              <a:rPr lang="en-GB" baseline="30000" dirty="0" smtClean="0"/>
              <a:t>3</a:t>
            </a:r>
            <a:r>
              <a:rPr lang="en-GB" dirty="0" smtClean="0"/>
              <a:t>	2</a:t>
            </a:r>
            <a:r>
              <a:rPr lang="en-GB" baseline="30000" dirty="0" smtClean="0"/>
              <a:t>2</a:t>
            </a:r>
            <a:r>
              <a:rPr lang="en-GB" dirty="0" smtClean="0"/>
              <a:t>	2</a:t>
            </a:r>
            <a:r>
              <a:rPr lang="en-GB" baseline="30000" dirty="0" smtClean="0"/>
              <a:t>1</a:t>
            </a:r>
            <a:r>
              <a:rPr lang="en-GB" dirty="0" smtClean="0"/>
              <a:t>	2</a:t>
            </a:r>
            <a:r>
              <a:rPr lang="en-GB" baseline="30000" dirty="0" smtClean="0"/>
              <a:t>0  </a:t>
            </a:r>
            <a:endParaRPr lang="en-GB" dirty="0" smtClean="0"/>
          </a:p>
          <a:p>
            <a:pPr marL="401638" lvl="1" indent="-304800">
              <a:buNone/>
            </a:pPr>
            <a:endParaRPr lang="en-GB" baseline="30000" dirty="0" smtClean="0"/>
          </a:p>
        </p:txBody>
      </p:sp>
      <p:cxnSp>
        <p:nvCxnSpPr>
          <p:cNvPr id="7" name="Straight Arrow Connector 6"/>
          <p:cNvCxnSpPr/>
          <p:nvPr/>
        </p:nvCxnSpPr>
        <p:spPr>
          <a:xfrm>
            <a:off x="3215680" y="342900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927648" y="4149080"/>
            <a:ext cx="792088" cy="369332"/>
          </a:xfrm>
          <a:prstGeom prst="rect">
            <a:avLst/>
          </a:prstGeom>
          <a:noFill/>
        </p:spPr>
        <p:txBody>
          <a:bodyPr wrap="square" rtlCol="0">
            <a:spAutoFit/>
          </a:bodyPr>
          <a:lstStyle/>
          <a:p>
            <a:r>
              <a:rPr lang="en-GB" dirty="0"/>
              <a:t>2</a:t>
            </a:r>
            <a:r>
              <a:rPr lang="en-GB" baseline="30000" dirty="0"/>
              <a:t>7</a:t>
            </a:r>
            <a:r>
              <a:rPr lang="en-GB" dirty="0"/>
              <a:t> x 0</a:t>
            </a:r>
            <a:endParaRPr lang="en-GB" dirty="0"/>
          </a:p>
        </p:txBody>
      </p:sp>
      <p:sp>
        <p:nvSpPr>
          <p:cNvPr id="18" name="TextBox 17"/>
          <p:cNvSpPr txBox="1"/>
          <p:nvPr/>
        </p:nvSpPr>
        <p:spPr>
          <a:xfrm>
            <a:off x="3719736" y="4149080"/>
            <a:ext cx="792088" cy="369332"/>
          </a:xfrm>
          <a:prstGeom prst="rect">
            <a:avLst/>
          </a:prstGeom>
          <a:noFill/>
        </p:spPr>
        <p:txBody>
          <a:bodyPr wrap="square" rtlCol="0">
            <a:spAutoFit/>
          </a:bodyPr>
          <a:lstStyle/>
          <a:p>
            <a:r>
              <a:rPr lang="en-GB" dirty="0"/>
              <a:t>2</a:t>
            </a:r>
            <a:r>
              <a:rPr lang="en-GB" baseline="30000" dirty="0"/>
              <a:t>6</a:t>
            </a:r>
            <a:r>
              <a:rPr lang="en-GB" dirty="0"/>
              <a:t> x 0</a:t>
            </a:r>
            <a:endParaRPr lang="en-GB" dirty="0"/>
          </a:p>
        </p:txBody>
      </p:sp>
      <p:sp>
        <p:nvSpPr>
          <p:cNvPr id="19" name="TextBox 18"/>
          <p:cNvSpPr txBox="1"/>
          <p:nvPr/>
        </p:nvSpPr>
        <p:spPr>
          <a:xfrm>
            <a:off x="5591944" y="4149080"/>
            <a:ext cx="792088" cy="369332"/>
          </a:xfrm>
          <a:prstGeom prst="rect">
            <a:avLst/>
          </a:prstGeom>
          <a:noFill/>
        </p:spPr>
        <p:txBody>
          <a:bodyPr wrap="square" rtlCol="0">
            <a:spAutoFit/>
          </a:bodyPr>
          <a:lstStyle/>
          <a:p>
            <a:r>
              <a:rPr lang="en-GB" dirty="0"/>
              <a:t>2</a:t>
            </a:r>
            <a:r>
              <a:rPr lang="en-GB" baseline="30000" dirty="0"/>
              <a:t>4</a:t>
            </a:r>
            <a:r>
              <a:rPr lang="en-GB" dirty="0"/>
              <a:t> x 0</a:t>
            </a:r>
            <a:endParaRPr lang="en-GB" dirty="0"/>
          </a:p>
        </p:txBody>
      </p:sp>
      <p:sp>
        <p:nvSpPr>
          <p:cNvPr id="20" name="TextBox 19"/>
          <p:cNvSpPr txBox="1"/>
          <p:nvPr/>
        </p:nvSpPr>
        <p:spPr>
          <a:xfrm>
            <a:off x="4727848" y="4149080"/>
            <a:ext cx="792088" cy="369332"/>
          </a:xfrm>
          <a:prstGeom prst="rect">
            <a:avLst/>
          </a:prstGeom>
          <a:noFill/>
        </p:spPr>
        <p:txBody>
          <a:bodyPr wrap="square" rtlCol="0">
            <a:spAutoFit/>
          </a:bodyPr>
          <a:lstStyle/>
          <a:p>
            <a:r>
              <a:rPr lang="en-GB" dirty="0"/>
              <a:t>2</a:t>
            </a:r>
            <a:r>
              <a:rPr lang="en-GB" baseline="30000" dirty="0"/>
              <a:t>5</a:t>
            </a:r>
            <a:r>
              <a:rPr lang="en-GB" dirty="0"/>
              <a:t> x 1</a:t>
            </a:r>
            <a:endParaRPr lang="en-GB" dirty="0"/>
          </a:p>
        </p:txBody>
      </p:sp>
      <p:sp>
        <p:nvSpPr>
          <p:cNvPr id="21" name="TextBox 20"/>
          <p:cNvSpPr txBox="1"/>
          <p:nvPr/>
        </p:nvSpPr>
        <p:spPr>
          <a:xfrm>
            <a:off x="7356140" y="4149080"/>
            <a:ext cx="792088" cy="369332"/>
          </a:xfrm>
          <a:prstGeom prst="rect">
            <a:avLst/>
          </a:prstGeom>
          <a:noFill/>
        </p:spPr>
        <p:txBody>
          <a:bodyPr wrap="square" rtlCol="0">
            <a:spAutoFit/>
          </a:bodyPr>
          <a:lstStyle/>
          <a:p>
            <a:r>
              <a:rPr lang="en-GB" dirty="0"/>
              <a:t>2</a:t>
            </a:r>
            <a:r>
              <a:rPr lang="en-GB" baseline="30000" dirty="0"/>
              <a:t>2</a:t>
            </a:r>
            <a:r>
              <a:rPr lang="en-GB" dirty="0"/>
              <a:t> x 0</a:t>
            </a:r>
            <a:endParaRPr lang="en-GB" dirty="0"/>
          </a:p>
        </p:txBody>
      </p:sp>
      <p:sp>
        <p:nvSpPr>
          <p:cNvPr id="22" name="TextBox 21"/>
          <p:cNvSpPr txBox="1"/>
          <p:nvPr/>
        </p:nvSpPr>
        <p:spPr>
          <a:xfrm>
            <a:off x="6441014" y="4149080"/>
            <a:ext cx="792088" cy="369332"/>
          </a:xfrm>
          <a:prstGeom prst="rect">
            <a:avLst/>
          </a:prstGeom>
          <a:noFill/>
        </p:spPr>
        <p:txBody>
          <a:bodyPr wrap="square" rtlCol="0">
            <a:spAutoFit/>
          </a:bodyPr>
          <a:lstStyle/>
          <a:p>
            <a:r>
              <a:rPr lang="en-GB" dirty="0"/>
              <a:t>2</a:t>
            </a:r>
            <a:r>
              <a:rPr lang="en-GB" baseline="30000" dirty="0"/>
              <a:t>3</a:t>
            </a:r>
            <a:r>
              <a:rPr lang="en-GB" dirty="0"/>
              <a:t> x 0</a:t>
            </a:r>
            <a:endParaRPr lang="en-GB" dirty="0"/>
          </a:p>
        </p:txBody>
      </p:sp>
      <p:sp>
        <p:nvSpPr>
          <p:cNvPr id="23" name="TextBox 22"/>
          <p:cNvSpPr txBox="1"/>
          <p:nvPr/>
        </p:nvSpPr>
        <p:spPr>
          <a:xfrm>
            <a:off x="9192344" y="4149080"/>
            <a:ext cx="792088" cy="369332"/>
          </a:xfrm>
          <a:prstGeom prst="rect">
            <a:avLst/>
          </a:prstGeom>
          <a:noFill/>
        </p:spPr>
        <p:txBody>
          <a:bodyPr wrap="square" rtlCol="0">
            <a:spAutoFit/>
          </a:bodyPr>
          <a:lstStyle/>
          <a:p>
            <a:r>
              <a:rPr lang="en-GB" dirty="0"/>
              <a:t>2</a:t>
            </a:r>
            <a:r>
              <a:rPr lang="en-GB" baseline="30000" dirty="0"/>
              <a:t>0</a:t>
            </a:r>
            <a:r>
              <a:rPr lang="en-GB" dirty="0"/>
              <a:t> x 1</a:t>
            </a:r>
            <a:endParaRPr lang="en-GB" dirty="0"/>
          </a:p>
        </p:txBody>
      </p:sp>
      <p:sp>
        <p:nvSpPr>
          <p:cNvPr id="24" name="TextBox 23"/>
          <p:cNvSpPr txBox="1"/>
          <p:nvPr/>
        </p:nvSpPr>
        <p:spPr>
          <a:xfrm>
            <a:off x="8400256" y="4149080"/>
            <a:ext cx="792088" cy="369332"/>
          </a:xfrm>
          <a:prstGeom prst="rect">
            <a:avLst/>
          </a:prstGeom>
          <a:noFill/>
        </p:spPr>
        <p:txBody>
          <a:bodyPr wrap="square" rtlCol="0">
            <a:spAutoFit/>
          </a:bodyPr>
          <a:lstStyle/>
          <a:p>
            <a:r>
              <a:rPr lang="en-GB" dirty="0"/>
              <a:t>2</a:t>
            </a:r>
            <a:r>
              <a:rPr lang="en-GB" baseline="30000" dirty="0"/>
              <a:t>1</a:t>
            </a:r>
            <a:r>
              <a:rPr lang="en-GB" dirty="0"/>
              <a:t> x 1</a:t>
            </a:r>
            <a:endParaRPr lang="en-GB" dirty="0"/>
          </a:p>
        </p:txBody>
      </p:sp>
      <p:cxnSp>
        <p:nvCxnSpPr>
          <p:cNvPr id="26" name="Straight Connector 25"/>
          <p:cNvCxnSpPr/>
          <p:nvPr/>
        </p:nvCxnSpPr>
        <p:spPr>
          <a:xfrm>
            <a:off x="3071664" y="4149080"/>
            <a:ext cx="65887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4007768" y="342900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9480376" y="342900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a:off x="8616280" y="342900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680176" y="342900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6744072" y="342900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5879976" y="342900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943872" y="342900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a:off x="3251684" y="450912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3107668" y="5229200"/>
            <a:ext cx="65887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4043772" y="450912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a:off x="9516380" y="450912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a:off x="8652284" y="450912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a:xfrm>
            <a:off x="7716180" y="450912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a:off x="6780076" y="450912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3" name="Straight Arrow Connector 42"/>
          <p:cNvCxnSpPr/>
          <p:nvPr/>
        </p:nvCxnSpPr>
        <p:spPr>
          <a:xfrm>
            <a:off x="5915980" y="450912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a:off x="4979876" y="450912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3143672" y="5229200"/>
            <a:ext cx="288032" cy="369332"/>
          </a:xfrm>
          <a:prstGeom prst="rect">
            <a:avLst/>
          </a:prstGeom>
          <a:noFill/>
        </p:spPr>
        <p:txBody>
          <a:bodyPr wrap="square" rtlCol="0">
            <a:spAutoFit/>
          </a:bodyPr>
          <a:lstStyle/>
          <a:p>
            <a:r>
              <a:rPr lang="en-GB" dirty="0"/>
              <a:t>0</a:t>
            </a:r>
            <a:endParaRPr lang="en-GB" dirty="0"/>
          </a:p>
        </p:txBody>
      </p:sp>
      <p:sp>
        <p:nvSpPr>
          <p:cNvPr id="53" name="TextBox 52"/>
          <p:cNvSpPr txBox="1"/>
          <p:nvPr/>
        </p:nvSpPr>
        <p:spPr>
          <a:xfrm>
            <a:off x="3503712" y="5229200"/>
            <a:ext cx="288032" cy="369332"/>
          </a:xfrm>
          <a:prstGeom prst="rect">
            <a:avLst/>
          </a:prstGeom>
          <a:noFill/>
        </p:spPr>
        <p:txBody>
          <a:bodyPr wrap="square" rtlCol="0">
            <a:spAutoFit/>
          </a:bodyPr>
          <a:lstStyle/>
          <a:p>
            <a:r>
              <a:rPr lang="en-GB" dirty="0"/>
              <a:t>+</a:t>
            </a:r>
            <a:endParaRPr lang="en-GB" dirty="0"/>
          </a:p>
        </p:txBody>
      </p:sp>
      <p:sp>
        <p:nvSpPr>
          <p:cNvPr id="54" name="TextBox 53"/>
          <p:cNvSpPr txBox="1"/>
          <p:nvPr/>
        </p:nvSpPr>
        <p:spPr>
          <a:xfrm>
            <a:off x="3863752" y="5229200"/>
            <a:ext cx="288032" cy="369332"/>
          </a:xfrm>
          <a:prstGeom prst="rect">
            <a:avLst/>
          </a:prstGeom>
          <a:noFill/>
        </p:spPr>
        <p:txBody>
          <a:bodyPr wrap="square" rtlCol="0">
            <a:spAutoFit/>
          </a:bodyPr>
          <a:lstStyle/>
          <a:p>
            <a:r>
              <a:rPr lang="en-GB" dirty="0"/>
              <a:t>0</a:t>
            </a:r>
            <a:endParaRPr lang="en-GB" dirty="0"/>
          </a:p>
        </p:txBody>
      </p:sp>
      <p:sp>
        <p:nvSpPr>
          <p:cNvPr id="55" name="TextBox 54"/>
          <p:cNvSpPr txBox="1"/>
          <p:nvPr/>
        </p:nvSpPr>
        <p:spPr>
          <a:xfrm>
            <a:off x="4223792" y="5229200"/>
            <a:ext cx="288032" cy="369332"/>
          </a:xfrm>
          <a:prstGeom prst="rect">
            <a:avLst/>
          </a:prstGeom>
          <a:noFill/>
        </p:spPr>
        <p:txBody>
          <a:bodyPr wrap="square" rtlCol="0">
            <a:spAutoFit/>
          </a:bodyPr>
          <a:lstStyle/>
          <a:p>
            <a:r>
              <a:rPr lang="en-GB" dirty="0"/>
              <a:t>+</a:t>
            </a:r>
            <a:endParaRPr lang="en-GB" dirty="0"/>
          </a:p>
        </p:txBody>
      </p:sp>
      <p:sp>
        <p:nvSpPr>
          <p:cNvPr id="56" name="TextBox 55"/>
          <p:cNvSpPr txBox="1"/>
          <p:nvPr/>
        </p:nvSpPr>
        <p:spPr>
          <a:xfrm>
            <a:off x="4799856" y="5229200"/>
            <a:ext cx="504056" cy="369332"/>
          </a:xfrm>
          <a:prstGeom prst="rect">
            <a:avLst/>
          </a:prstGeom>
          <a:noFill/>
        </p:spPr>
        <p:txBody>
          <a:bodyPr wrap="square" rtlCol="0">
            <a:spAutoFit/>
          </a:bodyPr>
          <a:lstStyle/>
          <a:p>
            <a:r>
              <a:rPr lang="en-GB" dirty="0"/>
              <a:t>32</a:t>
            </a:r>
            <a:endParaRPr lang="en-GB" dirty="0"/>
          </a:p>
        </p:txBody>
      </p:sp>
      <p:sp>
        <p:nvSpPr>
          <p:cNvPr id="57" name="TextBox 56"/>
          <p:cNvSpPr txBox="1"/>
          <p:nvPr/>
        </p:nvSpPr>
        <p:spPr>
          <a:xfrm>
            <a:off x="5159896" y="5229200"/>
            <a:ext cx="288032" cy="369332"/>
          </a:xfrm>
          <a:prstGeom prst="rect">
            <a:avLst/>
          </a:prstGeom>
          <a:noFill/>
        </p:spPr>
        <p:txBody>
          <a:bodyPr wrap="square" rtlCol="0">
            <a:spAutoFit/>
          </a:bodyPr>
          <a:lstStyle/>
          <a:p>
            <a:r>
              <a:rPr lang="en-GB" dirty="0"/>
              <a:t>+</a:t>
            </a:r>
            <a:endParaRPr lang="en-GB" dirty="0"/>
          </a:p>
        </p:txBody>
      </p:sp>
      <p:sp>
        <p:nvSpPr>
          <p:cNvPr id="58" name="TextBox 57"/>
          <p:cNvSpPr txBox="1"/>
          <p:nvPr/>
        </p:nvSpPr>
        <p:spPr>
          <a:xfrm>
            <a:off x="5807968" y="5229200"/>
            <a:ext cx="288032" cy="369332"/>
          </a:xfrm>
          <a:prstGeom prst="rect">
            <a:avLst/>
          </a:prstGeom>
          <a:noFill/>
        </p:spPr>
        <p:txBody>
          <a:bodyPr wrap="square" rtlCol="0">
            <a:spAutoFit/>
          </a:bodyPr>
          <a:lstStyle/>
          <a:p>
            <a:r>
              <a:rPr lang="en-GB" dirty="0"/>
              <a:t>0</a:t>
            </a:r>
            <a:endParaRPr lang="en-GB" dirty="0"/>
          </a:p>
        </p:txBody>
      </p:sp>
      <p:sp>
        <p:nvSpPr>
          <p:cNvPr id="59" name="TextBox 58"/>
          <p:cNvSpPr txBox="1"/>
          <p:nvPr/>
        </p:nvSpPr>
        <p:spPr>
          <a:xfrm>
            <a:off x="6168008" y="5229200"/>
            <a:ext cx="288032" cy="369332"/>
          </a:xfrm>
          <a:prstGeom prst="rect">
            <a:avLst/>
          </a:prstGeom>
          <a:noFill/>
        </p:spPr>
        <p:txBody>
          <a:bodyPr wrap="square" rtlCol="0">
            <a:spAutoFit/>
          </a:bodyPr>
          <a:lstStyle/>
          <a:p>
            <a:r>
              <a:rPr lang="en-GB" dirty="0"/>
              <a:t>+</a:t>
            </a:r>
            <a:endParaRPr lang="en-GB" dirty="0"/>
          </a:p>
        </p:txBody>
      </p:sp>
      <p:sp>
        <p:nvSpPr>
          <p:cNvPr id="60" name="TextBox 59"/>
          <p:cNvSpPr txBox="1"/>
          <p:nvPr/>
        </p:nvSpPr>
        <p:spPr>
          <a:xfrm>
            <a:off x="6672064" y="5229200"/>
            <a:ext cx="288032" cy="369332"/>
          </a:xfrm>
          <a:prstGeom prst="rect">
            <a:avLst/>
          </a:prstGeom>
          <a:noFill/>
        </p:spPr>
        <p:txBody>
          <a:bodyPr wrap="square" rtlCol="0">
            <a:spAutoFit/>
          </a:bodyPr>
          <a:lstStyle/>
          <a:p>
            <a:r>
              <a:rPr lang="en-GB" dirty="0"/>
              <a:t>0</a:t>
            </a:r>
            <a:endParaRPr lang="en-GB" dirty="0"/>
          </a:p>
        </p:txBody>
      </p:sp>
      <p:sp>
        <p:nvSpPr>
          <p:cNvPr id="61" name="TextBox 60"/>
          <p:cNvSpPr txBox="1"/>
          <p:nvPr/>
        </p:nvSpPr>
        <p:spPr>
          <a:xfrm>
            <a:off x="7032104" y="5229200"/>
            <a:ext cx="288032" cy="369332"/>
          </a:xfrm>
          <a:prstGeom prst="rect">
            <a:avLst/>
          </a:prstGeom>
          <a:noFill/>
        </p:spPr>
        <p:txBody>
          <a:bodyPr wrap="square" rtlCol="0">
            <a:spAutoFit/>
          </a:bodyPr>
          <a:lstStyle/>
          <a:p>
            <a:r>
              <a:rPr lang="en-GB" dirty="0"/>
              <a:t>+</a:t>
            </a:r>
            <a:endParaRPr lang="en-GB" dirty="0"/>
          </a:p>
        </p:txBody>
      </p:sp>
      <p:sp>
        <p:nvSpPr>
          <p:cNvPr id="62" name="TextBox 61"/>
          <p:cNvSpPr txBox="1"/>
          <p:nvPr/>
        </p:nvSpPr>
        <p:spPr>
          <a:xfrm>
            <a:off x="7608168" y="5229200"/>
            <a:ext cx="288032" cy="369332"/>
          </a:xfrm>
          <a:prstGeom prst="rect">
            <a:avLst/>
          </a:prstGeom>
          <a:noFill/>
        </p:spPr>
        <p:txBody>
          <a:bodyPr wrap="square" rtlCol="0">
            <a:spAutoFit/>
          </a:bodyPr>
          <a:lstStyle/>
          <a:p>
            <a:r>
              <a:rPr lang="en-GB" dirty="0"/>
              <a:t>0</a:t>
            </a:r>
            <a:endParaRPr lang="en-GB" dirty="0"/>
          </a:p>
        </p:txBody>
      </p:sp>
      <p:sp>
        <p:nvSpPr>
          <p:cNvPr id="63" name="TextBox 62"/>
          <p:cNvSpPr txBox="1"/>
          <p:nvPr/>
        </p:nvSpPr>
        <p:spPr>
          <a:xfrm>
            <a:off x="7968208" y="5229200"/>
            <a:ext cx="288032" cy="369332"/>
          </a:xfrm>
          <a:prstGeom prst="rect">
            <a:avLst/>
          </a:prstGeom>
          <a:noFill/>
        </p:spPr>
        <p:txBody>
          <a:bodyPr wrap="square" rtlCol="0">
            <a:spAutoFit/>
          </a:bodyPr>
          <a:lstStyle/>
          <a:p>
            <a:r>
              <a:rPr lang="en-GB" dirty="0"/>
              <a:t>+</a:t>
            </a:r>
            <a:endParaRPr lang="en-GB" dirty="0"/>
          </a:p>
        </p:txBody>
      </p:sp>
      <p:sp>
        <p:nvSpPr>
          <p:cNvPr id="64" name="TextBox 63"/>
          <p:cNvSpPr txBox="1"/>
          <p:nvPr/>
        </p:nvSpPr>
        <p:spPr>
          <a:xfrm>
            <a:off x="8544272" y="5229200"/>
            <a:ext cx="288032" cy="369332"/>
          </a:xfrm>
          <a:prstGeom prst="rect">
            <a:avLst/>
          </a:prstGeom>
          <a:noFill/>
        </p:spPr>
        <p:txBody>
          <a:bodyPr wrap="square" rtlCol="0">
            <a:spAutoFit/>
          </a:bodyPr>
          <a:lstStyle/>
          <a:p>
            <a:r>
              <a:rPr lang="en-GB" dirty="0"/>
              <a:t>2</a:t>
            </a:r>
            <a:endParaRPr lang="en-GB" dirty="0"/>
          </a:p>
        </p:txBody>
      </p:sp>
      <p:sp>
        <p:nvSpPr>
          <p:cNvPr id="65" name="TextBox 64"/>
          <p:cNvSpPr txBox="1"/>
          <p:nvPr/>
        </p:nvSpPr>
        <p:spPr>
          <a:xfrm>
            <a:off x="8904312" y="5229200"/>
            <a:ext cx="288032" cy="369332"/>
          </a:xfrm>
          <a:prstGeom prst="rect">
            <a:avLst/>
          </a:prstGeom>
          <a:noFill/>
        </p:spPr>
        <p:txBody>
          <a:bodyPr wrap="square" rtlCol="0">
            <a:spAutoFit/>
          </a:bodyPr>
          <a:lstStyle/>
          <a:p>
            <a:r>
              <a:rPr lang="en-GB" dirty="0"/>
              <a:t>+</a:t>
            </a:r>
            <a:endParaRPr lang="en-GB" dirty="0"/>
          </a:p>
        </p:txBody>
      </p:sp>
      <p:sp>
        <p:nvSpPr>
          <p:cNvPr id="66" name="TextBox 65"/>
          <p:cNvSpPr txBox="1"/>
          <p:nvPr/>
        </p:nvSpPr>
        <p:spPr>
          <a:xfrm>
            <a:off x="9336360" y="5229200"/>
            <a:ext cx="288032" cy="369332"/>
          </a:xfrm>
          <a:prstGeom prst="rect">
            <a:avLst/>
          </a:prstGeom>
          <a:noFill/>
        </p:spPr>
        <p:txBody>
          <a:bodyPr wrap="square" rtlCol="0">
            <a:spAutoFit/>
          </a:bodyPr>
          <a:lstStyle/>
          <a:p>
            <a:r>
              <a:rPr lang="en-GB" dirty="0"/>
              <a:t>1</a:t>
            </a:r>
            <a:endParaRPr lang="en-GB" dirty="0"/>
          </a:p>
        </p:txBody>
      </p:sp>
      <p:sp>
        <p:nvSpPr>
          <p:cNvPr id="67" name="TextBox 66"/>
          <p:cNvSpPr txBox="1"/>
          <p:nvPr/>
        </p:nvSpPr>
        <p:spPr>
          <a:xfrm>
            <a:off x="9696400" y="5229200"/>
            <a:ext cx="971600" cy="369332"/>
          </a:xfrm>
          <a:prstGeom prst="rect">
            <a:avLst/>
          </a:prstGeom>
          <a:noFill/>
        </p:spPr>
        <p:txBody>
          <a:bodyPr wrap="square" rtlCol="0">
            <a:spAutoFit/>
          </a:bodyPr>
          <a:lstStyle/>
          <a:p>
            <a:r>
              <a:rPr lang="en-GB" dirty="0"/>
              <a:t>= </a:t>
            </a:r>
            <a:r>
              <a:rPr lang="en-GB" b="1" dirty="0">
                <a:solidFill>
                  <a:srgbClr val="FF0000"/>
                </a:solidFill>
              </a:rPr>
              <a:t>35</a:t>
            </a:r>
            <a:r>
              <a:rPr lang="en-GB" b="1" baseline="-25000" dirty="0">
                <a:solidFill>
                  <a:srgbClr val="FF0000"/>
                </a:solidFill>
              </a:rPr>
              <a:t>10</a:t>
            </a:r>
            <a:r>
              <a:rPr lang="en-GB" b="1" dirty="0">
                <a:solidFill>
                  <a:srgbClr val="FF0000"/>
                </a:solidFill>
              </a:rPr>
              <a:t> </a:t>
            </a:r>
            <a:endParaRPr lang="en-GB" b="1" dirty="0">
              <a:solidFill>
                <a:srgbClr val="FF0000"/>
              </a:solidFill>
            </a:endParaRPr>
          </a:p>
        </p:txBody>
      </p:sp>
      <p:sp>
        <p:nvSpPr>
          <p:cNvPr id="68" name="Oval 67"/>
          <p:cNvSpPr/>
          <p:nvPr/>
        </p:nvSpPr>
        <p:spPr>
          <a:xfrm>
            <a:off x="8148228" y="548680"/>
            <a:ext cx="2124236" cy="1080120"/>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sz="3200" dirty="0" err="1"/>
              <a:t>a</a:t>
            </a:r>
            <a:r>
              <a:rPr lang="en-GB" sz="3200" baseline="30000" dirty="0" err="1"/>
              <a:t>x</a:t>
            </a:r>
            <a:endParaRPr lang="en-GB" sz="3200" baseline="30000" dirty="0"/>
          </a:p>
          <a:p>
            <a:pPr algn="ctr"/>
            <a:r>
              <a:rPr lang="en-GB" sz="1200" dirty="0"/>
              <a:t>Where ‘a’ is base and ‘x’ is index</a:t>
            </a:r>
          </a:p>
          <a:p>
            <a:pPr algn="ctr"/>
            <a:endParaRPr lang="en-GB" sz="1200" dirty="0"/>
          </a:p>
        </p:txBody>
      </p:sp>
    </p:spTree>
    <p:extLst>
      <p:ext uri="{BB962C8B-B14F-4D97-AF65-F5344CB8AC3E}">
        <p14:creationId xmlns:p14="http://schemas.microsoft.com/office/powerpoint/2010/main" val="15014566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Basic Functional units of a computer</a:t>
            </a:r>
            <a:endParaRPr lang="en-GB" dirty="0"/>
          </a:p>
        </p:txBody>
      </p:sp>
      <p:sp>
        <p:nvSpPr>
          <p:cNvPr id="5" name="Rectangle 4"/>
          <p:cNvSpPr/>
          <p:nvPr/>
        </p:nvSpPr>
        <p:spPr>
          <a:xfrm>
            <a:off x="3071664" y="2276872"/>
            <a:ext cx="2088232" cy="3672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104112" y="2257182"/>
            <a:ext cx="2088232" cy="3672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447928" y="3625334"/>
            <a:ext cx="1368152" cy="93610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MEMORY</a:t>
            </a:r>
            <a:endParaRPr lang="en-GB" b="1" dirty="0"/>
          </a:p>
        </p:txBody>
      </p:sp>
      <p:sp>
        <p:nvSpPr>
          <p:cNvPr id="8" name="Rectangle 7"/>
          <p:cNvSpPr/>
          <p:nvPr/>
        </p:nvSpPr>
        <p:spPr>
          <a:xfrm>
            <a:off x="7513723" y="3750525"/>
            <a:ext cx="1296144" cy="81091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CONTROL</a:t>
            </a:r>
            <a:endParaRPr lang="en-GB" dirty="0"/>
          </a:p>
        </p:txBody>
      </p:sp>
      <p:sp>
        <p:nvSpPr>
          <p:cNvPr id="9" name="Rectangle 8"/>
          <p:cNvSpPr/>
          <p:nvPr/>
        </p:nvSpPr>
        <p:spPr>
          <a:xfrm>
            <a:off x="7464152" y="2689230"/>
            <a:ext cx="1368152" cy="73977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ARITHMETIC &amp; LOGIC</a:t>
            </a:r>
            <a:endParaRPr lang="en-GB" dirty="0"/>
          </a:p>
        </p:txBody>
      </p:sp>
      <p:sp>
        <p:nvSpPr>
          <p:cNvPr id="10" name="Rectangle 9"/>
          <p:cNvSpPr/>
          <p:nvPr/>
        </p:nvSpPr>
        <p:spPr>
          <a:xfrm>
            <a:off x="3431704" y="4113076"/>
            <a:ext cx="1368152" cy="106881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OUTPUT</a:t>
            </a:r>
            <a:endParaRPr lang="en-GB" dirty="0"/>
          </a:p>
        </p:txBody>
      </p:sp>
      <p:sp>
        <p:nvSpPr>
          <p:cNvPr id="11" name="Rectangle 10"/>
          <p:cNvSpPr/>
          <p:nvPr/>
        </p:nvSpPr>
        <p:spPr>
          <a:xfrm>
            <a:off x="3431704" y="2699900"/>
            <a:ext cx="1368152" cy="108914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INPUT</a:t>
            </a:r>
            <a:endParaRPr lang="en-GB" dirty="0"/>
          </a:p>
        </p:txBody>
      </p:sp>
      <p:sp>
        <p:nvSpPr>
          <p:cNvPr id="12" name="TextBox 11"/>
          <p:cNvSpPr txBox="1"/>
          <p:nvPr/>
        </p:nvSpPr>
        <p:spPr>
          <a:xfrm>
            <a:off x="4115780" y="5373217"/>
            <a:ext cx="1044116" cy="584775"/>
          </a:xfrm>
          <a:prstGeom prst="rect">
            <a:avLst/>
          </a:prstGeom>
          <a:noFill/>
        </p:spPr>
        <p:txBody>
          <a:bodyPr wrap="square" rtlCol="0">
            <a:spAutoFit/>
          </a:bodyPr>
          <a:lstStyle/>
          <a:p>
            <a:r>
              <a:rPr lang="en-GB" sz="3200" b="1" dirty="0">
                <a:solidFill>
                  <a:schemeClr val="bg1"/>
                </a:solidFill>
                <a:latin typeface="Baskerville Old Face" panose="02020602080505020303" pitchFamily="18" charset="0"/>
              </a:rPr>
              <a:t>I/O</a:t>
            </a:r>
            <a:endParaRPr lang="en-GB" sz="3200" b="1" dirty="0">
              <a:solidFill>
                <a:schemeClr val="bg1"/>
              </a:solidFill>
              <a:latin typeface="Baskerville Old Face" panose="02020602080505020303" pitchFamily="18" charset="0"/>
            </a:endParaRPr>
          </a:p>
        </p:txBody>
      </p:sp>
      <p:sp>
        <p:nvSpPr>
          <p:cNvPr id="13" name="TextBox 12"/>
          <p:cNvSpPr txBox="1"/>
          <p:nvPr/>
        </p:nvSpPr>
        <p:spPr>
          <a:xfrm>
            <a:off x="7176120" y="5487616"/>
            <a:ext cx="2304256" cy="461665"/>
          </a:xfrm>
          <a:prstGeom prst="rect">
            <a:avLst/>
          </a:prstGeom>
          <a:noFill/>
        </p:spPr>
        <p:txBody>
          <a:bodyPr wrap="square" rtlCol="0">
            <a:spAutoFit/>
          </a:bodyPr>
          <a:lstStyle/>
          <a:p>
            <a:r>
              <a:rPr lang="en-GB" sz="2400" b="1" dirty="0">
                <a:solidFill>
                  <a:schemeClr val="bg1"/>
                </a:solidFill>
                <a:latin typeface="Baskerville Old Face" panose="02020602080505020303" pitchFamily="18" charset="0"/>
              </a:rPr>
              <a:t>PROCESSOR</a:t>
            </a:r>
            <a:endParaRPr lang="en-GB" sz="2400" b="1" dirty="0">
              <a:solidFill>
                <a:schemeClr val="bg1"/>
              </a:solidFill>
              <a:latin typeface="Baskerville Old Face" panose="02020602080505020303" pitchFamily="18" charset="0"/>
            </a:endParaRPr>
          </a:p>
        </p:txBody>
      </p:sp>
      <p:sp>
        <p:nvSpPr>
          <p:cNvPr id="14" name="Rectangle 13"/>
          <p:cNvSpPr/>
          <p:nvPr/>
        </p:nvSpPr>
        <p:spPr>
          <a:xfrm>
            <a:off x="7500156" y="4676703"/>
            <a:ext cx="1296144" cy="69651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REGISTERS</a:t>
            </a:r>
            <a:endParaRPr lang="en-GB" dirty="0"/>
          </a:p>
        </p:txBody>
      </p:sp>
    </p:spTree>
    <p:extLst>
      <p:ext uri="{BB962C8B-B14F-4D97-AF65-F5344CB8AC3E}">
        <p14:creationId xmlns:p14="http://schemas.microsoft.com/office/powerpoint/2010/main" val="20624955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Basic Functional units of a computer</a:t>
            </a:r>
          </a:p>
        </p:txBody>
      </p:sp>
      <p:sp>
        <p:nvSpPr>
          <p:cNvPr id="3" name="Content Placeholder 2"/>
          <p:cNvSpPr>
            <a:spLocks noGrp="1"/>
          </p:cNvSpPr>
          <p:nvPr>
            <p:ph sz="quarter" idx="13"/>
          </p:nvPr>
        </p:nvSpPr>
        <p:spPr/>
        <p:txBody>
          <a:bodyPr/>
          <a:lstStyle/>
          <a:p>
            <a:pPr algn="just">
              <a:buFont typeface="Wingdings" panose="05000000000000000000" pitchFamily="2" charset="2"/>
              <a:buChar char="§"/>
            </a:pPr>
            <a:r>
              <a:rPr lang="en-GB" sz="2000" dirty="0"/>
              <a:t>INPUT UNIT</a:t>
            </a:r>
          </a:p>
          <a:p>
            <a:pPr lvl="1" algn="just">
              <a:buFont typeface="Wingdings" panose="05000000000000000000" pitchFamily="2" charset="2"/>
              <a:buChar char="§"/>
            </a:pPr>
            <a:r>
              <a:rPr lang="en-GB" dirty="0" smtClean="0"/>
              <a:t>Computers read data through input units</a:t>
            </a:r>
          </a:p>
          <a:p>
            <a:pPr lvl="1" algn="just">
              <a:buFont typeface="Wingdings" panose="05000000000000000000" pitchFamily="2" charset="2"/>
              <a:buChar char="§"/>
            </a:pPr>
            <a:r>
              <a:rPr lang="en-GB" dirty="0" smtClean="0"/>
              <a:t>Example : keyboard (</a:t>
            </a:r>
            <a:r>
              <a:rPr lang="en-GB" dirty="0" smtClean="0">
                <a:solidFill>
                  <a:srgbClr val="00B0F0"/>
                </a:solidFill>
              </a:rPr>
              <a:t>when a key is pressed, the corresponding letter/digit is translated to its corresponding binary code &amp; transmitted to memory/processor</a:t>
            </a:r>
            <a:r>
              <a:rPr lang="en-GB" dirty="0" smtClean="0"/>
              <a:t>), mouse, scanner, joysticks, microphones.</a:t>
            </a:r>
          </a:p>
          <a:p>
            <a:pPr lvl="1" algn="just">
              <a:buFont typeface="Wingdings" panose="05000000000000000000" pitchFamily="2" charset="2"/>
              <a:buChar char="§"/>
            </a:pPr>
            <a:endParaRPr lang="en-GB" dirty="0" smtClean="0"/>
          </a:p>
          <a:p>
            <a:pPr algn="just">
              <a:buFont typeface="Wingdings" panose="05000000000000000000" pitchFamily="2" charset="2"/>
              <a:buChar char="§"/>
            </a:pPr>
            <a:r>
              <a:rPr lang="en-GB" sz="2000" dirty="0"/>
              <a:t>OUTPUT UNIT</a:t>
            </a:r>
          </a:p>
          <a:p>
            <a:pPr lvl="1" algn="just">
              <a:buFont typeface="Wingdings" panose="05000000000000000000" pitchFamily="2" charset="2"/>
              <a:buChar char="§"/>
            </a:pPr>
            <a:r>
              <a:rPr lang="en-GB" dirty="0" smtClean="0"/>
              <a:t>Send processed result to user</a:t>
            </a:r>
          </a:p>
          <a:p>
            <a:pPr lvl="1" algn="just">
              <a:buFont typeface="Wingdings" panose="05000000000000000000" pitchFamily="2" charset="2"/>
              <a:buChar char="§"/>
            </a:pPr>
            <a:r>
              <a:rPr lang="en-GB" dirty="0" smtClean="0"/>
              <a:t>Example : Printers, monitors, speakers</a:t>
            </a:r>
          </a:p>
        </p:txBody>
      </p:sp>
    </p:spTree>
    <p:extLst>
      <p:ext uri="{BB962C8B-B14F-4D97-AF65-F5344CB8AC3E}">
        <p14:creationId xmlns:p14="http://schemas.microsoft.com/office/powerpoint/2010/main" val="25316194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Basic Functional units of a computer</a:t>
            </a:r>
          </a:p>
        </p:txBody>
      </p:sp>
      <p:sp>
        <p:nvSpPr>
          <p:cNvPr id="3" name="Content Placeholder 2"/>
          <p:cNvSpPr>
            <a:spLocks noGrp="1"/>
          </p:cNvSpPr>
          <p:nvPr>
            <p:ph sz="quarter" idx="13"/>
          </p:nvPr>
        </p:nvSpPr>
        <p:spPr/>
        <p:txBody>
          <a:bodyPr>
            <a:normAutofit lnSpcReduction="10000"/>
          </a:bodyPr>
          <a:lstStyle/>
          <a:p>
            <a:pPr algn="just">
              <a:buFont typeface="Wingdings" panose="05000000000000000000" pitchFamily="2" charset="2"/>
              <a:buChar char="§"/>
            </a:pPr>
            <a:r>
              <a:rPr lang="en-GB" sz="2000" dirty="0"/>
              <a:t>MEMORY</a:t>
            </a:r>
          </a:p>
          <a:p>
            <a:pPr lvl="1" algn="just">
              <a:buFont typeface="Wingdings" panose="05000000000000000000" pitchFamily="2" charset="2"/>
              <a:buChar char="§"/>
            </a:pPr>
            <a:r>
              <a:rPr lang="en-GB" dirty="0" smtClean="0"/>
              <a:t>Store program and data</a:t>
            </a:r>
          </a:p>
          <a:p>
            <a:pPr lvl="1" algn="just">
              <a:buFont typeface="Wingdings" panose="05000000000000000000" pitchFamily="2" charset="2"/>
              <a:buChar char="§"/>
            </a:pPr>
            <a:r>
              <a:rPr lang="en-GB" dirty="0" smtClean="0"/>
              <a:t>Primary</a:t>
            </a:r>
          </a:p>
          <a:p>
            <a:pPr lvl="2" algn="just">
              <a:buFont typeface="Wingdings" panose="05000000000000000000" pitchFamily="2" charset="2"/>
              <a:buChar char="§"/>
            </a:pPr>
            <a:r>
              <a:rPr lang="en-GB" dirty="0" smtClean="0"/>
              <a:t>Fast ; operates in electronic speeds</a:t>
            </a:r>
          </a:p>
          <a:p>
            <a:pPr lvl="2" algn="just">
              <a:buFont typeface="Wingdings" panose="05000000000000000000" pitchFamily="2" charset="2"/>
              <a:buChar char="§"/>
            </a:pPr>
            <a:r>
              <a:rPr lang="en-GB" dirty="0" smtClean="0"/>
              <a:t>Program &amp; data must be stored in it for execution</a:t>
            </a:r>
          </a:p>
          <a:p>
            <a:pPr lvl="2" algn="just">
              <a:buFont typeface="Wingdings" panose="05000000000000000000" pitchFamily="2" charset="2"/>
              <a:buChar char="§"/>
            </a:pPr>
            <a:r>
              <a:rPr lang="en-GB" dirty="0" smtClean="0"/>
              <a:t>Bits are processed in groups called as words(</a:t>
            </a:r>
            <a:r>
              <a:rPr lang="en-GB" dirty="0" smtClean="0">
                <a:solidFill>
                  <a:srgbClr val="00B0F0"/>
                </a:solidFill>
              </a:rPr>
              <a:t>read/write n-bit at a time</a:t>
            </a:r>
            <a:r>
              <a:rPr lang="en-GB" dirty="0" smtClean="0"/>
              <a:t>)</a:t>
            </a:r>
          </a:p>
          <a:p>
            <a:pPr lvl="2" algn="just">
              <a:buFont typeface="Wingdings" panose="05000000000000000000" pitchFamily="2" charset="2"/>
              <a:buChar char="§"/>
            </a:pPr>
            <a:r>
              <a:rPr lang="en-GB" dirty="0" smtClean="0"/>
              <a:t>Each location identified with address(</a:t>
            </a:r>
            <a:r>
              <a:rPr lang="en-GB" dirty="0" smtClean="0">
                <a:solidFill>
                  <a:srgbClr val="00B0F0"/>
                </a:solidFill>
              </a:rPr>
              <a:t>identity number</a:t>
            </a:r>
            <a:r>
              <a:rPr lang="en-GB" dirty="0" smtClean="0"/>
              <a:t>)</a:t>
            </a:r>
          </a:p>
          <a:p>
            <a:pPr lvl="2" algn="just">
              <a:buFont typeface="Wingdings" panose="05000000000000000000" pitchFamily="2" charset="2"/>
              <a:buChar char="§"/>
            </a:pPr>
            <a:r>
              <a:rPr lang="en-GB" dirty="0" smtClean="0"/>
              <a:t>Random Access Memory(</a:t>
            </a:r>
            <a:r>
              <a:rPr lang="en-GB" dirty="0" smtClean="0">
                <a:solidFill>
                  <a:srgbClr val="00B0F0"/>
                </a:solidFill>
              </a:rPr>
              <a:t>RAM</a:t>
            </a:r>
            <a:r>
              <a:rPr lang="en-GB" dirty="0" smtClean="0"/>
              <a:t>)</a:t>
            </a:r>
          </a:p>
          <a:p>
            <a:pPr lvl="2" algn="just">
              <a:buFont typeface="Wingdings" panose="05000000000000000000" pitchFamily="2" charset="2"/>
              <a:buChar char="§"/>
            </a:pPr>
            <a:r>
              <a:rPr lang="en-GB" dirty="0" smtClean="0"/>
              <a:t>Volatile, Expensive &amp; low capacity</a:t>
            </a:r>
          </a:p>
          <a:p>
            <a:pPr lvl="1" algn="just">
              <a:buFont typeface="Wingdings" panose="05000000000000000000" pitchFamily="2" charset="2"/>
              <a:buChar char="§"/>
            </a:pPr>
            <a:r>
              <a:rPr lang="en-GB" dirty="0" smtClean="0"/>
              <a:t>Secondary</a:t>
            </a:r>
          </a:p>
          <a:p>
            <a:pPr lvl="2" algn="just">
              <a:buFont typeface="Wingdings" panose="05000000000000000000" pitchFamily="2" charset="2"/>
              <a:buChar char="§"/>
            </a:pPr>
            <a:r>
              <a:rPr lang="en-GB" dirty="0" smtClean="0"/>
              <a:t>Slow</a:t>
            </a:r>
          </a:p>
          <a:p>
            <a:pPr lvl="2" algn="just">
              <a:buFont typeface="Wingdings" panose="05000000000000000000" pitchFamily="2" charset="2"/>
              <a:buChar char="§"/>
            </a:pPr>
            <a:r>
              <a:rPr lang="en-GB" dirty="0" smtClean="0"/>
              <a:t>Non volatile, Cheaper &amp; high capacity (</a:t>
            </a:r>
            <a:r>
              <a:rPr lang="en-GB" dirty="0" smtClean="0">
                <a:solidFill>
                  <a:srgbClr val="00B0F0"/>
                </a:solidFill>
              </a:rPr>
              <a:t>CDs, USB</a:t>
            </a:r>
            <a:r>
              <a:rPr lang="en-GB" dirty="0" smtClean="0"/>
              <a:t>)</a:t>
            </a:r>
          </a:p>
          <a:p>
            <a:pPr lvl="2" algn="just">
              <a:buFont typeface="Wingdings" panose="05000000000000000000" pitchFamily="2" charset="2"/>
              <a:buChar char="§"/>
            </a:pPr>
            <a:endParaRPr lang="en-GB" dirty="0" smtClean="0"/>
          </a:p>
          <a:p>
            <a:pPr marL="457200" lvl="1" indent="0" algn="just">
              <a:buNone/>
            </a:pPr>
            <a:endParaRPr lang="en-GB" dirty="0"/>
          </a:p>
          <a:p>
            <a:pPr marL="457200" lvl="1" indent="0" algn="just">
              <a:buNone/>
            </a:pPr>
            <a:endParaRPr lang="en-GB" dirty="0" smtClean="0"/>
          </a:p>
          <a:p>
            <a:pPr marL="457200" lvl="1" indent="0" algn="just">
              <a:buNone/>
            </a:pPr>
            <a:endParaRPr lang="en-GB" dirty="0" smtClean="0"/>
          </a:p>
          <a:p>
            <a:pPr lvl="1" algn="just">
              <a:buFont typeface="Wingdings" panose="05000000000000000000" pitchFamily="2" charset="2"/>
              <a:buChar char="§"/>
            </a:pPr>
            <a:endParaRPr lang="en-GB" dirty="0"/>
          </a:p>
        </p:txBody>
      </p:sp>
      <p:sp>
        <p:nvSpPr>
          <p:cNvPr id="7" name="TextBox 6"/>
          <p:cNvSpPr txBox="1"/>
          <p:nvPr/>
        </p:nvSpPr>
        <p:spPr>
          <a:xfrm>
            <a:off x="8472264" y="1564250"/>
            <a:ext cx="1224136" cy="369332"/>
          </a:xfrm>
          <a:prstGeom prst="rect">
            <a:avLst/>
          </a:prstGeom>
          <a:noFill/>
        </p:spPr>
        <p:txBody>
          <a:bodyPr wrap="square" rtlCol="0">
            <a:spAutoFit/>
          </a:bodyPr>
          <a:lstStyle/>
          <a:p>
            <a:r>
              <a:rPr lang="en-GB" dirty="0">
                <a:solidFill>
                  <a:srgbClr val="00B0F0"/>
                </a:solidFill>
              </a:rPr>
              <a:t>Memory</a:t>
            </a:r>
            <a:endParaRPr lang="en-GB" dirty="0">
              <a:solidFill>
                <a:srgbClr val="00B0F0"/>
              </a:solidFill>
            </a:endParaRPr>
          </a:p>
        </p:txBody>
      </p:sp>
      <p:sp>
        <p:nvSpPr>
          <p:cNvPr id="8" name="TextBox 7"/>
          <p:cNvSpPr txBox="1"/>
          <p:nvPr/>
        </p:nvSpPr>
        <p:spPr>
          <a:xfrm>
            <a:off x="8040216" y="2206316"/>
            <a:ext cx="1008112" cy="369332"/>
          </a:xfrm>
          <a:prstGeom prst="rect">
            <a:avLst/>
          </a:prstGeom>
          <a:noFill/>
        </p:spPr>
        <p:txBody>
          <a:bodyPr wrap="square" rtlCol="0">
            <a:spAutoFit/>
          </a:bodyPr>
          <a:lstStyle/>
          <a:p>
            <a:r>
              <a:rPr lang="en-GB" dirty="0">
                <a:solidFill>
                  <a:srgbClr val="00B0F0"/>
                </a:solidFill>
              </a:rPr>
              <a:t>Primary</a:t>
            </a:r>
            <a:endParaRPr lang="en-GB" dirty="0">
              <a:solidFill>
                <a:srgbClr val="00B0F0"/>
              </a:solidFill>
            </a:endParaRPr>
          </a:p>
        </p:txBody>
      </p:sp>
      <p:sp>
        <p:nvSpPr>
          <p:cNvPr id="9" name="TextBox 8"/>
          <p:cNvSpPr txBox="1"/>
          <p:nvPr/>
        </p:nvSpPr>
        <p:spPr>
          <a:xfrm>
            <a:off x="8904312" y="2204865"/>
            <a:ext cx="1152128" cy="646331"/>
          </a:xfrm>
          <a:prstGeom prst="rect">
            <a:avLst/>
          </a:prstGeom>
          <a:noFill/>
        </p:spPr>
        <p:txBody>
          <a:bodyPr wrap="square" rtlCol="0">
            <a:spAutoFit/>
          </a:bodyPr>
          <a:lstStyle/>
          <a:p>
            <a:r>
              <a:rPr lang="en-GB" dirty="0">
                <a:solidFill>
                  <a:srgbClr val="00B0F0"/>
                </a:solidFill>
              </a:rPr>
              <a:t>Secondary</a:t>
            </a:r>
            <a:endParaRPr lang="en-GB" dirty="0">
              <a:solidFill>
                <a:srgbClr val="00B0F0"/>
              </a:solidFill>
            </a:endParaRPr>
          </a:p>
        </p:txBody>
      </p:sp>
      <p:cxnSp>
        <p:nvCxnSpPr>
          <p:cNvPr id="11" name="Straight Connector 10"/>
          <p:cNvCxnSpPr/>
          <p:nvPr/>
        </p:nvCxnSpPr>
        <p:spPr>
          <a:xfrm flipH="1">
            <a:off x="8472264" y="1933582"/>
            <a:ext cx="197586" cy="27273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7" idx="2"/>
          </p:cNvCxnSpPr>
          <p:nvPr/>
        </p:nvCxnSpPr>
        <p:spPr>
          <a:xfrm>
            <a:off x="9084332" y="1933582"/>
            <a:ext cx="162454" cy="27128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851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274638"/>
            <a:ext cx="7924800" cy="922114"/>
          </a:xfrm>
        </p:spPr>
        <p:txBody>
          <a:bodyPr>
            <a:normAutofit fontScale="90000"/>
          </a:bodyPr>
          <a:lstStyle/>
          <a:p>
            <a:pPr algn="ctr"/>
            <a:r>
              <a:rPr lang="en-GB" dirty="0"/>
              <a:t>Basic Functional units of a computer</a:t>
            </a:r>
          </a:p>
        </p:txBody>
      </p:sp>
      <p:sp>
        <p:nvSpPr>
          <p:cNvPr id="3" name="Content Placeholder 2"/>
          <p:cNvSpPr>
            <a:spLocks noGrp="1"/>
          </p:cNvSpPr>
          <p:nvPr>
            <p:ph sz="quarter" idx="13"/>
          </p:nvPr>
        </p:nvSpPr>
        <p:spPr>
          <a:xfrm>
            <a:off x="2135560" y="1412776"/>
            <a:ext cx="7924800" cy="4421088"/>
          </a:xfrm>
        </p:spPr>
        <p:txBody>
          <a:bodyPr>
            <a:normAutofit fontScale="85000" lnSpcReduction="10000"/>
          </a:bodyPr>
          <a:lstStyle/>
          <a:p>
            <a:pPr algn="just">
              <a:buFont typeface="Wingdings" panose="05000000000000000000" pitchFamily="2" charset="2"/>
              <a:buChar char="§"/>
            </a:pPr>
            <a:r>
              <a:rPr lang="en-GB" sz="2000" dirty="0"/>
              <a:t>ARITHMETIC &amp; LOGIC UNIT</a:t>
            </a:r>
          </a:p>
          <a:p>
            <a:pPr lvl="1" algn="just">
              <a:buFont typeface="Wingdings" panose="05000000000000000000" pitchFamily="2" charset="2"/>
              <a:buChar char="§"/>
            </a:pPr>
            <a:r>
              <a:rPr lang="en-GB" dirty="0" smtClean="0"/>
              <a:t>Most operations are executed in ALU</a:t>
            </a:r>
          </a:p>
          <a:p>
            <a:pPr lvl="1" algn="just">
              <a:buFont typeface="Wingdings" panose="05000000000000000000" pitchFamily="2" charset="2"/>
              <a:buChar char="§"/>
            </a:pPr>
            <a:r>
              <a:rPr lang="en-GB" dirty="0"/>
              <a:t>I</a:t>
            </a:r>
            <a:r>
              <a:rPr lang="en-GB" dirty="0" smtClean="0"/>
              <a:t>nput data are bought to processor &amp; stored in registers(high speed storage element), then required operations performed.</a:t>
            </a:r>
          </a:p>
          <a:p>
            <a:pPr lvl="1" algn="just">
              <a:buFont typeface="Wingdings" panose="05000000000000000000" pitchFamily="2" charset="2"/>
              <a:buChar char="§"/>
            </a:pPr>
            <a:r>
              <a:rPr lang="en-GB" dirty="0" smtClean="0"/>
              <a:t>Performs mathematical(</a:t>
            </a:r>
            <a:r>
              <a:rPr lang="en-GB" dirty="0" smtClean="0">
                <a:solidFill>
                  <a:srgbClr val="00B0F0"/>
                </a:solidFill>
              </a:rPr>
              <a:t>addition, multiplication etc</a:t>
            </a:r>
            <a:r>
              <a:rPr lang="en-GB" dirty="0">
                <a:solidFill>
                  <a:srgbClr val="00B0F0"/>
                </a:solidFill>
              </a:rPr>
              <a:t>.</a:t>
            </a:r>
            <a:r>
              <a:rPr lang="en-GB" dirty="0" smtClean="0"/>
              <a:t>) &amp; logical(</a:t>
            </a:r>
            <a:r>
              <a:rPr lang="en-GB" dirty="0" smtClean="0">
                <a:solidFill>
                  <a:srgbClr val="00B0F0"/>
                </a:solidFill>
              </a:rPr>
              <a:t>AND, OR etc.</a:t>
            </a:r>
            <a:r>
              <a:rPr lang="en-GB" dirty="0" smtClean="0"/>
              <a:t>)operations</a:t>
            </a:r>
          </a:p>
          <a:p>
            <a:pPr algn="just">
              <a:buFont typeface="Wingdings" panose="05000000000000000000" pitchFamily="2" charset="2"/>
              <a:buChar char="§"/>
            </a:pPr>
            <a:r>
              <a:rPr lang="en-GB" sz="2000" dirty="0"/>
              <a:t>CONTROL UNIT</a:t>
            </a:r>
          </a:p>
          <a:p>
            <a:pPr lvl="1" algn="just">
              <a:buFont typeface="Wingdings" panose="05000000000000000000" pitchFamily="2" charset="2"/>
              <a:buChar char="§"/>
            </a:pPr>
            <a:r>
              <a:rPr lang="en-GB" dirty="0" smtClean="0"/>
              <a:t>Coordinates the operations of other four functional units</a:t>
            </a:r>
          </a:p>
          <a:p>
            <a:pPr lvl="1" algn="just">
              <a:buFont typeface="Wingdings" panose="05000000000000000000" pitchFamily="2" charset="2"/>
              <a:buChar char="§"/>
            </a:pPr>
            <a:r>
              <a:rPr lang="en-GB" dirty="0" smtClean="0"/>
              <a:t>Uses control signals</a:t>
            </a:r>
          </a:p>
          <a:p>
            <a:pPr lvl="1" algn="just">
              <a:buFont typeface="Wingdings" panose="05000000000000000000" pitchFamily="2" charset="2"/>
              <a:buChar char="§"/>
            </a:pPr>
            <a:r>
              <a:rPr lang="en-GB" dirty="0" smtClean="0"/>
              <a:t>Generates timing signals(</a:t>
            </a:r>
            <a:r>
              <a:rPr lang="en-GB" dirty="0" smtClean="0">
                <a:solidFill>
                  <a:srgbClr val="00B0F0"/>
                </a:solidFill>
              </a:rPr>
              <a:t>signals to determine when an action should take place</a:t>
            </a:r>
            <a:r>
              <a:rPr lang="en-GB" dirty="0" smtClean="0"/>
              <a:t>)</a:t>
            </a:r>
          </a:p>
          <a:p>
            <a:pPr lvl="1" algn="just">
              <a:buFont typeface="Wingdings" panose="05000000000000000000" pitchFamily="2" charset="2"/>
              <a:buChar char="§"/>
            </a:pPr>
            <a:r>
              <a:rPr lang="en-GB" dirty="0" smtClean="0"/>
              <a:t>Large set of control lines(</a:t>
            </a:r>
            <a:r>
              <a:rPr lang="en-GB" dirty="0" smtClean="0">
                <a:solidFill>
                  <a:srgbClr val="00B0F0"/>
                </a:solidFill>
              </a:rPr>
              <a:t>wires</a:t>
            </a:r>
            <a:r>
              <a:rPr lang="en-GB" dirty="0" smtClean="0"/>
              <a:t>) carry these signals between units</a:t>
            </a:r>
          </a:p>
          <a:p>
            <a:r>
              <a:rPr lang="en-GB" sz="2000" dirty="0"/>
              <a:t>REGISTERS</a:t>
            </a:r>
          </a:p>
          <a:p>
            <a:pPr lvl="1"/>
            <a:r>
              <a:rPr lang="en-GB" dirty="0"/>
              <a:t>Registers provide temporary memory storage locations within the processor.</a:t>
            </a:r>
          </a:p>
          <a:p>
            <a:pPr lvl="1" algn="just">
              <a:buFont typeface="Wingdings" panose="05000000000000000000" pitchFamily="2" charset="2"/>
              <a:buChar char="§"/>
            </a:pPr>
            <a:endParaRPr lang="en-GB" dirty="0" smtClean="0"/>
          </a:p>
          <a:p>
            <a:pPr lvl="1" algn="just">
              <a:buFont typeface="Wingdings" panose="05000000000000000000" pitchFamily="2" charset="2"/>
              <a:buChar char="§"/>
            </a:pPr>
            <a:endParaRPr lang="en-GB" dirty="0"/>
          </a:p>
        </p:txBody>
      </p:sp>
    </p:spTree>
    <p:extLst>
      <p:ext uri="{BB962C8B-B14F-4D97-AF65-F5344CB8AC3E}">
        <p14:creationId xmlns:p14="http://schemas.microsoft.com/office/powerpoint/2010/main" val="35100858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Memory hierarchy: </a:t>
            </a:r>
          </a:p>
        </p:txBody>
      </p:sp>
      <p:sp>
        <p:nvSpPr>
          <p:cNvPr id="3" name="Content Placeholder 2"/>
          <p:cNvSpPr>
            <a:spLocks noGrp="1"/>
          </p:cNvSpPr>
          <p:nvPr>
            <p:ph sz="quarter" idx="13"/>
          </p:nvPr>
        </p:nvSpPr>
        <p:spPr/>
        <p:txBody>
          <a:bodyPr>
            <a:normAutofit fontScale="77500" lnSpcReduction="20000"/>
          </a:bodyPr>
          <a:lstStyle/>
          <a:p>
            <a:pPr>
              <a:buFont typeface="+mj-lt"/>
              <a:buAutoNum type="arabicPeriod"/>
            </a:pPr>
            <a:r>
              <a:rPr lang="en-GB" dirty="0" smtClean="0"/>
              <a:t> </a:t>
            </a:r>
            <a:r>
              <a:rPr lang="en-GB" dirty="0"/>
              <a:t>Internal register: Internal register in a CPU is used for holding variables and temporary results. Internal registers have a very small storage; however they can be accessed instantly. Accessing data from the internal register is the fastest way to access </a:t>
            </a:r>
            <a:r>
              <a:rPr lang="en-GB" dirty="0" smtClean="0"/>
              <a:t>memory.</a:t>
            </a:r>
          </a:p>
          <a:p>
            <a:pPr>
              <a:buFont typeface="+mj-lt"/>
              <a:buAutoNum type="arabicPeriod"/>
            </a:pPr>
            <a:endParaRPr lang="en-GB" dirty="0" smtClean="0"/>
          </a:p>
          <a:p>
            <a:pPr>
              <a:buFont typeface="+mj-lt"/>
              <a:buAutoNum type="arabicPeriod"/>
            </a:pPr>
            <a:r>
              <a:rPr lang="en-GB" dirty="0" smtClean="0"/>
              <a:t>Cache</a:t>
            </a:r>
            <a:r>
              <a:rPr lang="en-GB" dirty="0"/>
              <a:t>: Cache is used by the CPU for memory which is being accessed over and over again. Instead of pulling it every time from the main memory, it is put in cache for fast access. It is also a smaller memory, however, larger than internal register</a:t>
            </a:r>
            <a:r>
              <a:rPr lang="en-GB" dirty="0" smtClean="0"/>
              <a:t>.</a:t>
            </a:r>
          </a:p>
          <a:p>
            <a:pPr>
              <a:buFont typeface="+mj-lt"/>
              <a:buAutoNum type="arabicPeriod"/>
            </a:pPr>
            <a:endParaRPr lang="en-GB" dirty="0"/>
          </a:p>
          <a:p>
            <a:pPr>
              <a:buFont typeface="+mj-lt"/>
              <a:buAutoNum type="arabicPeriod"/>
            </a:pPr>
            <a:r>
              <a:rPr lang="en-GB" dirty="0"/>
              <a:t> Main memory or RAM (Random Access Memory): It is a type of the computer memory and is a hardware component. It can be increased provided the operating system can handle it. Typical PCs these days use 8 GB of RAM. It is accessed slowly as compared to cache.</a:t>
            </a:r>
          </a:p>
        </p:txBody>
      </p:sp>
    </p:spTree>
    <p:extLst>
      <p:ext uri="{BB962C8B-B14F-4D97-AF65-F5344CB8AC3E}">
        <p14:creationId xmlns:p14="http://schemas.microsoft.com/office/powerpoint/2010/main" val="8986550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lnSpcReduction="10000"/>
          </a:bodyPr>
          <a:lstStyle/>
          <a:p>
            <a:pPr marL="0" indent="0">
              <a:buNone/>
            </a:pPr>
            <a:r>
              <a:rPr lang="en-GB" dirty="0" smtClean="0"/>
              <a:t>4.  </a:t>
            </a:r>
            <a:r>
              <a:rPr lang="en-GB" dirty="0"/>
              <a:t>Hard disk:  A hard disk is a hardware component in a computer. Data is kept permanently in this memory. Memory from hard disk is not directly accessed by the CPU, hence it is slower. As compared with RAM, hard disk is cheaper per bit.</a:t>
            </a:r>
          </a:p>
          <a:p>
            <a:endParaRPr lang="en-GB" dirty="0"/>
          </a:p>
          <a:p>
            <a:pPr marL="0" indent="0">
              <a:buNone/>
            </a:pPr>
            <a:r>
              <a:rPr lang="en-GB" dirty="0" smtClean="0"/>
              <a:t>5. Magnetic </a:t>
            </a:r>
            <a:r>
              <a:rPr lang="en-GB" dirty="0"/>
              <a:t>tape: Magnetic tape memory is usually used for backing up large data. When the system needs to access a tape, it is first mounted to access the data. When the data is accessed, it is then unmounted. The memory access time is slower in magnetic tape and it usually takes few minutes to access a tape.</a:t>
            </a:r>
          </a:p>
        </p:txBody>
      </p:sp>
    </p:spTree>
    <p:extLst>
      <p:ext uri="{BB962C8B-B14F-4D97-AF65-F5344CB8AC3E}">
        <p14:creationId xmlns:p14="http://schemas.microsoft.com/office/powerpoint/2010/main" val="33706569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1220546"/>
            <a:ext cx="10130723" cy="2403188"/>
          </a:xfrm>
        </p:spPr>
        <p:txBody>
          <a:bodyPr/>
          <a:lstStyle/>
          <a:p>
            <a:r>
              <a:rPr lang="en-US" dirty="0">
                <a:solidFill>
                  <a:schemeClr val="accent5">
                    <a:lumMod val="40000"/>
                    <a:lumOff val="60000"/>
                  </a:schemeClr>
                </a:solidFill>
              </a:rPr>
              <a:t>10.1 Modern Operating Systems</a:t>
            </a:r>
          </a:p>
        </p:txBody>
      </p:sp>
    </p:spTree>
    <p:custDataLst>
      <p:tags r:id="rId1"/>
    </p:custDataLst>
    <p:extLst>
      <p:ext uri="{BB962C8B-B14F-4D97-AF65-F5344CB8AC3E}">
        <p14:creationId xmlns:p14="http://schemas.microsoft.com/office/powerpoint/2010/main" val="2616619166"/>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Operating System Features</a:t>
            </a:r>
            <a:br>
              <a:rPr lang="en-US" altLang="en-US" sz="2133" dirty="0"/>
            </a:br>
            <a:r>
              <a:rPr lang="en-US" altLang="en-US" dirty="0"/>
              <a:t>Terms</a:t>
            </a:r>
          </a:p>
        </p:txBody>
      </p:sp>
      <p:sp>
        <p:nvSpPr>
          <p:cNvPr id="3" name="TextBox 2">
            <a:extLst>
              <a:ext uri="{FF2B5EF4-FFF2-40B4-BE49-F238E27FC236}">
                <a16:creationId xmlns:a16="http://schemas.microsoft.com/office/drawing/2014/main" id="{CDDAF3D9-AA93-4917-B81A-5D0C75597D90}"/>
              </a:ext>
            </a:extLst>
          </p:cNvPr>
          <p:cNvSpPr txBox="1"/>
          <p:nvPr/>
        </p:nvSpPr>
        <p:spPr>
          <a:xfrm>
            <a:off x="398806" y="1401511"/>
            <a:ext cx="10761565" cy="3252878"/>
          </a:xfrm>
          <a:prstGeom prst="rect">
            <a:avLst/>
          </a:prstGeom>
          <a:noFill/>
        </p:spPr>
        <p:txBody>
          <a:bodyPr wrap="square" rtlCol="0">
            <a:spAutoFit/>
          </a:bodyPr>
          <a:lstStyle/>
          <a:p>
            <a:r>
              <a:rPr lang="en-US" sz="1867" dirty="0"/>
              <a:t>The following terms are often used when describing an operating system (OS):</a:t>
            </a:r>
          </a:p>
          <a:p>
            <a:pPr marL="380990" indent="-380990">
              <a:buFont typeface="Arial" panose="020B0604020202020204" pitchFamily="34" charset="0"/>
              <a:buChar char="•"/>
            </a:pPr>
            <a:r>
              <a:rPr lang="en-US" sz="1867" b="1" dirty="0"/>
              <a:t>Multi-user</a:t>
            </a:r>
            <a:r>
              <a:rPr lang="en-US" sz="1867" dirty="0"/>
              <a:t> - Two or more users have individual accounts that allow them to work with programs and peripheral devices at the same time.</a:t>
            </a:r>
          </a:p>
          <a:p>
            <a:pPr marL="380990" indent="-380990">
              <a:buFont typeface="Arial" panose="020B0604020202020204" pitchFamily="34" charset="0"/>
              <a:buChar char="•"/>
            </a:pPr>
            <a:r>
              <a:rPr lang="en-US" sz="1867" b="1" dirty="0"/>
              <a:t>Multitasking</a:t>
            </a:r>
            <a:r>
              <a:rPr lang="en-US" sz="1867" dirty="0"/>
              <a:t> - The computer is capable of operating multiple applications at the same time.</a:t>
            </a:r>
          </a:p>
          <a:p>
            <a:pPr marL="380990" indent="-380990">
              <a:buFont typeface="Arial" panose="020B0604020202020204" pitchFamily="34" charset="0"/>
              <a:buChar char="•"/>
            </a:pPr>
            <a:r>
              <a:rPr lang="en-US" sz="1867" b="1" dirty="0"/>
              <a:t>Multiprocessing</a:t>
            </a:r>
            <a:r>
              <a:rPr lang="en-US" sz="1867" dirty="0"/>
              <a:t> - The operating system can support two or more CPUs.</a:t>
            </a:r>
          </a:p>
          <a:p>
            <a:pPr marL="380990" indent="-380990">
              <a:buFont typeface="Arial" panose="020B0604020202020204" pitchFamily="34" charset="0"/>
              <a:buChar char="•"/>
            </a:pPr>
            <a:r>
              <a:rPr lang="en-US" sz="1867" b="1" dirty="0"/>
              <a:t>Multithreading</a:t>
            </a:r>
            <a:r>
              <a:rPr lang="en-US" sz="1867" dirty="0"/>
              <a:t> - A program can be broken into smaller parts that are loaded as needed by the operating system. Multithreading allows different parts of a program to be run at the same time.</a:t>
            </a:r>
          </a:p>
          <a:p>
            <a:endParaRPr lang="en-US" sz="1867" dirty="0"/>
          </a:p>
          <a:p>
            <a:r>
              <a:rPr lang="en-US" sz="1867" dirty="0"/>
              <a:t>The OS boots the computer and manages the file system. Operating systems can support more than one user, task, or CPU.</a:t>
            </a:r>
          </a:p>
          <a:p>
            <a:endParaRPr lang="en-US" sz="1867" dirty="0"/>
          </a:p>
        </p:txBody>
      </p:sp>
    </p:spTree>
    <p:custDataLst>
      <p:tags r:id="rId1"/>
    </p:custDataLst>
    <p:extLst>
      <p:ext uri="{BB962C8B-B14F-4D97-AF65-F5344CB8AC3E}">
        <p14:creationId xmlns:p14="http://schemas.microsoft.com/office/powerpoint/2010/main" val="3760925477"/>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Operating System Features</a:t>
            </a:r>
            <a:br>
              <a:rPr lang="en-US" altLang="en-US" sz="2133" dirty="0"/>
            </a:br>
            <a:r>
              <a:rPr lang="en-US" altLang="en-US" dirty="0"/>
              <a:t>Basic Functions of an Operating System</a:t>
            </a:r>
          </a:p>
        </p:txBody>
      </p:sp>
      <p:sp>
        <p:nvSpPr>
          <p:cNvPr id="4" name="TextBox 3">
            <a:extLst>
              <a:ext uri="{FF2B5EF4-FFF2-40B4-BE49-F238E27FC236}">
                <a16:creationId xmlns:a16="http://schemas.microsoft.com/office/drawing/2014/main" id="{314B30C8-A6F4-471B-855D-DA48E11E1B9A}"/>
              </a:ext>
            </a:extLst>
          </p:cNvPr>
          <p:cNvSpPr txBox="1"/>
          <p:nvPr/>
        </p:nvSpPr>
        <p:spPr>
          <a:xfrm>
            <a:off x="695058" y="1476405"/>
            <a:ext cx="8014117" cy="1528945"/>
          </a:xfrm>
          <a:prstGeom prst="rect">
            <a:avLst/>
          </a:prstGeom>
          <a:noFill/>
        </p:spPr>
        <p:txBody>
          <a:bodyPr wrap="none" rtlCol="0">
            <a:spAutoFit/>
          </a:bodyPr>
          <a:lstStyle/>
          <a:p>
            <a:pPr marL="380990" indent="-380990">
              <a:buFont typeface="Arial" panose="020B0604020202020204" pitchFamily="34" charset="0"/>
              <a:buChar char="•"/>
            </a:pPr>
            <a:r>
              <a:rPr lang="en-US" sz="1867" dirty="0"/>
              <a:t>The OS manages the interaction between the applications and the hardware.</a:t>
            </a:r>
          </a:p>
          <a:p>
            <a:pPr marL="380990" indent="-380990">
              <a:buFont typeface="Arial" panose="020B0604020202020204" pitchFamily="34" charset="0"/>
              <a:buChar char="•"/>
            </a:pPr>
            <a:r>
              <a:rPr lang="en-US" sz="1867" dirty="0"/>
              <a:t>The OS creates a file structure on the hard disk drive to store data.</a:t>
            </a:r>
          </a:p>
          <a:p>
            <a:pPr marL="380990" indent="-380990">
              <a:buFont typeface="Arial" panose="020B0604020202020204" pitchFamily="34" charset="0"/>
              <a:buChar char="•"/>
            </a:pPr>
            <a:r>
              <a:rPr lang="en-US" sz="1867" dirty="0"/>
              <a:t>The OS enables the user to interact with the software and hardware.</a:t>
            </a:r>
          </a:p>
          <a:p>
            <a:pPr marL="380990" indent="-380990">
              <a:buFont typeface="Arial" panose="020B0604020202020204" pitchFamily="34" charset="0"/>
              <a:buChar char="•"/>
            </a:pPr>
            <a:r>
              <a:rPr lang="en-US" sz="1867" dirty="0"/>
              <a:t>The OS locates and application and loads it into the RAM of the computer.</a:t>
            </a:r>
          </a:p>
          <a:p>
            <a:pPr marL="380990" indent="-380990">
              <a:buFont typeface="Arial" panose="020B0604020202020204" pitchFamily="34" charset="0"/>
              <a:buChar char="•"/>
            </a:pPr>
            <a:endParaRPr lang="en-US" sz="1867" dirty="0"/>
          </a:p>
        </p:txBody>
      </p:sp>
      <p:pic>
        <p:nvPicPr>
          <p:cNvPr id="2" name="Picture 1" descr="Image is decorative, representing hardware access, file and folder management, user interface, and application management" title="Basic Functions of OS">
            <a:extLst>
              <a:ext uri="{FF2B5EF4-FFF2-40B4-BE49-F238E27FC236}">
                <a16:creationId xmlns:a16="http://schemas.microsoft.com/office/drawing/2014/main" id="{75C11A11-2A76-4D13-B730-A28640656C67}"/>
              </a:ext>
            </a:extLst>
          </p:cNvPr>
          <p:cNvPicPr>
            <a:picLocks noChangeAspect="1"/>
          </p:cNvPicPr>
          <p:nvPr/>
        </p:nvPicPr>
        <p:blipFill>
          <a:blip r:embed="rId4"/>
          <a:stretch>
            <a:fillRect/>
          </a:stretch>
        </p:blipFill>
        <p:spPr>
          <a:xfrm>
            <a:off x="1454150" y="3527396"/>
            <a:ext cx="9283700" cy="1854200"/>
          </a:xfrm>
          <a:prstGeom prst="rect">
            <a:avLst/>
          </a:prstGeom>
        </p:spPr>
      </p:pic>
    </p:spTree>
    <p:custDataLst>
      <p:tags r:id="rId1"/>
    </p:custDataLst>
    <p:extLst>
      <p:ext uri="{BB962C8B-B14F-4D97-AF65-F5344CB8AC3E}">
        <p14:creationId xmlns:p14="http://schemas.microsoft.com/office/powerpoint/2010/main" val="1085137261"/>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Operating System Features</a:t>
            </a:r>
            <a:br>
              <a:rPr lang="en-US" altLang="en-US" sz="2133" dirty="0"/>
            </a:br>
            <a:r>
              <a:rPr lang="en-US" altLang="en-US" dirty="0"/>
              <a:t>Windows Operating Systems</a:t>
            </a:r>
          </a:p>
        </p:txBody>
      </p:sp>
      <p:sp>
        <p:nvSpPr>
          <p:cNvPr id="4" name="TextBox 3">
            <a:extLst>
              <a:ext uri="{FF2B5EF4-FFF2-40B4-BE49-F238E27FC236}">
                <a16:creationId xmlns:a16="http://schemas.microsoft.com/office/drawing/2014/main" id="{314B30C8-A6F4-471B-855D-DA48E11E1B9A}"/>
              </a:ext>
            </a:extLst>
          </p:cNvPr>
          <p:cNvSpPr txBox="1"/>
          <p:nvPr/>
        </p:nvSpPr>
        <p:spPr>
          <a:xfrm>
            <a:off x="695058" y="1476404"/>
            <a:ext cx="10793559" cy="2390911"/>
          </a:xfrm>
          <a:prstGeom prst="rect">
            <a:avLst/>
          </a:prstGeom>
          <a:noFill/>
        </p:spPr>
        <p:txBody>
          <a:bodyPr wrap="square" rtlCol="0">
            <a:spAutoFit/>
          </a:bodyPr>
          <a:lstStyle/>
          <a:p>
            <a:pPr marL="380990" indent="-380990">
              <a:buFont typeface="Arial" panose="020B0604020202020204" pitchFamily="34" charset="0"/>
              <a:buChar char="•"/>
            </a:pPr>
            <a:r>
              <a:rPr lang="en-US" sz="1867" b="1" dirty="0"/>
              <a:t>Windows 7 </a:t>
            </a:r>
            <a:r>
              <a:rPr lang="en-US" sz="1867" dirty="0"/>
              <a:t>– This is an upgrade from Windows XP or Vista.</a:t>
            </a:r>
          </a:p>
          <a:p>
            <a:pPr marL="380990" indent="-380990">
              <a:buFont typeface="Arial" panose="020B0604020202020204" pitchFamily="34" charset="0"/>
              <a:buChar char="•"/>
            </a:pPr>
            <a:r>
              <a:rPr lang="en-US" sz="1867" b="1" dirty="0"/>
              <a:t>Windows 8 </a:t>
            </a:r>
            <a:r>
              <a:rPr lang="en-US" sz="1867" dirty="0"/>
              <a:t>– This introduced the Metro user interface that unifies the Windows look and feel on desktops, laptops, mobile phones, and tablets.</a:t>
            </a:r>
          </a:p>
          <a:p>
            <a:pPr marL="380990" indent="-380990">
              <a:buFont typeface="Arial" panose="020B0604020202020204" pitchFamily="34" charset="0"/>
              <a:buChar char="•"/>
            </a:pPr>
            <a:r>
              <a:rPr lang="en-US" sz="1867" b="1" dirty="0"/>
              <a:t>Windows 8.1 </a:t>
            </a:r>
            <a:r>
              <a:rPr lang="en-US" sz="1867" dirty="0"/>
              <a:t>– This is an update to Windows 8 with improvement to make Windows familiar for users with devices that use touch of mouse and keyboard interfaces.</a:t>
            </a:r>
          </a:p>
          <a:p>
            <a:pPr marL="380990" indent="-380990">
              <a:buFont typeface="Arial" panose="020B0604020202020204" pitchFamily="34" charset="0"/>
              <a:buChar char="•"/>
            </a:pPr>
            <a:r>
              <a:rPr lang="en-US" sz="1867" b="1" dirty="0"/>
              <a:t>Windows 10 </a:t>
            </a:r>
            <a:r>
              <a:rPr lang="en-US" sz="1867" dirty="0"/>
              <a:t>– This is an update from previous versions of Windows. It was designed for PCs, tablets, embedded devices and Internet of Things devices.</a:t>
            </a:r>
          </a:p>
          <a:p>
            <a:pPr marL="380990" indent="-380990">
              <a:buFont typeface="Arial" panose="020B0604020202020204" pitchFamily="34" charset="0"/>
              <a:buChar char="•"/>
            </a:pPr>
            <a:endParaRPr lang="en-US" sz="1867" dirty="0"/>
          </a:p>
        </p:txBody>
      </p:sp>
    </p:spTree>
    <p:custDataLst>
      <p:tags r:id="rId1"/>
    </p:custDataLst>
    <p:extLst>
      <p:ext uri="{BB962C8B-B14F-4D97-AF65-F5344CB8AC3E}">
        <p14:creationId xmlns:p14="http://schemas.microsoft.com/office/powerpoint/2010/main" val="1709692461"/>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Customer Requirements for an Operating System</a:t>
            </a:r>
            <a:br>
              <a:rPr lang="en-US" altLang="en-US" sz="2133" dirty="0"/>
            </a:br>
            <a:r>
              <a:rPr lang="en-US" altLang="en-US" dirty="0"/>
              <a:t>32-bit vs. 64-bit Processor Architecture</a:t>
            </a:r>
          </a:p>
        </p:txBody>
      </p:sp>
      <p:pic>
        <p:nvPicPr>
          <p:cNvPr id="2" name="Picture 1" descr="A table comparing 32-bit vs. 64-bit processor architecture. There are two columns and two rows after the column headers. Column headers are: Column 1 = Architecture; Column 2 = Description. The first row is 32-bit (x86-32) and contains the following description: Processes multiple instructions using a 32-bit address space; Supports 32-bit operating system; Supports maximum of 4 GB of RAM memory. The second row is 64-bit (x86-64) and contains the following description: Adds additional registers specifically for instructions that use a 64-bit address space; Is backward compatible with the 32-bit processor; Supports 32-bit and 64-bit operating systems." title="Processor architechture">
            <a:extLst>
              <a:ext uri="{FF2B5EF4-FFF2-40B4-BE49-F238E27FC236}">
                <a16:creationId xmlns:a16="http://schemas.microsoft.com/office/drawing/2014/main" id="{AC7B6F65-0BC8-4825-882E-179AB74A5CA7}"/>
              </a:ext>
            </a:extLst>
          </p:cNvPr>
          <p:cNvPicPr>
            <a:picLocks noChangeAspect="1"/>
          </p:cNvPicPr>
          <p:nvPr/>
        </p:nvPicPr>
        <p:blipFill>
          <a:blip r:embed="rId4"/>
          <a:stretch>
            <a:fillRect/>
          </a:stretch>
        </p:blipFill>
        <p:spPr>
          <a:xfrm>
            <a:off x="1390650" y="1968500"/>
            <a:ext cx="9410700" cy="2921000"/>
          </a:xfrm>
          <a:prstGeom prst="rect">
            <a:avLst/>
          </a:prstGeom>
        </p:spPr>
      </p:pic>
    </p:spTree>
    <p:custDataLst>
      <p:tags r:id="rId1"/>
    </p:custDataLst>
    <p:extLst>
      <p:ext uri="{BB962C8B-B14F-4D97-AF65-F5344CB8AC3E}">
        <p14:creationId xmlns:p14="http://schemas.microsoft.com/office/powerpoint/2010/main" val="3883085591"/>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Disk Management</a:t>
            </a:r>
            <a:br>
              <a:rPr lang="en-US" altLang="en-US" sz="2133" dirty="0"/>
            </a:br>
            <a:r>
              <a:rPr lang="en-US" altLang="en-US" dirty="0"/>
              <a:t>Storage Device Types</a:t>
            </a:r>
          </a:p>
        </p:txBody>
      </p:sp>
      <p:sp>
        <p:nvSpPr>
          <p:cNvPr id="5" name="TextBox 4">
            <a:extLst>
              <a:ext uri="{FF2B5EF4-FFF2-40B4-BE49-F238E27FC236}">
                <a16:creationId xmlns:a16="http://schemas.microsoft.com/office/drawing/2014/main" id="{5EE593CF-762C-491F-85D9-A56A44EE0EC6}"/>
              </a:ext>
            </a:extLst>
          </p:cNvPr>
          <p:cNvSpPr txBox="1"/>
          <p:nvPr/>
        </p:nvSpPr>
        <p:spPr>
          <a:xfrm>
            <a:off x="273467" y="1424299"/>
            <a:ext cx="5365333" cy="3540200"/>
          </a:xfrm>
          <a:prstGeom prst="rect">
            <a:avLst/>
          </a:prstGeom>
          <a:noFill/>
        </p:spPr>
        <p:txBody>
          <a:bodyPr wrap="square" rtlCol="0">
            <a:spAutoFit/>
          </a:bodyPr>
          <a:lstStyle/>
          <a:p>
            <a:r>
              <a:rPr lang="en-US" sz="1867" dirty="0"/>
              <a:t>The two most common types of data storage devices used today are hard disk drives and flash memory-based drives such as solid-state hard drives and USB drives.</a:t>
            </a:r>
          </a:p>
          <a:p>
            <a:endParaRPr lang="en-US" sz="1867" dirty="0"/>
          </a:p>
          <a:p>
            <a:r>
              <a:rPr lang="en-US" sz="1867" dirty="0"/>
              <a:t>When the storage device type has been chosen, it must be prepared to receive the new operating system. Modern operating systems ship with an installer program. Installers usually prepare the disk to receive the operating system, but it is crucial for a technician to understand the terms and methods involved in this preparation.</a:t>
            </a:r>
          </a:p>
        </p:txBody>
      </p:sp>
      <p:pic>
        <p:nvPicPr>
          <p:cNvPr id="2" name="Picture 1" descr="Images of a hard disk drive, a USB flash drive, and a solid state drive are shown." title="Storage devices">
            <a:extLst>
              <a:ext uri="{FF2B5EF4-FFF2-40B4-BE49-F238E27FC236}">
                <a16:creationId xmlns:a16="http://schemas.microsoft.com/office/drawing/2014/main" id="{6A63EB63-4063-4719-A4B5-C6849F3DEC14}"/>
              </a:ext>
            </a:extLst>
          </p:cNvPr>
          <p:cNvPicPr>
            <a:picLocks noChangeAspect="1"/>
          </p:cNvPicPr>
          <p:nvPr/>
        </p:nvPicPr>
        <p:blipFill>
          <a:blip r:embed="rId4"/>
          <a:stretch>
            <a:fillRect/>
          </a:stretch>
        </p:blipFill>
        <p:spPr>
          <a:xfrm>
            <a:off x="6096000" y="1424299"/>
            <a:ext cx="5198288" cy="3740567"/>
          </a:xfrm>
          <a:prstGeom prst="rect">
            <a:avLst/>
          </a:prstGeom>
        </p:spPr>
      </p:pic>
    </p:spTree>
    <p:custDataLst>
      <p:tags r:id="rId1"/>
    </p:custDataLst>
    <p:extLst>
      <p:ext uri="{BB962C8B-B14F-4D97-AF65-F5344CB8AC3E}">
        <p14:creationId xmlns:p14="http://schemas.microsoft.com/office/powerpoint/2010/main" val="753348905"/>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38200" y="1"/>
            <a:ext cx="10515600" cy="1690688"/>
          </a:xfrm>
        </p:spPr>
        <p:txBody>
          <a:bodyPr/>
          <a:lstStyle/>
          <a:p>
            <a:r>
              <a:rPr lang="en-US" altLang="en-US" sz="2133" dirty="0"/>
              <a:t>Disk </a:t>
            </a:r>
            <a:r>
              <a:rPr lang="en-US" altLang="en-US" sz="2133" dirty="0" smtClean="0"/>
              <a:t>Management </a:t>
            </a:r>
            <a:r>
              <a:rPr lang="en-US" altLang="en-US" dirty="0" smtClean="0"/>
              <a:t>Hard </a:t>
            </a:r>
            <a:r>
              <a:rPr lang="en-US" altLang="en-US" dirty="0"/>
              <a:t>Drive Partitioning</a:t>
            </a:r>
          </a:p>
        </p:txBody>
      </p:sp>
      <p:sp>
        <p:nvSpPr>
          <p:cNvPr id="3" name="TextBox 2">
            <a:extLst>
              <a:ext uri="{FF2B5EF4-FFF2-40B4-BE49-F238E27FC236}">
                <a16:creationId xmlns:a16="http://schemas.microsoft.com/office/drawing/2014/main" id="{3C4271D1-6F11-42F6-8DD1-C3CD0357A9EA}"/>
              </a:ext>
            </a:extLst>
          </p:cNvPr>
          <p:cNvSpPr txBox="1"/>
          <p:nvPr/>
        </p:nvSpPr>
        <p:spPr>
          <a:xfrm>
            <a:off x="227890" y="1065260"/>
            <a:ext cx="11770405" cy="2678234"/>
          </a:xfrm>
          <a:prstGeom prst="rect">
            <a:avLst/>
          </a:prstGeom>
          <a:noFill/>
        </p:spPr>
        <p:txBody>
          <a:bodyPr wrap="square" rtlCol="0">
            <a:spAutoFit/>
          </a:bodyPr>
          <a:lstStyle/>
          <a:p>
            <a:r>
              <a:rPr lang="en-US" sz="1867" dirty="0"/>
              <a:t>Finding and launching the operating system is one of the responsibilities of computer firmware, which needs to know the partition scheme. Two partition scheme standards are master boot record (MBR) and globally unique identifier (GUID) partition table (GPT).</a:t>
            </a:r>
          </a:p>
          <a:p>
            <a:pPr marL="380990" indent="-380990">
              <a:buFont typeface="Arial" panose="020B0604020202020204" pitchFamily="34" charset="0"/>
              <a:buChar char="•"/>
            </a:pPr>
            <a:r>
              <a:rPr lang="en-US" sz="1867" b="1" dirty="0"/>
              <a:t>Master Boot Record - </a:t>
            </a:r>
            <a:r>
              <a:rPr lang="en-US" sz="1867" dirty="0"/>
              <a:t>The MBR contains information on how the hard drive partitions are organized. The MBR is 512 bytes long and contains the boot loader, an executable program that allows a user to choose from multiple operating systems. MBR is commonly used in computers with BIOS-based firmware.</a:t>
            </a:r>
          </a:p>
          <a:p>
            <a:pPr marL="380990" indent="-380990">
              <a:buFont typeface="Arial" panose="020B0604020202020204" pitchFamily="34" charset="0"/>
              <a:buChar char="•"/>
            </a:pPr>
            <a:r>
              <a:rPr lang="en-US" sz="1867" b="1" dirty="0"/>
              <a:t>GUID Partition Table - </a:t>
            </a:r>
            <a:r>
              <a:rPr lang="en-US" sz="1867" dirty="0"/>
              <a:t>Also designed as a partition table scheme standard for hard drives, the GPT makes use of a number of modern techniques to expand on the older MBR partitioning scheme. GPT is commonly used in computers with UEFI firmware. </a:t>
            </a:r>
          </a:p>
        </p:txBody>
      </p:sp>
      <p:pic>
        <p:nvPicPr>
          <p:cNvPr id="4" name="Picture 3" descr="a table comparing MBR and GPT partitioning. The table has two columns and five rows below the column headings Column 1 is MBR and contains the following information: Maximum of 4 primary partitions; Maximum partition size of 2TB; No partition table backup; Partition and boot data stored in one place; Any computer can boot from MBR. Column 2 is GPT and contains the following information: Maximum of 128 partitions in Windows; Maximum partition size of 9.4 ZB (9.4 × 10^21 bytes); Stores a partition table backup; Partition and boot data stored in multiple locations across the disk; Computer must be UEFI-based and run a 64-bit OS." title="MBR and GPT comparison">
            <a:extLst>
              <a:ext uri="{FF2B5EF4-FFF2-40B4-BE49-F238E27FC236}">
                <a16:creationId xmlns:a16="http://schemas.microsoft.com/office/drawing/2014/main" id="{522E3646-520B-4E24-A932-BC26115918A2}"/>
              </a:ext>
            </a:extLst>
          </p:cNvPr>
          <p:cNvPicPr>
            <a:picLocks noChangeAspect="1"/>
          </p:cNvPicPr>
          <p:nvPr/>
        </p:nvPicPr>
        <p:blipFill>
          <a:blip r:embed="rId4"/>
          <a:stretch>
            <a:fillRect/>
          </a:stretch>
        </p:blipFill>
        <p:spPr>
          <a:xfrm>
            <a:off x="1617292" y="3773692"/>
            <a:ext cx="8991600" cy="2311400"/>
          </a:xfrm>
          <a:prstGeom prst="rect">
            <a:avLst/>
          </a:prstGeom>
        </p:spPr>
      </p:pic>
    </p:spTree>
    <p:custDataLst>
      <p:tags r:id="rId1"/>
    </p:custDataLst>
    <p:extLst>
      <p:ext uri="{BB962C8B-B14F-4D97-AF65-F5344CB8AC3E}">
        <p14:creationId xmlns:p14="http://schemas.microsoft.com/office/powerpoint/2010/main" val="4236741571"/>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Disk Management</a:t>
            </a:r>
            <a:br>
              <a:rPr lang="en-US" altLang="en-US" sz="2133" dirty="0"/>
            </a:br>
            <a:r>
              <a:rPr lang="en-US" altLang="en-US" dirty="0"/>
              <a:t>Partitions and Logical Drives</a:t>
            </a:r>
          </a:p>
        </p:txBody>
      </p:sp>
      <p:pic>
        <p:nvPicPr>
          <p:cNvPr id="2" name="Picture 1" descr="Buttons showing the terminology around partitions: Primary Partition, Active Partition, Extended Partition, Logical Drive, Basic Disk, Dynamic Disk, and Formatting" title="Types of partitions">
            <a:extLst>
              <a:ext uri="{FF2B5EF4-FFF2-40B4-BE49-F238E27FC236}">
                <a16:creationId xmlns:a16="http://schemas.microsoft.com/office/drawing/2014/main" id="{797FEE06-EA3D-4404-BFE7-1A1AB094F81B}"/>
              </a:ext>
            </a:extLst>
          </p:cNvPr>
          <p:cNvPicPr>
            <a:picLocks noChangeAspect="1"/>
          </p:cNvPicPr>
          <p:nvPr/>
        </p:nvPicPr>
        <p:blipFill>
          <a:blip r:embed="rId4"/>
          <a:stretch>
            <a:fillRect/>
          </a:stretch>
        </p:blipFill>
        <p:spPr>
          <a:xfrm>
            <a:off x="2463800" y="2161107"/>
            <a:ext cx="7264400" cy="1498600"/>
          </a:xfrm>
          <a:prstGeom prst="rect">
            <a:avLst/>
          </a:prstGeom>
        </p:spPr>
      </p:pic>
      <p:sp>
        <p:nvSpPr>
          <p:cNvPr id="5" name="TextBox 4">
            <a:extLst>
              <a:ext uri="{FF2B5EF4-FFF2-40B4-BE49-F238E27FC236}">
                <a16:creationId xmlns:a16="http://schemas.microsoft.com/office/drawing/2014/main" id="{785072D5-3014-49CB-9A09-E54DC388D604}"/>
              </a:ext>
            </a:extLst>
          </p:cNvPr>
          <p:cNvSpPr txBox="1"/>
          <p:nvPr/>
        </p:nvSpPr>
        <p:spPr>
          <a:xfrm>
            <a:off x="87683" y="4055623"/>
            <a:ext cx="11805139" cy="2678234"/>
          </a:xfrm>
          <a:prstGeom prst="rect">
            <a:avLst/>
          </a:prstGeom>
          <a:noFill/>
        </p:spPr>
        <p:txBody>
          <a:bodyPr wrap="square" rtlCol="0">
            <a:spAutoFit/>
          </a:bodyPr>
          <a:lstStyle/>
          <a:p>
            <a:pPr marL="380990" indent="-380990">
              <a:buFont typeface="Arial" panose="020B0604020202020204" pitchFamily="34" charset="0"/>
              <a:buChar char="•"/>
            </a:pPr>
            <a:r>
              <a:rPr lang="en-US" sz="1867" dirty="0"/>
              <a:t>The primary partition contains the OS files and is usually the first partition.</a:t>
            </a:r>
          </a:p>
          <a:p>
            <a:pPr marL="380990" indent="-380990">
              <a:buFont typeface="Arial" panose="020B0604020202020204" pitchFamily="34" charset="0"/>
              <a:buChar char="•"/>
            </a:pPr>
            <a:r>
              <a:rPr lang="en-US" sz="1867" dirty="0"/>
              <a:t>On MBR disks, the active partition is used to store and boot an OS.</a:t>
            </a:r>
          </a:p>
          <a:p>
            <a:pPr marL="380990" indent="-380990">
              <a:buFont typeface="Arial" panose="020B0604020202020204" pitchFamily="34" charset="0"/>
              <a:buChar char="•"/>
            </a:pPr>
            <a:r>
              <a:rPr lang="en-US" sz="1867" dirty="0"/>
              <a:t>If more than 4 partitions are needed on an MBR disk, one partition can be designated an extended partition.</a:t>
            </a:r>
          </a:p>
          <a:p>
            <a:pPr marL="380990" indent="-380990">
              <a:buFont typeface="Arial" panose="020B0604020202020204" pitchFamily="34" charset="0"/>
              <a:buChar char="•"/>
            </a:pPr>
            <a:r>
              <a:rPr lang="en-US" sz="1867" dirty="0"/>
              <a:t>A logical drive is a section of an extended partition, used to separate information for administrative purposes.</a:t>
            </a:r>
          </a:p>
          <a:p>
            <a:pPr marL="380990" indent="-380990">
              <a:buFont typeface="Arial" panose="020B0604020202020204" pitchFamily="34" charset="0"/>
              <a:buChar char="•"/>
            </a:pPr>
            <a:r>
              <a:rPr lang="en-US" sz="1867" dirty="0"/>
              <a:t>A basic disk (the default) contains partitions such as primary and extended, as well as logical drives which are formatted for data storage.</a:t>
            </a:r>
          </a:p>
          <a:p>
            <a:pPr marL="380990" indent="-380990">
              <a:buFont typeface="Arial" panose="020B0604020202020204" pitchFamily="34" charset="0"/>
              <a:buChar char="•"/>
            </a:pPr>
            <a:r>
              <a:rPr lang="en-US" sz="1867" dirty="0"/>
              <a:t>A dynamic disk can create volumes that span across more than one disk.</a:t>
            </a:r>
          </a:p>
          <a:p>
            <a:pPr marL="380990" indent="-380990">
              <a:buFont typeface="Arial" panose="020B0604020202020204" pitchFamily="34" charset="0"/>
              <a:buChar char="•"/>
            </a:pPr>
            <a:r>
              <a:rPr lang="en-US" sz="1867" dirty="0"/>
              <a:t>Formatting creates a file system on a partition for file storage.</a:t>
            </a:r>
          </a:p>
          <a:p>
            <a:pPr marL="380990" indent="-380990">
              <a:buFont typeface="Arial" panose="020B0604020202020204" pitchFamily="34" charset="0"/>
              <a:buChar char="•"/>
            </a:pPr>
            <a:endParaRPr lang="en-US" sz="1867" dirty="0"/>
          </a:p>
        </p:txBody>
      </p:sp>
    </p:spTree>
    <p:custDataLst>
      <p:tags r:id="rId1"/>
    </p:custDataLst>
    <p:extLst>
      <p:ext uri="{BB962C8B-B14F-4D97-AF65-F5344CB8AC3E}">
        <p14:creationId xmlns:p14="http://schemas.microsoft.com/office/powerpoint/2010/main" val="956588527"/>
      </p:ext>
    </p:extLst>
  </p:cSld>
  <p:clrMapOvr>
    <a:masterClrMapping/>
  </p:clrMapOvr>
  <p:transition spd="slow">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Disk Management</a:t>
            </a:r>
            <a:br>
              <a:rPr lang="en-US" altLang="en-US" sz="2133" dirty="0"/>
            </a:br>
            <a:r>
              <a:rPr lang="en-US" altLang="en-US" dirty="0"/>
              <a:t>File Systems</a:t>
            </a:r>
          </a:p>
        </p:txBody>
      </p:sp>
      <p:sp>
        <p:nvSpPr>
          <p:cNvPr id="3" name="TextBox 2">
            <a:extLst>
              <a:ext uri="{FF2B5EF4-FFF2-40B4-BE49-F238E27FC236}">
                <a16:creationId xmlns:a16="http://schemas.microsoft.com/office/drawing/2014/main" id="{955DB0CC-ED01-4543-A2D5-4CC72F37FC84}"/>
              </a:ext>
            </a:extLst>
          </p:cNvPr>
          <p:cNvSpPr txBox="1"/>
          <p:nvPr/>
        </p:nvSpPr>
        <p:spPr>
          <a:xfrm>
            <a:off x="457201" y="1254370"/>
            <a:ext cx="11160368" cy="3540200"/>
          </a:xfrm>
          <a:prstGeom prst="rect">
            <a:avLst/>
          </a:prstGeom>
          <a:noFill/>
        </p:spPr>
        <p:txBody>
          <a:bodyPr wrap="square" rtlCol="0">
            <a:spAutoFit/>
          </a:bodyPr>
          <a:lstStyle/>
          <a:p>
            <a:r>
              <a:rPr lang="en-US" sz="1867" dirty="0"/>
              <a:t>File systems differ in properties of speed, flexibility, security, size and more. Here are five common file systems:</a:t>
            </a:r>
          </a:p>
          <a:p>
            <a:pPr marL="380990" indent="-380990">
              <a:buFont typeface="Arial" panose="020B0604020202020204" pitchFamily="34" charset="0"/>
              <a:buChar char="•"/>
            </a:pPr>
            <a:r>
              <a:rPr lang="en-US" sz="1867" b="1" dirty="0"/>
              <a:t>File Allocation Table, 32 bit (FAT32)</a:t>
            </a:r>
            <a:r>
              <a:rPr lang="en-US" sz="1867" dirty="0"/>
              <a:t> - Supports partition sizes up to 2 TB or 2,048 GB. Used by Windows XP and earlier OS versions.</a:t>
            </a:r>
          </a:p>
          <a:p>
            <a:pPr marL="380990" indent="-380990">
              <a:buFont typeface="Arial" panose="020B0604020202020204" pitchFamily="34" charset="0"/>
              <a:buChar char="•"/>
            </a:pPr>
            <a:r>
              <a:rPr lang="en-US" sz="1867" b="1" dirty="0"/>
              <a:t>New Technology File System (NTFS)</a:t>
            </a:r>
            <a:r>
              <a:rPr lang="en-US" sz="1867" dirty="0"/>
              <a:t> - Supports partition sizes up to 16 exabytes, in theory. NTFS incorporates file system security features and extended attributes. </a:t>
            </a:r>
          </a:p>
          <a:p>
            <a:pPr marL="380990" indent="-380990">
              <a:buFont typeface="Arial" panose="020B0604020202020204" pitchFamily="34" charset="0"/>
              <a:buChar char="•"/>
            </a:pPr>
            <a:r>
              <a:rPr lang="en-US" sz="1867" b="1" dirty="0"/>
              <a:t>exFAT (FAT 64)</a:t>
            </a:r>
            <a:r>
              <a:rPr lang="en-US" sz="1867" dirty="0"/>
              <a:t> - Created to address some of the limitations of FAT, FAT32, and NTFS when formatting USB flash drives, such as file size and directory size. One of the primary advantages of exFAT is that it can support files larger than 4GB.</a:t>
            </a:r>
          </a:p>
          <a:p>
            <a:pPr marL="380990" indent="-380990">
              <a:buFont typeface="Arial" panose="020B0604020202020204" pitchFamily="34" charset="0"/>
              <a:buChar char="•"/>
            </a:pPr>
            <a:r>
              <a:rPr lang="en-US" sz="1867" b="1" dirty="0"/>
              <a:t>Compact Disc File System (CDFS)</a:t>
            </a:r>
            <a:r>
              <a:rPr lang="en-US" sz="1867" dirty="0"/>
              <a:t> - Created specifically for optical disk media.</a:t>
            </a:r>
          </a:p>
          <a:p>
            <a:pPr marL="380990" indent="-380990">
              <a:buFont typeface="Arial" panose="020B0604020202020204" pitchFamily="34" charset="0"/>
              <a:buChar char="•"/>
            </a:pPr>
            <a:r>
              <a:rPr lang="en-US" sz="1867" b="1" dirty="0"/>
              <a:t>NFS (Network File System)</a:t>
            </a:r>
            <a:r>
              <a:rPr lang="en-US" sz="1867" dirty="0"/>
              <a:t> - NFS is a network-based file system, that allows file access over the network. NFS is an open standard which allows anyone to implement it.</a:t>
            </a:r>
          </a:p>
          <a:p>
            <a:endParaRPr lang="en-US" sz="1867" dirty="0"/>
          </a:p>
        </p:txBody>
      </p:sp>
    </p:spTree>
    <p:custDataLst>
      <p:tags r:id="rId1"/>
    </p:custDataLst>
    <p:extLst>
      <p:ext uri="{BB962C8B-B14F-4D97-AF65-F5344CB8AC3E}">
        <p14:creationId xmlns:p14="http://schemas.microsoft.com/office/powerpoint/2010/main" val="1015476579"/>
      </p:ext>
    </p:extLst>
  </p:cSld>
  <p:clrMapOvr>
    <a:masterClrMapping/>
  </p:clrMapOvr>
  <p:transition spd="slow">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 y="55191"/>
            <a:ext cx="6290505" cy="1010068"/>
          </a:xfrm>
        </p:spPr>
        <p:txBody>
          <a:bodyPr/>
          <a:lstStyle/>
          <a:p>
            <a:r>
              <a:rPr lang="en-US" altLang="en-US" sz="2133" dirty="0"/>
              <a:t>Windows File Explorer</a:t>
            </a:r>
            <a:r>
              <a:rPr lang="en-US" altLang="en-US" dirty="0"/>
              <a:t/>
            </a:r>
            <a:br>
              <a:rPr lang="en-US" altLang="en-US" dirty="0"/>
            </a:br>
            <a:r>
              <a:rPr lang="en-US" altLang="en-US" dirty="0"/>
              <a:t>Windows Libraries </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6441648" y="641504"/>
            <a:ext cx="5271573" cy="5484976"/>
          </a:xfrm>
        </p:spPr>
        <p:txBody>
          <a:bodyPr/>
          <a:lstStyle/>
          <a:p>
            <a:r>
              <a:rPr lang="en-US" altLang="ja-JP" sz="1867" dirty="0"/>
              <a:t>Windows Libraries allow you to easily organize content including removable media, without actually moving the files.</a:t>
            </a:r>
          </a:p>
          <a:p>
            <a:r>
              <a:rPr lang="en-US" altLang="ja-JP" sz="1867" dirty="0"/>
              <a:t>A library is a virtual folder that presents content from different locations within the same view. </a:t>
            </a:r>
          </a:p>
          <a:p>
            <a:r>
              <a:rPr lang="en-US" altLang="ja-JP" sz="1867" dirty="0"/>
              <a:t>When Windows 10 is installed, each user has six default libraries, as shown in the figure.</a:t>
            </a:r>
          </a:p>
          <a:p>
            <a:r>
              <a:rPr lang="en-US" altLang="ja-JP" sz="1867" dirty="0"/>
              <a:t>In Windows 10 and Windows 8.1, the libraries are hidden by default.</a:t>
            </a:r>
          </a:p>
          <a:p>
            <a:r>
              <a:rPr lang="en-US" altLang="ja-JP" sz="1867" dirty="0"/>
              <a:t>Right-click the left pane of the File Explorer window for the context menu option that can show the libraries.</a:t>
            </a:r>
          </a:p>
        </p:txBody>
      </p:sp>
      <p:pic>
        <p:nvPicPr>
          <p:cNvPr id="10" name="Picture 9" descr="This image is of the Windows Libraries page. It displays the six libraries available – Camera roll, Music, Saved Pictures, Documents, Pictures, and Videos.">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478779" y="1689941"/>
            <a:ext cx="5811728" cy="3478119"/>
          </a:xfrm>
          <a:prstGeom prst="rect">
            <a:avLst/>
          </a:prstGeom>
          <a:ln w="28575">
            <a:solidFill>
              <a:srgbClr val="000000"/>
            </a:solidFill>
          </a:ln>
        </p:spPr>
      </p:pic>
    </p:spTree>
    <p:custDataLst>
      <p:tags r:id="rId1"/>
    </p:custDataLst>
    <p:extLst>
      <p:ext uri="{BB962C8B-B14F-4D97-AF65-F5344CB8AC3E}">
        <p14:creationId xmlns:p14="http://schemas.microsoft.com/office/powerpoint/2010/main" val="2269326429"/>
      </p:ext>
    </p:extLst>
  </p:cSld>
  <p:clrMapOvr>
    <a:masterClrMapping/>
  </p:clrMapOvr>
  <p:transition spd="slow">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Windows File Explorer</a:t>
            </a:r>
            <a:r>
              <a:rPr lang="en-US" altLang="en-US" dirty="0"/>
              <a:t/>
            </a:r>
            <a:br>
              <a:rPr lang="en-US" altLang="en-US" dirty="0"/>
            </a:br>
            <a:r>
              <a:rPr lang="en-US" altLang="en-US" dirty="0"/>
              <a:t>Directory Structures </a:t>
            </a:r>
          </a:p>
        </p:txBody>
      </p:sp>
      <p:pic>
        <p:nvPicPr>
          <p:cNvPr id="4" name="Picture 3" descr="This is a screenshot of c:\users\admin\documents\level 1\level 2\level 3">
            <a:extLst>
              <a:ext uri="{FF2B5EF4-FFF2-40B4-BE49-F238E27FC236}">
                <a16:creationId xmlns:a16="http://schemas.microsoft.com/office/drawing/2014/main" id="{E27F764B-6AC4-4FC1-A47B-B9ECAA21F782}"/>
              </a:ext>
            </a:extLst>
          </p:cNvPr>
          <p:cNvPicPr>
            <a:picLocks noChangeAspect="1"/>
          </p:cNvPicPr>
          <p:nvPr/>
        </p:nvPicPr>
        <p:blipFill>
          <a:blip r:embed="rId4"/>
          <a:stretch>
            <a:fillRect/>
          </a:stretch>
        </p:blipFill>
        <p:spPr>
          <a:xfrm>
            <a:off x="714187" y="1339482"/>
            <a:ext cx="5486876" cy="477561"/>
          </a:xfrm>
          <a:prstGeom prst="rect">
            <a:avLst/>
          </a:prstGeom>
        </p:spPr>
      </p:pic>
      <p:pic>
        <p:nvPicPr>
          <p:cNvPr id="10" name="Picture 9" descr="This image displays nested folders and path in file explorer. The file bar says Level &gt;Level 2 &gt; Level 3. The folder in this image is empty. The file path is also listed in this image as: C:\Users\Admin\Documents\Level 1\Level 2\Level 3.">
            <a:extLst>
              <a:ext uri="{FF2B5EF4-FFF2-40B4-BE49-F238E27FC236}">
                <a16:creationId xmlns:a16="http://schemas.microsoft.com/office/drawing/2014/main" id="{32BD9996-8E1D-4C8B-80F4-C5E1C0D662C8}"/>
              </a:ext>
            </a:extLst>
          </p:cNvPr>
          <p:cNvPicPr>
            <a:picLocks noChangeAspect="1"/>
          </p:cNvPicPr>
          <p:nvPr/>
        </p:nvPicPr>
        <p:blipFill>
          <a:blip r:embed="rId5"/>
          <a:srcRect/>
          <a:stretch/>
        </p:blipFill>
        <p:spPr>
          <a:xfrm>
            <a:off x="728449" y="2101426"/>
            <a:ext cx="5458356" cy="4036909"/>
          </a:xfrm>
          <a:prstGeom prst="rect">
            <a:avLst/>
          </a:prstGeom>
          <a:ln w="28575">
            <a:solidFill>
              <a:srgbClr val="000000"/>
            </a:solidFill>
          </a:ln>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6441648" y="1281585"/>
            <a:ext cx="5271573" cy="5134451"/>
          </a:xfrm>
        </p:spPr>
        <p:txBody>
          <a:bodyPr/>
          <a:lstStyle/>
          <a:p>
            <a:r>
              <a:rPr lang="en-US" altLang="ja-JP" sz="1867" dirty="0"/>
              <a:t>The root level of the Windows directory structure, the partition, is usually labeled drive C. </a:t>
            </a:r>
          </a:p>
          <a:p>
            <a:r>
              <a:rPr lang="en-US" altLang="ja-JP" sz="1867" dirty="0"/>
              <a:t>Directories may contain additional directories called subfolders. </a:t>
            </a:r>
          </a:p>
          <a:p>
            <a:r>
              <a:rPr lang="en-US" altLang="ja-JP" sz="1867" dirty="0"/>
              <a:t>The number of nested folders is limited by the maximum length of the path to the folders. </a:t>
            </a:r>
          </a:p>
          <a:p>
            <a:r>
              <a:rPr lang="en-US" altLang="ja-JP" sz="1867" dirty="0"/>
              <a:t>In Windows 10, the default limit is 260 characters. </a:t>
            </a:r>
          </a:p>
          <a:p>
            <a:r>
              <a:rPr lang="en-US" altLang="ja-JP" sz="1867" dirty="0"/>
              <a:t>The figure shows several nested folders in File Explorer along with the equivalent path.</a:t>
            </a:r>
          </a:p>
        </p:txBody>
      </p:sp>
      <p:sp>
        <p:nvSpPr>
          <p:cNvPr id="2" name="Rectangle 1">
            <a:extLst>
              <a:ext uri="{FF2B5EF4-FFF2-40B4-BE49-F238E27FC236}">
                <a16:creationId xmlns:a16="http://schemas.microsoft.com/office/drawing/2014/main" id="{76EF64EA-A3D4-4199-9CDF-5046BECBE546}"/>
              </a:ext>
            </a:extLst>
          </p:cNvPr>
          <p:cNvSpPr/>
          <p:nvPr/>
        </p:nvSpPr>
        <p:spPr>
          <a:xfrm>
            <a:off x="1320800" y="3230880"/>
            <a:ext cx="2519680" cy="477520"/>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Rectangle 5">
            <a:extLst>
              <a:ext uri="{FF2B5EF4-FFF2-40B4-BE49-F238E27FC236}">
                <a16:creationId xmlns:a16="http://schemas.microsoft.com/office/drawing/2014/main" id="{5840A69C-5E6C-4D6A-8FD8-950EF9487B39}"/>
              </a:ext>
            </a:extLst>
          </p:cNvPr>
          <p:cNvSpPr/>
          <p:nvPr/>
        </p:nvSpPr>
        <p:spPr>
          <a:xfrm>
            <a:off x="843280" y="4663440"/>
            <a:ext cx="1198880" cy="1031235"/>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Tree>
    <p:custDataLst>
      <p:tags r:id="rId1"/>
    </p:custDataLst>
    <p:extLst>
      <p:ext uri="{BB962C8B-B14F-4D97-AF65-F5344CB8AC3E}">
        <p14:creationId xmlns:p14="http://schemas.microsoft.com/office/powerpoint/2010/main" val="2941945602"/>
      </p:ext>
    </p:extLst>
  </p:cSld>
  <p:clrMapOvr>
    <a:masterClrMapping/>
  </p:clrMapOvr>
  <p:transition spd="slow">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10068"/>
          </a:xfrm>
        </p:spPr>
        <p:txBody>
          <a:bodyPr/>
          <a:lstStyle/>
          <a:p>
            <a:r>
              <a:rPr lang="en-US" altLang="en-US" sz="2133"/>
              <a:t>Windows File Explorer</a:t>
            </a:r>
            <a:r>
              <a:rPr lang="en-US" altLang="en-US"/>
              <a:t/>
            </a:r>
            <a:br>
              <a:rPr lang="en-US" altLang="en-US"/>
            </a:br>
            <a:r>
              <a:rPr lang="en-US" altLang="en-US"/>
              <a:t>User and System File Locations </a:t>
            </a:r>
            <a:endParaRPr lang="en-US" altLang="en-US" dirty="0"/>
          </a:p>
        </p:txBody>
      </p:sp>
      <p:sp>
        <p:nvSpPr>
          <p:cNvPr id="2" name="TextBox 1">
            <a:extLst>
              <a:ext uri="{FF2B5EF4-FFF2-40B4-BE49-F238E27FC236}">
                <a16:creationId xmlns:a16="http://schemas.microsoft.com/office/drawing/2014/main" id="{7DA89EBE-F3A6-4BFA-8540-E47A1673D066}"/>
              </a:ext>
            </a:extLst>
          </p:cNvPr>
          <p:cNvSpPr txBox="1"/>
          <p:nvPr/>
        </p:nvSpPr>
        <p:spPr>
          <a:xfrm>
            <a:off x="150950" y="1323703"/>
            <a:ext cx="3518263" cy="3827523"/>
          </a:xfrm>
          <a:prstGeom prst="rect">
            <a:avLst/>
          </a:prstGeom>
          <a:noFill/>
        </p:spPr>
        <p:txBody>
          <a:bodyPr wrap="square" rtlCol="0">
            <a:spAutoFit/>
          </a:bodyPr>
          <a:lstStyle/>
          <a:p>
            <a:pPr marL="380990" indent="-380990">
              <a:buFont typeface="Arial" panose="020B0604020202020204" pitchFamily="34" charset="0"/>
              <a:buChar char="•"/>
            </a:pPr>
            <a:r>
              <a:rPr lang="en-US" sz="1867" b="1"/>
              <a:t>Users Folder </a:t>
            </a:r>
            <a:r>
              <a:rPr lang="en-US" sz="1867"/>
              <a:t>– Windows stores more of the files created by users in the Users Folder, C:\Users\User_name\.</a:t>
            </a:r>
          </a:p>
          <a:p>
            <a:pPr marL="380990" indent="-380990">
              <a:buFont typeface="Arial" panose="020B0604020202020204" pitchFamily="34" charset="0"/>
              <a:buChar char="•"/>
            </a:pPr>
            <a:r>
              <a:rPr lang="en-US" sz="1867" b="1"/>
              <a:t>System Folder </a:t>
            </a:r>
            <a:r>
              <a:rPr lang="en-US" sz="1867"/>
              <a:t>– Most files used to run a Windows OS computer are found in the folder C:\\Windows\system32.</a:t>
            </a:r>
          </a:p>
          <a:p>
            <a:pPr marL="380990" indent="-380990">
              <a:buFont typeface="Arial" panose="020B0604020202020204" pitchFamily="34" charset="0"/>
              <a:buChar char="•"/>
            </a:pPr>
            <a:r>
              <a:rPr lang="en-US" sz="1867" b="1"/>
              <a:t>Program Files </a:t>
            </a:r>
            <a:r>
              <a:rPr lang="en-US" sz="1867"/>
              <a:t>– This folder is used by most application installation programs to install software.</a:t>
            </a:r>
            <a:endParaRPr lang="en-US" sz="1867" dirty="0"/>
          </a:p>
        </p:txBody>
      </p:sp>
      <p:pic>
        <p:nvPicPr>
          <p:cNvPr id="3" name="Picture 2" descr="This image displays the open window for the file path C:\Users\Admin. ">
            <a:extLst>
              <a:ext uri="{FF2B5EF4-FFF2-40B4-BE49-F238E27FC236}">
                <a16:creationId xmlns:a16="http://schemas.microsoft.com/office/drawing/2014/main" id="{2DD4173C-CADF-4B6C-BBBD-DF43832FDA40}"/>
              </a:ext>
            </a:extLst>
          </p:cNvPr>
          <p:cNvPicPr>
            <a:picLocks noChangeAspect="1"/>
          </p:cNvPicPr>
          <p:nvPr/>
        </p:nvPicPr>
        <p:blipFill>
          <a:blip r:embed="rId4"/>
          <a:stretch>
            <a:fillRect/>
          </a:stretch>
        </p:blipFill>
        <p:spPr>
          <a:xfrm>
            <a:off x="3843383" y="1323703"/>
            <a:ext cx="7442927" cy="4574299"/>
          </a:xfrm>
          <a:prstGeom prst="rect">
            <a:avLst/>
          </a:prstGeom>
        </p:spPr>
      </p:pic>
    </p:spTree>
    <p:custDataLst>
      <p:tags r:id="rId1"/>
    </p:custDataLst>
    <p:extLst>
      <p:ext uri="{BB962C8B-B14F-4D97-AF65-F5344CB8AC3E}">
        <p14:creationId xmlns:p14="http://schemas.microsoft.com/office/powerpoint/2010/main" val="3241367985"/>
      </p:ext>
    </p:extLst>
  </p:cSld>
  <p:clrMapOvr>
    <a:masterClrMapping/>
  </p:clrMapOvr>
  <p:transition spd="slow">
    <p:wip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Windows File Explorer</a:t>
            </a:r>
            <a:r>
              <a:rPr lang="en-US" altLang="en-US" dirty="0"/>
              <a:t/>
            </a:r>
            <a:br>
              <a:rPr lang="en-US" altLang="en-US" dirty="0"/>
            </a:br>
            <a:r>
              <a:rPr lang="en-US" altLang="en-US" dirty="0"/>
              <a:t>File Extensions </a:t>
            </a:r>
          </a:p>
        </p:txBody>
      </p:sp>
      <p:pic>
        <p:nvPicPr>
          <p:cNvPr id="10" name="Picture 9" descr="Show File Extensions in Windows 10-This image displays a view of the file extension directory for the path: This PC\Pictures\netacad_20.ng. In the ribbon above File name extensions is checked and netacad_20.png is selected. ">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677387" y="1424474"/>
            <a:ext cx="5418613" cy="3478119"/>
          </a:xfrm>
          <a:prstGeom prst="rect">
            <a:avLst/>
          </a:prstGeom>
          <a:ln w="28575">
            <a:solidFill>
              <a:srgbClr val="000000"/>
            </a:solidFill>
          </a:ln>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750907" y="5111905"/>
            <a:ext cx="5271573" cy="1187296"/>
          </a:xfrm>
        </p:spPr>
        <p:txBody>
          <a:bodyPr>
            <a:normAutofit fontScale="85000" lnSpcReduction="10000"/>
          </a:bodyPr>
          <a:lstStyle/>
          <a:p>
            <a:pPr marL="0" indent="0" algn="ctr">
              <a:buNone/>
            </a:pPr>
            <a:r>
              <a:rPr lang="en-US" altLang="ja-JP" dirty="0"/>
              <a:t>In Windows 10 and Windows 8.1 in the File Explorer ribbon, click the View tab. Then click to check File name extensions.</a:t>
            </a:r>
            <a:endParaRPr lang="en-US" altLang="ja-JP" sz="1467" dirty="0"/>
          </a:p>
        </p:txBody>
      </p:sp>
      <p:sp>
        <p:nvSpPr>
          <p:cNvPr id="5" name="Rectangle 6">
            <a:extLst>
              <a:ext uri="{FF2B5EF4-FFF2-40B4-BE49-F238E27FC236}">
                <a16:creationId xmlns:a16="http://schemas.microsoft.com/office/drawing/2014/main" id="{47BDD15D-5CF2-40F6-B885-8BBB3CBFFB37}"/>
              </a:ext>
            </a:extLst>
          </p:cNvPr>
          <p:cNvSpPr txBox="1">
            <a:spLocks noChangeArrowheads="1"/>
          </p:cNvSpPr>
          <p:nvPr/>
        </p:nvSpPr>
        <p:spPr bwMode="auto">
          <a:xfrm>
            <a:off x="6441648" y="1424473"/>
            <a:ext cx="5271573" cy="4408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ja-JP" sz="2000" dirty="0"/>
              <a:t>Files adhere to the Windows naming convention:</a:t>
            </a:r>
          </a:p>
          <a:p>
            <a:pPr lvl="1"/>
            <a:r>
              <a:rPr lang="en-US" altLang="ja-JP" sz="1867" dirty="0"/>
              <a:t>A maximum of 255 characters is allowed</a:t>
            </a:r>
          </a:p>
          <a:p>
            <a:pPr lvl="1"/>
            <a:r>
              <a:rPr lang="en-US" altLang="ja-JP" sz="1867" dirty="0"/>
              <a:t>Characters such as a slash or a backslash (/ \) are not allowed</a:t>
            </a:r>
          </a:p>
          <a:p>
            <a:pPr lvl="1"/>
            <a:r>
              <a:rPr lang="en-US" altLang="ja-JP" sz="1867" dirty="0"/>
              <a:t>An extension of three or four letters is added to the filename to identify the file type</a:t>
            </a:r>
          </a:p>
          <a:p>
            <a:pPr lvl="1"/>
            <a:r>
              <a:rPr lang="en-US" altLang="ja-JP" sz="1867" dirty="0"/>
              <a:t>Filenames are not case sensitive</a:t>
            </a:r>
          </a:p>
          <a:p>
            <a:pPr lvl="1"/>
            <a:r>
              <a:rPr lang="en-US" altLang="ja-JP" sz="1867" dirty="0"/>
              <a:t>By default, file extensions are hidden</a:t>
            </a:r>
            <a:endParaRPr lang="en-US" altLang="ja-JP" sz="1333" dirty="0"/>
          </a:p>
        </p:txBody>
      </p:sp>
    </p:spTree>
    <p:custDataLst>
      <p:tags r:id="rId1"/>
    </p:custDataLst>
    <p:extLst>
      <p:ext uri="{BB962C8B-B14F-4D97-AF65-F5344CB8AC3E}">
        <p14:creationId xmlns:p14="http://schemas.microsoft.com/office/powerpoint/2010/main" val="2482495200"/>
      </p:ext>
    </p:extLst>
  </p:cSld>
  <p:clrMapOvr>
    <a:masterClrMapping/>
  </p:clrMapOvr>
  <p:transition spd="slow">
    <p:wip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Windows File Explorer</a:t>
            </a:r>
            <a:r>
              <a:rPr lang="en-US" altLang="en-US" dirty="0"/>
              <a:t/>
            </a:r>
            <a:br>
              <a:rPr lang="en-US" altLang="en-US" dirty="0"/>
            </a:br>
            <a:r>
              <a:rPr lang="en-US" altLang="en-US" dirty="0"/>
              <a:t>File Attributes </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355808" y="1403505"/>
            <a:ext cx="4764832" cy="5450460"/>
          </a:xfrm>
        </p:spPr>
        <p:txBody>
          <a:bodyPr/>
          <a:lstStyle/>
          <a:p>
            <a:r>
              <a:rPr lang="en-US" dirty="0"/>
              <a:t>These are the most common file attributes:</a:t>
            </a:r>
          </a:p>
          <a:p>
            <a:pPr lvl="1"/>
            <a:r>
              <a:rPr lang="en-US" b="1" dirty="0"/>
              <a:t>R</a:t>
            </a:r>
            <a:r>
              <a:rPr lang="en-US" dirty="0"/>
              <a:t> - The file is read-only.</a:t>
            </a:r>
          </a:p>
          <a:p>
            <a:pPr lvl="1"/>
            <a:r>
              <a:rPr lang="en-US" b="1" dirty="0"/>
              <a:t>A</a:t>
            </a:r>
            <a:r>
              <a:rPr lang="en-US" dirty="0"/>
              <a:t> - The file will be archived the next time that the disk is backed up.</a:t>
            </a:r>
          </a:p>
          <a:p>
            <a:pPr lvl="1"/>
            <a:r>
              <a:rPr lang="en-US" b="1" dirty="0"/>
              <a:t>S</a:t>
            </a:r>
            <a:r>
              <a:rPr lang="en-US" dirty="0"/>
              <a:t> - The file is marked as a system file, and a warning is given if an attempt is made to delete or modify the file.</a:t>
            </a:r>
          </a:p>
          <a:p>
            <a:pPr lvl="1"/>
            <a:r>
              <a:rPr lang="en-US" b="1" dirty="0"/>
              <a:t>H</a:t>
            </a:r>
            <a:r>
              <a:rPr lang="en-US" dirty="0"/>
              <a:t> - The file is hidden in the directory display.</a:t>
            </a:r>
          </a:p>
        </p:txBody>
      </p:sp>
      <p:pic>
        <p:nvPicPr>
          <p:cNvPr id="10" name="Picture 9" descr="This shows the file properties dialog box in which attributes can be viewed or set.">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5242262" y="1169824"/>
            <a:ext cx="6401097" cy="4427005"/>
          </a:xfrm>
          <a:prstGeom prst="rect">
            <a:avLst/>
          </a:prstGeom>
          <a:ln w="28575">
            <a:solidFill>
              <a:srgbClr val="000000"/>
            </a:solidFill>
          </a:ln>
        </p:spPr>
      </p:pic>
    </p:spTree>
    <p:custDataLst>
      <p:tags r:id="rId1"/>
    </p:custDataLst>
    <p:extLst>
      <p:ext uri="{BB962C8B-B14F-4D97-AF65-F5344CB8AC3E}">
        <p14:creationId xmlns:p14="http://schemas.microsoft.com/office/powerpoint/2010/main" val="3226422163"/>
      </p:ext>
    </p:extLst>
  </p:cSld>
  <p:clrMapOvr>
    <a:masterClrMapping/>
  </p:clrMapOvr>
  <p:transition spd="slow">
    <p:wip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 y="55191"/>
            <a:ext cx="6024879" cy="1010068"/>
          </a:xfrm>
        </p:spPr>
        <p:txBody>
          <a:bodyPr/>
          <a:lstStyle/>
          <a:p>
            <a:r>
              <a:rPr lang="en-US" altLang="en-US" sz="2133" dirty="0"/>
              <a:t>User and Account Control Panel Items</a:t>
            </a:r>
            <a:r>
              <a:rPr lang="en-US" altLang="en-US" dirty="0"/>
              <a:t/>
            </a:r>
            <a:br>
              <a:rPr lang="en-US" altLang="en-US" dirty="0"/>
            </a:br>
            <a:r>
              <a:rPr lang="en-US" altLang="en-US" dirty="0"/>
              <a:t>User Accounts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6024880" y="447042"/>
            <a:ext cx="5882640" cy="5862319"/>
          </a:xfrm>
        </p:spPr>
        <p:txBody>
          <a:bodyPr>
            <a:normAutofit fontScale="92500" lnSpcReduction="10000"/>
          </a:bodyPr>
          <a:lstStyle/>
          <a:p>
            <a:r>
              <a:rPr lang="en-US" dirty="0"/>
              <a:t>The User Accounts Control Panel provides options to help you create, change, and delete user accounts.</a:t>
            </a:r>
          </a:p>
          <a:p>
            <a:r>
              <a:rPr lang="en-US" dirty="0"/>
              <a:t>An administrative account is created when Windows is installed.</a:t>
            </a:r>
          </a:p>
          <a:p>
            <a:r>
              <a:rPr lang="en-US" dirty="0"/>
              <a:t>To create a user account, open the User Accounts Control Panel.</a:t>
            </a:r>
          </a:p>
          <a:p>
            <a:r>
              <a:rPr lang="en-US" dirty="0"/>
              <a:t>Standard user accounts can manage most configuration settings that don't affect other users. </a:t>
            </a:r>
          </a:p>
          <a:p>
            <a:r>
              <a:rPr lang="en-US" dirty="0"/>
              <a:t>Standard user accounts can only access their own files and folders.</a:t>
            </a:r>
          </a:p>
          <a:p>
            <a:r>
              <a:rPr lang="en-US" dirty="0"/>
              <a:t>Some features of the User Accounts utility require administrative privileges and will not be accessible with a standard user account.</a:t>
            </a:r>
          </a:p>
        </p:txBody>
      </p:sp>
      <p:pic>
        <p:nvPicPr>
          <p:cNvPr id="6" name="Picture 5" descr="This image displays the User Accounts Control Panel. (Control Panel&gt; All Control Panel Items&gt;User Accounts). This is the Control panel Home page. At the far left side it lists the things you can access-Manage your credential, Manage your file encryption certificates, Configure advanced user profile properties (this is a “run by admin area”), and change my environment variables. In the next column is the options to make changes to your user account. Those choices are Make changes to my account in PC settings. The next three choices are all flagged as “run by admin area”. Change your account type, manage another account, and change user account control setting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51585" y="1525460"/>
            <a:ext cx="5168495" cy="3542920"/>
          </a:xfrm>
          <a:prstGeom prst="rect">
            <a:avLst/>
          </a:prstGeom>
          <a:ln w="28575">
            <a:noFill/>
          </a:ln>
        </p:spPr>
      </p:pic>
    </p:spTree>
    <p:custDataLst>
      <p:tags r:id="rId1"/>
    </p:custDataLst>
    <p:extLst>
      <p:ext uri="{BB962C8B-B14F-4D97-AF65-F5344CB8AC3E}">
        <p14:creationId xmlns:p14="http://schemas.microsoft.com/office/powerpoint/2010/main" val="260854773"/>
      </p:ext>
    </p:extLst>
  </p:cSld>
  <p:clrMapOvr>
    <a:masterClrMapping/>
  </p:clrMapOvr>
  <p:transition spd="slow">
    <p:wip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77404" y="0"/>
            <a:ext cx="10515600" cy="1325563"/>
          </a:xfrm>
        </p:spPr>
        <p:txBody>
          <a:bodyPr/>
          <a:lstStyle/>
          <a:p>
            <a:r>
              <a:rPr lang="en-US" sz="2133" dirty="0">
                <a:latin typeface="Arial" charset="0"/>
              </a:rPr>
              <a:t>Android vs </a:t>
            </a:r>
            <a:r>
              <a:rPr lang="en-US" sz="2133" dirty="0" err="1" smtClean="0">
                <a:latin typeface="Arial" charset="0"/>
              </a:rPr>
              <a:t>iOS</a:t>
            </a:r>
            <a:r>
              <a:rPr lang="en-US" dirty="0" err="1" smtClean="0">
                <a:latin typeface="Arial" charset="0"/>
              </a:rPr>
              <a:t>Open</a:t>
            </a:r>
            <a:r>
              <a:rPr lang="en-US" dirty="0" smtClean="0">
                <a:latin typeface="Arial" charset="0"/>
              </a:rPr>
              <a:t> </a:t>
            </a:r>
            <a:r>
              <a:rPr lang="en-US" dirty="0">
                <a:latin typeface="Arial" charset="0"/>
              </a:rPr>
              <a:t>Source vs Closed Source</a:t>
            </a:r>
            <a:endParaRPr lang="en-US" altLang="en-US" dirty="0"/>
          </a:p>
        </p:txBody>
      </p:sp>
      <p:sp>
        <p:nvSpPr>
          <p:cNvPr id="8195" name="Rectangle 6"/>
          <p:cNvSpPr>
            <a:spLocks noGrp="1" noChangeArrowheads="1"/>
          </p:cNvSpPr>
          <p:nvPr>
            <p:ph idx="1"/>
          </p:nvPr>
        </p:nvSpPr>
        <p:spPr>
          <a:xfrm>
            <a:off x="192087" y="1112152"/>
            <a:ext cx="5843117" cy="5020045"/>
          </a:xfrm>
        </p:spPr>
        <p:txBody>
          <a:bodyPr>
            <a:normAutofit lnSpcReduction="10000"/>
          </a:bodyPr>
          <a:lstStyle/>
          <a:p>
            <a:r>
              <a:rPr lang="en-US" dirty="0"/>
              <a:t>Like desktops and laptops, mobile devices use an operating system (OS) to run software. </a:t>
            </a:r>
          </a:p>
          <a:p>
            <a:r>
              <a:rPr lang="en-US" dirty="0"/>
              <a:t>Before users can analyze and modify software, they must be able to see the source code. </a:t>
            </a:r>
          </a:p>
          <a:p>
            <a:pPr lvl="1"/>
            <a:r>
              <a:rPr lang="en-US" dirty="0"/>
              <a:t>When the developer chooses to provide the source code, the software is said to be open source. </a:t>
            </a:r>
          </a:p>
          <a:p>
            <a:pPr lvl="1"/>
            <a:r>
              <a:rPr lang="en-US" dirty="0"/>
              <a:t>If the program’s source code is not published, the software is said to be closed source.</a:t>
            </a:r>
          </a:p>
          <a:p>
            <a:r>
              <a:rPr lang="en-US" dirty="0"/>
              <a:t>Android is developed by Google, and iOS is developed by Apple.</a:t>
            </a:r>
          </a:p>
          <a:p>
            <a:pPr lvl="1"/>
            <a:endParaRPr lang="en-US" dirty="0"/>
          </a:p>
        </p:txBody>
      </p:sp>
      <p:pic>
        <p:nvPicPr>
          <p:cNvPr id="3" name="Picture 2" descr="Photograph shows a group of mobile devices including smartphones, tablet and laptop" title="Decorative">
            <a:extLst>
              <a:ext uri="{FF2B5EF4-FFF2-40B4-BE49-F238E27FC236}">
                <a16:creationId xmlns:a16="http://schemas.microsoft.com/office/drawing/2014/main" id="{121E6738-2584-4A13-8D10-9E0A68826EA9}"/>
              </a:ext>
            </a:extLst>
          </p:cNvPr>
          <p:cNvPicPr>
            <a:picLocks noChangeAspect="1"/>
          </p:cNvPicPr>
          <p:nvPr/>
        </p:nvPicPr>
        <p:blipFill>
          <a:blip r:embed="rId4"/>
          <a:srcRect/>
          <a:stretch/>
        </p:blipFill>
        <p:spPr>
          <a:xfrm>
            <a:off x="6156798" y="1590912"/>
            <a:ext cx="5697391" cy="3676173"/>
          </a:xfrm>
          <a:prstGeom prst="rect">
            <a:avLst/>
          </a:prstGeom>
        </p:spPr>
      </p:pic>
    </p:spTree>
    <p:custDataLst>
      <p:tags r:id="rId1"/>
    </p:custDataLst>
    <p:extLst>
      <p:ext uri="{BB962C8B-B14F-4D97-AF65-F5344CB8AC3E}">
        <p14:creationId xmlns:p14="http://schemas.microsoft.com/office/powerpoint/2010/main" val="2492923609"/>
      </p:ext>
    </p:extLst>
  </p:cSld>
  <p:clrMapOvr>
    <a:masterClrMapping/>
  </p:clrMapOvr>
  <p:transition spd="slow">
    <p:wip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50934" y="37578"/>
            <a:ext cx="10515600" cy="1325563"/>
          </a:xfrm>
        </p:spPr>
        <p:txBody>
          <a:bodyPr/>
          <a:lstStyle/>
          <a:p>
            <a:r>
              <a:rPr lang="en-US" sz="2133" dirty="0">
                <a:latin typeface="Arial" charset="0"/>
              </a:rPr>
              <a:t>Common Mobile Device </a:t>
            </a:r>
            <a:r>
              <a:rPr lang="en-US" sz="2133" dirty="0" smtClean="0">
                <a:latin typeface="Arial" charset="0"/>
              </a:rPr>
              <a:t>Features </a:t>
            </a:r>
            <a:r>
              <a:rPr lang="en-US" dirty="0" smtClean="0">
                <a:latin typeface="Arial" charset="0"/>
              </a:rPr>
              <a:t>GPS</a:t>
            </a:r>
            <a:endParaRPr lang="en-US" altLang="en-US" dirty="0"/>
          </a:p>
        </p:txBody>
      </p:sp>
      <p:sp>
        <p:nvSpPr>
          <p:cNvPr id="8195" name="Rectangle 6"/>
          <p:cNvSpPr>
            <a:spLocks noGrp="1" noChangeArrowheads="1"/>
          </p:cNvSpPr>
          <p:nvPr>
            <p:ph idx="1"/>
          </p:nvPr>
        </p:nvSpPr>
        <p:spPr>
          <a:xfrm>
            <a:off x="238978" y="1031530"/>
            <a:ext cx="11739127" cy="5256975"/>
          </a:xfrm>
        </p:spPr>
        <p:txBody>
          <a:bodyPr>
            <a:normAutofit fontScale="92500" lnSpcReduction="10000"/>
          </a:bodyPr>
          <a:lstStyle/>
          <a:p>
            <a:r>
              <a:rPr lang="en-US" dirty="0"/>
              <a:t>GPS</a:t>
            </a:r>
          </a:p>
          <a:p>
            <a:pPr lvl="1"/>
            <a:r>
              <a:rPr lang="en-US" dirty="0"/>
              <a:t>Global Positioning System (GPS) is a navigation system that determines the time and geographical location of the device by using messages from satellites in space and a receiver on Earth. </a:t>
            </a:r>
          </a:p>
          <a:p>
            <a:pPr lvl="1"/>
            <a:r>
              <a:rPr lang="en-US" dirty="0"/>
              <a:t>A GPS radio receiver uses at least four satellites to calculate its position based on the messages. </a:t>
            </a:r>
          </a:p>
          <a:p>
            <a:pPr lvl="1"/>
            <a:r>
              <a:rPr lang="en-US" dirty="0"/>
              <a:t>GPS services allow app vendors and website to know the location of a device and offer location-specific services, which is called </a:t>
            </a:r>
            <a:r>
              <a:rPr lang="en-US" dirty="0" err="1"/>
              <a:t>geotracking</a:t>
            </a:r>
            <a:r>
              <a:rPr lang="en-US" dirty="0"/>
              <a:t>.</a:t>
            </a:r>
          </a:p>
          <a:p>
            <a:pPr lvl="1"/>
            <a:r>
              <a:rPr lang="en-US" dirty="0"/>
              <a:t>Indoor Positioning Systems (IPS) can determine device location by triangulating its proximity to other radio signals such as Wi-Fi access-points.</a:t>
            </a:r>
          </a:p>
          <a:p>
            <a:r>
              <a:rPr lang="en-US" dirty="0"/>
              <a:t>Android location services</a:t>
            </a:r>
          </a:p>
          <a:p>
            <a:pPr lvl="1"/>
            <a:r>
              <a:rPr lang="en-US" dirty="0"/>
              <a:t>To enable GPS on Android devices use, Settings &gt; Location &gt; Tap on the toggle to turn location services on</a:t>
            </a:r>
          </a:p>
          <a:p>
            <a:r>
              <a:rPr lang="en-US" dirty="0"/>
              <a:t>iOS location services</a:t>
            </a:r>
          </a:p>
          <a:p>
            <a:pPr lvl="1"/>
            <a:r>
              <a:rPr lang="en-US" dirty="0"/>
              <a:t>To enable GPS on iOS devices use, Settings &gt; Privacy &gt; Location services &gt; Turn location services on</a:t>
            </a:r>
          </a:p>
        </p:txBody>
      </p:sp>
    </p:spTree>
    <p:custDataLst>
      <p:tags r:id="rId1"/>
    </p:custDataLst>
    <p:extLst>
      <p:ext uri="{BB962C8B-B14F-4D97-AF65-F5344CB8AC3E}">
        <p14:creationId xmlns:p14="http://schemas.microsoft.com/office/powerpoint/2010/main" val="263385842"/>
      </p:ext>
    </p:extLst>
  </p:cSld>
  <p:clrMapOvr>
    <a:masterClrMapping/>
  </p:clrMapOvr>
  <p:transition spd="slow">
    <p:wip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50741" y="127130"/>
            <a:ext cx="10515600" cy="1325563"/>
          </a:xfrm>
        </p:spPr>
        <p:txBody>
          <a:bodyPr/>
          <a:lstStyle/>
          <a:p>
            <a:r>
              <a:rPr lang="en-US" sz="2133" dirty="0">
                <a:latin typeface="Arial" charset="0"/>
              </a:rPr>
              <a:t>Common Mobile Device </a:t>
            </a:r>
            <a:r>
              <a:rPr lang="en-US" sz="2133" dirty="0" smtClean="0">
                <a:latin typeface="Arial" charset="0"/>
              </a:rPr>
              <a:t>Features </a:t>
            </a:r>
            <a:r>
              <a:rPr lang="en-US" dirty="0" smtClean="0">
                <a:latin typeface="Arial" charset="0"/>
              </a:rPr>
              <a:t>Virtual </a:t>
            </a:r>
            <a:r>
              <a:rPr lang="en-US" dirty="0">
                <a:latin typeface="Arial" charset="0"/>
              </a:rPr>
              <a:t>Assistants</a:t>
            </a:r>
            <a:endParaRPr lang="en-US" altLang="en-US" dirty="0"/>
          </a:p>
        </p:txBody>
      </p:sp>
      <p:sp>
        <p:nvSpPr>
          <p:cNvPr id="8195" name="Rectangle 6"/>
          <p:cNvSpPr>
            <a:spLocks noGrp="1" noChangeArrowheads="1"/>
          </p:cNvSpPr>
          <p:nvPr>
            <p:ph idx="1"/>
          </p:nvPr>
        </p:nvSpPr>
        <p:spPr>
          <a:xfrm>
            <a:off x="238978" y="1031530"/>
            <a:ext cx="11739127" cy="5256975"/>
          </a:xfrm>
        </p:spPr>
        <p:txBody>
          <a:bodyPr>
            <a:normAutofit fontScale="92500"/>
          </a:bodyPr>
          <a:lstStyle/>
          <a:p>
            <a:r>
              <a:rPr lang="en-US" dirty="0"/>
              <a:t>A digital assistant, sometimes called a virtual assistant, is a program that can understand natural conversational language and perform tasks for the end user. </a:t>
            </a:r>
          </a:p>
          <a:p>
            <a:pPr lvl="1"/>
            <a:r>
              <a:rPr lang="en-US" dirty="0"/>
              <a:t>These digital assistants rely on artificial intelligence, machine learning, and voice recognition technology to understand conversational-style voice commands.</a:t>
            </a:r>
          </a:p>
          <a:p>
            <a:pPr lvl="1"/>
            <a:r>
              <a:rPr lang="en-US" dirty="0"/>
              <a:t>By pairing simple voice requests with other inputs, such as GPS location, these assistants can perform several tasks, including playing a specific song, performing a web search, taking a note, or sending an email.</a:t>
            </a:r>
          </a:p>
          <a:p>
            <a:r>
              <a:rPr lang="en-US" dirty="0"/>
              <a:t>Google Now</a:t>
            </a:r>
          </a:p>
          <a:p>
            <a:pPr lvl="1"/>
            <a:r>
              <a:rPr lang="en-US" dirty="0"/>
              <a:t>To access Google Now on an Android device simply say "Okay google" and Google Now will activate and start listening to requests</a:t>
            </a:r>
          </a:p>
          <a:p>
            <a:r>
              <a:rPr lang="en-US" dirty="0"/>
              <a:t>Siri</a:t>
            </a:r>
          </a:p>
          <a:p>
            <a:pPr lvl="1"/>
            <a:r>
              <a:rPr lang="en-US" dirty="0"/>
              <a:t>To access Siri on an iOS device, press and hold the </a:t>
            </a:r>
            <a:r>
              <a:rPr lang="en-US" b="1" dirty="0"/>
              <a:t>Home</a:t>
            </a:r>
            <a:r>
              <a:rPr lang="en-US" dirty="0"/>
              <a:t> button and Siri will activate and start listening to requests. </a:t>
            </a:r>
          </a:p>
          <a:p>
            <a:pPr lvl="1"/>
            <a:r>
              <a:rPr lang="en-US" dirty="0"/>
              <a:t>Alternatively, Siri can be configured to start listening when it hears "Hey Siri".</a:t>
            </a:r>
          </a:p>
        </p:txBody>
      </p:sp>
    </p:spTree>
    <p:custDataLst>
      <p:tags r:id="rId1"/>
    </p:custDataLst>
    <p:extLst>
      <p:ext uri="{BB962C8B-B14F-4D97-AF65-F5344CB8AC3E}">
        <p14:creationId xmlns:p14="http://schemas.microsoft.com/office/powerpoint/2010/main" val="397222951"/>
      </p:ext>
    </p:extLst>
  </p:cSld>
  <p:clrMapOvr>
    <a:masterClrMapping/>
  </p:clrMapOvr>
  <p:transition spd="slow">
    <p:wip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34700" y="0"/>
            <a:ext cx="10515600" cy="1325563"/>
          </a:xfrm>
        </p:spPr>
        <p:txBody>
          <a:bodyPr>
            <a:normAutofit/>
          </a:bodyPr>
          <a:lstStyle/>
          <a:p>
            <a:r>
              <a:rPr lang="en-US" dirty="0" smtClean="0">
                <a:latin typeface="Arial" charset="0"/>
              </a:rPr>
              <a:t>Introduction </a:t>
            </a:r>
            <a:r>
              <a:rPr lang="en-US" dirty="0">
                <a:latin typeface="Arial" charset="0"/>
              </a:rPr>
              <a:t>to Linux and macOS Operating Systems</a:t>
            </a:r>
            <a:endParaRPr lang="en-US" altLang="en-US" dirty="0"/>
          </a:p>
        </p:txBody>
      </p:sp>
      <p:sp>
        <p:nvSpPr>
          <p:cNvPr id="8195" name="Rectangle 6"/>
          <p:cNvSpPr>
            <a:spLocks noGrp="1" noChangeArrowheads="1"/>
          </p:cNvSpPr>
          <p:nvPr>
            <p:ph idx="1"/>
          </p:nvPr>
        </p:nvSpPr>
        <p:spPr>
          <a:xfrm>
            <a:off x="238978" y="1031530"/>
            <a:ext cx="11707044" cy="5256975"/>
          </a:xfrm>
        </p:spPr>
        <p:txBody>
          <a:bodyPr/>
          <a:lstStyle/>
          <a:p>
            <a:r>
              <a:rPr lang="en-US" dirty="0"/>
              <a:t>Unix</a:t>
            </a:r>
          </a:p>
          <a:p>
            <a:pPr lvl="1"/>
            <a:r>
              <a:rPr lang="en-US" dirty="0"/>
              <a:t>Unix is a proprietary operating system written in the C programming language. </a:t>
            </a:r>
          </a:p>
          <a:p>
            <a:pPr lvl="1"/>
            <a:r>
              <a:rPr lang="en-US" dirty="0"/>
              <a:t>macOS and iOS are based upon the Berkley Standard Distribution (BSD) version of Unix.</a:t>
            </a:r>
          </a:p>
          <a:p>
            <a:r>
              <a:rPr lang="en-US" dirty="0"/>
              <a:t>Linux</a:t>
            </a:r>
          </a:p>
          <a:p>
            <a:pPr lvl="1"/>
            <a:r>
              <a:rPr lang="en-US" dirty="0"/>
              <a:t>Linux operating systems are used in embedded-systems, wearable devices, smartwatches, cellphones, netbooks, PCs, servers and super computers. </a:t>
            </a:r>
          </a:p>
          <a:p>
            <a:pPr lvl="1"/>
            <a:r>
              <a:rPr lang="en-US" dirty="0"/>
              <a:t>There are many different distributions (or distros) of Linux, including SUSE®, Red Hat®, CentOS®, Fedora®, Debian®, Ubuntu®, and Mint®.</a:t>
            </a:r>
          </a:p>
          <a:p>
            <a:pPr lvl="1"/>
            <a:r>
              <a:rPr lang="en-US" dirty="0"/>
              <a:t>Android, and many OS distributions rely upon the Linux kernel.</a:t>
            </a:r>
          </a:p>
          <a:p>
            <a:r>
              <a:rPr lang="en-US" sz="2133" dirty="0"/>
              <a:t>macOS</a:t>
            </a:r>
          </a:p>
          <a:p>
            <a:pPr lvl="1"/>
            <a:r>
              <a:rPr lang="en-US" dirty="0"/>
              <a:t>The operating system for Macintosh computers is developed from the UNIX kernel, it is however, a closed source operating system. </a:t>
            </a:r>
          </a:p>
          <a:p>
            <a:pPr lvl="1"/>
            <a:r>
              <a:rPr lang="en-US" dirty="0"/>
              <a:t>macOS supports remote network installation called NetBoot</a:t>
            </a:r>
          </a:p>
        </p:txBody>
      </p:sp>
    </p:spTree>
    <p:custDataLst>
      <p:tags r:id="rId1"/>
    </p:custDataLst>
    <p:extLst>
      <p:ext uri="{BB962C8B-B14F-4D97-AF65-F5344CB8AC3E}">
        <p14:creationId xmlns:p14="http://schemas.microsoft.com/office/powerpoint/2010/main" val="3554022649"/>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88096" y="0"/>
            <a:ext cx="10515600" cy="1325563"/>
          </a:xfrm>
        </p:spPr>
        <p:txBody>
          <a:bodyPr/>
          <a:lstStyle/>
          <a:p>
            <a:r>
              <a:rPr lang="en-US" dirty="0" smtClean="0">
                <a:latin typeface="Arial" charset="0"/>
              </a:rPr>
              <a:t>Overview </a:t>
            </a:r>
            <a:r>
              <a:rPr lang="en-US" dirty="0">
                <a:latin typeface="Arial" charset="0"/>
              </a:rPr>
              <a:t>of Linux GUI</a:t>
            </a:r>
            <a:endParaRPr lang="en-US" altLang="en-US" dirty="0"/>
          </a:p>
        </p:txBody>
      </p:sp>
      <p:sp>
        <p:nvSpPr>
          <p:cNvPr id="8195" name="Rectangle 6"/>
          <p:cNvSpPr>
            <a:spLocks noGrp="1" noChangeArrowheads="1"/>
          </p:cNvSpPr>
          <p:nvPr>
            <p:ph idx="1"/>
          </p:nvPr>
        </p:nvSpPr>
        <p:spPr>
          <a:xfrm>
            <a:off x="238977" y="1031530"/>
            <a:ext cx="6659128" cy="5256975"/>
          </a:xfrm>
        </p:spPr>
        <p:txBody>
          <a:bodyPr>
            <a:normAutofit fontScale="92500" lnSpcReduction="10000"/>
          </a:bodyPr>
          <a:lstStyle/>
          <a:p>
            <a:r>
              <a:rPr lang="en-US" dirty="0"/>
              <a:t>Different Linux distributions ship with different software packages, but users decide what stays in their system by installing or removing packages. </a:t>
            </a:r>
          </a:p>
          <a:p>
            <a:r>
              <a:rPr lang="en-US" dirty="0"/>
              <a:t>The graphical interface in Linux is comprised of a number of subsystems that can also be removed or replaced by the user. </a:t>
            </a:r>
          </a:p>
          <a:p>
            <a:pPr lvl="1"/>
            <a:r>
              <a:rPr lang="en-US" dirty="0"/>
              <a:t>Ubuntu Linux uses Unity as its default GUI. </a:t>
            </a:r>
          </a:p>
          <a:p>
            <a:pPr lvl="1"/>
            <a:r>
              <a:rPr lang="en-US" dirty="0"/>
              <a:t>The Linux GUI has the ability to have multiple desktops or workspaces. </a:t>
            </a:r>
          </a:p>
          <a:p>
            <a:r>
              <a:rPr lang="en-US" dirty="0"/>
              <a:t>Canonical has a website that simulates Unity’s UI and also provides a tour through the Unity’s main features. </a:t>
            </a:r>
          </a:p>
          <a:p>
            <a:r>
              <a:rPr lang="en-US" dirty="0"/>
              <a:t>To experience Unity via </a:t>
            </a:r>
            <a:r>
              <a:rPr lang="en-US" dirty="0" err="1"/>
              <a:t>Canonical’s</a:t>
            </a:r>
            <a:r>
              <a:rPr lang="en-US" dirty="0"/>
              <a:t> website visit </a:t>
            </a:r>
            <a:r>
              <a:rPr lang="en-US" dirty="0">
                <a:hlinkClick r:id="rId4"/>
              </a:rPr>
              <a:t>http://tour.ubuntu.com/en/</a:t>
            </a:r>
            <a:r>
              <a:rPr lang="en-US" dirty="0"/>
              <a:t>. </a:t>
            </a:r>
          </a:p>
        </p:txBody>
      </p:sp>
      <p:pic>
        <p:nvPicPr>
          <p:cNvPr id="2" name="Picture 1" descr="An image of a Ubuntu Unity GUI screen">
            <a:extLst>
              <a:ext uri="{FF2B5EF4-FFF2-40B4-BE49-F238E27FC236}">
                <a16:creationId xmlns:a16="http://schemas.microsoft.com/office/drawing/2014/main" id="{FF476FDE-7585-4BC8-ACB0-3C365315E5C4}"/>
              </a:ext>
            </a:extLst>
          </p:cNvPr>
          <p:cNvPicPr>
            <a:picLocks noChangeAspect="1"/>
          </p:cNvPicPr>
          <p:nvPr/>
        </p:nvPicPr>
        <p:blipFill>
          <a:blip r:embed="rId5"/>
          <a:stretch>
            <a:fillRect/>
          </a:stretch>
        </p:blipFill>
        <p:spPr>
          <a:xfrm>
            <a:off x="7008744" y="1743244"/>
            <a:ext cx="4776029" cy="3570793"/>
          </a:xfrm>
          <a:prstGeom prst="rect">
            <a:avLst/>
          </a:prstGeom>
        </p:spPr>
      </p:pic>
    </p:spTree>
    <p:custDataLst>
      <p:tags r:id="rId1"/>
    </p:custDataLst>
    <p:extLst>
      <p:ext uri="{BB962C8B-B14F-4D97-AF65-F5344CB8AC3E}">
        <p14:creationId xmlns:p14="http://schemas.microsoft.com/office/powerpoint/2010/main" val="1435324921"/>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00622" y="31577"/>
            <a:ext cx="10515600" cy="1325563"/>
          </a:xfrm>
        </p:spPr>
        <p:txBody>
          <a:bodyPr/>
          <a:lstStyle/>
          <a:p>
            <a:r>
              <a:rPr lang="en-US" dirty="0" smtClean="0">
                <a:latin typeface="Arial" charset="0"/>
              </a:rPr>
              <a:t>Overview </a:t>
            </a:r>
            <a:r>
              <a:rPr lang="en-US" dirty="0">
                <a:latin typeface="Arial" charset="0"/>
              </a:rPr>
              <a:t>of macOS GUI</a:t>
            </a:r>
            <a:endParaRPr lang="en-US" altLang="en-US" dirty="0"/>
          </a:p>
        </p:txBody>
      </p:sp>
      <p:sp>
        <p:nvSpPr>
          <p:cNvPr id="8195" name="Rectangle 6"/>
          <p:cNvSpPr>
            <a:spLocks noGrp="1" noChangeArrowheads="1"/>
          </p:cNvSpPr>
          <p:nvPr>
            <p:ph idx="1"/>
          </p:nvPr>
        </p:nvSpPr>
        <p:spPr>
          <a:xfrm>
            <a:off x="238977" y="1031530"/>
            <a:ext cx="6659128" cy="5256975"/>
          </a:xfrm>
        </p:spPr>
        <p:txBody>
          <a:bodyPr>
            <a:normAutofit fontScale="92500"/>
          </a:bodyPr>
          <a:lstStyle/>
          <a:p>
            <a:r>
              <a:rPr lang="en-US" dirty="0"/>
              <a:t>Among the major differences between older versions of OS X and macOS is the addition of the Aqua GUI.</a:t>
            </a:r>
          </a:p>
          <a:p>
            <a:r>
              <a:rPr lang="en-US" dirty="0"/>
              <a:t>With macOS, Mission Control is a quick way to see everything that is currently open on your Mac. </a:t>
            </a:r>
          </a:p>
          <a:p>
            <a:pPr lvl="1"/>
            <a:r>
              <a:rPr lang="en-US" dirty="0"/>
              <a:t>Mission Control allows you to organize your apps on multiple desktops. </a:t>
            </a:r>
          </a:p>
          <a:p>
            <a:pPr lvl="1"/>
            <a:r>
              <a:rPr lang="en-US" dirty="0"/>
              <a:t>To navigate the file system, macOS includes Finder. </a:t>
            </a:r>
          </a:p>
          <a:p>
            <a:pPr lvl="2"/>
            <a:r>
              <a:rPr lang="en-US" dirty="0"/>
              <a:t>Finder is very similar to the Windows File Explorer.</a:t>
            </a:r>
          </a:p>
          <a:p>
            <a:r>
              <a:rPr lang="en-US" dirty="0"/>
              <a:t>macOS allows screen sharing</a:t>
            </a:r>
          </a:p>
          <a:p>
            <a:pPr lvl="1"/>
            <a:r>
              <a:rPr lang="en-US" dirty="0"/>
              <a:t>Screen sharing is a feature that lets other people using Macs to be able to view your screen and even take control of your computer.</a:t>
            </a:r>
          </a:p>
        </p:txBody>
      </p:sp>
      <p:pic>
        <p:nvPicPr>
          <p:cNvPr id="2" name="Picture 1" descr="image shows the macOS GUI"/>
          <p:cNvPicPr>
            <a:picLocks noChangeAspect="1"/>
          </p:cNvPicPr>
          <p:nvPr/>
        </p:nvPicPr>
        <p:blipFill>
          <a:blip r:embed="rId4"/>
          <a:stretch>
            <a:fillRect/>
          </a:stretch>
        </p:blipFill>
        <p:spPr>
          <a:xfrm>
            <a:off x="6686552" y="1682750"/>
            <a:ext cx="4957657" cy="2800351"/>
          </a:xfrm>
          <a:prstGeom prst="rect">
            <a:avLst/>
          </a:prstGeom>
        </p:spPr>
      </p:pic>
    </p:spTree>
    <p:custDataLst>
      <p:tags r:id="rId1"/>
    </p:custDataLst>
    <p:extLst>
      <p:ext uri="{BB962C8B-B14F-4D97-AF65-F5344CB8AC3E}">
        <p14:creationId xmlns:p14="http://schemas.microsoft.com/office/powerpoint/2010/main" val="70769402"/>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13356" y="0"/>
            <a:ext cx="10515600" cy="1325563"/>
          </a:xfrm>
        </p:spPr>
        <p:txBody>
          <a:bodyPr/>
          <a:lstStyle/>
          <a:p>
            <a:r>
              <a:rPr lang="en-US" dirty="0" smtClean="0">
                <a:latin typeface="Arial" charset="0"/>
              </a:rPr>
              <a:t>Overview </a:t>
            </a:r>
            <a:r>
              <a:rPr lang="en-US" dirty="0">
                <a:latin typeface="Arial" charset="0"/>
              </a:rPr>
              <a:t>of Linux and macOS CLI</a:t>
            </a:r>
            <a:endParaRPr lang="en-US" altLang="en-US" dirty="0"/>
          </a:p>
        </p:txBody>
      </p:sp>
      <p:sp>
        <p:nvSpPr>
          <p:cNvPr id="8195" name="Rectangle 6"/>
          <p:cNvSpPr>
            <a:spLocks noGrp="1" noChangeArrowheads="1"/>
          </p:cNvSpPr>
          <p:nvPr>
            <p:ph idx="1"/>
          </p:nvPr>
        </p:nvSpPr>
        <p:spPr>
          <a:xfrm>
            <a:off x="238977" y="1031530"/>
            <a:ext cx="8135001" cy="5256975"/>
          </a:xfrm>
        </p:spPr>
        <p:txBody>
          <a:bodyPr>
            <a:normAutofit lnSpcReduction="10000"/>
          </a:bodyPr>
          <a:lstStyle/>
          <a:p>
            <a:r>
              <a:rPr lang="en-US" dirty="0"/>
              <a:t>In both Linux and macOS, the user can communicate with the operating system by using the command line interface (CLI). </a:t>
            </a:r>
          </a:p>
          <a:p>
            <a:pPr lvl="1"/>
            <a:r>
              <a:rPr lang="en-US" dirty="0"/>
              <a:t>To add flexibility, commands (or tools) that support parameters, options and switches, are usually preceded by the dash (-) character. </a:t>
            </a:r>
          </a:p>
          <a:p>
            <a:r>
              <a:rPr lang="en-US" dirty="0"/>
              <a:t>Most operating systems include a graphical interface. </a:t>
            </a:r>
          </a:p>
          <a:p>
            <a:pPr lvl="1"/>
            <a:r>
              <a:rPr lang="en-US" dirty="0"/>
              <a:t>Although a command line interface is still present, the OS often boots into the GUI by default, hiding the command line interface from the user. </a:t>
            </a:r>
          </a:p>
          <a:p>
            <a:pPr lvl="1"/>
            <a:r>
              <a:rPr lang="en-US" dirty="0"/>
              <a:t>One way to access the command line interface in a GUI-based operating system is through a terminal emulator application. </a:t>
            </a:r>
          </a:p>
          <a:p>
            <a:pPr lvl="2"/>
            <a:r>
              <a:rPr lang="en-US" sz="1867" dirty="0"/>
              <a:t>These applications provide user access to the command line interface and are often named as some variation of the word terminal.</a:t>
            </a:r>
          </a:p>
        </p:txBody>
      </p:sp>
      <p:pic>
        <p:nvPicPr>
          <p:cNvPr id="3" name="Picture 2" descr="Picture shows three concentric circles. The outside circle is labeled Application Programs, the middle circle is labeled Shell and the center circle is labeled Kernel. ">
            <a:extLst>
              <a:ext uri="{FF2B5EF4-FFF2-40B4-BE49-F238E27FC236}">
                <a16:creationId xmlns:a16="http://schemas.microsoft.com/office/drawing/2014/main" id="{2702165B-2DAC-4C3A-9233-F1A555152AB5}"/>
              </a:ext>
            </a:extLst>
          </p:cNvPr>
          <p:cNvPicPr>
            <a:picLocks noChangeAspect="1"/>
          </p:cNvPicPr>
          <p:nvPr/>
        </p:nvPicPr>
        <p:blipFill>
          <a:blip r:embed="rId4"/>
          <a:stretch>
            <a:fillRect/>
          </a:stretch>
        </p:blipFill>
        <p:spPr>
          <a:xfrm>
            <a:off x="8373978" y="1561432"/>
            <a:ext cx="3373991" cy="3366217"/>
          </a:xfrm>
          <a:prstGeom prst="rect">
            <a:avLst/>
          </a:prstGeom>
        </p:spPr>
      </p:pic>
    </p:spTree>
    <p:custDataLst>
      <p:tags r:id="rId1"/>
    </p:custDataLst>
    <p:extLst>
      <p:ext uri="{BB962C8B-B14F-4D97-AF65-F5344CB8AC3E}">
        <p14:creationId xmlns:p14="http://schemas.microsoft.com/office/powerpoint/2010/main" val="2703077684"/>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38200" y="100209"/>
            <a:ext cx="10515600" cy="1590480"/>
          </a:xfrm>
        </p:spPr>
        <p:txBody>
          <a:bodyPr>
            <a:normAutofit/>
          </a:bodyPr>
          <a:lstStyle/>
          <a:p>
            <a:r>
              <a:rPr lang="en-US" dirty="0" smtClean="0">
                <a:latin typeface="Arial" charset="0"/>
              </a:rPr>
              <a:t>Overview </a:t>
            </a:r>
            <a:r>
              <a:rPr lang="en-US" dirty="0">
                <a:latin typeface="Arial" charset="0"/>
              </a:rPr>
              <a:t>of Linux and macOS CLI (Cont.)</a:t>
            </a:r>
            <a:endParaRPr lang="en-US" altLang="en-US" dirty="0"/>
          </a:p>
        </p:txBody>
      </p:sp>
      <p:sp>
        <p:nvSpPr>
          <p:cNvPr id="8195" name="Rectangle 6"/>
          <p:cNvSpPr>
            <a:spLocks noGrp="1" noChangeArrowheads="1"/>
          </p:cNvSpPr>
          <p:nvPr>
            <p:ph idx="1"/>
          </p:nvPr>
        </p:nvSpPr>
        <p:spPr>
          <a:xfrm>
            <a:off x="238978" y="1197811"/>
            <a:ext cx="6883717" cy="3960396"/>
          </a:xfrm>
        </p:spPr>
        <p:txBody>
          <a:bodyPr>
            <a:normAutofit fontScale="92500" lnSpcReduction="10000"/>
          </a:bodyPr>
          <a:lstStyle/>
          <a:p>
            <a:r>
              <a:rPr lang="en-US" dirty="0"/>
              <a:t>A program called a shell interprets the commands from the keyboard and passes them to the operating system. </a:t>
            </a:r>
          </a:p>
          <a:p>
            <a:pPr lvl="1"/>
            <a:r>
              <a:rPr lang="en-US" dirty="0"/>
              <a:t>When a user successfully logs in to the system, the login program starts the shell. </a:t>
            </a:r>
          </a:p>
          <a:p>
            <a:pPr lvl="1"/>
            <a:r>
              <a:rPr lang="en-US" dirty="0"/>
              <a:t>Afterwards, an authorized user can begin interacting with the OS through text-based commands.</a:t>
            </a:r>
          </a:p>
          <a:p>
            <a:r>
              <a:rPr lang="en-US" dirty="0"/>
              <a:t>Users interact with the kernel through a shell. </a:t>
            </a:r>
          </a:p>
          <a:p>
            <a:pPr lvl="1"/>
            <a:r>
              <a:rPr lang="en-US" dirty="0"/>
              <a:t>The kernel is responsible for allocating CPU time and memory to processes. </a:t>
            </a:r>
          </a:p>
          <a:p>
            <a:pPr lvl="1"/>
            <a:r>
              <a:rPr lang="en-US" dirty="0"/>
              <a:t>The kernel also manages the file system and communications in response to system calls. </a:t>
            </a:r>
          </a:p>
        </p:txBody>
      </p:sp>
      <p:sp>
        <p:nvSpPr>
          <p:cNvPr id="3" name="TextBox 2">
            <a:extLst>
              <a:ext uri="{FF2B5EF4-FFF2-40B4-BE49-F238E27FC236}">
                <a16:creationId xmlns:a16="http://schemas.microsoft.com/office/drawing/2014/main" id="{D608AA3B-935A-4DE7-A908-CBDCDA3B06CE}"/>
              </a:ext>
            </a:extLst>
          </p:cNvPr>
          <p:cNvSpPr txBox="1"/>
          <p:nvPr/>
        </p:nvSpPr>
        <p:spPr>
          <a:xfrm>
            <a:off x="238977" y="5195085"/>
            <a:ext cx="9914020" cy="974754"/>
          </a:xfrm>
          <a:prstGeom prst="rect">
            <a:avLst/>
          </a:prstGeom>
          <a:noFill/>
        </p:spPr>
        <p:txBody>
          <a:bodyPr wrap="square" rtlCol="0">
            <a:spAutoFit/>
          </a:bodyPr>
          <a:lstStyle/>
          <a:p>
            <a:pPr marL="380990" indent="-380990">
              <a:buFont typeface="Wingdings" panose="05000000000000000000" pitchFamily="2" charset="2"/>
              <a:buChar char="§"/>
            </a:pPr>
            <a:r>
              <a:rPr lang="en-US" sz="2000" dirty="0">
                <a:solidFill>
                  <a:schemeClr val="tx1">
                    <a:lumMod val="75000"/>
                  </a:schemeClr>
                </a:solidFill>
              </a:rPr>
              <a:t>macOS terminal emulator</a:t>
            </a:r>
          </a:p>
          <a:p>
            <a:pPr marL="990575" lvl="1" indent="-380990">
              <a:buFont typeface="Wingdings" panose="05000000000000000000" pitchFamily="2" charset="2"/>
              <a:buChar char="§"/>
            </a:pPr>
            <a:r>
              <a:rPr lang="en-US" sz="1867" dirty="0">
                <a:solidFill>
                  <a:schemeClr val="tx1">
                    <a:lumMod val="75000"/>
                  </a:schemeClr>
                </a:solidFill>
              </a:rPr>
              <a:t>macOS includes a terminal emulator called Terminal, but a number of third-party emulators are available.</a:t>
            </a:r>
          </a:p>
        </p:txBody>
      </p:sp>
      <p:pic>
        <p:nvPicPr>
          <p:cNvPr id="2" name="Picture 1" descr="The picture shows a screenshot of a Linux gnome terminal screen.">
            <a:extLst>
              <a:ext uri="{FF2B5EF4-FFF2-40B4-BE49-F238E27FC236}">
                <a16:creationId xmlns:a16="http://schemas.microsoft.com/office/drawing/2014/main" id="{D2E346DA-CF21-4750-915D-40763CB70E83}"/>
              </a:ext>
            </a:extLst>
          </p:cNvPr>
          <p:cNvPicPr>
            <a:picLocks noChangeAspect="1"/>
          </p:cNvPicPr>
          <p:nvPr/>
        </p:nvPicPr>
        <p:blipFill>
          <a:blip r:embed="rId4"/>
          <a:stretch>
            <a:fillRect/>
          </a:stretch>
        </p:blipFill>
        <p:spPr>
          <a:xfrm>
            <a:off x="7154226" y="2195555"/>
            <a:ext cx="4971229" cy="2962652"/>
          </a:xfrm>
          <a:prstGeom prst="rect">
            <a:avLst/>
          </a:prstGeom>
        </p:spPr>
      </p:pic>
    </p:spTree>
    <p:custDataLst>
      <p:tags r:id="rId1"/>
    </p:custDataLst>
    <p:extLst>
      <p:ext uri="{BB962C8B-B14F-4D97-AF65-F5344CB8AC3E}">
        <p14:creationId xmlns:p14="http://schemas.microsoft.com/office/powerpoint/2010/main" val="3226077753"/>
      </p:ext>
    </p:extLst>
  </p:cSld>
  <p:clrMapOvr>
    <a:masterClrMapping/>
  </p:clrMapOvr>
  <p:transition spd="slow">
    <p:wip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50726" y="-58182"/>
            <a:ext cx="10515600" cy="1325563"/>
          </a:xfrm>
        </p:spPr>
        <p:txBody>
          <a:bodyPr/>
          <a:lstStyle/>
          <a:p>
            <a:r>
              <a:rPr lang="en-US" dirty="0" smtClean="0">
                <a:latin typeface="Arial" charset="0"/>
              </a:rPr>
              <a:t>The </a:t>
            </a:r>
            <a:r>
              <a:rPr lang="en-US" dirty="0">
                <a:latin typeface="Arial" charset="0"/>
              </a:rPr>
              <a:t>ls –l command output</a:t>
            </a:r>
            <a:endParaRPr lang="en-US" altLang="en-US" dirty="0"/>
          </a:p>
        </p:txBody>
      </p:sp>
      <p:pic>
        <p:nvPicPr>
          <p:cNvPr id="2" name="Picture 1" descr="Image is described by the text box that follows it.&#10;&#10;The output is illustrated in a two line table containing two rows and seven columns. Each column represents a component of the output produced by the command. Column headings are: Permission, Link, User, Group, File Size, Date and Time, File Name. Row 1: -rwxrw-r 1 rod staff 11008485 August 14 7:34 My_Awesome_File. Row 2: drwx----- 2 rod staff 4096 Sep 10 2018 My_Private_Folder. ">
            <a:extLst>
              <a:ext uri="{FF2B5EF4-FFF2-40B4-BE49-F238E27FC236}">
                <a16:creationId xmlns:a16="http://schemas.microsoft.com/office/drawing/2014/main" id="{2703A1EF-6273-4FF3-BB14-1F2EC148C306}"/>
              </a:ext>
            </a:extLst>
          </p:cNvPr>
          <p:cNvPicPr>
            <a:picLocks noChangeAspect="1"/>
          </p:cNvPicPr>
          <p:nvPr/>
        </p:nvPicPr>
        <p:blipFill>
          <a:blip r:embed="rId4"/>
          <a:stretch>
            <a:fillRect/>
          </a:stretch>
        </p:blipFill>
        <p:spPr>
          <a:xfrm>
            <a:off x="2376491" y="1015527"/>
            <a:ext cx="7164644" cy="1829271"/>
          </a:xfrm>
          <a:prstGeom prst="rect">
            <a:avLst/>
          </a:prstGeom>
        </p:spPr>
      </p:pic>
      <p:sp>
        <p:nvSpPr>
          <p:cNvPr id="8195" name="Rectangle 6"/>
          <p:cNvSpPr>
            <a:spLocks noGrp="1" noChangeArrowheads="1"/>
          </p:cNvSpPr>
          <p:nvPr>
            <p:ph idx="1"/>
          </p:nvPr>
        </p:nvSpPr>
        <p:spPr>
          <a:xfrm>
            <a:off x="238977" y="2844798"/>
            <a:ext cx="11439676" cy="3839409"/>
          </a:xfrm>
        </p:spPr>
        <p:txBody>
          <a:bodyPr>
            <a:normAutofit lnSpcReduction="10000"/>
          </a:bodyPr>
          <a:lstStyle/>
          <a:p>
            <a:r>
              <a:rPr lang="en-US" dirty="0"/>
              <a:t>Permission - Defines how the user, group, and other access the files and directories.</a:t>
            </a:r>
          </a:p>
          <a:p>
            <a:r>
              <a:rPr lang="en-US" dirty="0"/>
              <a:t>Link - The number of links or the number of directories inside this directory</a:t>
            </a:r>
          </a:p>
          <a:p>
            <a:r>
              <a:rPr lang="en-US" dirty="0"/>
              <a:t>User - Displays the username of the owner of the file or the directory.</a:t>
            </a:r>
          </a:p>
          <a:p>
            <a:r>
              <a:rPr lang="en-US" dirty="0"/>
              <a:t>Group - Displays the name of the group that owns the file or the directory.</a:t>
            </a:r>
          </a:p>
          <a:p>
            <a:r>
              <a:rPr lang="en-US" dirty="0"/>
              <a:t>File Size - Displays the file size in bytes.</a:t>
            </a:r>
          </a:p>
          <a:p>
            <a:r>
              <a:rPr lang="en-US" dirty="0"/>
              <a:t>Date and Time - Is the data and time of the last modification.</a:t>
            </a:r>
          </a:p>
          <a:p>
            <a:r>
              <a:rPr lang="en-US" dirty="0"/>
              <a:t>File Name - Displays the file or directory name.</a:t>
            </a:r>
          </a:p>
        </p:txBody>
      </p:sp>
    </p:spTree>
    <p:custDataLst>
      <p:tags r:id="rId1"/>
    </p:custDataLst>
    <p:extLst>
      <p:ext uri="{BB962C8B-B14F-4D97-AF65-F5344CB8AC3E}">
        <p14:creationId xmlns:p14="http://schemas.microsoft.com/office/powerpoint/2010/main" val="1109892538"/>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38200" y="0"/>
            <a:ext cx="10515600" cy="1325563"/>
          </a:xfrm>
        </p:spPr>
        <p:txBody>
          <a:bodyPr>
            <a:normAutofit/>
          </a:bodyPr>
          <a:lstStyle/>
          <a:p>
            <a:r>
              <a:rPr lang="en-US" dirty="0" smtClean="0">
                <a:latin typeface="Arial" charset="0"/>
              </a:rPr>
              <a:t>Basic </a:t>
            </a:r>
            <a:r>
              <a:rPr lang="en-US" dirty="0">
                <a:latin typeface="Arial" charset="0"/>
              </a:rPr>
              <a:t>Unix File and Directory Permissions</a:t>
            </a:r>
            <a:endParaRPr lang="en-US" altLang="en-US" dirty="0"/>
          </a:p>
        </p:txBody>
      </p:sp>
      <p:sp>
        <p:nvSpPr>
          <p:cNvPr id="8195" name="Rectangle 6"/>
          <p:cNvSpPr>
            <a:spLocks noGrp="1" noChangeArrowheads="1"/>
          </p:cNvSpPr>
          <p:nvPr>
            <p:ph idx="1"/>
          </p:nvPr>
        </p:nvSpPr>
        <p:spPr>
          <a:xfrm>
            <a:off x="185505" y="1065259"/>
            <a:ext cx="5196551" cy="4505224"/>
          </a:xfrm>
        </p:spPr>
        <p:txBody>
          <a:bodyPr>
            <a:normAutofit fontScale="92500" lnSpcReduction="20000"/>
          </a:bodyPr>
          <a:lstStyle/>
          <a:p>
            <a:r>
              <a:rPr lang="en-US" dirty="0"/>
              <a:t>To organize the system and reinforce boundaries within the system, Unix uses file permissions. </a:t>
            </a:r>
          </a:p>
          <a:p>
            <a:r>
              <a:rPr lang="en-US" dirty="0"/>
              <a:t>Every file and directory on Unix systems carries its permissions which define the actions that the owner, the group, and others can do with the file or directory.</a:t>
            </a:r>
          </a:p>
          <a:p>
            <a:r>
              <a:rPr lang="en-US" dirty="0"/>
              <a:t>The only user who can override file permissions in Unix is the root user. </a:t>
            </a:r>
          </a:p>
          <a:p>
            <a:r>
              <a:rPr lang="en-US" dirty="0"/>
              <a:t>Root access is often required before performing maintenance and administrative tasks.</a:t>
            </a:r>
          </a:p>
        </p:txBody>
      </p:sp>
      <p:pic>
        <p:nvPicPr>
          <p:cNvPr id="3" name="Picture 2" descr="The top section contains an example of File and Directory permissions as they appear in the ls -l command output. In the example shown the permissions are drwxrwxrwx. The first character can be either d or -, d indicates a directory, - indicates a file. The first group of three characters, in the example rwx, are the permissions assigned to the user. The second group of three characters, in the example rwx, are the group permissions. The last three characters, in the example rwx, are the permissions assigned to others (everyone).&#10;&#10;&#10;Below that, a table of Octal Codes for Permissions. The table contains four columns and eight rows. Columns are titled Binary, Octal, Permission, Description. Row 1: Binary 000, Octal 0, Permission ---, Description-No Access. Row 2: Binary 001, Octal 1, Permission --x, Description-Execute only. Row 3: Binary 010, Octal 2, Permission -w-,Description-Write only. Row 4: Binary 011, Octal 3, Permission -wx, Description-Write and Execute. Row 5: Binary 100, Octal 4, Permission r--, Description-Read Only. Row 6: Binary 101, Octal 5, Permission r-x, Description- Read and Execute. Row 7: Binary 110, Octal 6, Permission rw-, Description-Read and Write. Row 7: Binary 111, Octal 7, Permission rwx, Description-Read,Write and Execute.&#10;">
            <a:extLst>
              <a:ext uri="{FF2B5EF4-FFF2-40B4-BE49-F238E27FC236}">
                <a16:creationId xmlns:a16="http://schemas.microsoft.com/office/drawing/2014/main" id="{06F8D116-E4CA-4D77-A07F-A26F9FE21755}"/>
              </a:ext>
            </a:extLst>
          </p:cNvPr>
          <p:cNvPicPr>
            <a:picLocks noChangeAspect="1"/>
          </p:cNvPicPr>
          <p:nvPr/>
        </p:nvPicPr>
        <p:blipFill>
          <a:blip r:embed="rId4"/>
          <a:srcRect/>
          <a:stretch/>
        </p:blipFill>
        <p:spPr>
          <a:xfrm>
            <a:off x="5446165" y="1771528"/>
            <a:ext cx="6479385" cy="3467737"/>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440343820"/>
      </p:ext>
    </p:extLst>
  </p:cSld>
  <p:clrMapOvr>
    <a:masterClrMapping/>
  </p:clrMapOvr>
  <p:transition spd="slow">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13356" y="0"/>
            <a:ext cx="10515600" cy="1325563"/>
          </a:xfrm>
        </p:spPr>
        <p:txBody>
          <a:bodyPr/>
          <a:lstStyle/>
          <a:p>
            <a:r>
              <a:rPr lang="en-US" dirty="0" smtClean="0">
                <a:latin typeface="Arial" charset="0"/>
              </a:rPr>
              <a:t>Linux </a:t>
            </a:r>
            <a:r>
              <a:rPr lang="en-US" dirty="0">
                <a:latin typeface="Arial" charset="0"/>
              </a:rPr>
              <a:t>Administrative Commands</a:t>
            </a:r>
            <a:endParaRPr lang="en-US" altLang="en-US" dirty="0"/>
          </a:p>
        </p:txBody>
      </p:sp>
      <p:sp>
        <p:nvSpPr>
          <p:cNvPr id="8195" name="Rectangle 6"/>
          <p:cNvSpPr>
            <a:spLocks noGrp="1" noChangeArrowheads="1"/>
          </p:cNvSpPr>
          <p:nvPr>
            <p:ph idx="1"/>
          </p:nvPr>
        </p:nvSpPr>
        <p:spPr>
          <a:xfrm>
            <a:off x="132950" y="1065259"/>
            <a:ext cx="10992249" cy="5105604"/>
          </a:xfrm>
        </p:spPr>
        <p:txBody>
          <a:bodyPr/>
          <a:lstStyle/>
          <a:p>
            <a:r>
              <a:rPr lang="en-US" dirty="0"/>
              <a:t>Administrators use the terminal to monitor and control users, processes, </a:t>
            </a:r>
            <a:r>
              <a:rPr lang="en-US" dirty="0" err="1"/>
              <a:t>ip</a:t>
            </a:r>
            <a:r>
              <a:rPr lang="en-US" dirty="0"/>
              <a:t> addresses, and other tasks. </a:t>
            </a:r>
          </a:p>
          <a:p>
            <a:pPr lvl="1"/>
            <a:r>
              <a:rPr lang="en-US" dirty="0"/>
              <a:t>passwd – </a:t>
            </a:r>
            <a:r>
              <a:rPr lang="en-CA" dirty="0"/>
              <a:t>allows users to change their own password at the terminal.</a:t>
            </a:r>
          </a:p>
          <a:p>
            <a:pPr lvl="1"/>
            <a:r>
              <a:rPr lang="en-CA" dirty="0" err="1"/>
              <a:t>ps</a:t>
            </a:r>
            <a:r>
              <a:rPr lang="en-CA" dirty="0"/>
              <a:t> - allows users to monitor their own processes.</a:t>
            </a:r>
          </a:p>
          <a:p>
            <a:pPr lvl="1"/>
            <a:r>
              <a:rPr lang="en-CA" dirty="0"/>
              <a:t>kill - allows users to end the processes that they have started.</a:t>
            </a:r>
          </a:p>
          <a:p>
            <a:pPr lvl="1"/>
            <a:r>
              <a:rPr lang="en-CA" dirty="0"/>
              <a:t>ifconfig – similar to the Windows ipconfig command, however this command is deprecated and the “</a:t>
            </a:r>
            <a:r>
              <a:rPr lang="en-CA" dirty="0" err="1"/>
              <a:t>ip</a:t>
            </a:r>
            <a:r>
              <a:rPr lang="en-CA" dirty="0"/>
              <a:t> address” command should be used.</a:t>
            </a:r>
          </a:p>
          <a:p>
            <a:pPr lvl="1"/>
            <a:r>
              <a:rPr lang="en-CA" dirty="0" err="1"/>
              <a:t>iwconfig</a:t>
            </a:r>
            <a:r>
              <a:rPr lang="en-CA" dirty="0"/>
              <a:t> - allows users to set and view their wireless settings.</a:t>
            </a:r>
          </a:p>
          <a:p>
            <a:pPr lvl="1"/>
            <a:r>
              <a:rPr lang="en-CA" dirty="0" err="1"/>
              <a:t>chmod</a:t>
            </a:r>
            <a:r>
              <a:rPr lang="en-CA" dirty="0"/>
              <a:t> - allows users to change the permissions of files that they own.  </a:t>
            </a:r>
            <a:endParaRPr lang="en-US" dirty="0"/>
          </a:p>
        </p:txBody>
      </p:sp>
    </p:spTree>
    <p:custDataLst>
      <p:tags r:id="rId1"/>
    </p:custDataLst>
    <p:extLst>
      <p:ext uri="{BB962C8B-B14F-4D97-AF65-F5344CB8AC3E}">
        <p14:creationId xmlns:p14="http://schemas.microsoft.com/office/powerpoint/2010/main" val="1212169556"/>
      </p:ext>
    </p:extLst>
  </p:cSld>
  <p:clrMapOvr>
    <a:masterClrMapping/>
  </p:clrMapOvr>
  <p:transition spd="slow">
    <p:wip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38200" y="0"/>
            <a:ext cx="10515600" cy="1325563"/>
          </a:xfrm>
        </p:spPr>
        <p:txBody>
          <a:bodyPr>
            <a:normAutofit/>
          </a:bodyPr>
          <a:lstStyle/>
          <a:p>
            <a:r>
              <a:rPr lang="en-US" dirty="0" smtClean="0">
                <a:latin typeface="Arial" charset="0"/>
              </a:rPr>
              <a:t>Linux </a:t>
            </a:r>
            <a:r>
              <a:rPr lang="en-US" dirty="0">
                <a:latin typeface="Arial" charset="0"/>
              </a:rPr>
              <a:t>Administrative Commands Requiring Root Access</a:t>
            </a:r>
            <a:endParaRPr lang="en-US" altLang="en-US" dirty="0"/>
          </a:p>
        </p:txBody>
      </p:sp>
      <p:sp>
        <p:nvSpPr>
          <p:cNvPr id="8195" name="Rectangle 6"/>
          <p:cNvSpPr>
            <a:spLocks noGrp="1" noChangeArrowheads="1"/>
          </p:cNvSpPr>
          <p:nvPr>
            <p:ph idx="1"/>
          </p:nvPr>
        </p:nvSpPr>
        <p:spPr>
          <a:xfrm>
            <a:off x="185505" y="1065260"/>
            <a:ext cx="11835380" cy="2949693"/>
          </a:xfrm>
        </p:spPr>
        <p:txBody>
          <a:bodyPr/>
          <a:lstStyle/>
          <a:p>
            <a:r>
              <a:rPr lang="en-US" dirty="0"/>
              <a:t>Administrators use the terminal to monitor and control users, processes, </a:t>
            </a:r>
            <a:r>
              <a:rPr lang="en-US" dirty="0" err="1"/>
              <a:t>ip</a:t>
            </a:r>
            <a:r>
              <a:rPr lang="en-US" dirty="0"/>
              <a:t> addresses, and other tasks. </a:t>
            </a:r>
          </a:p>
          <a:p>
            <a:pPr lvl="1"/>
            <a:r>
              <a:rPr lang="en-US" dirty="0" err="1"/>
              <a:t>sudo</a:t>
            </a:r>
            <a:r>
              <a:rPr lang="en-US" dirty="0"/>
              <a:t> – </a:t>
            </a:r>
            <a:r>
              <a:rPr lang="en-CA" dirty="0"/>
              <a:t>(Super User Do) grants a user root access without actually changing their profile.</a:t>
            </a:r>
          </a:p>
          <a:p>
            <a:pPr lvl="1"/>
            <a:r>
              <a:rPr lang="en-CA" dirty="0" err="1"/>
              <a:t>chown</a:t>
            </a:r>
            <a:r>
              <a:rPr lang="en-CA" dirty="0"/>
              <a:t> - allows users to switch both the owner and the group of a file or files.</a:t>
            </a:r>
          </a:p>
          <a:p>
            <a:pPr lvl="1"/>
            <a:r>
              <a:rPr lang="en-CA" dirty="0"/>
              <a:t>apt-get – is used to install and manage software on Debian based Linux distributions.</a:t>
            </a:r>
          </a:p>
          <a:p>
            <a:pPr lvl="1"/>
            <a:r>
              <a:rPr lang="en-CA" dirty="0"/>
              <a:t>shutdown – is used to halt and reboot the operating system.</a:t>
            </a:r>
          </a:p>
          <a:p>
            <a:pPr lvl="1"/>
            <a:r>
              <a:rPr lang="en-CA" dirty="0"/>
              <a:t>dd - (Disk Duplicate) is used to copy files and partitions, and create temporary swap files.</a:t>
            </a:r>
            <a:endParaRPr lang="en-US" dirty="0"/>
          </a:p>
        </p:txBody>
      </p:sp>
      <p:pic>
        <p:nvPicPr>
          <p:cNvPr id="4" name="Picture 3" descr="titled &quot;sudo&quot;. Image is a screenshot of a Linux terminal screen displaying the results of entering a kill command as a regular user and with the sudo command.">
            <a:extLst>
              <a:ext uri="{FF2B5EF4-FFF2-40B4-BE49-F238E27FC236}">
                <a16:creationId xmlns:a16="http://schemas.microsoft.com/office/drawing/2014/main" id="{A71FFA6F-F1ED-4F0F-ACED-B4A5ADC1164B}"/>
              </a:ext>
            </a:extLst>
          </p:cNvPr>
          <p:cNvPicPr>
            <a:picLocks noChangeAspect="1"/>
          </p:cNvPicPr>
          <p:nvPr/>
        </p:nvPicPr>
        <p:blipFill>
          <a:blip r:embed="rId4"/>
          <a:srcRect/>
          <a:stretch/>
        </p:blipFill>
        <p:spPr>
          <a:xfrm>
            <a:off x="2128254" y="4161286"/>
            <a:ext cx="7935493" cy="2009577"/>
          </a:xfrm>
          <a:prstGeom prst="rect">
            <a:avLst/>
          </a:prstGeom>
        </p:spPr>
      </p:pic>
    </p:spTree>
    <p:custDataLst>
      <p:tags r:id="rId1"/>
    </p:custDataLst>
    <p:extLst>
      <p:ext uri="{BB962C8B-B14F-4D97-AF65-F5344CB8AC3E}">
        <p14:creationId xmlns:p14="http://schemas.microsoft.com/office/powerpoint/2010/main" val="529860966"/>
      </p:ext>
    </p:extLst>
  </p:cSld>
  <p:clrMapOvr>
    <a:masterClrMapping/>
  </p:clrMapOvr>
  <p:transition spd="slow">
    <p:wip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8" ma:contentTypeDescription="Create a new document." ma:contentTypeScope="" ma:versionID="b3a93682f7106ef8c693fa57077f7835">
  <xsd:schema xmlns:xsd="http://www.w3.org/2001/XMLSchema" xmlns:xs="http://www.w3.org/2001/XMLSchema" xmlns:p="http://schemas.microsoft.com/office/2006/metadata/properties" xmlns:ns3="0982f482-56ad-4e13-8dea-ae800e159fcc" targetNamespace="http://schemas.microsoft.com/office/2006/metadata/properties" ma:root="true" ma:fieldsID="f1a8f21b9af07e28a6bb54da2ec486ee"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F01EC23-0B98-471B-942E-A8555DD127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F0AACA4-CFE3-4A38-8395-F51DCD5EC4BD}">
  <ds:schemaRefs>
    <ds:schemaRef ds:uri="http://schemas.microsoft.com/sharepoint/v3/contenttype/forms"/>
  </ds:schemaRefs>
</ds:datastoreItem>
</file>

<file path=customXml/itemProps3.xml><?xml version="1.0" encoding="utf-8"?>
<ds:datastoreItem xmlns:ds="http://schemas.openxmlformats.org/officeDocument/2006/customXml" ds:itemID="{BE6F7591-A69C-45B7-B9DD-2738BF36C3D9}">
  <ds:schemaRefs>
    <ds:schemaRef ds:uri="http://schemas.microsoft.com/office/infopath/2007/PartnerControls"/>
    <ds:schemaRef ds:uri="http://purl.org/dc/elements/1.1/"/>
    <ds:schemaRef ds:uri="http://schemas.microsoft.com/office/2006/metadata/properties"/>
    <ds:schemaRef ds:uri="0982f482-56ad-4e13-8dea-ae800e159fcc"/>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53</TotalTime>
  <Words>4207</Words>
  <Application>Microsoft Office PowerPoint</Application>
  <PresentationFormat>Widescreen</PresentationFormat>
  <Paragraphs>457</Paragraphs>
  <Slides>40</Slides>
  <Notes>27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ＭＳ Ｐゴシック</vt:lpstr>
      <vt:lpstr>游ゴシック</vt:lpstr>
      <vt:lpstr>Arial</vt:lpstr>
      <vt:lpstr>Baskerville Old Face</vt:lpstr>
      <vt:lpstr>Calibri</vt:lpstr>
      <vt:lpstr>Calibri Light</vt:lpstr>
      <vt:lpstr>CiscoSans</vt:lpstr>
      <vt:lpstr>CiscoSans Thin</vt:lpstr>
      <vt:lpstr>Wingdings</vt:lpstr>
      <vt:lpstr>Office Theme</vt:lpstr>
      <vt:lpstr>Computer Architecture Revision</vt:lpstr>
      <vt:lpstr>Definition</vt:lpstr>
      <vt:lpstr>Number System</vt:lpstr>
      <vt:lpstr>Conversion</vt:lpstr>
      <vt:lpstr>Hexadecimal Number System</vt:lpstr>
      <vt:lpstr>Conversion</vt:lpstr>
      <vt:lpstr>Conversion</vt:lpstr>
      <vt:lpstr>Basic Functional units of a computer</vt:lpstr>
      <vt:lpstr>Basic Functional units of a computer</vt:lpstr>
      <vt:lpstr>Basic Functional units of a computer</vt:lpstr>
      <vt:lpstr>Basic Functional units of a computer</vt:lpstr>
      <vt:lpstr>Memory hierarchy: </vt:lpstr>
      <vt:lpstr>PowerPoint Presentation</vt:lpstr>
      <vt:lpstr>10.1 Modern Operating Systems</vt:lpstr>
      <vt:lpstr>Operating System Features Terms</vt:lpstr>
      <vt:lpstr>Operating System Features Basic Functions of an Operating System</vt:lpstr>
      <vt:lpstr>Operating System Features Windows Operating Systems</vt:lpstr>
      <vt:lpstr>Customer Requirements for an Operating System 32-bit vs. 64-bit Processor Architecture</vt:lpstr>
      <vt:lpstr>Disk Management Storage Device Types</vt:lpstr>
      <vt:lpstr>Disk Management Hard Drive Partitioning</vt:lpstr>
      <vt:lpstr>Disk Management Partitions and Logical Drives</vt:lpstr>
      <vt:lpstr>Disk Management File Systems</vt:lpstr>
      <vt:lpstr>Windows File Explorer Windows Libraries </vt:lpstr>
      <vt:lpstr>Windows File Explorer Directory Structures </vt:lpstr>
      <vt:lpstr>Windows File Explorer User and System File Locations </vt:lpstr>
      <vt:lpstr>Windows File Explorer File Extensions </vt:lpstr>
      <vt:lpstr>Windows File Explorer File Attributes </vt:lpstr>
      <vt:lpstr>User and Account Control Panel Items User Accounts</vt:lpstr>
      <vt:lpstr>Android vs iOSOpen Source vs Closed Source</vt:lpstr>
      <vt:lpstr>Common Mobile Device Features GPS</vt:lpstr>
      <vt:lpstr>Common Mobile Device Features Virtual Assistants</vt:lpstr>
      <vt:lpstr>Introduction to Linux and macOS Operating Systems</vt:lpstr>
      <vt:lpstr>Overview of Linux GUI</vt:lpstr>
      <vt:lpstr>Overview of macOS GUI</vt:lpstr>
      <vt:lpstr>Overview of Linux and macOS CLI</vt:lpstr>
      <vt:lpstr>Overview of Linux and macOS CLI (Cont.)</vt:lpstr>
      <vt:lpstr>The ls –l command output</vt:lpstr>
      <vt:lpstr>Basic Unix File and Directory Permissions</vt:lpstr>
      <vt:lpstr>Linux Administrative Commands</vt:lpstr>
      <vt:lpstr>Linux Administrative Commands Requiring Root Access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Revision</dc:title>
  <dc:creator>Paul Wallin</dc:creator>
  <cp:lastModifiedBy>Paul Wallin</cp:lastModifiedBy>
  <cp:revision>3</cp:revision>
  <dcterms:created xsi:type="dcterms:W3CDTF">2019-12-16T08:58:27Z</dcterms:created>
  <dcterms:modified xsi:type="dcterms:W3CDTF">2019-12-16T09:51:48Z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0x0101007F42B0379D92254787A382E8CCDF5BEF</vt:lpwstr>
  </property>
</Properties>
</file>