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ink/ink1.xml" ContentType="application/inkml+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46"/>
  </p:notesMasterIdLst>
  <p:sldIdLst>
    <p:sldId id="256" r:id="rId2"/>
    <p:sldId id="359" r:id="rId3"/>
    <p:sldId id="374" r:id="rId4"/>
    <p:sldId id="381" r:id="rId5"/>
    <p:sldId id="382" r:id="rId6"/>
    <p:sldId id="389" r:id="rId7"/>
    <p:sldId id="388" r:id="rId8"/>
    <p:sldId id="385" r:id="rId9"/>
    <p:sldId id="360" r:id="rId10"/>
    <p:sldId id="333" r:id="rId11"/>
    <p:sldId id="390" r:id="rId12"/>
    <p:sldId id="391" r:id="rId13"/>
    <p:sldId id="271" r:id="rId14"/>
    <p:sldId id="341" r:id="rId15"/>
    <p:sldId id="361" r:id="rId16"/>
    <p:sldId id="378" r:id="rId17"/>
    <p:sldId id="345" r:id="rId18"/>
    <p:sldId id="383" r:id="rId19"/>
    <p:sldId id="343" r:id="rId20"/>
    <p:sldId id="365" r:id="rId21"/>
    <p:sldId id="366" r:id="rId22"/>
    <p:sldId id="324" r:id="rId23"/>
    <p:sldId id="354" r:id="rId24"/>
    <p:sldId id="356" r:id="rId25"/>
    <p:sldId id="326" r:id="rId26"/>
    <p:sldId id="386" r:id="rId27"/>
    <p:sldId id="337" r:id="rId28"/>
    <p:sldId id="334" r:id="rId29"/>
    <p:sldId id="313" r:id="rId30"/>
    <p:sldId id="384" r:id="rId31"/>
    <p:sldId id="371" r:id="rId32"/>
    <p:sldId id="308" r:id="rId33"/>
    <p:sldId id="310" r:id="rId34"/>
    <p:sldId id="351" r:id="rId35"/>
    <p:sldId id="287" r:id="rId36"/>
    <p:sldId id="370" r:id="rId37"/>
    <p:sldId id="377" r:id="rId38"/>
    <p:sldId id="392" r:id="rId39"/>
    <p:sldId id="369" r:id="rId40"/>
    <p:sldId id="414" r:id="rId41"/>
    <p:sldId id="415" r:id="rId42"/>
    <p:sldId id="393" r:id="rId43"/>
    <p:sldId id="373" r:id="rId44"/>
    <p:sldId id="406" r:id="rId45"/>
  </p:sldIdLst>
  <p:sldSz cx="12192000" cy="6858000"/>
  <p:notesSz cx="7102475" cy="93884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393" autoAdjust="0"/>
    <p:restoredTop sz="78219" autoAdjust="0"/>
  </p:normalViewPr>
  <p:slideViewPr>
    <p:cSldViewPr snapToGrid="0">
      <p:cViewPr varScale="1">
        <p:scale>
          <a:sx n="95" d="100"/>
          <a:sy n="95" d="100"/>
        </p:scale>
        <p:origin x="184" y="240"/>
      </p:cViewPr>
      <p:guideLst/>
    </p:cSldViewPr>
  </p:slideViewPr>
  <p:notesTextViewPr>
    <p:cViewPr>
      <p:scale>
        <a:sx n="1" d="1"/>
        <a:sy n="1" d="1"/>
      </p:scale>
      <p:origin x="0" y="0"/>
    </p:cViewPr>
  </p:notesTextViewPr>
  <p:sorterViewPr>
    <p:cViewPr>
      <p:scale>
        <a:sx n="100" d="100"/>
        <a:sy n="100" d="100"/>
      </p:scale>
      <p:origin x="0" y="-1126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1.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E9B877-9502-499D-8C85-4AFAC2F7E43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21A939F-E019-40C7-9E9A-F2A61AAA1237}">
      <dgm:prSet/>
      <dgm:spPr/>
      <dgm:t>
        <a:bodyPr/>
        <a:lstStyle/>
        <a:p>
          <a:pPr>
            <a:lnSpc>
              <a:spcPct val="100000"/>
            </a:lnSpc>
          </a:pPr>
          <a:r>
            <a:rPr lang="en-GB"/>
            <a:t>Watch the 4 video clips “More than just words” and use these to help your critical reflection in task 2</a:t>
          </a:r>
          <a:endParaRPr lang="en-US"/>
        </a:p>
      </dgm:t>
    </dgm:pt>
    <dgm:pt modelId="{C0DE963A-DD27-46B1-975C-EEAC3C2256CB}" type="parTrans" cxnId="{C6D20494-AFF8-490C-8B96-3CE897AF3D35}">
      <dgm:prSet/>
      <dgm:spPr/>
      <dgm:t>
        <a:bodyPr/>
        <a:lstStyle/>
        <a:p>
          <a:endParaRPr lang="en-US"/>
        </a:p>
      </dgm:t>
    </dgm:pt>
    <dgm:pt modelId="{2E8E64C9-165F-4848-B815-4394BD398F8D}" type="sibTrans" cxnId="{C6D20494-AFF8-490C-8B96-3CE897AF3D35}">
      <dgm:prSet/>
      <dgm:spPr/>
      <dgm:t>
        <a:bodyPr/>
        <a:lstStyle/>
        <a:p>
          <a:endParaRPr lang="en-US"/>
        </a:p>
      </dgm:t>
    </dgm:pt>
    <dgm:pt modelId="{D6662971-D8A1-488E-854C-85E224DB3F93}">
      <dgm:prSet/>
      <dgm:spPr/>
      <dgm:t>
        <a:bodyPr/>
        <a:lstStyle/>
        <a:p>
          <a:pPr>
            <a:lnSpc>
              <a:spcPct val="100000"/>
            </a:lnSpc>
          </a:pPr>
          <a:r>
            <a:rPr lang="en-GB"/>
            <a:t>Provide a range of examples in relation to individual language needs and use, including cultural sensitivity</a:t>
          </a:r>
          <a:endParaRPr lang="en-US"/>
        </a:p>
      </dgm:t>
    </dgm:pt>
    <dgm:pt modelId="{7101499D-1F21-4809-BC2B-16189F2D7FCD}" type="parTrans" cxnId="{5E5E6100-293E-4F87-9C2C-0C6D7C2BDB39}">
      <dgm:prSet/>
      <dgm:spPr/>
      <dgm:t>
        <a:bodyPr/>
        <a:lstStyle/>
        <a:p>
          <a:endParaRPr lang="en-US"/>
        </a:p>
      </dgm:t>
    </dgm:pt>
    <dgm:pt modelId="{6EF06D19-C2AC-4C5A-B6BC-51F6606532B7}" type="sibTrans" cxnId="{5E5E6100-293E-4F87-9C2C-0C6D7C2BDB39}">
      <dgm:prSet/>
      <dgm:spPr/>
      <dgm:t>
        <a:bodyPr/>
        <a:lstStyle/>
        <a:p>
          <a:endParaRPr lang="en-US"/>
        </a:p>
      </dgm:t>
    </dgm:pt>
    <dgm:pt modelId="{20254EE0-F8D6-4139-A161-AA7C5F0A300B}">
      <dgm:prSet/>
      <dgm:spPr/>
      <dgm:t>
        <a:bodyPr/>
        <a:lstStyle/>
        <a:p>
          <a:pPr>
            <a:lnSpc>
              <a:spcPct val="100000"/>
            </a:lnSpc>
          </a:pPr>
          <a:r>
            <a:rPr lang="en-GB"/>
            <a:t>Reflection on personal experience as to why language must be an integral part of assessment and service provision</a:t>
          </a:r>
          <a:endParaRPr lang="en-US"/>
        </a:p>
      </dgm:t>
    </dgm:pt>
    <dgm:pt modelId="{509A634D-5F7C-4CAD-8A91-095AC4C6EA70}" type="parTrans" cxnId="{4F6B63CB-5FB9-4836-8ABD-207B4341942D}">
      <dgm:prSet/>
      <dgm:spPr/>
      <dgm:t>
        <a:bodyPr/>
        <a:lstStyle/>
        <a:p>
          <a:endParaRPr lang="en-US"/>
        </a:p>
      </dgm:t>
    </dgm:pt>
    <dgm:pt modelId="{45A3BC71-C46C-4555-A3A7-8FC0CA4B4A9C}" type="sibTrans" cxnId="{4F6B63CB-5FB9-4836-8ABD-207B4341942D}">
      <dgm:prSet/>
      <dgm:spPr/>
      <dgm:t>
        <a:bodyPr/>
        <a:lstStyle/>
        <a:p>
          <a:endParaRPr lang="en-US"/>
        </a:p>
      </dgm:t>
    </dgm:pt>
    <dgm:pt modelId="{6FC600C0-746C-4EF9-A21D-31142976BA10}">
      <dgm:prSet/>
      <dgm:spPr/>
      <dgm:t>
        <a:bodyPr/>
        <a:lstStyle/>
        <a:p>
          <a:pPr>
            <a:lnSpc>
              <a:spcPct val="100000"/>
            </a:lnSpc>
          </a:pPr>
          <a:r>
            <a:rPr lang="en-GB" dirty="0"/>
            <a:t>Including the principles of the “Active </a:t>
          </a:r>
          <a:r>
            <a:rPr lang="en-GB" i="0" dirty="0"/>
            <a:t>O</a:t>
          </a:r>
          <a:r>
            <a:rPr lang="en-GB" dirty="0"/>
            <a:t>ffer”. You</a:t>
          </a:r>
          <a:r>
            <a:rPr lang="en-GB" b="1" dirty="0"/>
            <a:t> must </a:t>
          </a:r>
          <a:r>
            <a:rPr lang="en-GB" dirty="0"/>
            <a:t>make reference to “More than Just Words” (Welsh Government, 2022-2027). </a:t>
          </a:r>
          <a:endParaRPr lang="en-US" dirty="0"/>
        </a:p>
      </dgm:t>
    </dgm:pt>
    <dgm:pt modelId="{FBD32C07-1D3F-4B1F-A021-C9CE71F52775}" type="parTrans" cxnId="{80EFEA82-43DC-482C-9D28-5111A6218388}">
      <dgm:prSet/>
      <dgm:spPr/>
      <dgm:t>
        <a:bodyPr/>
        <a:lstStyle/>
        <a:p>
          <a:endParaRPr lang="en-US"/>
        </a:p>
      </dgm:t>
    </dgm:pt>
    <dgm:pt modelId="{7377264E-14B2-46F3-9585-8E610A6D75E1}" type="sibTrans" cxnId="{80EFEA82-43DC-482C-9D28-5111A6218388}">
      <dgm:prSet/>
      <dgm:spPr/>
      <dgm:t>
        <a:bodyPr/>
        <a:lstStyle/>
        <a:p>
          <a:endParaRPr lang="en-US"/>
        </a:p>
      </dgm:t>
    </dgm:pt>
    <dgm:pt modelId="{2921B537-69E0-46C4-BF19-E982A25B35DE}" type="pres">
      <dgm:prSet presAssocID="{F5E9B877-9502-499D-8C85-4AFAC2F7E431}" presName="root" presStyleCnt="0">
        <dgm:presLayoutVars>
          <dgm:dir/>
          <dgm:resizeHandles val="exact"/>
        </dgm:presLayoutVars>
      </dgm:prSet>
      <dgm:spPr/>
    </dgm:pt>
    <dgm:pt modelId="{5F930950-FB55-45BB-AC5A-1F0C32A04A42}" type="pres">
      <dgm:prSet presAssocID="{D21A939F-E019-40C7-9E9A-F2A61AAA1237}" presName="compNode" presStyleCnt="0"/>
      <dgm:spPr/>
    </dgm:pt>
    <dgm:pt modelId="{CECA9252-3ABA-4E78-8DE9-AFA3458F76E9}" type="pres">
      <dgm:prSet presAssocID="{D21A939F-E019-40C7-9E9A-F2A61AAA1237}" presName="bgRect" presStyleLbl="bgShp" presStyleIdx="0" presStyleCnt="4"/>
      <dgm:spPr/>
    </dgm:pt>
    <dgm:pt modelId="{D6251234-D293-4ED7-AD22-A05B311B60E1}" type="pres">
      <dgm:prSet presAssocID="{D21A939F-E019-40C7-9E9A-F2A61AAA123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Video camera"/>
        </a:ext>
      </dgm:extLst>
    </dgm:pt>
    <dgm:pt modelId="{D73B9AC2-ACD8-4F8C-8851-789AE4B6AC55}" type="pres">
      <dgm:prSet presAssocID="{D21A939F-E019-40C7-9E9A-F2A61AAA1237}" presName="spaceRect" presStyleCnt="0"/>
      <dgm:spPr/>
    </dgm:pt>
    <dgm:pt modelId="{B67C2764-91FA-41FB-B209-87E144242AF9}" type="pres">
      <dgm:prSet presAssocID="{D21A939F-E019-40C7-9E9A-F2A61AAA1237}" presName="parTx" presStyleLbl="revTx" presStyleIdx="0" presStyleCnt="4">
        <dgm:presLayoutVars>
          <dgm:chMax val="0"/>
          <dgm:chPref val="0"/>
        </dgm:presLayoutVars>
      </dgm:prSet>
      <dgm:spPr/>
    </dgm:pt>
    <dgm:pt modelId="{C492789B-0302-47D4-8A19-831A5EA15B25}" type="pres">
      <dgm:prSet presAssocID="{2E8E64C9-165F-4848-B815-4394BD398F8D}" presName="sibTrans" presStyleCnt="0"/>
      <dgm:spPr/>
    </dgm:pt>
    <dgm:pt modelId="{CECACB4A-783C-419C-A5D7-CEAD88502ED3}" type="pres">
      <dgm:prSet presAssocID="{D6662971-D8A1-488E-854C-85E224DB3F93}" presName="compNode" presStyleCnt="0"/>
      <dgm:spPr/>
    </dgm:pt>
    <dgm:pt modelId="{499801B5-0673-478A-AFD3-B6DB91A6A718}" type="pres">
      <dgm:prSet presAssocID="{D6662971-D8A1-488E-854C-85E224DB3F93}" presName="bgRect" presStyleLbl="bgShp" presStyleIdx="1" presStyleCnt="4"/>
      <dgm:spPr/>
    </dgm:pt>
    <dgm:pt modelId="{CA769BF4-0A8D-4E2A-A77B-93C7B41E0738}" type="pres">
      <dgm:prSet presAssocID="{D6662971-D8A1-488E-854C-85E224DB3F9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 Network"/>
        </a:ext>
      </dgm:extLst>
    </dgm:pt>
    <dgm:pt modelId="{6FE55A4F-92A6-43AD-B2FC-CB901B4CC6FB}" type="pres">
      <dgm:prSet presAssocID="{D6662971-D8A1-488E-854C-85E224DB3F93}" presName="spaceRect" presStyleCnt="0"/>
      <dgm:spPr/>
    </dgm:pt>
    <dgm:pt modelId="{C17A0A52-279F-44CE-8446-0F4485305DF1}" type="pres">
      <dgm:prSet presAssocID="{D6662971-D8A1-488E-854C-85E224DB3F93}" presName="parTx" presStyleLbl="revTx" presStyleIdx="1" presStyleCnt="4">
        <dgm:presLayoutVars>
          <dgm:chMax val="0"/>
          <dgm:chPref val="0"/>
        </dgm:presLayoutVars>
      </dgm:prSet>
      <dgm:spPr/>
    </dgm:pt>
    <dgm:pt modelId="{46486E2A-A2F9-400C-AE33-C9A4B97137B7}" type="pres">
      <dgm:prSet presAssocID="{6EF06D19-C2AC-4C5A-B6BC-51F6606532B7}" presName="sibTrans" presStyleCnt="0"/>
      <dgm:spPr/>
    </dgm:pt>
    <dgm:pt modelId="{6C074674-2D1C-4A06-A857-C63E9A17B3A0}" type="pres">
      <dgm:prSet presAssocID="{20254EE0-F8D6-4139-A161-AA7C5F0A300B}" presName="compNode" presStyleCnt="0"/>
      <dgm:spPr/>
    </dgm:pt>
    <dgm:pt modelId="{C95B8F7F-C587-4B9F-9D0B-52F5410EF35A}" type="pres">
      <dgm:prSet presAssocID="{20254EE0-F8D6-4139-A161-AA7C5F0A300B}" presName="bgRect" presStyleLbl="bgShp" presStyleIdx="2" presStyleCnt="4"/>
      <dgm:spPr/>
    </dgm:pt>
    <dgm:pt modelId="{65047871-AE12-4DC4-83E5-E13236ABEFDA}" type="pres">
      <dgm:prSet presAssocID="{20254EE0-F8D6-4139-A161-AA7C5F0A300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B4B5A4FA-D182-422A-9375-6F765CAF4AEB}" type="pres">
      <dgm:prSet presAssocID="{20254EE0-F8D6-4139-A161-AA7C5F0A300B}" presName="spaceRect" presStyleCnt="0"/>
      <dgm:spPr/>
    </dgm:pt>
    <dgm:pt modelId="{D989A7C2-11C7-41B2-AD17-09FE0A85049E}" type="pres">
      <dgm:prSet presAssocID="{20254EE0-F8D6-4139-A161-AA7C5F0A300B}" presName="parTx" presStyleLbl="revTx" presStyleIdx="2" presStyleCnt="4">
        <dgm:presLayoutVars>
          <dgm:chMax val="0"/>
          <dgm:chPref val="0"/>
        </dgm:presLayoutVars>
      </dgm:prSet>
      <dgm:spPr/>
    </dgm:pt>
    <dgm:pt modelId="{31E1336B-7EF7-4D25-A1A2-E196F1EAEA97}" type="pres">
      <dgm:prSet presAssocID="{45A3BC71-C46C-4555-A3A7-8FC0CA4B4A9C}" presName="sibTrans" presStyleCnt="0"/>
      <dgm:spPr/>
    </dgm:pt>
    <dgm:pt modelId="{A22612F5-9319-44AC-A9AA-0EFCDBE51575}" type="pres">
      <dgm:prSet presAssocID="{6FC600C0-746C-4EF9-A21D-31142976BA10}" presName="compNode" presStyleCnt="0"/>
      <dgm:spPr/>
    </dgm:pt>
    <dgm:pt modelId="{CE0A57EB-9D20-4839-BAFE-59D2CCB7AE0B}" type="pres">
      <dgm:prSet presAssocID="{6FC600C0-746C-4EF9-A21D-31142976BA10}" presName="bgRect" presStyleLbl="bgShp" presStyleIdx="3" presStyleCnt="4"/>
      <dgm:spPr/>
    </dgm:pt>
    <dgm:pt modelId="{AEE164C2-2ECB-4D70-A1A6-CFC2F4F8D87C}" type="pres">
      <dgm:prSet presAssocID="{6FC600C0-746C-4EF9-A21D-31142976BA1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ank"/>
        </a:ext>
      </dgm:extLst>
    </dgm:pt>
    <dgm:pt modelId="{3FF5A1BF-F7CC-4ED6-8FE1-EE95E3DC3394}" type="pres">
      <dgm:prSet presAssocID="{6FC600C0-746C-4EF9-A21D-31142976BA10}" presName="spaceRect" presStyleCnt="0"/>
      <dgm:spPr/>
    </dgm:pt>
    <dgm:pt modelId="{AA310723-5AC4-41FE-868D-375B6C571C71}" type="pres">
      <dgm:prSet presAssocID="{6FC600C0-746C-4EF9-A21D-31142976BA10}" presName="parTx" presStyleLbl="revTx" presStyleIdx="3" presStyleCnt="4">
        <dgm:presLayoutVars>
          <dgm:chMax val="0"/>
          <dgm:chPref val="0"/>
        </dgm:presLayoutVars>
      </dgm:prSet>
      <dgm:spPr/>
    </dgm:pt>
  </dgm:ptLst>
  <dgm:cxnLst>
    <dgm:cxn modelId="{5E5E6100-293E-4F87-9C2C-0C6D7C2BDB39}" srcId="{F5E9B877-9502-499D-8C85-4AFAC2F7E431}" destId="{D6662971-D8A1-488E-854C-85E224DB3F93}" srcOrd="1" destOrd="0" parTransId="{7101499D-1F21-4809-BC2B-16189F2D7FCD}" sibTransId="{6EF06D19-C2AC-4C5A-B6BC-51F6606532B7}"/>
    <dgm:cxn modelId="{3BA54D72-793B-4251-A88C-2FE4958586EB}" type="presOf" srcId="{F5E9B877-9502-499D-8C85-4AFAC2F7E431}" destId="{2921B537-69E0-46C4-BF19-E982A25B35DE}" srcOrd="0" destOrd="0" presId="urn:microsoft.com/office/officeart/2018/2/layout/IconVerticalSolidList"/>
    <dgm:cxn modelId="{E47F7578-9854-46E5-8FC6-9EB22A7A95EB}" type="presOf" srcId="{D21A939F-E019-40C7-9E9A-F2A61AAA1237}" destId="{B67C2764-91FA-41FB-B209-87E144242AF9}" srcOrd="0" destOrd="0" presId="urn:microsoft.com/office/officeart/2018/2/layout/IconVerticalSolidList"/>
    <dgm:cxn modelId="{80EFEA82-43DC-482C-9D28-5111A6218388}" srcId="{F5E9B877-9502-499D-8C85-4AFAC2F7E431}" destId="{6FC600C0-746C-4EF9-A21D-31142976BA10}" srcOrd="3" destOrd="0" parTransId="{FBD32C07-1D3F-4B1F-A021-C9CE71F52775}" sibTransId="{7377264E-14B2-46F3-9585-8E610A6D75E1}"/>
    <dgm:cxn modelId="{C6D20494-AFF8-490C-8B96-3CE897AF3D35}" srcId="{F5E9B877-9502-499D-8C85-4AFAC2F7E431}" destId="{D21A939F-E019-40C7-9E9A-F2A61AAA1237}" srcOrd="0" destOrd="0" parTransId="{C0DE963A-DD27-46B1-975C-EEAC3C2256CB}" sibTransId="{2E8E64C9-165F-4848-B815-4394BD398F8D}"/>
    <dgm:cxn modelId="{D83670B1-3052-478C-AD88-08BDF7C0E1B7}" type="presOf" srcId="{20254EE0-F8D6-4139-A161-AA7C5F0A300B}" destId="{D989A7C2-11C7-41B2-AD17-09FE0A85049E}" srcOrd="0" destOrd="0" presId="urn:microsoft.com/office/officeart/2018/2/layout/IconVerticalSolidList"/>
    <dgm:cxn modelId="{40F61BC1-C0F6-4D49-AAAD-ABC10591AEC3}" type="presOf" srcId="{D6662971-D8A1-488E-854C-85E224DB3F93}" destId="{C17A0A52-279F-44CE-8446-0F4485305DF1}" srcOrd="0" destOrd="0" presId="urn:microsoft.com/office/officeart/2018/2/layout/IconVerticalSolidList"/>
    <dgm:cxn modelId="{4F6B63CB-5FB9-4836-8ABD-207B4341942D}" srcId="{F5E9B877-9502-499D-8C85-4AFAC2F7E431}" destId="{20254EE0-F8D6-4139-A161-AA7C5F0A300B}" srcOrd="2" destOrd="0" parTransId="{509A634D-5F7C-4CAD-8A91-095AC4C6EA70}" sibTransId="{45A3BC71-C46C-4555-A3A7-8FC0CA4B4A9C}"/>
    <dgm:cxn modelId="{E4244EF5-4690-41B9-A852-84AA50EC5792}" type="presOf" srcId="{6FC600C0-746C-4EF9-A21D-31142976BA10}" destId="{AA310723-5AC4-41FE-868D-375B6C571C71}" srcOrd="0" destOrd="0" presId="urn:microsoft.com/office/officeart/2018/2/layout/IconVerticalSolidList"/>
    <dgm:cxn modelId="{9614A41F-1AF7-49CE-9FEF-4990E3309AE9}" type="presParOf" srcId="{2921B537-69E0-46C4-BF19-E982A25B35DE}" destId="{5F930950-FB55-45BB-AC5A-1F0C32A04A42}" srcOrd="0" destOrd="0" presId="urn:microsoft.com/office/officeart/2018/2/layout/IconVerticalSolidList"/>
    <dgm:cxn modelId="{7BE60981-446D-432B-8FC1-139F76941EE9}" type="presParOf" srcId="{5F930950-FB55-45BB-AC5A-1F0C32A04A42}" destId="{CECA9252-3ABA-4E78-8DE9-AFA3458F76E9}" srcOrd="0" destOrd="0" presId="urn:microsoft.com/office/officeart/2018/2/layout/IconVerticalSolidList"/>
    <dgm:cxn modelId="{25DF62D9-7FD3-4440-B3B6-CE36251B6DE0}" type="presParOf" srcId="{5F930950-FB55-45BB-AC5A-1F0C32A04A42}" destId="{D6251234-D293-4ED7-AD22-A05B311B60E1}" srcOrd="1" destOrd="0" presId="urn:microsoft.com/office/officeart/2018/2/layout/IconVerticalSolidList"/>
    <dgm:cxn modelId="{2A323B1E-F994-4CE5-8732-A423E2F9F90F}" type="presParOf" srcId="{5F930950-FB55-45BB-AC5A-1F0C32A04A42}" destId="{D73B9AC2-ACD8-4F8C-8851-789AE4B6AC55}" srcOrd="2" destOrd="0" presId="urn:microsoft.com/office/officeart/2018/2/layout/IconVerticalSolidList"/>
    <dgm:cxn modelId="{9F2686B0-0268-4449-BE36-4CD5C79C597A}" type="presParOf" srcId="{5F930950-FB55-45BB-AC5A-1F0C32A04A42}" destId="{B67C2764-91FA-41FB-B209-87E144242AF9}" srcOrd="3" destOrd="0" presId="urn:microsoft.com/office/officeart/2018/2/layout/IconVerticalSolidList"/>
    <dgm:cxn modelId="{E4DE2674-62D9-46CD-A78C-0D72DDA571CC}" type="presParOf" srcId="{2921B537-69E0-46C4-BF19-E982A25B35DE}" destId="{C492789B-0302-47D4-8A19-831A5EA15B25}" srcOrd="1" destOrd="0" presId="urn:microsoft.com/office/officeart/2018/2/layout/IconVerticalSolidList"/>
    <dgm:cxn modelId="{3DD2AD34-30F2-4FDC-8A09-F07119166841}" type="presParOf" srcId="{2921B537-69E0-46C4-BF19-E982A25B35DE}" destId="{CECACB4A-783C-419C-A5D7-CEAD88502ED3}" srcOrd="2" destOrd="0" presId="urn:microsoft.com/office/officeart/2018/2/layout/IconVerticalSolidList"/>
    <dgm:cxn modelId="{852E804E-BDF5-451A-9E71-D4AA439187DC}" type="presParOf" srcId="{CECACB4A-783C-419C-A5D7-CEAD88502ED3}" destId="{499801B5-0673-478A-AFD3-B6DB91A6A718}" srcOrd="0" destOrd="0" presId="urn:microsoft.com/office/officeart/2018/2/layout/IconVerticalSolidList"/>
    <dgm:cxn modelId="{C9CD2FBA-EAF3-4364-BFD6-37227FB19834}" type="presParOf" srcId="{CECACB4A-783C-419C-A5D7-CEAD88502ED3}" destId="{CA769BF4-0A8D-4E2A-A77B-93C7B41E0738}" srcOrd="1" destOrd="0" presId="urn:microsoft.com/office/officeart/2018/2/layout/IconVerticalSolidList"/>
    <dgm:cxn modelId="{02066E35-F4F9-4D87-ABA1-6C278FB6D2B5}" type="presParOf" srcId="{CECACB4A-783C-419C-A5D7-CEAD88502ED3}" destId="{6FE55A4F-92A6-43AD-B2FC-CB901B4CC6FB}" srcOrd="2" destOrd="0" presId="urn:microsoft.com/office/officeart/2018/2/layout/IconVerticalSolidList"/>
    <dgm:cxn modelId="{66076EDD-9494-4441-9096-20D352B1CE65}" type="presParOf" srcId="{CECACB4A-783C-419C-A5D7-CEAD88502ED3}" destId="{C17A0A52-279F-44CE-8446-0F4485305DF1}" srcOrd="3" destOrd="0" presId="urn:microsoft.com/office/officeart/2018/2/layout/IconVerticalSolidList"/>
    <dgm:cxn modelId="{96E5C8B3-F786-40EB-838F-1FE3D7AAE316}" type="presParOf" srcId="{2921B537-69E0-46C4-BF19-E982A25B35DE}" destId="{46486E2A-A2F9-400C-AE33-C9A4B97137B7}" srcOrd="3" destOrd="0" presId="urn:microsoft.com/office/officeart/2018/2/layout/IconVerticalSolidList"/>
    <dgm:cxn modelId="{25AC25CB-CF88-41F6-8DDF-27A873DE6D82}" type="presParOf" srcId="{2921B537-69E0-46C4-BF19-E982A25B35DE}" destId="{6C074674-2D1C-4A06-A857-C63E9A17B3A0}" srcOrd="4" destOrd="0" presId="urn:microsoft.com/office/officeart/2018/2/layout/IconVerticalSolidList"/>
    <dgm:cxn modelId="{E14924ED-80CD-442A-BB8F-AF3188BB8ED4}" type="presParOf" srcId="{6C074674-2D1C-4A06-A857-C63E9A17B3A0}" destId="{C95B8F7F-C587-4B9F-9D0B-52F5410EF35A}" srcOrd="0" destOrd="0" presId="urn:microsoft.com/office/officeart/2018/2/layout/IconVerticalSolidList"/>
    <dgm:cxn modelId="{DFC2D7F2-3974-4737-8D6E-994E14598ED9}" type="presParOf" srcId="{6C074674-2D1C-4A06-A857-C63E9A17B3A0}" destId="{65047871-AE12-4DC4-83E5-E13236ABEFDA}" srcOrd="1" destOrd="0" presId="urn:microsoft.com/office/officeart/2018/2/layout/IconVerticalSolidList"/>
    <dgm:cxn modelId="{E70977C3-10A3-409B-8D1A-C5121ACCEB0C}" type="presParOf" srcId="{6C074674-2D1C-4A06-A857-C63E9A17B3A0}" destId="{B4B5A4FA-D182-422A-9375-6F765CAF4AEB}" srcOrd="2" destOrd="0" presId="urn:microsoft.com/office/officeart/2018/2/layout/IconVerticalSolidList"/>
    <dgm:cxn modelId="{DA5A0F63-1FBF-48D3-94B3-07725019FC3B}" type="presParOf" srcId="{6C074674-2D1C-4A06-A857-C63E9A17B3A0}" destId="{D989A7C2-11C7-41B2-AD17-09FE0A85049E}" srcOrd="3" destOrd="0" presId="urn:microsoft.com/office/officeart/2018/2/layout/IconVerticalSolidList"/>
    <dgm:cxn modelId="{85252E44-D538-4DBE-AA0D-47FD8570B0B2}" type="presParOf" srcId="{2921B537-69E0-46C4-BF19-E982A25B35DE}" destId="{31E1336B-7EF7-4D25-A1A2-E196F1EAEA97}" srcOrd="5" destOrd="0" presId="urn:microsoft.com/office/officeart/2018/2/layout/IconVerticalSolidList"/>
    <dgm:cxn modelId="{5351DAFD-000C-4A1D-92F1-9E92EA7A8665}" type="presParOf" srcId="{2921B537-69E0-46C4-BF19-E982A25B35DE}" destId="{A22612F5-9319-44AC-A9AA-0EFCDBE51575}" srcOrd="6" destOrd="0" presId="urn:microsoft.com/office/officeart/2018/2/layout/IconVerticalSolidList"/>
    <dgm:cxn modelId="{301714D7-198B-4E09-AEB9-0AC954570787}" type="presParOf" srcId="{A22612F5-9319-44AC-A9AA-0EFCDBE51575}" destId="{CE0A57EB-9D20-4839-BAFE-59D2CCB7AE0B}" srcOrd="0" destOrd="0" presId="urn:microsoft.com/office/officeart/2018/2/layout/IconVerticalSolidList"/>
    <dgm:cxn modelId="{59040F3E-5EBF-4625-8BEA-258FBF0B7C0D}" type="presParOf" srcId="{A22612F5-9319-44AC-A9AA-0EFCDBE51575}" destId="{AEE164C2-2ECB-4D70-A1A6-CFC2F4F8D87C}" srcOrd="1" destOrd="0" presId="urn:microsoft.com/office/officeart/2018/2/layout/IconVerticalSolidList"/>
    <dgm:cxn modelId="{276E36DB-5856-46A2-AB13-CB6E37D8EBA3}" type="presParOf" srcId="{A22612F5-9319-44AC-A9AA-0EFCDBE51575}" destId="{3FF5A1BF-F7CC-4ED6-8FE1-EE95E3DC3394}" srcOrd="2" destOrd="0" presId="urn:microsoft.com/office/officeart/2018/2/layout/IconVerticalSolidList"/>
    <dgm:cxn modelId="{3DB31B6A-3B1D-411A-9381-8E0F3AFE9740}" type="presParOf" srcId="{A22612F5-9319-44AC-A9AA-0EFCDBE51575}" destId="{AA310723-5AC4-41FE-868D-375B6C571C7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CA9252-3ABA-4E78-8DE9-AFA3458F76E9}">
      <dsp:nvSpPr>
        <dsp:cNvPr id="0" name=""/>
        <dsp:cNvSpPr/>
      </dsp:nvSpPr>
      <dsp:spPr>
        <a:xfrm>
          <a:off x="0" y="1995"/>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251234-D293-4ED7-AD22-A05B311B60E1}">
      <dsp:nvSpPr>
        <dsp:cNvPr id="0" name=""/>
        <dsp:cNvSpPr/>
      </dsp:nvSpPr>
      <dsp:spPr>
        <a:xfrm>
          <a:off x="305872" y="229503"/>
          <a:ext cx="556132" cy="55613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7C2764-91FA-41FB-B209-87E144242AF9}">
      <dsp:nvSpPr>
        <dsp:cNvPr id="0" name=""/>
        <dsp:cNvSpPr/>
      </dsp:nvSpPr>
      <dsp:spPr>
        <a:xfrm>
          <a:off x="1167877" y="1995"/>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en-GB" sz="2200" kern="1200"/>
            <a:t>Watch the 4 video clips “More than just words” and use these to help your critical reflection in task 2</a:t>
          </a:r>
          <a:endParaRPr lang="en-US" sz="2200" kern="1200"/>
        </a:p>
      </dsp:txBody>
      <dsp:txXfrm>
        <a:off x="1167877" y="1995"/>
        <a:ext cx="9804922" cy="1011149"/>
      </dsp:txXfrm>
    </dsp:sp>
    <dsp:sp modelId="{499801B5-0673-478A-AFD3-B6DB91A6A718}">
      <dsp:nvSpPr>
        <dsp:cNvPr id="0" name=""/>
        <dsp:cNvSpPr/>
      </dsp:nvSpPr>
      <dsp:spPr>
        <a:xfrm>
          <a:off x="0" y="1265931"/>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769BF4-0A8D-4E2A-A77B-93C7B41E0738}">
      <dsp:nvSpPr>
        <dsp:cNvPr id="0" name=""/>
        <dsp:cNvSpPr/>
      </dsp:nvSpPr>
      <dsp:spPr>
        <a:xfrm>
          <a:off x="305872" y="1493440"/>
          <a:ext cx="556132" cy="55613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7A0A52-279F-44CE-8446-0F4485305DF1}">
      <dsp:nvSpPr>
        <dsp:cNvPr id="0" name=""/>
        <dsp:cNvSpPr/>
      </dsp:nvSpPr>
      <dsp:spPr>
        <a:xfrm>
          <a:off x="1167877" y="1265931"/>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en-GB" sz="2200" kern="1200"/>
            <a:t>Provide a range of examples in relation to individual language needs and use, including cultural sensitivity</a:t>
          </a:r>
          <a:endParaRPr lang="en-US" sz="2200" kern="1200"/>
        </a:p>
      </dsp:txBody>
      <dsp:txXfrm>
        <a:off x="1167877" y="1265931"/>
        <a:ext cx="9804922" cy="1011149"/>
      </dsp:txXfrm>
    </dsp:sp>
    <dsp:sp modelId="{C95B8F7F-C587-4B9F-9D0B-52F5410EF35A}">
      <dsp:nvSpPr>
        <dsp:cNvPr id="0" name=""/>
        <dsp:cNvSpPr/>
      </dsp:nvSpPr>
      <dsp:spPr>
        <a:xfrm>
          <a:off x="0" y="2529868"/>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047871-AE12-4DC4-83E5-E13236ABEFDA}">
      <dsp:nvSpPr>
        <dsp:cNvPr id="0" name=""/>
        <dsp:cNvSpPr/>
      </dsp:nvSpPr>
      <dsp:spPr>
        <a:xfrm>
          <a:off x="305872" y="2757377"/>
          <a:ext cx="556132" cy="55613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89A7C2-11C7-41B2-AD17-09FE0A85049E}">
      <dsp:nvSpPr>
        <dsp:cNvPr id="0" name=""/>
        <dsp:cNvSpPr/>
      </dsp:nvSpPr>
      <dsp:spPr>
        <a:xfrm>
          <a:off x="1167877" y="2529868"/>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en-GB" sz="2200" kern="1200"/>
            <a:t>Reflection on personal experience as to why language must be an integral part of assessment and service provision</a:t>
          </a:r>
          <a:endParaRPr lang="en-US" sz="2200" kern="1200"/>
        </a:p>
      </dsp:txBody>
      <dsp:txXfrm>
        <a:off x="1167877" y="2529868"/>
        <a:ext cx="9804922" cy="1011149"/>
      </dsp:txXfrm>
    </dsp:sp>
    <dsp:sp modelId="{CE0A57EB-9D20-4839-BAFE-59D2CCB7AE0B}">
      <dsp:nvSpPr>
        <dsp:cNvPr id="0" name=""/>
        <dsp:cNvSpPr/>
      </dsp:nvSpPr>
      <dsp:spPr>
        <a:xfrm>
          <a:off x="0" y="3793805"/>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E164C2-2ECB-4D70-A1A6-CFC2F4F8D87C}">
      <dsp:nvSpPr>
        <dsp:cNvPr id="0" name=""/>
        <dsp:cNvSpPr/>
      </dsp:nvSpPr>
      <dsp:spPr>
        <a:xfrm>
          <a:off x="305872" y="4021314"/>
          <a:ext cx="556132" cy="55613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310723-5AC4-41FE-868D-375B6C571C71}">
      <dsp:nvSpPr>
        <dsp:cNvPr id="0" name=""/>
        <dsp:cNvSpPr/>
      </dsp:nvSpPr>
      <dsp:spPr>
        <a:xfrm>
          <a:off x="1167877" y="3793805"/>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en-GB" sz="2200" kern="1200" dirty="0"/>
            <a:t>Including the principles of the “Active </a:t>
          </a:r>
          <a:r>
            <a:rPr lang="en-GB" sz="2200" i="0" kern="1200" dirty="0"/>
            <a:t>O</a:t>
          </a:r>
          <a:r>
            <a:rPr lang="en-GB" sz="2200" kern="1200" dirty="0"/>
            <a:t>ffer”. You</a:t>
          </a:r>
          <a:r>
            <a:rPr lang="en-GB" sz="2200" b="1" kern="1200" dirty="0"/>
            <a:t> must </a:t>
          </a:r>
          <a:r>
            <a:rPr lang="en-GB" sz="2200" kern="1200" dirty="0"/>
            <a:t>make reference to “More than Just Words” (Welsh Government, 2022-2027). </a:t>
          </a:r>
          <a:endParaRPr lang="en-US" sz="2200" kern="1200" dirty="0"/>
        </a:p>
      </dsp:txBody>
      <dsp:txXfrm>
        <a:off x="1167877" y="3793805"/>
        <a:ext cx="9804922" cy="101114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2047" units="cm"/>
          <inkml:channel name="T" type="integer" max="2.14748E9" units="dev"/>
        </inkml:traceFormat>
        <inkml:channelProperties>
          <inkml:channelProperty channel="X" name="resolution" value="229.07579" units="1/cm"/>
          <inkml:channelProperty channel="Y" name="resolution" value="406.7908" units="1/cm"/>
          <inkml:channelProperty channel="F" name="resolution" value="25.41279" units="1/cm"/>
          <inkml:channelProperty channel="T" name="resolution" value="1" units="1/dev"/>
        </inkml:channelProperties>
      </inkml:inkSource>
      <inkml:timestamp xml:id="ts0" timeString="2024-05-14T09:02:18.436"/>
    </inkml:context>
    <inkml:brush xml:id="br0">
      <inkml:brushProperty name="width" value="0.05292" units="cm"/>
      <inkml:brushProperty name="height" value="0.05292" units="cm"/>
      <inkml:brushProperty name="color" value="#FF0000"/>
    </inkml:brush>
  </inkml:definitions>
  <inkml:trace contextRef="#ctx0" brushRef="#br0">4312 11557 255 0,'28'50'0'16</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471054"/>
          </a:xfrm>
          <a:prstGeom prst="rect">
            <a:avLst/>
          </a:prstGeom>
        </p:spPr>
        <p:txBody>
          <a:bodyPr vert="horz" lIns="94229" tIns="47114" rIns="94229" bIns="47114" rtlCol="0"/>
          <a:lstStyle>
            <a:lvl1pPr algn="l">
              <a:defRPr sz="1200"/>
            </a:lvl1pPr>
          </a:lstStyle>
          <a:p>
            <a:endParaRPr lang="en-GB"/>
          </a:p>
        </p:txBody>
      </p:sp>
      <p:sp>
        <p:nvSpPr>
          <p:cNvPr id="3" name="Date Placeholder 2"/>
          <p:cNvSpPr>
            <a:spLocks noGrp="1"/>
          </p:cNvSpPr>
          <p:nvPr>
            <p:ph type="dt" idx="1"/>
          </p:nvPr>
        </p:nvSpPr>
        <p:spPr>
          <a:xfrm>
            <a:off x="4023092" y="0"/>
            <a:ext cx="3077739" cy="471054"/>
          </a:xfrm>
          <a:prstGeom prst="rect">
            <a:avLst/>
          </a:prstGeom>
        </p:spPr>
        <p:txBody>
          <a:bodyPr vert="horz" lIns="94229" tIns="47114" rIns="94229" bIns="47114" rtlCol="0"/>
          <a:lstStyle>
            <a:lvl1pPr algn="r">
              <a:defRPr sz="1200"/>
            </a:lvl1pPr>
          </a:lstStyle>
          <a:p>
            <a:fld id="{31100A8A-8254-43A7-ACB0-FBA9640C198E}" type="datetimeFigureOut">
              <a:rPr lang="en-GB" smtClean="0"/>
              <a:t>31/12/2024</a:t>
            </a:fld>
            <a:endParaRPr lang="en-GB"/>
          </a:p>
        </p:txBody>
      </p:sp>
      <p:sp>
        <p:nvSpPr>
          <p:cNvPr id="4" name="Slide Image Placeholder 3"/>
          <p:cNvSpPr>
            <a:spLocks noGrp="1" noRot="1" noChangeAspect="1"/>
          </p:cNvSpPr>
          <p:nvPr>
            <p:ph type="sldImg" idx="2"/>
          </p:nvPr>
        </p:nvSpPr>
        <p:spPr>
          <a:xfrm>
            <a:off x="735013" y="1173163"/>
            <a:ext cx="5632450" cy="3168650"/>
          </a:xfrm>
          <a:prstGeom prst="rect">
            <a:avLst/>
          </a:prstGeom>
          <a:noFill/>
          <a:ln w="12700">
            <a:solidFill>
              <a:prstClr val="black"/>
            </a:solidFill>
          </a:ln>
        </p:spPr>
        <p:txBody>
          <a:bodyPr vert="horz" lIns="94229" tIns="47114" rIns="94229" bIns="47114" rtlCol="0" anchor="ctr"/>
          <a:lstStyle/>
          <a:p>
            <a:endParaRPr lang="en-GB"/>
          </a:p>
        </p:txBody>
      </p:sp>
      <p:sp>
        <p:nvSpPr>
          <p:cNvPr id="5" name="Notes Placeholder 4"/>
          <p:cNvSpPr>
            <a:spLocks noGrp="1"/>
          </p:cNvSpPr>
          <p:nvPr>
            <p:ph type="body" sz="quarter" idx="3"/>
          </p:nvPr>
        </p:nvSpPr>
        <p:spPr>
          <a:xfrm>
            <a:off x="710248" y="4518204"/>
            <a:ext cx="5681980" cy="3696712"/>
          </a:xfrm>
          <a:prstGeom prst="rect">
            <a:avLst/>
          </a:prstGeom>
        </p:spPr>
        <p:txBody>
          <a:bodyPr vert="horz" lIns="94229" tIns="47114" rIns="94229" bIns="471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917422"/>
            <a:ext cx="3077739" cy="471053"/>
          </a:xfrm>
          <a:prstGeom prst="rect">
            <a:avLst/>
          </a:prstGeom>
        </p:spPr>
        <p:txBody>
          <a:bodyPr vert="horz" lIns="94229" tIns="47114" rIns="94229" bIns="47114" rtlCol="0" anchor="b"/>
          <a:lstStyle>
            <a:lvl1pPr algn="l">
              <a:defRPr sz="1200"/>
            </a:lvl1pPr>
          </a:lstStyle>
          <a:p>
            <a:endParaRPr lang="en-GB"/>
          </a:p>
        </p:txBody>
      </p:sp>
      <p:sp>
        <p:nvSpPr>
          <p:cNvPr id="7" name="Slide Number Placeholder 6"/>
          <p:cNvSpPr>
            <a:spLocks noGrp="1"/>
          </p:cNvSpPr>
          <p:nvPr>
            <p:ph type="sldNum" sz="quarter" idx="5"/>
          </p:nvPr>
        </p:nvSpPr>
        <p:spPr>
          <a:xfrm>
            <a:off x="4023092" y="8917422"/>
            <a:ext cx="3077739" cy="471053"/>
          </a:xfrm>
          <a:prstGeom prst="rect">
            <a:avLst/>
          </a:prstGeom>
        </p:spPr>
        <p:txBody>
          <a:bodyPr vert="horz" lIns="94229" tIns="47114" rIns="94229" bIns="47114" rtlCol="0" anchor="b"/>
          <a:lstStyle>
            <a:lvl1pPr algn="r">
              <a:defRPr sz="1200"/>
            </a:lvl1pPr>
          </a:lstStyle>
          <a:p>
            <a:fld id="{AED6ADE9-E532-4770-86D5-33786CBDEA5A}" type="slidenum">
              <a:rPr lang="en-GB" smtClean="0"/>
              <a:t>‹#›</a:t>
            </a:fld>
            <a:endParaRPr lang="en-GB"/>
          </a:p>
        </p:txBody>
      </p:sp>
    </p:spTree>
    <p:extLst>
      <p:ext uri="{BB962C8B-B14F-4D97-AF65-F5344CB8AC3E}">
        <p14:creationId xmlns:p14="http://schemas.microsoft.com/office/powerpoint/2010/main" val="2414829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2</a:t>
            </a:fld>
            <a:endParaRPr lang="en-GB"/>
          </a:p>
        </p:txBody>
      </p:sp>
    </p:spTree>
    <p:extLst>
      <p:ext uri="{BB962C8B-B14F-4D97-AF65-F5344CB8AC3E}">
        <p14:creationId xmlns:p14="http://schemas.microsoft.com/office/powerpoint/2010/main" val="27385848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a:t>
            </a:fld>
            <a:endParaRPr lang="en-GB"/>
          </a:p>
        </p:txBody>
      </p:sp>
    </p:spTree>
    <p:extLst>
      <p:ext uri="{BB962C8B-B14F-4D97-AF65-F5344CB8AC3E}">
        <p14:creationId xmlns:p14="http://schemas.microsoft.com/office/powerpoint/2010/main" val="5932378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5</a:t>
            </a:fld>
            <a:endParaRPr lang="en-GB"/>
          </a:p>
        </p:txBody>
      </p:sp>
    </p:spTree>
    <p:extLst>
      <p:ext uri="{BB962C8B-B14F-4D97-AF65-F5344CB8AC3E}">
        <p14:creationId xmlns:p14="http://schemas.microsoft.com/office/powerpoint/2010/main" val="4889197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6</a:t>
            </a:fld>
            <a:endParaRPr lang="en-GB"/>
          </a:p>
        </p:txBody>
      </p:sp>
    </p:spTree>
    <p:extLst>
      <p:ext uri="{BB962C8B-B14F-4D97-AF65-F5344CB8AC3E}">
        <p14:creationId xmlns:p14="http://schemas.microsoft.com/office/powerpoint/2010/main" val="7315946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7</a:t>
            </a:fld>
            <a:endParaRPr lang="en-GB"/>
          </a:p>
        </p:txBody>
      </p:sp>
    </p:spTree>
    <p:extLst>
      <p:ext uri="{BB962C8B-B14F-4D97-AF65-F5344CB8AC3E}">
        <p14:creationId xmlns:p14="http://schemas.microsoft.com/office/powerpoint/2010/main" val="36658108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8</a:t>
            </a:fld>
            <a:endParaRPr lang="en-GB"/>
          </a:p>
        </p:txBody>
      </p:sp>
    </p:spTree>
    <p:extLst>
      <p:ext uri="{BB962C8B-B14F-4D97-AF65-F5344CB8AC3E}">
        <p14:creationId xmlns:p14="http://schemas.microsoft.com/office/powerpoint/2010/main" val="28795089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9</a:t>
            </a:fld>
            <a:endParaRPr lang="en-GB"/>
          </a:p>
        </p:txBody>
      </p:sp>
    </p:spTree>
    <p:extLst>
      <p:ext uri="{BB962C8B-B14F-4D97-AF65-F5344CB8AC3E}">
        <p14:creationId xmlns:p14="http://schemas.microsoft.com/office/powerpoint/2010/main" val="17107675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C0279408-4DFE-44A9-8066-ACAEDC2E3D6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8E4A3F1F-27C4-4E6F-AD0E-9ACD98C664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8436" name="Slide Number Placeholder 3">
            <a:extLst>
              <a:ext uri="{FF2B5EF4-FFF2-40B4-BE49-F238E27FC236}">
                <a16:creationId xmlns:a16="http://schemas.microsoft.com/office/drawing/2014/main" id="{ECFECC03-7B46-41AB-89AE-14925610FD3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792FA36-19B1-431F-A7BB-9A318385534C}" type="slidenum">
              <a:rPr lang="en-GB" altLang="en-US" smtClean="0"/>
              <a:pPr/>
              <a:t>10</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11</a:t>
            </a:fld>
            <a:endParaRPr lang="en-GB"/>
          </a:p>
        </p:txBody>
      </p:sp>
    </p:spTree>
    <p:extLst>
      <p:ext uri="{BB962C8B-B14F-4D97-AF65-F5344CB8AC3E}">
        <p14:creationId xmlns:p14="http://schemas.microsoft.com/office/powerpoint/2010/main" val="19482291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1.2.3</a:t>
            </a:r>
          </a:p>
        </p:txBody>
      </p:sp>
      <p:sp>
        <p:nvSpPr>
          <p:cNvPr id="4" name="Slide Number Placeholder 3"/>
          <p:cNvSpPr>
            <a:spLocks noGrp="1"/>
          </p:cNvSpPr>
          <p:nvPr>
            <p:ph type="sldNum" sz="quarter" idx="5"/>
          </p:nvPr>
        </p:nvSpPr>
        <p:spPr/>
        <p:txBody>
          <a:bodyPr/>
          <a:lstStyle/>
          <a:p>
            <a:fld id="{AED6ADE9-E532-4770-86D5-33786CBDEA5A}" type="slidenum">
              <a:rPr lang="en-GB" smtClean="0"/>
              <a:t>12</a:t>
            </a:fld>
            <a:endParaRPr lang="en-GB"/>
          </a:p>
        </p:txBody>
      </p:sp>
    </p:spTree>
    <p:extLst>
      <p:ext uri="{BB962C8B-B14F-4D97-AF65-F5344CB8AC3E}">
        <p14:creationId xmlns:p14="http://schemas.microsoft.com/office/powerpoint/2010/main" val="20376522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F4263023-0DB3-49B8-B550-F5B573B88D1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EC0238CD-0A89-4F40-BF6E-9353C960E4F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Learning outcome 1.2.4. </a:t>
            </a:r>
          </a:p>
          <a:p>
            <a:endParaRPr lang="en-GB" altLang="en-US" dirty="0"/>
          </a:p>
        </p:txBody>
      </p:sp>
      <p:sp>
        <p:nvSpPr>
          <p:cNvPr id="27652" name="Slide Number Placeholder 3">
            <a:extLst>
              <a:ext uri="{FF2B5EF4-FFF2-40B4-BE49-F238E27FC236}">
                <a16:creationId xmlns:a16="http://schemas.microsoft.com/office/drawing/2014/main" id="{387C3C03-A4CF-4263-BA5A-F46397CA0FC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E7CD9D4-D475-46DB-9E52-5C053F7F9271}" type="slidenum">
              <a:rPr lang="en-GB" altLang="en-US" smtClean="0"/>
              <a:pPr/>
              <a:t>13</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E287AC4E-B069-47C9-94AA-12A96E266DA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06D30989-B606-4200-A9D6-0ED26AECC3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3556" name="Slide Number Placeholder 3">
            <a:extLst>
              <a:ext uri="{FF2B5EF4-FFF2-40B4-BE49-F238E27FC236}">
                <a16:creationId xmlns:a16="http://schemas.microsoft.com/office/drawing/2014/main" id="{372CDBBD-309D-414B-8D88-B0C6D524A59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93CF5B7-03AC-441E-8FEA-A11919F48A83}" type="slidenum">
              <a:rPr lang="en-GB" altLang="en-US" smtClean="0"/>
              <a:pPr/>
              <a:t>14</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This is intenended to highlight leanring outcome 1.2.1 – 1.2.3 (Partnership). </a:t>
            </a:r>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15</a:t>
            </a:fld>
            <a:endParaRPr lang="en-GB"/>
          </a:p>
        </p:txBody>
      </p:sp>
    </p:spTree>
    <p:extLst>
      <p:ext uri="{BB962C8B-B14F-4D97-AF65-F5344CB8AC3E}">
        <p14:creationId xmlns:p14="http://schemas.microsoft.com/office/powerpoint/2010/main" val="21920003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16</a:t>
            </a:fld>
            <a:endParaRPr lang="en-GB"/>
          </a:p>
        </p:txBody>
      </p:sp>
    </p:spTree>
    <p:extLst>
      <p:ext uri="{BB962C8B-B14F-4D97-AF65-F5344CB8AC3E}">
        <p14:creationId xmlns:p14="http://schemas.microsoft.com/office/powerpoint/2010/main" val="14198322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E935C6C0-9D8D-4005-B0C2-A33451F896E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A8AF6611-1D2B-4FA0-BC36-C9953DDFBA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 </a:t>
            </a:r>
          </a:p>
        </p:txBody>
      </p:sp>
      <p:sp>
        <p:nvSpPr>
          <p:cNvPr id="41988" name="Slide Number Placeholder 3">
            <a:extLst>
              <a:ext uri="{FF2B5EF4-FFF2-40B4-BE49-F238E27FC236}">
                <a16:creationId xmlns:a16="http://schemas.microsoft.com/office/drawing/2014/main" id="{8FE6855D-1555-4547-A64A-75C6BAA295C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72352CE-CCA4-41CF-A7C6-A89195F202F1}" type="slidenum">
              <a:rPr lang="en-GB" altLang="en-US" smtClean="0"/>
              <a:pPr/>
              <a:t>17</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0" dirty="0">
                <a:solidFill>
                  <a:srgbClr val="000000"/>
                </a:solidFill>
                <a:effectLst/>
                <a:latin typeface="Arial" panose="020B0604020202020204" pitchFamily="34" charset="0"/>
                <a:ea typeface="Calibri" panose="020F0502020204030204" pitchFamily="34" charset="0"/>
                <a:cs typeface="Arial" panose="020B0604020202020204" pitchFamily="34" charset="0"/>
              </a:rPr>
              <a:t>Link to learning outcome - 1.2.3</a:t>
            </a:r>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18</a:t>
            </a:fld>
            <a:endParaRPr lang="en-GB"/>
          </a:p>
        </p:txBody>
      </p:sp>
    </p:spTree>
    <p:extLst>
      <p:ext uri="{BB962C8B-B14F-4D97-AF65-F5344CB8AC3E}">
        <p14:creationId xmlns:p14="http://schemas.microsoft.com/office/powerpoint/2010/main" val="17896513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1093DB1A-57C3-4115-B998-731958591FA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8C69D90F-4DBF-4192-82F1-A3C1DED7BFF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Learning outcome 1.2.3</a:t>
            </a:r>
          </a:p>
        </p:txBody>
      </p:sp>
      <p:sp>
        <p:nvSpPr>
          <p:cNvPr id="46084" name="Slide Number Placeholder 3">
            <a:extLst>
              <a:ext uri="{FF2B5EF4-FFF2-40B4-BE49-F238E27FC236}">
                <a16:creationId xmlns:a16="http://schemas.microsoft.com/office/drawing/2014/main" id="{E2DB6EBF-37DD-4D07-B83D-1886F81938C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2B97050-11DA-483C-8272-E342C0F25BEA}" type="slidenum">
              <a:rPr lang="en-GB" altLang="en-US" smtClean="0"/>
              <a:pPr/>
              <a:t>19</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F6CF7B3A-FA82-4B5F-8E7A-4591249665E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B81673B1-246D-47A0-8239-865E2EFE49F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4036" name="Slide Number Placeholder 3">
            <a:extLst>
              <a:ext uri="{FF2B5EF4-FFF2-40B4-BE49-F238E27FC236}">
                <a16:creationId xmlns:a16="http://schemas.microsoft.com/office/drawing/2014/main" id="{5A231068-F510-432F-8CCA-841BCBB9690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3B540C-E2D2-4566-B4D8-DDA97683DB1A}" type="slidenum">
              <a:rPr lang="en-GB" altLang="en-US" smtClean="0"/>
              <a:pPr/>
              <a:t>20</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D6BEBF-A0CA-4591-BF21-30E4881DF83E}" type="slidenum">
              <a:rPr lang="en-GB" smtClean="0"/>
              <a:t>21</a:t>
            </a:fld>
            <a:endParaRPr lang="en-GB"/>
          </a:p>
        </p:txBody>
      </p:sp>
    </p:spTree>
    <p:extLst>
      <p:ext uri="{BB962C8B-B14F-4D97-AF65-F5344CB8AC3E}">
        <p14:creationId xmlns:p14="http://schemas.microsoft.com/office/powerpoint/2010/main" val="1355773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205A0D86-EC83-4170-AA89-510B0D5A1F0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A9EB0F71-A182-41FE-BD58-EF21E4AEFC8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5300" name="Slide Number Placeholder 3">
            <a:extLst>
              <a:ext uri="{FF2B5EF4-FFF2-40B4-BE49-F238E27FC236}">
                <a16:creationId xmlns:a16="http://schemas.microsoft.com/office/drawing/2014/main" id="{FC59AC89-E124-46D7-8528-6F983344FDC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A8CC61-8D99-4669-8C44-13207DD053C7}" type="slidenum">
              <a:rPr lang="en-GB" altLang="en-US" smtClean="0"/>
              <a:pPr/>
              <a:t>22</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71B514C8-B784-4E7E-99D2-66EE44FF798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6627CC1F-3942-4811-8A72-808E3EAFDF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0180" name="Slide Number Placeholder 3">
            <a:extLst>
              <a:ext uri="{FF2B5EF4-FFF2-40B4-BE49-F238E27FC236}">
                <a16:creationId xmlns:a16="http://schemas.microsoft.com/office/drawing/2014/main" id="{07697760-52E6-4432-9522-20EF577277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ED0325E-2589-4935-97E5-C5DB8250C6DD}" type="slidenum">
              <a:rPr lang="en-GB" altLang="en-US" smtClean="0"/>
              <a:pPr/>
              <a:t>23</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7709C15C-CA6C-4F85-B00E-06E62680F47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4BF82994-2ECF-4C7D-B881-DE7E804EE6A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3252" name="Slide Number Placeholder 3">
            <a:extLst>
              <a:ext uri="{FF2B5EF4-FFF2-40B4-BE49-F238E27FC236}">
                <a16:creationId xmlns:a16="http://schemas.microsoft.com/office/drawing/2014/main" id="{1B36BEC8-3BB7-4FED-A9BE-A291D90EA5A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A364A39-B390-4E84-BA1F-A604D65FFCE0}" type="slidenum">
              <a:rPr lang="en-GB" altLang="en-US" smtClean="0"/>
              <a:pPr/>
              <a:t>24</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268C22F4-1B46-4556-A1F8-F13AF4F4877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B6583C10-244A-41FB-85AC-75779D2F40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9396" name="Slide Number Placeholder 3">
            <a:extLst>
              <a:ext uri="{FF2B5EF4-FFF2-40B4-BE49-F238E27FC236}">
                <a16:creationId xmlns:a16="http://schemas.microsoft.com/office/drawing/2014/main" id="{FA054094-CBE2-40D9-B24F-9A69C7D05A1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78B0FC0-615C-4463-A39E-D16ED8181822}" type="slidenum">
              <a:rPr lang="en-GB" altLang="en-US" smtClean="0"/>
              <a:pPr/>
              <a:t>25</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26</a:t>
            </a:fld>
            <a:endParaRPr lang="en-GB"/>
          </a:p>
        </p:txBody>
      </p:sp>
    </p:spTree>
    <p:extLst>
      <p:ext uri="{BB962C8B-B14F-4D97-AF65-F5344CB8AC3E}">
        <p14:creationId xmlns:p14="http://schemas.microsoft.com/office/powerpoint/2010/main" val="179189176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27</a:t>
            </a:fld>
            <a:endParaRPr lang="en-GB"/>
          </a:p>
        </p:txBody>
      </p:sp>
    </p:spTree>
    <p:extLst>
      <p:ext uri="{BB962C8B-B14F-4D97-AF65-F5344CB8AC3E}">
        <p14:creationId xmlns:p14="http://schemas.microsoft.com/office/powerpoint/2010/main" val="220586482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8062562E-C273-44EE-BFFC-9A1155244C0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8851" name="Notes Placeholder 2">
            <a:extLst>
              <a:ext uri="{FF2B5EF4-FFF2-40B4-BE49-F238E27FC236}">
                <a16:creationId xmlns:a16="http://schemas.microsoft.com/office/drawing/2014/main" id="{5FCA3E3F-FA3B-4741-880B-7C2C380B2D8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2.1</a:t>
            </a:r>
          </a:p>
        </p:txBody>
      </p:sp>
      <p:sp>
        <p:nvSpPr>
          <p:cNvPr id="78852" name="Slide Number Placeholder 3">
            <a:extLst>
              <a:ext uri="{FF2B5EF4-FFF2-40B4-BE49-F238E27FC236}">
                <a16:creationId xmlns:a16="http://schemas.microsoft.com/office/drawing/2014/main" id="{3C8FD479-8E5F-4141-83D8-D5CAA6A4729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63C8722-4DE7-41DB-B1BC-2CB3C24FC4A3}" type="slidenum">
              <a:rPr lang="en-GB" altLang="en-US" smtClean="0"/>
              <a:pPr/>
              <a:t>28</a:t>
            </a:fld>
            <a:endParaRPr lang="en-GB"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B628C396-2050-42B6-9704-6C78A255F33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0899" name="Notes Placeholder 2">
            <a:extLst>
              <a:ext uri="{FF2B5EF4-FFF2-40B4-BE49-F238E27FC236}">
                <a16:creationId xmlns:a16="http://schemas.microsoft.com/office/drawing/2014/main" id="{FEA4A256-280F-4B62-AA07-F4A2B24CCC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0900" name="Slide Number Placeholder 3">
            <a:extLst>
              <a:ext uri="{FF2B5EF4-FFF2-40B4-BE49-F238E27FC236}">
                <a16:creationId xmlns:a16="http://schemas.microsoft.com/office/drawing/2014/main" id="{C5C86A30-5618-481A-B40E-00F6C48D40F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D558E3C-B751-440A-987F-0010D6366975}" type="slidenum">
              <a:rPr lang="en-GB" altLang="en-US" smtClean="0"/>
              <a:pPr/>
              <a:t>29</a:t>
            </a:fld>
            <a:endParaRPr lang="en-GB"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2.1.9.and 2.1.10</a:t>
            </a:r>
          </a:p>
        </p:txBody>
      </p:sp>
      <p:sp>
        <p:nvSpPr>
          <p:cNvPr id="4" name="Slide Number Placeholder 3"/>
          <p:cNvSpPr>
            <a:spLocks noGrp="1"/>
          </p:cNvSpPr>
          <p:nvPr>
            <p:ph type="sldNum" sz="quarter" idx="5"/>
          </p:nvPr>
        </p:nvSpPr>
        <p:spPr/>
        <p:txBody>
          <a:bodyPr/>
          <a:lstStyle/>
          <a:p>
            <a:fld id="{AED6ADE9-E532-4770-86D5-33786CBDEA5A}" type="slidenum">
              <a:rPr lang="en-GB" smtClean="0"/>
              <a:t>30</a:t>
            </a:fld>
            <a:endParaRPr lang="en-GB"/>
          </a:p>
        </p:txBody>
      </p:sp>
    </p:spTree>
    <p:extLst>
      <p:ext uri="{BB962C8B-B14F-4D97-AF65-F5344CB8AC3E}">
        <p14:creationId xmlns:p14="http://schemas.microsoft.com/office/powerpoint/2010/main" val="189838687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DBF4F466-905D-45F7-B994-5C5B45A5DD83}" type="slidenum">
              <a:rPr lang="en-GB" smtClean="0"/>
              <a:t>31</a:t>
            </a:fld>
            <a:endParaRPr lang="en-GB"/>
          </a:p>
        </p:txBody>
      </p:sp>
    </p:spTree>
    <p:extLst>
      <p:ext uri="{BB962C8B-B14F-4D97-AF65-F5344CB8AC3E}">
        <p14:creationId xmlns:p14="http://schemas.microsoft.com/office/powerpoint/2010/main" val="412996877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8256E3DC-0470-42E4-A487-8CBD392330B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7" name="Notes Placeholder 2">
            <a:extLst>
              <a:ext uri="{FF2B5EF4-FFF2-40B4-BE49-F238E27FC236}">
                <a16:creationId xmlns:a16="http://schemas.microsoft.com/office/drawing/2014/main" id="{3934A458-8392-4D6A-8795-C34D8234F33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2948" name="Slide Number Placeholder 3">
            <a:extLst>
              <a:ext uri="{FF2B5EF4-FFF2-40B4-BE49-F238E27FC236}">
                <a16:creationId xmlns:a16="http://schemas.microsoft.com/office/drawing/2014/main" id="{B7D4039C-815C-4920-B316-72E27338816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F596377-9654-4BA7-B37C-D12D190A86B4}" type="slidenum">
              <a:rPr lang="en-GB" altLang="en-US" smtClean="0"/>
              <a:pPr/>
              <a:t>32</a:t>
            </a:fld>
            <a:endParaRPr lang="en-GB"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a:extLst>
              <a:ext uri="{FF2B5EF4-FFF2-40B4-BE49-F238E27FC236}">
                <a16:creationId xmlns:a16="http://schemas.microsoft.com/office/drawing/2014/main" id="{361BE2F0-57B4-4741-95CB-C39D39F9DFD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7043" name="Notes Placeholder 2">
            <a:extLst>
              <a:ext uri="{FF2B5EF4-FFF2-40B4-BE49-F238E27FC236}">
                <a16:creationId xmlns:a16="http://schemas.microsoft.com/office/drawing/2014/main" id="{A80453FE-2FBA-48D5-BEA5-6C4058C4DA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b="0" dirty="0"/>
          </a:p>
        </p:txBody>
      </p:sp>
      <p:sp>
        <p:nvSpPr>
          <p:cNvPr id="87044" name="Slide Number Placeholder 3">
            <a:extLst>
              <a:ext uri="{FF2B5EF4-FFF2-40B4-BE49-F238E27FC236}">
                <a16:creationId xmlns:a16="http://schemas.microsoft.com/office/drawing/2014/main" id="{F0974ADB-F4F5-465D-961D-44DA17EBD2B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B649914-472A-4B6E-A670-E7C8194B4252}" type="slidenum">
              <a:rPr lang="en-GB" altLang="en-US" smtClean="0"/>
              <a:pPr/>
              <a:t>33</a:t>
            </a:fld>
            <a:endParaRPr lang="en-GB"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2F01D866-4BA7-4503-A878-933D7E369EF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D4598E7C-851B-41E7-84D6-B86C123CC00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7892" name="Slide Number Placeholder 3">
            <a:extLst>
              <a:ext uri="{FF2B5EF4-FFF2-40B4-BE49-F238E27FC236}">
                <a16:creationId xmlns:a16="http://schemas.microsoft.com/office/drawing/2014/main" id="{AB234A73-0ED1-4124-969F-2B1DD726945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2D4CBF8-513A-467D-9069-FC6B40D1502C}" type="slidenum">
              <a:rPr lang="en-GB" altLang="en-US" smtClean="0"/>
              <a:pPr/>
              <a:t>34</a:t>
            </a:fld>
            <a:endParaRPr lang="en-GB"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FA8AA6B4-107A-4972-B9DE-15C05EF978D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D8EDFF66-2896-4508-AFB2-E73AB2362B3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5844" name="Slide Number Placeholder 3">
            <a:extLst>
              <a:ext uri="{FF2B5EF4-FFF2-40B4-BE49-F238E27FC236}">
                <a16:creationId xmlns:a16="http://schemas.microsoft.com/office/drawing/2014/main" id="{C6D502B6-546A-4B8E-8170-13E4A0F083A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E8A8D12-3268-4BF3-8790-16092F223E8B}" type="slidenum">
              <a:rPr lang="en-GB" altLang="en-US" smtClean="0"/>
              <a:pPr/>
              <a:t>35</a:t>
            </a:fld>
            <a:endParaRPr lang="en-GB"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36</a:t>
            </a:fld>
            <a:endParaRPr lang="en-GB"/>
          </a:p>
        </p:txBody>
      </p:sp>
    </p:spTree>
    <p:extLst>
      <p:ext uri="{BB962C8B-B14F-4D97-AF65-F5344CB8AC3E}">
        <p14:creationId xmlns:p14="http://schemas.microsoft.com/office/powerpoint/2010/main" val="206404775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37</a:t>
            </a:fld>
            <a:endParaRPr lang="en-GB"/>
          </a:p>
        </p:txBody>
      </p:sp>
    </p:spTree>
    <p:extLst>
      <p:ext uri="{BB962C8B-B14F-4D97-AF65-F5344CB8AC3E}">
        <p14:creationId xmlns:p14="http://schemas.microsoft.com/office/powerpoint/2010/main" val="178606995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38</a:t>
            </a:fld>
            <a:endParaRPr lang="en-GB"/>
          </a:p>
        </p:txBody>
      </p:sp>
    </p:spTree>
    <p:extLst>
      <p:ext uri="{BB962C8B-B14F-4D97-AF65-F5344CB8AC3E}">
        <p14:creationId xmlns:p14="http://schemas.microsoft.com/office/powerpoint/2010/main" val="20417363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F4F466-905D-45F7-B994-5C5B45A5DD83}" type="slidenum">
              <a:rPr lang="en-GB" smtClean="0"/>
              <a:t>39</a:t>
            </a:fld>
            <a:endParaRPr lang="en-GB"/>
          </a:p>
        </p:txBody>
      </p:sp>
    </p:spTree>
    <p:extLst>
      <p:ext uri="{BB962C8B-B14F-4D97-AF65-F5344CB8AC3E}">
        <p14:creationId xmlns:p14="http://schemas.microsoft.com/office/powerpoint/2010/main" val="18631634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40</a:t>
            </a:fld>
            <a:endParaRPr lang="en-GB"/>
          </a:p>
        </p:txBody>
      </p:sp>
    </p:spTree>
    <p:extLst>
      <p:ext uri="{BB962C8B-B14F-4D97-AF65-F5344CB8AC3E}">
        <p14:creationId xmlns:p14="http://schemas.microsoft.com/office/powerpoint/2010/main" val="295844583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41</a:t>
            </a:fld>
            <a:endParaRPr lang="en-GB"/>
          </a:p>
        </p:txBody>
      </p:sp>
    </p:spTree>
    <p:extLst>
      <p:ext uri="{BB962C8B-B14F-4D97-AF65-F5344CB8AC3E}">
        <p14:creationId xmlns:p14="http://schemas.microsoft.com/office/powerpoint/2010/main" val="278340502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42</a:t>
            </a:fld>
            <a:endParaRPr lang="en-GB"/>
          </a:p>
        </p:txBody>
      </p:sp>
    </p:spTree>
    <p:extLst>
      <p:ext uri="{BB962C8B-B14F-4D97-AF65-F5344CB8AC3E}">
        <p14:creationId xmlns:p14="http://schemas.microsoft.com/office/powerpoint/2010/main" val="25482275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43</a:t>
            </a:fld>
            <a:endParaRPr lang="en-GB"/>
          </a:p>
        </p:txBody>
      </p:sp>
    </p:spTree>
    <p:extLst>
      <p:ext uri="{BB962C8B-B14F-4D97-AF65-F5344CB8AC3E}">
        <p14:creationId xmlns:p14="http://schemas.microsoft.com/office/powerpoint/2010/main" val="172704731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44</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5507E-5CB7-16C7-6B48-9282DAAB108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F1A9C04-FFE0-7204-0B44-FCA13E3FB66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345D507-2708-7DF5-67A9-DF0C6E4E16D2}"/>
              </a:ext>
            </a:extLst>
          </p:cNvPr>
          <p:cNvSpPr>
            <a:spLocks noGrp="1"/>
          </p:cNvSpPr>
          <p:nvPr>
            <p:ph type="dt" sz="half" idx="10"/>
          </p:nvPr>
        </p:nvSpPr>
        <p:spPr/>
        <p:txBody>
          <a:bodyPr/>
          <a:lstStyle/>
          <a:p>
            <a:fld id="{CD721D59-345F-9540-9FF6-D0566D647694}" type="datetime1">
              <a:rPr lang="en-GB" smtClean="0"/>
              <a:t>31/12/2024</a:t>
            </a:fld>
            <a:endParaRPr lang="en-GB"/>
          </a:p>
        </p:txBody>
      </p:sp>
      <p:sp>
        <p:nvSpPr>
          <p:cNvPr id="5" name="Footer Placeholder 4">
            <a:extLst>
              <a:ext uri="{FF2B5EF4-FFF2-40B4-BE49-F238E27FC236}">
                <a16:creationId xmlns:a16="http://schemas.microsoft.com/office/drawing/2014/main" id="{7B5784A8-76F8-266C-BA51-DB77920D93E3}"/>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7FBE6918-1D6A-914D-510B-5D2B69583384}"/>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8651803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F1FF0-4C5F-072B-FDAC-5FA7550793F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7E45B2A-8A61-FF5B-4E7C-99AD51FB31B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F676F4B-ECC3-E58E-8683-E9C65CABA58E}"/>
              </a:ext>
            </a:extLst>
          </p:cNvPr>
          <p:cNvSpPr>
            <a:spLocks noGrp="1"/>
          </p:cNvSpPr>
          <p:nvPr>
            <p:ph type="dt" sz="half" idx="10"/>
          </p:nvPr>
        </p:nvSpPr>
        <p:spPr/>
        <p:txBody>
          <a:bodyPr/>
          <a:lstStyle/>
          <a:p>
            <a:fld id="{BC189DDC-99DE-F34E-AC44-39D593C88329}" type="datetime1">
              <a:rPr lang="en-GB" smtClean="0"/>
              <a:t>31/12/2024</a:t>
            </a:fld>
            <a:endParaRPr lang="en-GB"/>
          </a:p>
        </p:txBody>
      </p:sp>
      <p:sp>
        <p:nvSpPr>
          <p:cNvPr id="5" name="Footer Placeholder 4">
            <a:extLst>
              <a:ext uri="{FF2B5EF4-FFF2-40B4-BE49-F238E27FC236}">
                <a16:creationId xmlns:a16="http://schemas.microsoft.com/office/drawing/2014/main" id="{8B2DAF0E-069D-7A5B-AA6F-A2467894805D}"/>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7F91D9F8-13E4-3610-A41C-45CBDDE189A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1977047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A6FB4-6332-22ED-C53B-718FAB31F0A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E59AC48-3707-8C9F-F02D-93AD56563AD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0DDB15E-19EF-B547-66CB-99C83AF96DD4}"/>
              </a:ext>
            </a:extLst>
          </p:cNvPr>
          <p:cNvSpPr>
            <a:spLocks noGrp="1"/>
          </p:cNvSpPr>
          <p:nvPr>
            <p:ph type="dt" sz="half" idx="10"/>
          </p:nvPr>
        </p:nvSpPr>
        <p:spPr/>
        <p:txBody>
          <a:bodyPr/>
          <a:lstStyle/>
          <a:p>
            <a:fld id="{E5CEAF69-471A-014D-B989-653A514A0C90}" type="datetime1">
              <a:rPr lang="en-GB" smtClean="0"/>
              <a:t>31/12/2024</a:t>
            </a:fld>
            <a:endParaRPr lang="en-GB"/>
          </a:p>
        </p:txBody>
      </p:sp>
      <p:sp>
        <p:nvSpPr>
          <p:cNvPr id="5" name="Footer Placeholder 4">
            <a:extLst>
              <a:ext uri="{FF2B5EF4-FFF2-40B4-BE49-F238E27FC236}">
                <a16:creationId xmlns:a16="http://schemas.microsoft.com/office/drawing/2014/main" id="{124177CC-2E9B-FDEE-376F-55F945E3D7E2}"/>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430C3574-52DB-81FC-0520-96FCC5D381FD}"/>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9256977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EADD8-BFFD-DC4D-C8D6-858F71944B7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13896B0-78E0-04E3-8D8A-F29FB54086E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0FA7135-FAD2-2E31-0921-58EA780195C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98BB2A2-193F-D1C0-5F59-3B6E4E361719}"/>
              </a:ext>
            </a:extLst>
          </p:cNvPr>
          <p:cNvSpPr>
            <a:spLocks noGrp="1"/>
          </p:cNvSpPr>
          <p:nvPr>
            <p:ph type="dt" sz="half" idx="10"/>
          </p:nvPr>
        </p:nvSpPr>
        <p:spPr/>
        <p:txBody>
          <a:bodyPr/>
          <a:lstStyle/>
          <a:p>
            <a:fld id="{2F5C5DD0-52FA-5F42-BC99-782F8F4A9014}" type="datetime1">
              <a:rPr lang="en-GB" smtClean="0"/>
              <a:t>31/12/2024</a:t>
            </a:fld>
            <a:endParaRPr lang="en-GB"/>
          </a:p>
        </p:txBody>
      </p:sp>
      <p:sp>
        <p:nvSpPr>
          <p:cNvPr id="6" name="Footer Placeholder 5">
            <a:extLst>
              <a:ext uri="{FF2B5EF4-FFF2-40B4-BE49-F238E27FC236}">
                <a16:creationId xmlns:a16="http://schemas.microsoft.com/office/drawing/2014/main" id="{4BBB093F-257E-5B1D-7D96-CFD00490299D}"/>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77C43664-5DCD-36BA-F17F-2A2855F7A3DC}"/>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731312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77715-7E95-007A-2938-D6DDC92AE50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8A9CC97-6008-3993-F9FA-14D150B44A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D9610E4-015B-6392-6A53-1F6B9770F22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5CEDBC6-56FB-9E37-2733-9657F164D1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7F53599-EA6B-7E6D-DEEA-E7A363B829D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CD36961-8933-1231-A8AB-B4BE486E9FC6}"/>
              </a:ext>
            </a:extLst>
          </p:cNvPr>
          <p:cNvSpPr>
            <a:spLocks noGrp="1"/>
          </p:cNvSpPr>
          <p:nvPr>
            <p:ph type="dt" sz="half" idx="10"/>
          </p:nvPr>
        </p:nvSpPr>
        <p:spPr/>
        <p:txBody>
          <a:bodyPr/>
          <a:lstStyle/>
          <a:p>
            <a:fld id="{E427ABDE-DCF1-0D4A-9A35-DFA00BD97BD8}" type="datetime1">
              <a:rPr lang="en-GB" smtClean="0"/>
              <a:t>31/12/2024</a:t>
            </a:fld>
            <a:endParaRPr lang="en-GB"/>
          </a:p>
        </p:txBody>
      </p:sp>
      <p:sp>
        <p:nvSpPr>
          <p:cNvPr id="8" name="Footer Placeholder 7">
            <a:extLst>
              <a:ext uri="{FF2B5EF4-FFF2-40B4-BE49-F238E27FC236}">
                <a16:creationId xmlns:a16="http://schemas.microsoft.com/office/drawing/2014/main" id="{32F4A9A7-F17E-7EB1-806A-45FCEE04682A}"/>
              </a:ext>
            </a:extLst>
          </p:cNvPr>
          <p:cNvSpPr>
            <a:spLocks noGrp="1"/>
          </p:cNvSpPr>
          <p:nvPr>
            <p:ph type="ftr" sz="quarter" idx="11"/>
          </p:nvPr>
        </p:nvSpPr>
        <p:spPr/>
        <p:txBody>
          <a:bodyPr/>
          <a:lstStyle/>
          <a:p>
            <a:r>
              <a:rPr lang="en-GB"/>
              <a:t>PORTH AGORED - Consolidation of Social Work Practice Programme</a:t>
            </a:r>
          </a:p>
        </p:txBody>
      </p:sp>
      <p:sp>
        <p:nvSpPr>
          <p:cNvPr id="9" name="Slide Number Placeholder 8">
            <a:extLst>
              <a:ext uri="{FF2B5EF4-FFF2-40B4-BE49-F238E27FC236}">
                <a16:creationId xmlns:a16="http://schemas.microsoft.com/office/drawing/2014/main" id="{46E36E31-2C67-50D4-6E5F-14AF5B82A6D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5812103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F3D42-CA8E-6DBC-A3E1-E9FA2BD5728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B2870E-84AE-9259-9D35-BC011FBF93CB}"/>
              </a:ext>
            </a:extLst>
          </p:cNvPr>
          <p:cNvSpPr>
            <a:spLocks noGrp="1"/>
          </p:cNvSpPr>
          <p:nvPr>
            <p:ph type="dt" sz="half" idx="10"/>
          </p:nvPr>
        </p:nvSpPr>
        <p:spPr/>
        <p:txBody>
          <a:bodyPr/>
          <a:lstStyle/>
          <a:p>
            <a:fld id="{6AF63C12-D53F-4E42-A701-2EF252226663}" type="datetime1">
              <a:rPr lang="en-GB" smtClean="0"/>
              <a:t>31/12/2024</a:t>
            </a:fld>
            <a:endParaRPr lang="en-GB"/>
          </a:p>
        </p:txBody>
      </p:sp>
      <p:sp>
        <p:nvSpPr>
          <p:cNvPr id="4" name="Footer Placeholder 3">
            <a:extLst>
              <a:ext uri="{FF2B5EF4-FFF2-40B4-BE49-F238E27FC236}">
                <a16:creationId xmlns:a16="http://schemas.microsoft.com/office/drawing/2014/main" id="{235A1A65-0B4C-D30A-7F23-CC62D485CEED}"/>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41E0B190-CBDD-0183-7260-39DB16DB5C09}"/>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8803147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DF587A-4228-FF43-A89E-8ADB6174CEFC}"/>
              </a:ext>
            </a:extLst>
          </p:cNvPr>
          <p:cNvSpPr>
            <a:spLocks noGrp="1"/>
          </p:cNvSpPr>
          <p:nvPr>
            <p:ph type="dt" sz="half" idx="10"/>
          </p:nvPr>
        </p:nvSpPr>
        <p:spPr/>
        <p:txBody>
          <a:bodyPr/>
          <a:lstStyle/>
          <a:p>
            <a:fld id="{B2488CF8-ABF2-9244-8B8A-FFDCCF94617B}" type="datetime1">
              <a:rPr lang="en-GB" smtClean="0"/>
              <a:t>31/12/2024</a:t>
            </a:fld>
            <a:endParaRPr lang="en-GB"/>
          </a:p>
        </p:txBody>
      </p:sp>
      <p:sp>
        <p:nvSpPr>
          <p:cNvPr id="3" name="Footer Placeholder 2">
            <a:extLst>
              <a:ext uri="{FF2B5EF4-FFF2-40B4-BE49-F238E27FC236}">
                <a16:creationId xmlns:a16="http://schemas.microsoft.com/office/drawing/2014/main" id="{C8D9B56B-5D95-03C7-C1C9-69C0A0B71AC4}"/>
              </a:ext>
            </a:extLst>
          </p:cNvPr>
          <p:cNvSpPr>
            <a:spLocks noGrp="1"/>
          </p:cNvSpPr>
          <p:nvPr>
            <p:ph type="ftr" sz="quarter" idx="11"/>
          </p:nvPr>
        </p:nvSpPr>
        <p:spPr/>
        <p:txBody>
          <a:bodyPr/>
          <a:lstStyle/>
          <a:p>
            <a:r>
              <a:rPr lang="en-GB"/>
              <a:t>PORTH AGORED - Consolidation of Social Work Practice Programme</a:t>
            </a:r>
          </a:p>
        </p:txBody>
      </p:sp>
      <p:sp>
        <p:nvSpPr>
          <p:cNvPr id="4" name="Slide Number Placeholder 3">
            <a:extLst>
              <a:ext uri="{FF2B5EF4-FFF2-40B4-BE49-F238E27FC236}">
                <a16:creationId xmlns:a16="http://schemas.microsoft.com/office/drawing/2014/main" id="{51F53972-FB25-299D-2A3E-A3B7679D93FE}"/>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992595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E2FE2-11B9-6B77-9FA1-1E9A702CBF4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28167AD-D9B3-C470-BB08-6305B167F0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95A94E4-5DBC-5427-15CD-DE3C858DAD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34193D6-4238-1C85-12C9-BCE187A5C101}"/>
              </a:ext>
            </a:extLst>
          </p:cNvPr>
          <p:cNvSpPr>
            <a:spLocks noGrp="1"/>
          </p:cNvSpPr>
          <p:nvPr>
            <p:ph type="dt" sz="half" idx="10"/>
          </p:nvPr>
        </p:nvSpPr>
        <p:spPr/>
        <p:txBody>
          <a:bodyPr/>
          <a:lstStyle/>
          <a:p>
            <a:fld id="{6C0DFCEB-F57A-2E4E-BF64-13401546FDA0}" type="datetime1">
              <a:rPr lang="en-GB" smtClean="0"/>
              <a:t>31/12/2024</a:t>
            </a:fld>
            <a:endParaRPr lang="en-GB"/>
          </a:p>
        </p:txBody>
      </p:sp>
      <p:sp>
        <p:nvSpPr>
          <p:cNvPr id="6" name="Footer Placeholder 5">
            <a:extLst>
              <a:ext uri="{FF2B5EF4-FFF2-40B4-BE49-F238E27FC236}">
                <a16:creationId xmlns:a16="http://schemas.microsoft.com/office/drawing/2014/main" id="{C483B673-9A90-45F6-200B-B0D0D8E5156D}"/>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670F81DF-486F-5559-4036-0F42D54E7084}"/>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206273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12003-FEF6-F02E-5B89-9C790B2D693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ED69817-E657-16DE-9B97-EDFB04F0F79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F362921-7060-3876-219A-8325D9DF70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E9255C-4B38-E12F-C7B0-C7E9AF4E5755}"/>
              </a:ext>
            </a:extLst>
          </p:cNvPr>
          <p:cNvSpPr>
            <a:spLocks noGrp="1"/>
          </p:cNvSpPr>
          <p:nvPr>
            <p:ph type="dt" sz="half" idx="10"/>
          </p:nvPr>
        </p:nvSpPr>
        <p:spPr/>
        <p:txBody>
          <a:bodyPr/>
          <a:lstStyle/>
          <a:p>
            <a:fld id="{2F3CBE70-7ED4-9B44-9B16-82ED4F31D203}" type="datetime1">
              <a:rPr lang="en-GB" smtClean="0"/>
              <a:t>31/12/2024</a:t>
            </a:fld>
            <a:endParaRPr lang="en-GB"/>
          </a:p>
        </p:txBody>
      </p:sp>
      <p:sp>
        <p:nvSpPr>
          <p:cNvPr id="6" name="Footer Placeholder 5">
            <a:extLst>
              <a:ext uri="{FF2B5EF4-FFF2-40B4-BE49-F238E27FC236}">
                <a16:creationId xmlns:a16="http://schemas.microsoft.com/office/drawing/2014/main" id="{AA04710E-34F7-218D-29ED-31E6E00C08F3}"/>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057317B5-12E3-9DF6-1B6E-A180BFC0EEE0}"/>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5062073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AF69B-E0AA-455E-CDB1-A93B76589FF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BD87E25-8025-CAE7-6B73-4937996337C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9452C75-7E41-DD6F-BC4C-9404D3022F5C}"/>
              </a:ext>
            </a:extLst>
          </p:cNvPr>
          <p:cNvSpPr>
            <a:spLocks noGrp="1"/>
          </p:cNvSpPr>
          <p:nvPr>
            <p:ph type="dt" sz="half" idx="10"/>
          </p:nvPr>
        </p:nvSpPr>
        <p:spPr/>
        <p:txBody>
          <a:bodyPr/>
          <a:lstStyle/>
          <a:p>
            <a:fld id="{4E6364F2-6C0F-E74E-BEB7-9ABDF1A70562}" type="datetime1">
              <a:rPr lang="en-GB" smtClean="0"/>
              <a:t>31/12/2024</a:t>
            </a:fld>
            <a:endParaRPr lang="en-GB"/>
          </a:p>
        </p:txBody>
      </p:sp>
      <p:sp>
        <p:nvSpPr>
          <p:cNvPr id="5" name="Footer Placeholder 4">
            <a:extLst>
              <a:ext uri="{FF2B5EF4-FFF2-40B4-BE49-F238E27FC236}">
                <a16:creationId xmlns:a16="http://schemas.microsoft.com/office/drawing/2014/main" id="{AC1BCF26-B960-62E5-F6D4-B67DB83CA168}"/>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5FB5D6DA-FE72-F5E1-8B24-50EEA3CC0FF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7844040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46C452-1DD5-6F5F-3833-2F3AA8A4441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B80679B-50A9-D72F-9723-013A10B0E9B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2150EFC-B4F7-10D1-DCA0-1D1D896AC035}"/>
              </a:ext>
            </a:extLst>
          </p:cNvPr>
          <p:cNvSpPr>
            <a:spLocks noGrp="1"/>
          </p:cNvSpPr>
          <p:nvPr>
            <p:ph type="dt" sz="half" idx="10"/>
          </p:nvPr>
        </p:nvSpPr>
        <p:spPr/>
        <p:txBody>
          <a:bodyPr/>
          <a:lstStyle/>
          <a:p>
            <a:fld id="{8410753D-3827-BB48-903D-D43D5273200F}" type="datetime1">
              <a:rPr lang="en-GB" smtClean="0"/>
              <a:t>31/12/2024</a:t>
            </a:fld>
            <a:endParaRPr lang="en-GB"/>
          </a:p>
        </p:txBody>
      </p:sp>
      <p:sp>
        <p:nvSpPr>
          <p:cNvPr id="5" name="Footer Placeholder 4">
            <a:extLst>
              <a:ext uri="{FF2B5EF4-FFF2-40B4-BE49-F238E27FC236}">
                <a16:creationId xmlns:a16="http://schemas.microsoft.com/office/drawing/2014/main" id="{70FA40D8-FEDF-B7B2-96A2-1FBB8DA1C04F}"/>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AB26CE01-9BBD-1CB0-FC1B-F4426646F876}"/>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0814638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2B0801-1725-6AEE-26B8-0397121D56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D563842-EDF8-FF73-04EA-A051A03977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775AEE7-D128-1F27-D825-6E345CC374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1FB455-E347-6249-8409-757DFF94CB93}" type="datetime1">
              <a:rPr lang="en-GB" smtClean="0"/>
              <a:t>31/12/2024</a:t>
            </a:fld>
            <a:endParaRPr lang="en-GB"/>
          </a:p>
        </p:txBody>
      </p:sp>
      <p:sp>
        <p:nvSpPr>
          <p:cNvPr id="5" name="Footer Placeholder 4">
            <a:extLst>
              <a:ext uri="{FF2B5EF4-FFF2-40B4-BE49-F238E27FC236}">
                <a16:creationId xmlns:a16="http://schemas.microsoft.com/office/drawing/2014/main" id="{21045F0C-0A6A-8560-45EF-16F49DE271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03BAC589-2C82-DD4A-41C9-2BCB330050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1295220392"/>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customXml" Target="../ink/ink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socialcare.wales/hub/sswbact"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5.xml"/><Relationship Id="rId4" Type="http://schemas.openxmlformats.org/officeDocument/2006/relationships/image" Target="../media/image11.jpeg"/></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youtu.be/dgRpfZ2WyD8"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youtu.be/hh57sJ4it7I" TargetMode="Externa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5.xml"/><Relationship Id="rId4" Type="http://schemas.openxmlformats.org/officeDocument/2006/relationships/image" Target="../media/image22.png"/></Relationships>
</file>

<file path=ppt/slides/_rels/slide19.xml.rels><?xml version="1.0" encoding="UTF-8" standalone="yes"?>
<Relationships xmlns="http://schemas.openxmlformats.org/package/2006/relationships"><Relationship Id="rId3" Type="http://schemas.openxmlformats.org/officeDocument/2006/relationships/hyperlink" Target="http://www.gov.wales/" TargetMode="External"/><Relationship Id="rId2" Type="http://schemas.openxmlformats.org/officeDocument/2006/relationships/notesSlide" Target="../notesSlides/notesSlide17.xml"/><Relationship Id="rId1" Type="http://schemas.openxmlformats.org/officeDocument/2006/relationships/slideLayout" Target="../slideLayouts/slideLayout5.xml"/><Relationship Id="rId4" Type="http://schemas.openxmlformats.org/officeDocument/2006/relationships/image" Target="../media/image23.png"/></Relationships>
</file>

<file path=ppt/slides/_rels/slide20.xml.rels><?xml version="1.0" encoding="UTF-8" standalone="yes"?>
<Relationships xmlns="http://schemas.openxmlformats.org/package/2006/relationships"><Relationship Id="rId3" Type="http://schemas.openxmlformats.org/officeDocument/2006/relationships/hyperlink" Target="https://youtu.be/qS-9F_qqOXo" TargetMode="External"/><Relationship Id="rId7" Type="http://schemas.openxmlformats.org/officeDocument/2006/relationships/image" Target="../media/image24.jpe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youtu.be/2iF41nNoM5M" TargetMode="External"/><Relationship Id="rId5" Type="http://schemas.openxmlformats.org/officeDocument/2006/relationships/hyperlink" Target="https://youtu.be/IOOs62dzOE4" TargetMode="External"/><Relationship Id="rId4" Type="http://schemas.openxmlformats.org/officeDocument/2006/relationships/hyperlink" Target="https://youtu.be/YTzMZ4Hqo7Y"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1.xml"/><Relationship Id="rId1" Type="http://schemas.openxmlformats.org/officeDocument/2006/relationships/slideLayout" Target="../slideLayouts/slideLayout5.xml"/><Relationship Id="rId5" Type="http://schemas.openxmlformats.org/officeDocument/2006/relationships/image" Target="../media/image28.png"/><Relationship Id="rId4" Type="http://schemas.openxmlformats.org/officeDocument/2006/relationships/image" Target="../media/image27.png"/></Relationships>
</file>

<file path=ppt/slides/_rels/slide2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youtu.be/jEuq50wBRSg"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youtube.com/watch?v=3OOJeAJbPlQ"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hyperlink" Target="https://www.youtube.com/watch?v=gHQ6hQ3SQUM" TargetMode="External"/><Relationship Id="rId5" Type="http://schemas.openxmlformats.org/officeDocument/2006/relationships/hyperlink" Target="https://www.youtube.com/watch?v=BjrMgGZifG8" TargetMode="External"/><Relationship Id="rId4" Type="http://schemas.openxmlformats.org/officeDocument/2006/relationships/hyperlink" Target="https://www.youtube.com/watch?v=6KN3PJjxhCQ"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notesSlide" Target="../notesSlides/notesSlide35.xml"/><Relationship Id="rId1" Type="http://schemas.openxmlformats.org/officeDocument/2006/relationships/slideLayout" Target="../slideLayouts/slideLayout5.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38.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socialcare.wales/resources/information-and-learning-hub" TargetMode="External"/><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8320351-9FA2-4A26-885B-BB8F3E490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68CD2EFB-78C2-4C6E-A6B9-4ED12FAD5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22" name="Picture 21">
            <a:extLst>
              <a:ext uri="{FF2B5EF4-FFF2-40B4-BE49-F238E27FC236}">
                <a16:creationId xmlns:a16="http://schemas.microsoft.com/office/drawing/2014/main" id="{43C3B103-3DAF-208B-5AA3-0CAF96D95689}"/>
              </a:ext>
            </a:extLst>
          </p:cNvPr>
          <p:cNvPicPr>
            <a:picLocks noChangeAspect="1"/>
          </p:cNvPicPr>
          <p:nvPr/>
        </p:nvPicPr>
        <p:blipFill rotWithShape="1">
          <a:blip r:embed="rId2">
            <a:alphaModFix amt="60000"/>
          </a:blip>
          <a:srcRect t="7977" b="7754"/>
          <a:stretch/>
        </p:blipFill>
        <p:spPr>
          <a:xfrm>
            <a:off x="-1" y="10"/>
            <a:ext cx="12192001" cy="6857990"/>
          </a:xfrm>
          <a:prstGeom prst="rect">
            <a:avLst/>
          </a:prstGeom>
        </p:spPr>
      </p:pic>
      <p:sp>
        <p:nvSpPr>
          <p:cNvPr id="2" name="Title 1">
            <a:extLst>
              <a:ext uri="{FF2B5EF4-FFF2-40B4-BE49-F238E27FC236}">
                <a16:creationId xmlns:a16="http://schemas.microsoft.com/office/drawing/2014/main" id="{329A0517-9D84-1E95-6BF1-F29666CA5EC7}"/>
              </a:ext>
            </a:extLst>
          </p:cNvPr>
          <p:cNvSpPr>
            <a:spLocks noGrp="1"/>
          </p:cNvSpPr>
          <p:nvPr>
            <p:ph type="ctrTitle"/>
          </p:nvPr>
        </p:nvSpPr>
        <p:spPr>
          <a:xfrm>
            <a:off x="841248" y="600427"/>
            <a:ext cx="9875520" cy="3299902"/>
          </a:xfrm>
        </p:spPr>
        <p:txBody>
          <a:bodyPr>
            <a:normAutofit/>
          </a:bodyPr>
          <a:lstStyle/>
          <a:p>
            <a:pPr algn="l"/>
            <a:r>
              <a:rPr lang="en-GB" sz="8200">
                <a:solidFill>
                  <a:srgbClr val="FFFFFF"/>
                </a:solidFill>
              </a:rPr>
              <a:t>Porth Agored</a:t>
            </a:r>
            <a:br>
              <a:rPr lang="en-GB" sz="8200">
                <a:solidFill>
                  <a:srgbClr val="FFFFFF"/>
                </a:solidFill>
              </a:rPr>
            </a:br>
            <a:r>
              <a:rPr lang="en-GB" sz="8200">
                <a:solidFill>
                  <a:srgbClr val="FFFFFF"/>
                </a:solidFill>
              </a:rPr>
              <a:t>Graduate Certificate</a:t>
            </a:r>
            <a:endParaRPr lang="en-US" sz="8200">
              <a:solidFill>
                <a:srgbClr val="FFFFFF"/>
              </a:solidFill>
            </a:endParaRPr>
          </a:p>
        </p:txBody>
      </p:sp>
      <p:sp>
        <p:nvSpPr>
          <p:cNvPr id="3" name="Subtitle 2">
            <a:extLst>
              <a:ext uri="{FF2B5EF4-FFF2-40B4-BE49-F238E27FC236}">
                <a16:creationId xmlns:a16="http://schemas.microsoft.com/office/drawing/2014/main" id="{A7BE6352-10C2-9667-A0DA-15E16A51A1D4}"/>
              </a:ext>
            </a:extLst>
          </p:cNvPr>
          <p:cNvSpPr>
            <a:spLocks noGrp="1"/>
          </p:cNvSpPr>
          <p:nvPr>
            <p:ph type="subTitle" idx="1"/>
          </p:nvPr>
        </p:nvSpPr>
        <p:spPr>
          <a:xfrm>
            <a:off x="859536" y="4072045"/>
            <a:ext cx="9875520" cy="1414355"/>
          </a:xfrm>
        </p:spPr>
        <p:txBody>
          <a:bodyPr>
            <a:normAutofit/>
          </a:bodyPr>
          <a:lstStyle/>
          <a:p>
            <a:pPr algn="l"/>
            <a:r>
              <a:rPr lang="en-GB" b="0">
                <a:solidFill>
                  <a:srgbClr val="FFFFFF"/>
                </a:solidFill>
              </a:rPr>
              <a:t>CPEL - Consolidation Programme</a:t>
            </a:r>
            <a:br>
              <a:rPr lang="en-GB" b="0">
                <a:solidFill>
                  <a:srgbClr val="FFFFFF"/>
                </a:solidFill>
              </a:rPr>
            </a:br>
            <a:r>
              <a:rPr lang="en-GB" b="0">
                <a:solidFill>
                  <a:srgbClr val="FFFFFF"/>
                </a:solidFill>
              </a:rPr>
              <a:t>Workshop 2 – Observation of practice</a:t>
            </a:r>
            <a:endParaRPr lang="en-US">
              <a:solidFill>
                <a:srgbClr val="FFFFFF"/>
              </a:solidFill>
            </a:endParaRPr>
          </a:p>
        </p:txBody>
      </p:sp>
      <p:sp>
        <p:nvSpPr>
          <p:cNvPr id="6" name="Footer Placeholder 5">
            <a:extLst>
              <a:ext uri="{FF2B5EF4-FFF2-40B4-BE49-F238E27FC236}">
                <a16:creationId xmlns:a16="http://schemas.microsoft.com/office/drawing/2014/main" id="{F4E3BCDA-F764-B5F9-C9C8-F66225A7B6DF}"/>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sz="1100">
                <a:solidFill>
                  <a:srgbClr val="FFFFFF"/>
                </a:solidFill>
              </a:rPr>
              <a:t>PORTH AGORED - Consolidation of Social Work Practice Programme</a:t>
            </a:r>
          </a:p>
        </p:txBody>
      </p:sp>
      <p:sp>
        <p:nvSpPr>
          <p:cNvPr id="5" name="Slide Number Placeholder 4">
            <a:extLst>
              <a:ext uri="{FF2B5EF4-FFF2-40B4-BE49-F238E27FC236}">
                <a16:creationId xmlns:a16="http://schemas.microsoft.com/office/drawing/2014/main" id="{A79C183C-B9AC-77F6-4011-E3CB66C9AFFA}"/>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smtClean="0">
                <a:solidFill>
                  <a:srgbClr val="FFFFFF"/>
                </a:solidFill>
              </a:rPr>
              <a:pPr>
                <a:spcAft>
                  <a:spcPts val="600"/>
                </a:spcAft>
              </a:pPr>
              <a:t>1</a:t>
            </a:fld>
            <a:endParaRPr lang="en-US">
              <a:solidFill>
                <a:srgbClr val="FFFFFF"/>
              </a:solidFill>
            </a:endParaRPr>
          </a:p>
        </p:txBody>
      </p:sp>
    </p:spTree>
    <p:extLst>
      <p:ext uri="{BB962C8B-B14F-4D97-AF65-F5344CB8AC3E}">
        <p14:creationId xmlns:p14="http://schemas.microsoft.com/office/powerpoint/2010/main" val="3832417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F70425DA-A475-43B7-BB5E-9915D6BDAA50}"/>
              </a:ext>
            </a:extLst>
          </p:cNvPr>
          <p:cNvSpPr>
            <a:spLocks noGrp="1"/>
          </p:cNvSpPr>
          <p:nvPr>
            <p:ph type="title"/>
          </p:nvPr>
        </p:nvSpPr>
        <p:spPr>
          <a:xfrm>
            <a:off x="838200" y="365125"/>
            <a:ext cx="10515600" cy="1325563"/>
          </a:xfrm>
        </p:spPr>
        <p:txBody>
          <a:bodyPr>
            <a:normAutofit/>
          </a:bodyPr>
          <a:lstStyle/>
          <a:p>
            <a:r>
              <a:rPr lang="en-GB" sz="5400"/>
              <a:t>Ground Rules/Expectations</a:t>
            </a:r>
          </a:p>
        </p:txBody>
      </p:sp>
      <p:sp>
        <p:nvSpPr>
          <p:cNvPr id="2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E2785C44-670B-4EEF-81B7-372E480C6CFE}"/>
              </a:ext>
            </a:extLst>
          </p:cNvPr>
          <p:cNvSpPr>
            <a:spLocks noGrp="1"/>
          </p:cNvSpPr>
          <p:nvPr>
            <p:ph idx="1"/>
          </p:nvPr>
        </p:nvSpPr>
        <p:spPr>
          <a:xfrm>
            <a:off x="838200" y="1929384"/>
            <a:ext cx="10515600" cy="4251960"/>
          </a:xfrm>
        </p:spPr>
        <p:txBody>
          <a:bodyPr>
            <a:normAutofit/>
          </a:bodyPr>
          <a:lstStyle/>
          <a:p>
            <a:r>
              <a:rPr lang="en-GB" sz="2200" dirty="0"/>
              <a:t>Confidentiality </a:t>
            </a:r>
          </a:p>
          <a:p>
            <a:r>
              <a:rPr lang="en-GB" sz="2200" dirty="0"/>
              <a:t>Respect </a:t>
            </a:r>
          </a:p>
          <a:p>
            <a:r>
              <a:rPr lang="en-GB" sz="2200" dirty="0"/>
              <a:t>Once conversation/one person speaking at one time</a:t>
            </a:r>
          </a:p>
          <a:p>
            <a:r>
              <a:rPr lang="en-GB" sz="2200" dirty="0"/>
              <a:t>If online use the hand up emoji and discussion box during the presentation to type in any questions you have. Please keep camera’s on and mute yourself when not contributing. </a:t>
            </a:r>
          </a:p>
          <a:p>
            <a:r>
              <a:rPr lang="en-GB" sz="2200" dirty="0"/>
              <a:t>Participation – please ensure you engage and focus.</a:t>
            </a:r>
          </a:p>
          <a:p>
            <a:endParaRPr lang="en-GB" sz="2200" dirty="0"/>
          </a:p>
        </p:txBody>
      </p:sp>
      <p:sp>
        <p:nvSpPr>
          <p:cNvPr id="4" name="Footer Placeholder 3">
            <a:extLst>
              <a:ext uri="{FF2B5EF4-FFF2-40B4-BE49-F238E27FC236}">
                <a16:creationId xmlns:a16="http://schemas.microsoft.com/office/drawing/2014/main" id="{032BBD90-9839-CC7A-B1FD-313844BEEC50}"/>
              </a:ext>
            </a:extLst>
          </p:cNvPr>
          <p:cNvSpPr>
            <a:spLocks noGrp="1"/>
          </p:cNvSpPr>
          <p:nvPr>
            <p:ph type="ftr" sz="quarter" idx="11"/>
          </p:nvPr>
        </p:nvSpPr>
        <p:spPr>
          <a:xfrm>
            <a:off x="3668486" y="6356350"/>
            <a:ext cx="4484914" cy="365125"/>
          </a:xfrm>
        </p:spPr>
        <p:txBody>
          <a:bodyPr/>
          <a:lstStyle/>
          <a:p>
            <a:r>
              <a:rPr lang="en-GB" dirty="0"/>
              <a:t>PORTH AGORED - Consolidation of Social Work Practice Programme</a:t>
            </a:r>
          </a:p>
        </p:txBody>
      </p:sp>
      <p:sp>
        <p:nvSpPr>
          <p:cNvPr id="5" name="Slide Number Placeholder 4">
            <a:extLst>
              <a:ext uri="{FF2B5EF4-FFF2-40B4-BE49-F238E27FC236}">
                <a16:creationId xmlns:a16="http://schemas.microsoft.com/office/drawing/2014/main" id="{B438D742-9848-42D4-4D92-7E0FA8A76120}"/>
              </a:ext>
            </a:extLst>
          </p:cNvPr>
          <p:cNvSpPr>
            <a:spLocks noGrp="1"/>
          </p:cNvSpPr>
          <p:nvPr>
            <p:ph type="sldNum" sz="quarter" idx="12"/>
          </p:nvPr>
        </p:nvSpPr>
        <p:spPr/>
        <p:txBody>
          <a:bodyPr/>
          <a:lstStyle/>
          <a:p>
            <a:fld id="{0B6AE6A0-3EF2-408A-870E-EF48D545FFB4}" type="slidenum">
              <a:rPr lang="en-GB" smtClean="0"/>
              <a:t>2</a:t>
            </a:fld>
            <a:endParaRPr lang="en-GB"/>
          </a:p>
        </p:txBody>
      </p:sp>
    </p:spTree>
    <p:extLst>
      <p:ext uri="{BB962C8B-B14F-4D97-AF65-F5344CB8AC3E}">
        <p14:creationId xmlns:p14="http://schemas.microsoft.com/office/powerpoint/2010/main" val="922998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61B0639B-6C24-9F4B-B357-B7FC8D3E7C1A}"/>
              </a:ext>
            </a:extLst>
          </p:cNvPr>
          <p:cNvSpPr>
            <a:spLocks noGrp="1"/>
          </p:cNvSpPr>
          <p:nvPr>
            <p:ph type="title"/>
          </p:nvPr>
        </p:nvSpPr>
        <p:spPr>
          <a:xfrm>
            <a:off x="848239" y="-7433"/>
            <a:ext cx="10515600" cy="1325563"/>
          </a:xfrm>
        </p:spPr>
        <p:txBody>
          <a:bodyPr>
            <a:normAutofit/>
          </a:bodyPr>
          <a:lstStyle/>
          <a:p>
            <a:r>
              <a:rPr lang="en-US" dirty="0"/>
              <a:t>Aims</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5C3344D5-827B-FE40-A118-12A97CB3C6E3}"/>
              </a:ext>
            </a:extLst>
          </p:cNvPr>
          <p:cNvSpPr>
            <a:spLocks noGrp="1"/>
          </p:cNvSpPr>
          <p:nvPr>
            <p:ph idx="1"/>
          </p:nvPr>
        </p:nvSpPr>
        <p:spPr>
          <a:xfrm>
            <a:off x="848239" y="1166085"/>
            <a:ext cx="10515600" cy="4948526"/>
          </a:xfrm>
        </p:spPr>
        <p:txBody>
          <a:bodyPr>
            <a:noAutofit/>
          </a:bodyPr>
          <a:lstStyle/>
          <a:p>
            <a:r>
              <a:rPr lang="en-US" sz="2400" dirty="0"/>
              <a:t>Increase understanding of undertaking and writing up Task 2, the observation of practice</a:t>
            </a:r>
          </a:p>
          <a:p>
            <a:r>
              <a:rPr lang="en-US" sz="2400" dirty="0"/>
              <a:t>Consider the meaning of collaborative working, co-production and partnership working</a:t>
            </a:r>
          </a:p>
          <a:p>
            <a:r>
              <a:rPr lang="en-US" sz="2400" dirty="0"/>
              <a:t>Develop understanding of dimensions of working in Wales and how to evidence this within the portfolio</a:t>
            </a:r>
            <a:endParaRPr lang="en-GB" sz="2400" dirty="0"/>
          </a:p>
          <a:p>
            <a:r>
              <a:rPr lang="en-US" sz="2400" dirty="0"/>
              <a:t>Developing knowledge of critical practice and how this links to values, ethics and communication methods including anti-discriminatory and anti oppressive practice. </a:t>
            </a:r>
          </a:p>
          <a:p>
            <a:r>
              <a:rPr lang="en-US" sz="2400" dirty="0"/>
              <a:t>Build knowledge of how to evidence the Social Care Wales (SCW) learning outcome; </a:t>
            </a:r>
            <a:r>
              <a:rPr lang="en-GB" sz="2400" b="1" kern="0" dirty="0">
                <a:latin typeface="Aptos" panose="020B0004020202020204" pitchFamily="34" charset="0"/>
                <a:cs typeface="Times New Roman" panose="02020603050405020304" pitchFamily="18" charset="0"/>
              </a:rPr>
              <a:t>a</a:t>
            </a:r>
            <a:r>
              <a:rPr lang="en-GB" sz="2400" b="1" kern="0" dirty="0">
                <a:effectLst/>
                <a:latin typeface="Aptos" panose="020B0004020202020204" pitchFamily="34" charset="0"/>
                <a:ea typeface="Calibri" panose="020F0502020204030204" pitchFamily="34" charset="0"/>
                <a:cs typeface="Times New Roman" panose="02020603050405020304" pitchFamily="18" charset="0"/>
              </a:rPr>
              <a:t>pplying analysis in assessment to inform interventions</a:t>
            </a:r>
            <a:r>
              <a:rPr lang="en-GB" sz="2400" b="1" kern="100" dirty="0">
                <a:latin typeface="Aptos" panose="020B0004020202020204" pitchFamily="34" charset="0"/>
                <a:ea typeface="Calibri" panose="020F0502020204030204" pitchFamily="34" charset="0"/>
                <a:cs typeface="Times New Roman" panose="02020603050405020304" pitchFamily="18" charset="0"/>
              </a:rPr>
              <a:t> and </a:t>
            </a:r>
            <a:r>
              <a:rPr lang="en-GB" sz="2400" b="1" dirty="0">
                <a:latin typeface="Aptos" panose="020B0004020202020204" pitchFamily="34" charset="0"/>
              </a:rPr>
              <a:t>working collaboratively with people in need of care and support, their carers</a:t>
            </a:r>
            <a:r>
              <a:rPr lang="en-GB" sz="2400" b="1" i="1" dirty="0">
                <a:latin typeface="Aptos" panose="020B0004020202020204" pitchFamily="34" charset="0"/>
              </a:rPr>
              <a:t> </a:t>
            </a:r>
            <a:r>
              <a:rPr lang="en-GB" sz="2400" b="1" dirty="0">
                <a:latin typeface="Aptos" panose="020B0004020202020204" pitchFamily="34" charset="0"/>
              </a:rPr>
              <a:t>and other professionals within the portfolio</a:t>
            </a:r>
          </a:p>
          <a:p>
            <a:pPr marL="0" indent="0">
              <a:buNone/>
            </a:pPr>
            <a:endParaRPr lang="en-US" sz="2400" dirty="0"/>
          </a:p>
        </p:txBody>
      </p:sp>
      <p:sp>
        <p:nvSpPr>
          <p:cNvPr id="4" name="Footer Placeholder 3">
            <a:extLst>
              <a:ext uri="{FF2B5EF4-FFF2-40B4-BE49-F238E27FC236}">
                <a16:creationId xmlns:a16="http://schemas.microsoft.com/office/drawing/2014/main" id="{C924C627-A872-13FB-3736-F307A300ADB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dirty="0"/>
              <a:t>PORTH AGORED - Consolidation of Social Work Practice Programme</a:t>
            </a:r>
          </a:p>
        </p:txBody>
      </p:sp>
      <p:sp>
        <p:nvSpPr>
          <p:cNvPr id="5" name="Slide Number Placeholder 4">
            <a:extLst>
              <a:ext uri="{FF2B5EF4-FFF2-40B4-BE49-F238E27FC236}">
                <a16:creationId xmlns:a16="http://schemas.microsoft.com/office/drawing/2014/main" id="{BE989643-A4B4-7344-CCA3-75F8219FA865}"/>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a:t>
            </a:fld>
            <a:endParaRPr lang="en-GB"/>
          </a:p>
        </p:txBody>
      </p:sp>
    </p:spTree>
    <p:extLst>
      <p:ext uri="{BB962C8B-B14F-4D97-AF65-F5344CB8AC3E}">
        <p14:creationId xmlns:p14="http://schemas.microsoft.com/office/powerpoint/2010/main" val="38113315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9989BDB5-87DA-C8E2-070E-B7E3F1C97EE3}"/>
              </a:ext>
            </a:extLst>
          </p:cNvPr>
          <p:cNvSpPr>
            <a:spLocks noGrp="1"/>
          </p:cNvSpPr>
          <p:nvPr>
            <p:ph type="title"/>
          </p:nvPr>
        </p:nvSpPr>
        <p:spPr>
          <a:xfrm>
            <a:off x="838200" y="365125"/>
            <a:ext cx="10515600" cy="1325563"/>
          </a:xfrm>
        </p:spPr>
        <p:txBody>
          <a:bodyPr>
            <a:normAutofit/>
          </a:bodyPr>
          <a:lstStyle/>
          <a:p>
            <a:r>
              <a:rPr lang="en-GB" sz="5400">
                <a:latin typeface="Arial" charset="0"/>
              </a:rPr>
              <a:t>Observation of practice - </a:t>
            </a:r>
            <a:r>
              <a:rPr lang="en-GB" sz="5400" b="1"/>
              <a:t>Task 2</a:t>
            </a:r>
            <a:endParaRPr lang="en-US" sz="5400" b="1"/>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B9FE4AFB-EE22-3F5B-609D-92A8F431726F}"/>
              </a:ext>
            </a:extLst>
          </p:cNvPr>
          <p:cNvSpPr>
            <a:spLocks noGrp="1"/>
          </p:cNvSpPr>
          <p:nvPr>
            <p:ph idx="1"/>
          </p:nvPr>
        </p:nvSpPr>
        <p:spPr>
          <a:xfrm>
            <a:off x="838200" y="1929384"/>
            <a:ext cx="10515600" cy="4251960"/>
          </a:xfrm>
        </p:spPr>
        <p:txBody>
          <a:bodyPr>
            <a:normAutofit lnSpcReduction="10000"/>
          </a:bodyPr>
          <a:lstStyle/>
          <a:p>
            <a:pPr>
              <a:buNone/>
            </a:pPr>
            <a:r>
              <a:rPr lang="en-GB" sz="1900" b="1" dirty="0">
                <a:latin typeface="Arial" charset="0"/>
              </a:rPr>
              <a:t>Task 2 </a:t>
            </a:r>
          </a:p>
          <a:p>
            <a:r>
              <a:rPr lang="en-GB" sz="1900" dirty="0">
                <a:latin typeface="Arial" charset="0"/>
              </a:rPr>
              <a:t>The Portfolio requires the completion of one Observation of Practice</a:t>
            </a:r>
          </a:p>
          <a:p>
            <a:r>
              <a:rPr lang="en-GB" sz="1900" dirty="0">
                <a:latin typeface="Arial" charset="0"/>
              </a:rPr>
              <a:t>The social worker must seek the individual's permission before hand and at the time of the observation and include consideration as to how the observation might impact the individual/s.  </a:t>
            </a:r>
          </a:p>
          <a:p>
            <a:r>
              <a:rPr lang="en-GB" sz="1900" dirty="0">
                <a:latin typeface="Arial" charset="0"/>
              </a:rPr>
              <a:t>The observation must be least 30 minutes long or of a suitable duration to meet the learning outcomes if virtually </a:t>
            </a:r>
          </a:p>
          <a:p>
            <a:r>
              <a:rPr lang="en-GB" sz="1900" dirty="0">
                <a:latin typeface="Arial" charset="0"/>
              </a:rPr>
              <a:t>Evidence use of communication skills and methods, values, ethics and the Code of Professional Practice</a:t>
            </a:r>
          </a:p>
          <a:p>
            <a:r>
              <a:rPr lang="en-GB" sz="1900" dirty="0">
                <a:latin typeface="Arial" charset="0"/>
              </a:rPr>
              <a:t>Include reference to the Active Offer and More than Just Words </a:t>
            </a:r>
            <a:r>
              <a:rPr lang="en-GB" sz="1800" dirty="0">
                <a:solidFill>
                  <a:srgbClr val="000000"/>
                </a:solidFill>
                <a:effectLst/>
                <a:latin typeface="Arial" panose="020B0604020202020204" pitchFamily="34" charset="0"/>
                <a:ea typeface="Times New Roman" panose="02020603050405020304" pitchFamily="18" charset="0"/>
              </a:rPr>
              <a:t>(Welsh Government, 2022-2027).</a:t>
            </a:r>
            <a:r>
              <a:rPr lang="en-GB" sz="1900" dirty="0">
                <a:latin typeface="Arial" charset="0"/>
              </a:rPr>
              <a:t> </a:t>
            </a:r>
          </a:p>
          <a:p>
            <a:r>
              <a:rPr lang="en-GB" sz="1900" dirty="0">
                <a:latin typeface="Arial" charset="0"/>
              </a:rPr>
              <a:t>The observer should obtain feedback from the individual, following the observation (See page 10 handbook/easy read version on Moodle).</a:t>
            </a:r>
          </a:p>
          <a:p>
            <a:r>
              <a:rPr lang="en-GB" sz="1900" dirty="0">
                <a:latin typeface="Arial" charset="0"/>
              </a:rPr>
              <a:t>The observer must be a 3 years post qualified social worker, it doesn't need to be the mentor. </a:t>
            </a:r>
          </a:p>
          <a:p>
            <a:endParaRPr lang="en-US" sz="1900" dirty="0"/>
          </a:p>
        </p:txBody>
      </p:sp>
      <p:sp>
        <p:nvSpPr>
          <p:cNvPr id="4" name="Footer Placeholder 3">
            <a:extLst>
              <a:ext uri="{FF2B5EF4-FFF2-40B4-BE49-F238E27FC236}">
                <a16:creationId xmlns:a16="http://schemas.microsoft.com/office/drawing/2014/main" id="{FAD01FAB-3172-6EA7-F4C4-579DC595862C}"/>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0BE3FCD2-ED79-31CB-9CDE-FDF6674A5BC8}"/>
              </a:ext>
            </a:extLst>
          </p:cNvPr>
          <p:cNvSpPr>
            <a:spLocks noGrp="1"/>
          </p:cNvSpPr>
          <p:nvPr>
            <p:ph type="sldNum" sz="quarter" idx="12"/>
          </p:nvPr>
        </p:nvSpPr>
        <p:spPr/>
        <p:txBody>
          <a:bodyPr/>
          <a:lstStyle/>
          <a:p>
            <a:fld id="{0B6AE6A0-3EF2-408A-870E-EF48D545FFB4}" type="slidenum">
              <a:rPr lang="en-GB" smtClean="0"/>
              <a:t>4</a:t>
            </a:fld>
            <a:endParaRPr lang="en-GB"/>
          </a:p>
        </p:txBody>
      </p:sp>
    </p:spTree>
    <p:extLst>
      <p:ext uri="{BB962C8B-B14F-4D97-AF65-F5344CB8AC3E}">
        <p14:creationId xmlns:p14="http://schemas.microsoft.com/office/powerpoint/2010/main" val="41734967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White puzzle with one red piece">
            <a:extLst>
              <a:ext uri="{FF2B5EF4-FFF2-40B4-BE49-F238E27FC236}">
                <a16:creationId xmlns:a16="http://schemas.microsoft.com/office/drawing/2014/main" id="{0F77C6C3-49E1-3CC1-C098-0AECA6E82AFC}"/>
              </a:ext>
            </a:extLst>
          </p:cNvPr>
          <p:cNvPicPr>
            <a:picLocks noChangeAspect="1"/>
          </p:cNvPicPr>
          <p:nvPr/>
        </p:nvPicPr>
        <p:blipFill rotWithShape="1">
          <a:blip r:embed="rId3"/>
          <a:srcRect/>
          <a:stretch/>
        </p:blipFill>
        <p:spPr>
          <a:xfrm>
            <a:off x="20" y="10"/>
            <a:ext cx="12191980" cy="6857990"/>
          </a:xfrm>
          <a:prstGeom prst="rect">
            <a:avLst/>
          </a:prstGeom>
        </p:spPr>
      </p:pic>
      <p:sp>
        <p:nvSpPr>
          <p:cNvPr id="19" name="Rectangle 18">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715F7D51-8326-74D6-D64D-3C8568EBDF8B}"/>
              </a:ext>
            </a:extLst>
          </p:cNvPr>
          <p:cNvSpPr>
            <a:spLocks noGrp="1"/>
          </p:cNvSpPr>
          <p:nvPr>
            <p:ph type="title"/>
          </p:nvPr>
        </p:nvSpPr>
        <p:spPr>
          <a:xfrm>
            <a:off x="838200" y="178772"/>
            <a:ext cx="10515600" cy="1325563"/>
          </a:xfrm>
        </p:spPr>
        <p:txBody>
          <a:bodyPr>
            <a:normAutofit/>
          </a:bodyPr>
          <a:lstStyle/>
          <a:p>
            <a:r>
              <a:rPr lang="en-GB" b="1" dirty="0"/>
              <a:t>Question - Task 2</a:t>
            </a:r>
            <a:endParaRPr lang="en-US" b="1" dirty="0"/>
          </a:p>
        </p:txBody>
      </p:sp>
      <p:sp>
        <p:nvSpPr>
          <p:cNvPr id="2" name="Content Placeholder 1">
            <a:extLst>
              <a:ext uri="{FF2B5EF4-FFF2-40B4-BE49-F238E27FC236}">
                <a16:creationId xmlns:a16="http://schemas.microsoft.com/office/drawing/2014/main" id="{23772608-055A-16B0-4DF5-D65AD864FF52}"/>
              </a:ext>
            </a:extLst>
          </p:cNvPr>
          <p:cNvSpPr>
            <a:spLocks noGrp="1"/>
          </p:cNvSpPr>
          <p:nvPr>
            <p:ph idx="1"/>
          </p:nvPr>
        </p:nvSpPr>
        <p:spPr>
          <a:xfrm>
            <a:off x="838200" y="1268361"/>
            <a:ext cx="10515600" cy="4908602"/>
          </a:xfrm>
        </p:spPr>
        <p:txBody>
          <a:bodyPr>
            <a:normAutofit lnSpcReduction="10000"/>
          </a:bodyPr>
          <a:lstStyle/>
          <a:p>
            <a:pPr marL="0" indent="0" hangingPunct="0">
              <a:buNone/>
            </a:pPr>
            <a:r>
              <a:rPr lang="en-GB" sz="2400" b="1" dirty="0"/>
              <a:t>Context</a:t>
            </a:r>
          </a:p>
          <a:p>
            <a:pPr hangingPunct="0"/>
            <a:r>
              <a:rPr lang="en-GB" sz="2400" dirty="0"/>
              <a:t>Set out the social work objectives and give a brief description of the situation including geographical and legislative contexts and any relevant cultural, ethnicity and language issues, including how consent was gained and how you have considered the impact of the observation on the individual in need of care and support and/or their carers. (300 words +/-10%)</a:t>
            </a:r>
          </a:p>
          <a:p>
            <a:pPr marL="109537" indent="0" hangingPunct="0">
              <a:buNone/>
            </a:pPr>
            <a:r>
              <a:rPr lang="en-GB" sz="2400" b="1" dirty="0"/>
              <a:t>Question</a:t>
            </a:r>
          </a:p>
          <a:p>
            <a:pPr hangingPunct="0"/>
            <a:r>
              <a:rPr lang="en-GB" sz="2400" dirty="0"/>
              <a:t>Critically reflect on your communication methods and skills during the observation; including how you identified whether you had the necessary communication skills to work with the individual in need of care and support and/or their carers.  You must use a person-centred approach to demonstrate the integration of social work ethics, values and the Code of Professional Practice. This must include culturally and linguistically sensitive practice and the principles of the “Active Offer” and make reference to “More than Just Words” (Welsh Government, 2022-2027). (1300 words +/-10%)</a:t>
            </a:r>
            <a:endParaRPr lang="en-GB" sz="2400" dirty="0">
              <a:latin typeface="Arial" panose="020B0604020202020204" pitchFamily="34" charset="0"/>
              <a:ea typeface="Times New Roman" panose="02020603050405020304" pitchFamily="18" charset="0"/>
            </a:endParaRPr>
          </a:p>
          <a:p>
            <a:endParaRPr lang="en-US" sz="2000" dirty="0"/>
          </a:p>
        </p:txBody>
      </p:sp>
      <p:sp>
        <p:nvSpPr>
          <p:cNvPr id="4" name="Footer Placeholder 3">
            <a:extLst>
              <a:ext uri="{FF2B5EF4-FFF2-40B4-BE49-F238E27FC236}">
                <a16:creationId xmlns:a16="http://schemas.microsoft.com/office/drawing/2014/main" id="{529674B5-9365-ABE4-F243-EF29CE6A2CCD}"/>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966737FC-B335-BAE2-CD58-D6B9D33CC5FF}"/>
              </a:ext>
            </a:extLst>
          </p:cNvPr>
          <p:cNvSpPr>
            <a:spLocks noGrp="1"/>
          </p:cNvSpPr>
          <p:nvPr>
            <p:ph type="sldNum" sz="quarter" idx="12"/>
          </p:nvPr>
        </p:nvSpPr>
        <p:spPr/>
        <p:txBody>
          <a:bodyPr/>
          <a:lstStyle/>
          <a:p>
            <a:fld id="{0B6AE6A0-3EF2-408A-870E-EF48D545FFB4}" type="slidenum">
              <a:rPr lang="en-GB" smtClean="0"/>
              <a:t>5</a:t>
            </a:fld>
            <a:endParaRPr lang="en-GB"/>
          </a:p>
        </p:txBody>
      </p:sp>
      <mc:AlternateContent xmlns:mc="http://schemas.openxmlformats.org/markup-compatibility/2006" xmlns:p14="http://schemas.microsoft.com/office/powerpoint/2010/main">
        <mc:Choice Requires="p14">
          <p:contentPart p14:bwMode="auto" r:id="rId4">
            <p14:nvContentPartPr>
              <p14:cNvPr id="6" name="Ink 5">
                <a:extLst>
                  <a:ext uri="{FF2B5EF4-FFF2-40B4-BE49-F238E27FC236}">
                    <a16:creationId xmlns:a16="http://schemas.microsoft.com/office/drawing/2014/main" id="{EF94C696-F8D6-F1C1-1CAE-F5A6185B2017}"/>
                  </a:ext>
                </a:extLst>
              </p14:cNvPr>
              <p14:cNvContentPartPr/>
              <p14:nvPr/>
            </p14:nvContentPartPr>
            <p14:xfrm>
              <a:off x="1552320" y="4160520"/>
              <a:ext cx="10440" cy="18360"/>
            </p14:xfrm>
          </p:contentPart>
        </mc:Choice>
        <mc:Fallback xmlns="">
          <p:pic>
            <p:nvPicPr>
              <p:cNvPr id="6" name="Ink 5">
                <a:extLst>
                  <a:ext uri="{FF2B5EF4-FFF2-40B4-BE49-F238E27FC236}">
                    <a16:creationId xmlns:a16="http://schemas.microsoft.com/office/drawing/2014/main" id="{EF94C696-F8D6-F1C1-1CAE-F5A6185B2017}"/>
                  </a:ext>
                </a:extLst>
              </p:cNvPr>
              <p:cNvPicPr/>
              <p:nvPr/>
            </p:nvPicPr>
            <p:blipFill>
              <a:blip r:embed="rId5"/>
              <a:stretch>
                <a:fillRect/>
              </a:stretch>
            </p:blipFill>
            <p:spPr>
              <a:xfrm>
                <a:off x="1542960" y="4151160"/>
                <a:ext cx="29160" cy="37080"/>
              </a:xfrm>
              <a:prstGeom prst="rect">
                <a:avLst/>
              </a:prstGeom>
            </p:spPr>
          </p:pic>
        </mc:Fallback>
      </mc:AlternateContent>
    </p:spTree>
    <p:extLst>
      <p:ext uri="{BB962C8B-B14F-4D97-AF65-F5344CB8AC3E}">
        <p14:creationId xmlns:p14="http://schemas.microsoft.com/office/powerpoint/2010/main" val="32236677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25" descr="One in a crowd">
            <a:extLst>
              <a:ext uri="{FF2B5EF4-FFF2-40B4-BE49-F238E27FC236}">
                <a16:creationId xmlns:a16="http://schemas.microsoft.com/office/drawing/2014/main" id="{21FEB017-E73E-3C44-5FB3-0270FA6E0530}"/>
              </a:ext>
            </a:extLst>
          </p:cNvPr>
          <p:cNvPicPr>
            <a:picLocks noChangeAspect="1"/>
          </p:cNvPicPr>
          <p:nvPr/>
        </p:nvPicPr>
        <p:blipFill rotWithShape="1">
          <a:blip r:embed="rId3">
            <a:alphaModFix amt="49000"/>
            <a:extLst>
              <a:ext uri="{BEBA8EAE-BF5A-486C-A8C5-ECC9F3942E4B}">
                <a14:imgProps xmlns:a14="http://schemas.microsoft.com/office/drawing/2010/main">
                  <a14:imgLayer r:embed="rId4">
                    <a14:imgEffect>
                      <a14:saturation sat="37000"/>
                    </a14:imgEffect>
                  </a14:imgLayer>
                </a14:imgProps>
              </a:ext>
            </a:extLst>
          </a:blip>
          <a:srcRect b="25000"/>
          <a:stretch/>
        </p:blipFill>
        <p:spPr>
          <a:xfrm>
            <a:off x="0" y="68696"/>
            <a:ext cx="12191980" cy="6857990"/>
          </a:xfrm>
          <a:prstGeom prst="rect">
            <a:avLst/>
          </a:prstGeom>
          <a:effectLst>
            <a:outerShdw blurRad="1270000" dist="50800" dir="5400000" algn="ctr" rotWithShape="0">
              <a:srgbClr val="000000"/>
            </a:outerShdw>
          </a:effectLst>
        </p:spPr>
      </p:pic>
      <p:sp>
        <p:nvSpPr>
          <p:cNvPr id="7" name="Title 6">
            <a:extLst>
              <a:ext uri="{FF2B5EF4-FFF2-40B4-BE49-F238E27FC236}">
                <a16:creationId xmlns:a16="http://schemas.microsoft.com/office/drawing/2014/main" id="{A84CE848-0417-724A-8503-47D6830E2B82}"/>
              </a:ext>
            </a:extLst>
          </p:cNvPr>
          <p:cNvSpPr>
            <a:spLocks noGrp="1"/>
          </p:cNvSpPr>
          <p:nvPr>
            <p:ph type="title"/>
          </p:nvPr>
        </p:nvSpPr>
        <p:spPr>
          <a:xfrm>
            <a:off x="495310" y="275835"/>
            <a:ext cx="10515600" cy="1325563"/>
          </a:xfrm>
        </p:spPr>
        <p:txBody>
          <a:bodyPr>
            <a:normAutofit/>
          </a:bodyPr>
          <a:lstStyle/>
          <a:p>
            <a:r>
              <a:rPr lang="en-US" sz="4800" b="1" dirty="0">
                <a:solidFill>
                  <a:schemeClr val="bg1"/>
                </a:solidFill>
              </a:rPr>
              <a:t>Permission/Consent</a:t>
            </a:r>
          </a:p>
        </p:txBody>
      </p:sp>
      <p:sp>
        <p:nvSpPr>
          <p:cNvPr id="27" name="Content Placeholder 7">
            <a:extLst>
              <a:ext uri="{FF2B5EF4-FFF2-40B4-BE49-F238E27FC236}">
                <a16:creationId xmlns:a16="http://schemas.microsoft.com/office/drawing/2014/main" id="{0286DBDE-555B-BE4D-894D-7E981DBABB4A}"/>
              </a:ext>
            </a:extLst>
          </p:cNvPr>
          <p:cNvSpPr>
            <a:spLocks noGrp="1"/>
          </p:cNvSpPr>
          <p:nvPr>
            <p:ph sz="half" idx="1"/>
          </p:nvPr>
        </p:nvSpPr>
        <p:spPr>
          <a:xfrm>
            <a:off x="495310" y="1690688"/>
            <a:ext cx="5181600" cy="4351338"/>
          </a:xfrm>
        </p:spPr>
        <p:txBody>
          <a:bodyPr>
            <a:normAutofit fontScale="92500" lnSpcReduction="20000"/>
          </a:bodyPr>
          <a:lstStyle/>
          <a:p>
            <a:r>
              <a:rPr lang="en-GB" altLang="en-US" b="1" dirty="0">
                <a:solidFill>
                  <a:schemeClr val="bg1"/>
                </a:solidFill>
                <a:latin typeface="Arial" panose="020B0604020202020204" pitchFamily="34" charset="0"/>
                <a:cs typeface="Arial" panose="020B0604020202020204" pitchFamily="34" charset="0"/>
              </a:rPr>
              <a:t>Permission</a:t>
            </a:r>
            <a:r>
              <a:rPr lang="en-GB" altLang="en-US" dirty="0">
                <a:solidFill>
                  <a:schemeClr val="bg1"/>
                </a:solidFill>
                <a:latin typeface="Arial" panose="020B0604020202020204" pitchFamily="34" charset="0"/>
                <a:cs typeface="Arial" panose="020B0604020202020204" pitchFamily="34" charset="0"/>
              </a:rPr>
              <a:t> of the individual </a:t>
            </a:r>
            <a:r>
              <a:rPr lang="en-GB" altLang="en-US" b="1" dirty="0">
                <a:solidFill>
                  <a:schemeClr val="bg1"/>
                </a:solidFill>
                <a:latin typeface="Arial" panose="020B0604020202020204" pitchFamily="34" charset="0"/>
                <a:cs typeface="Arial" panose="020B0604020202020204" pitchFamily="34" charset="0"/>
              </a:rPr>
              <a:t>must be gained before</a:t>
            </a:r>
            <a:r>
              <a:rPr lang="en-GB" altLang="en-US" dirty="0">
                <a:solidFill>
                  <a:schemeClr val="bg1"/>
                </a:solidFill>
                <a:latin typeface="Arial" panose="020B0604020202020204" pitchFamily="34" charset="0"/>
                <a:cs typeface="Arial" panose="020B0604020202020204" pitchFamily="34" charset="0"/>
              </a:rPr>
              <a:t> the observation takes place and check again before commencing the observation this and the impact of the observation on the individual must be discussed in the “context” section of task 2. </a:t>
            </a:r>
          </a:p>
          <a:p>
            <a:r>
              <a:rPr lang="en-GB" altLang="en-US" dirty="0">
                <a:solidFill>
                  <a:schemeClr val="bg1"/>
                </a:solidFill>
                <a:latin typeface="Arial" panose="020B0604020202020204" pitchFamily="34" charset="0"/>
                <a:cs typeface="Arial" panose="020B0604020202020204" pitchFamily="34" charset="0"/>
              </a:rPr>
              <a:t>Discuss/prepare the individual/family/carer for being asked for feedback after the observation. Advise the individual that it is fine to give constructive criticism. </a:t>
            </a:r>
          </a:p>
          <a:p>
            <a:endParaRPr lang="en-US" dirty="0"/>
          </a:p>
        </p:txBody>
      </p:sp>
      <p:sp>
        <p:nvSpPr>
          <p:cNvPr id="4" name="Content Placeholder 3">
            <a:extLst>
              <a:ext uri="{FF2B5EF4-FFF2-40B4-BE49-F238E27FC236}">
                <a16:creationId xmlns:a16="http://schemas.microsoft.com/office/drawing/2014/main" id="{07778F40-BFD5-A8E4-83B7-F3CB8E5FFF78}"/>
              </a:ext>
            </a:extLst>
          </p:cNvPr>
          <p:cNvSpPr>
            <a:spLocks noGrp="1"/>
          </p:cNvSpPr>
          <p:nvPr>
            <p:ph sz="half" idx="2"/>
          </p:nvPr>
        </p:nvSpPr>
        <p:spPr>
          <a:xfrm>
            <a:off x="6515092" y="1690688"/>
            <a:ext cx="5181600" cy="4351338"/>
          </a:xfrm>
        </p:spPr>
        <p:txBody>
          <a:bodyPr>
            <a:normAutofit fontScale="92500" lnSpcReduction="20000"/>
          </a:bodyPr>
          <a:lstStyle/>
          <a:p>
            <a:r>
              <a:rPr lang="en-GB" dirty="0">
                <a:solidFill>
                  <a:schemeClr val="bg1"/>
                </a:solidFill>
                <a:latin typeface="Calibri" panose="020F0502020204030204" pitchFamily="34" charset="0"/>
              </a:rPr>
              <a:t>T</a:t>
            </a:r>
            <a:r>
              <a:rPr lang="en-GB" b="0" i="0" u="none" strike="noStrike" dirty="0">
                <a:solidFill>
                  <a:schemeClr val="bg1"/>
                </a:solidFill>
                <a:effectLst/>
                <a:latin typeface="Calibri" panose="020F0502020204030204" pitchFamily="34" charset="0"/>
              </a:rPr>
              <a:t>he individual should give consent (although it may be relevant to ask carers too). If the individual is unable to give consent so due to capacity, then learners should </a:t>
            </a:r>
            <a:r>
              <a:rPr lang="en-GB" dirty="0">
                <a:solidFill>
                  <a:schemeClr val="bg1"/>
                </a:solidFill>
                <a:latin typeface="Calibri" panose="020F0502020204030204" pitchFamily="34" charset="0"/>
              </a:rPr>
              <a:t>consider if </a:t>
            </a:r>
            <a:r>
              <a:rPr lang="en-GB" b="0" i="0" u="none" strike="noStrike" dirty="0">
                <a:solidFill>
                  <a:schemeClr val="bg1"/>
                </a:solidFill>
                <a:effectLst/>
                <a:latin typeface="Calibri" panose="020F0502020204030204" pitchFamily="34" charset="0"/>
              </a:rPr>
              <a:t>this is the right piece of work to be observed. If all cases have capacity issues, then the learner will need to be very clear about trying to involve the individual, what they did next and how they reached the conclusion as to who should give permission/consent. </a:t>
            </a:r>
            <a:endParaRPr lang="en-GB" altLang="en-US" dirty="0">
              <a:solidFill>
                <a:schemeClr val="bg1"/>
              </a:solidFill>
              <a:latin typeface="Arial" panose="020B0604020202020204" pitchFamily="34" charset="0"/>
              <a:cs typeface="Arial" panose="020B0604020202020204" pitchFamily="34" charset="0"/>
            </a:endParaRPr>
          </a:p>
          <a:p>
            <a:endParaRPr lang="en-US" dirty="0"/>
          </a:p>
        </p:txBody>
      </p:sp>
      <p:sp>
        <p:nvSpPr>
          <p:cNvPr id="2" name="Footer Placeholder 1">
            <a:extLst>
              <a:ext uri="{FF2B5EF4-FFF2-40B4-BE49-F238E27FC236}">
                <a16:creationId xmlns:a16="http://schemas.microsoft.com/office/drawing/2014/main" id="{006C002B-44B8-DD33-53C8-14E1D876DC14}"/>
              </a:ext>
            </a:extLst>
          </p:cNvPr>
          <p:cNvSpPr>
            <a:spLocks noGrp="1"/>
          </p:cNvSpPr>
          <p:nvPr>
            <p:ph type="ftr" sz="quarter" idx="11"/>
          </p:nvPr>
        </p:nvSpPr>
        <p:spPr/>
        <p:txBody>
          <a:bodyPr>
            <a:normAutofit/>
          </a:bodyPr>
          <a:lstStyle/>
          <a:p>
            <a:pPr>
              <a:spcAft>
                <a:spcPts val="600"/>
              </a:spcAft>
            </a:pPr>
            <a:r>
              <a:rPr lang="en-GB" sz="1100" dirty="0">
                <a:solidFill>
                  <a:schemeClr val="tx1">
                    <a:lumMod val="50000"/>
                    <a:lumOff val="50000"/>
                  </a:schemeClr>
                </a:solidFill>
              </a:rPr>
              <a:t>PORTH AGORED - Consolidation of Social Work Practice Programme</a:t>
            </a:r>
          </a:p>
        </p:txBody>
      </p:sp>
      <p:sp>
        <p:nvSpPr>
          <p:cNvPr id="3" name="Slide Number Placeholder 2">
            <a:extLst>
              <a:ext uri="{FF2B5EF4-FFF2-40B4-BE49-F238E27FC236}">
                <a16:creationId xmlns:a16="http://schemas.microsoft.com/office/drawing/2014/main" id="{CA85D513-60E1-EA14-7A53-168BACCF7E79}"/>
              </a:ext>
            </a:extLst>
          </p:cNvPr>
          <p:cNvSpPr>
            <a:spLocks noGrp="1"/>
          </p:cNvSpPr>
          <p:nvPr>
            <p:ph type="sldNum" sz="quarter" idx="12"/>
          </p:nvPr>
        </p:nvSpPr>
        <p:spPr/>
        <p:txBody>
          <a:bodyPr>
            <a:normAutofit/>
          </a:bodyPr>
          <a:lstStyle/>
          <a:p>
            <a:pPr>
              <a:spcAft>
                <a:spcPts val="600"/>
              </a:spcAft>
            </a:pPr>
            <a:fld id="{0B6AE6A0-3EF2-408A-870E-EF48D545FFB4}" type="slidenum">
              <a:rPr lang="en-GB">
                <a:solidFill>
                  <a:schemeClr val="tx1">
                    <a:lumMod val="50000"/>
                    <a:lumOff val="50000"/>
                  </a:schemeClr>
                </a:solidFill>
              </a:rPr>
              <a:pPr>
                <a:spcAft>
                  <a:spcPts val="600"/>
                </a:spcAft>
              </a:pPr>
              <a:t>6</a:t>
            </a:fld>
            <a:endParaRPr lang="en-GB" dirty="0">
              <a:solidFill>
                <a:schemeClr val="tx1">
                  <a:lumMod val="50000"/>
                  <a:lumOff val="50000"/>
                </a:schemeClr>
              </a:solidFill>
            </a:endParaRPr>
          </a:p>
        </p:txBody>
      </p:sp>
    </p:spTree>
    <p:extLst>
      <p:ext uri="{BB962C8B-B14F-4D97-AF65-F5344CB8AC3E}">
        <p14:creationId xmlns:p14="http://schemas.microsoft.com/office/powerpoint/2010/main" val="20872109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A9EB1-FD07-7B92-85C1-06F68F3F037D}"/>
              </a:ext>
            </a:extLst>
          </p:cNvPr>
          <p:cNvSpPr>
            <a:spLocks noGrp="1"/>
          </p:cNvSpPr>
          <p:nvPr>
            <p:ph type="title"/>
          </p:nvPr>
        </p:nvSpPr>
        <p:spPr/>
        <p:txBody>
          <a:bodyPr>
            <a:normAutofit fontScale="90000"/>
          </a:bodyPr>
          <a:lstStyle/>
          <a:p>
            <a:r>
              <a:rPr lang="en-US" sz="5400" b="1" dirty="0">
                <a:latin typeface="Arial" panose="020B0604020202020204" pitchFamily="34" charset="0"/>
                <a:cs typeface="Arial" panose="020B0604020202020204" pitchFamily="34" charset="0"/>
              </a:rPr>
              <a:t>SCW Learning Outcomes </a:t>
            </a:r>
            <a:br>
              <a:rPr lang="en-US" sz="5400" b="1" dirty="0">
                <a:latin typeface="Arial" panose="020B0604020202020204" pitchFamily="34" charset="0"/>
                <a:cs typeface="Arial" panose="020B0604020202020204" pitchFamily="34" charset="0"/>
              </a:rPr>
            </a:br>
            <a:r>
              <a:rPr lang="en-GB" sz="4400" kern="0" dirty="0">
                <a:solidFill>
                  <a:srgbClr val="000000"/>
                </a:solidFill>
                <a:effectLst/>
                <a:latin typeface="Arial" panose="020B0604020202020204" pitchFamily="34" charset="0"/>
                <a:ea typeface="Calibri" panose="020F0502020204030204" pitchFamily="34" charset="0"/>
                <a:cs typeface="Arial" panose="020B0604020202020204" pitchFamily="34" charset="0"/>
              </a:rPr>
              <a:t>Task 2 - Observation and feedback</a:t>
            </a:r>
            <a:endParaRPr lang="en-US" dirty="0"/>
          </a:p>
        </p:txBody>
      </p:sp>
      <p:sp>
        <p:nvSpPr>
          <p:cNvPr id="3" name="Text Placeholder 2">
            <a:extLst>
              <a:ext uri="{FF2B5EF4-FFF2-40B4-BE49-F238E27FC236}">
                <a16:creationId xmlns:a16="http://schemas.microsoft.com/office/drawing/2014/main" id="{2DF050E5-6732-649B-7BD8-5D65E86FF555}"/>
              </a:ext>
            </a:extLst>
          </p:cNvPr>
          <p:cNvSpPr>
            <a:spLocks noGrp="1"/>
          </p:cNvSpPr>
          <p:nvPr>
            <p:ph type="body" idx="1"/>
          </p:nvPr>
        </p:nvSpPr>
        <p:spPr>
          <a:xfrm>
            <a:off x="836612" y="1690688"/>
            <a:ext cx="11061700" cy="823912"/>
          </a:xfrm>
        </p:spPr>
        <p:txBody>
          <a:bodyPr>
            <a:noAutofit/>
          </a:bodyPr>
          <a:lstStyle/>
          <a:p>
            <a:r>
              <a:rPr lang="en-US" sz="2600" b="0" dirty="0"/>
              <a:t>There are the 2 learning outcomes to be evidenced. These are then broken down further into “assessment criteria” which give more detail of how to do this. </a:t>
            </a:r>
          </a:p>
        </p:txBody>
      </p:sp>
      <p:sp>
        <p:nvSpPr>
          <p:cNvPr id="4" name="Content Placeholder 3">
            <a:extLst>
              <a:ext uri="{FF2B5EF4-FFF2-40B4-BE49-F238E27FC236}">
                <a16:creationId xmlns:a16="http://schemas.microsoft.com/office/drawing/2014/main" id="{D2A4502B-DA47-A1DD-CC94-A4FEA91FED9F}"/>
              </a:ext>
            </a:extLst>
          </p:cNvPr>
          <p:cNvSpPr>
            <a:spLocks noGrp="1"/>
          </p:cNvSpPr>
          <p:nvPr>
            <p:ph sz="half" idx="2"/>
          </p:nvPr>
        </p:nvSpPr>
        <p:spPr>
          <a:xfrm>
            <a:off x="836612" y="2599675"/>
            <a:ext cx="5157787" cy="3684588"/>
          </a:xfrm>
        </p:spPr>
        <p:txBody>
          <a:bodyPr>
            <a:normAutofit fontScale="92500" lnSpcReduction="10000"/>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b="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 Applying analysis in assessment to inform interventions</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b="1" i="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Learning Outcomes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learner can:</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1.2.</a:t>
            </a:r>
            <a:r>
              <a:rPr lang="en-GB" sz="2800" kern="100" dirty="0">
                <a:latin typeface="Calibri" panose="020F0502020204030204" pitchFamily="34" charset="0"/>
                <a:ea typeface="Calibri" panose="020F0502020204030204" pitchFamily="34" charset="0"/>
                <a:cs typeface="Times New Roman" panose="02020603050405020304" pitchFamily="18" charset="0"/>
              </a:rPr>
              <a:t> </a:t>
            </a: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Be able to use a citizen centred,</a:t>
            </a:r>
            <a:r>
              <a:rPr lang="en-GB" sz="2800" kern="100" dirty="0">
                <a:latin typeface="Calibri" panose="020F0502020204030204" pitchFamily="34" charset="0"/>
                <a:ea typeface="Calibri" panose="020F0502020204030204" pitchFamily="34" charset="0"/>
                <a:cs typeface="Times New Roman" panose="02020603050405020304" pitchFamily="18" charset="0"/>
              </a:rPr>
              <a:t> </a:t>
            </a: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outcome focused approach to</a:t>
            </a:r>
            <a:r>
              <a:rPr lang="en-GB" sz="2800" kern="100" dirty="0">
                <a:latin typeface="Calibri" panose="020F0502020204030204" pitchFamily="34" charset="0"/>
                <a:ea typeface="Calibri" panose="020F0502020204030204" pitchFamily="34" charset="0"/>
                <a:cs typeface="Times New Roman" panose="02020603050405020304" pitchFamily="18" charset="0"/>
              </a:rPr>
              <a:t> </a:t>
            </a: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carry out a range of assessments</a:t>
            </a:r>
            <a:r>
              <a:rPr lang="en-GB" sz="2800" kern="100" dirty="0">
                <a:latin typeface="Calibri" panose="020F0502020204030204" pitchFamily="34" charset="0"/>
                <a:ea typeface="Calibri" panose="020F0502020204030204" pitchFamily="34" charset="0"/>
                <a:cs typeface="Times New Roman" panose="02020603050405020304" pitchFamily="18" charset="0"/>
              </a:rPr>
              <a:t> </a:t>
            </a: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to promote and support well-being</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5" name="Content Placeholder 4">
            <a:extLst>
              <a:ext uri="{FF2B5EF4-FFF2-40B4-BE49-F238E27FC236}">
                <a16:creationId xmlns:a16="http://schemas.microsoft.com/office/drawing/2014/main" id="{0E9458AF-CEA9-8AFA-D49A-5BECE648B984}"/>
              </a:ext>
            </a:extLst>
          </p:cNvPr>
          <p:cNvSpPr>
            <a:spLocks noGrp="1"/>
          </p:cNvSpPr>
          <p:nvPr>
            <p:ph sz="quarter" idx="4"/>
          </p:nvPr>
        </p:nvSpPr>
        <p:spPr>
          <a:xfrm>
            <a:off x="6169024" y="2599675"/>
            <a:ext cx="5183188" cy="3684588"/>
          </a:xfrm>
        </p:spPr>
        <p:txBody>
          <a:bodyPr>
            <a:normAutofit fontScale="92500" lnSpcReduction="10000"/>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b="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 Working collaboratively with Service Users, Carers and Other Professionals</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b="1" i="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Learning Outcomes: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learner can:</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2.1.</a:t>
            </a:r>
            <a:r>
              <a:rPr lang="en-GB" sz="2800" kern="100" dirty="0">
                <a:latin typeface="Calibri" panose="020F0502020204030204" pitchFamily="34" charset="0"/>
                <a:ea typeface="Calibri" panose="020F0502020204030204" pitchFamily="34" charset="0"/>
                <a:cs typeface="Times New Roman" panose="02020603050405020304" pitchFamily="18" charset="0"/>
              </a:rPr>
              <a:t> </a:t>
            </a: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Be able to communicate</a:t>
            </a:r>
            <a:r>
              <a:rPr lang="en-GB" sz="2800" kern="100" dirty="0">
                <a:latin typeface="Calibri" panose="020F0502020204030204" pitchFamily="34" charset="0"/>
                <a:ea typeface="Calibri" panose="020F0502020204030204" pitchFamily="34" charset="0"/>
                <a:cs typeface="Times New Roman" panose="02020603050405020304" pitchFamily="18" charset="0"/>
              </a:rPr>
              <a:t> </a:t>
            </a: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effectively with people in need of</a:t>
            </a:r>
            <a:r>
              <a:rPr lang="en-GB" sz="2800" kern="100" dirty="0">
                <a:latin typeface="Calibri" panose="020F0502020204030204" pitchFamily="34" charset="0"/>
                <a:ea typeface="Calibri" panose="020F0502020204030204" pitchFamily="34" charset="0"/>
                <a:cs typeface="Times New Roman" panose="02020603050405020304" pitchFamily="18" charset="0"/>
              </a:rPr>
              <a:t> </a:t>
            </a: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care and support and their carers</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6" name="Footer Placeholder 5">
            <a:extLst>
              <a:ext uri="{FF2B5EF4-FFF2-40B4-BE49-F238E27FC236}">
                <a16:creationId xmlns:a16="http://schemas.microsoft.com/office/drawing/2014/main" id="{1081DA3F-9F01-44A2-81EF-74B55394D809}"/>
              </a:ext>
            </a:extLst>
          </p:cNvPr>
          <p:cNvSpPr>
            <a:spLocks noGrp="1"/>
          </p:cNvSpPr>
          <p:nvPr>
            <p:ph type="ftr" sz="quarter" idx="11"/>
          </p:nvPr>
        </p:nvSpPr>
        <p:spPr/>
        <p:txBody>
          <a:bodyPr/>
          <a:lstStyle/>
          <a:p>
            <a:r>
              <a:rPr lang="en-GB"/>
              <a:t>PORTH AGORED - Consolidation of Social Work Practice Programme</a:t>
            </a:r>
          </a:p>
        </p:txBody>
      </p:sp>
    </p:spTree>
    <p:extLst>
      <p:ext uri="{BB962C8B-B14F-4D97-AF65-F5344CB8AC3E}">
        <p14:creationId xmlns:p14="http://schemas.microsoft.com/office/powerpoint/2010/main" val="478248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6A8AAC95-3719-4BCD-B710-4160043D9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23">
            <a:extLst>
              <a:ext uri="{FF2B5EF4-FFF2-40B4-BE49-F238E27FC236}">
                <a16:creationId xmlns:a16="http://schemas.microsoft.com/office/drawing/2014/main" id="{73A6D7BA-50E4-42FE-A0E3-FC42B7EC43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2767722"/>
            <a:ext cx="3021543" cy="1532055"/>
          </a:xfrm>
          <a:custGeom>
            <a:avLst/>
            <a:gdLst>
              <a:gd name="connsiteX0" fmla="*/ 3021543 w 3021543"/>
              <a:gd name="connsiteY0" fmla="*/ 0 h 1532055"/>
              <a:gd name="connsiteX1" fmla="*/ 2963800 w 3021543"/>
              <a:gd name="connsiteY1" fmla="*/ 7730 h 1532055"/>
              <a:gd name="connsiteX2" fmla="*/ 2793803 w 3021543"/>
              <a:gd name="connsiteY2" fmla="*/ 25704 h 1532055"/>
              <a:gd name="connsiteX3" fmla="*/ 2414348 w 3021543"/>
              <a:gd name="connsiteY3" fmla="*/ 31695 h 1532055"/>
              <a:gd name="connsiteX4" fmla="*/ 2091558 w 3021543"/>
              <a:gd name="connsiteY4" fmla="*/ 29298 h 1532055"/>
              <a:gd name="connsiteX5" fmla="*/ 1645319 w 3021543"/>
              <a:gd name="connsiteY5" fmla="*/ 30497 h 1532055"/>
              <a:gd name="connsiteX6" fmla="*/ 1243602 w 3021543"/>
              <a:gd name="connsiteY6" fmla="*/ 64048 h 1532055"/>
              <a:gd name="connsiteX7" fmla="*/ 753851 w 3021543"/>
              <a:gd name="connsiteY7" fmla="*/ 61651 h 1532055"/>
              <a:gd name="connsiteX8" fmla="*/ 465465 w 3021543"/>
              <a:gd name="connsiteY8" fmla="*/ 123960 h 1532055"/>
              <a:gd name="connsiteX9" fmla="*/ 546416 w 3021543"/>
              <a:gd name="connsiteY9" fmla="*/ 145529 h 1532055"/>
              <a:gd name="connsiteX10" fmla="*/ 689091 w 3021543"/>
              <a:gd name="connsiteY10" fmla="*/ 192260 h 1532055"/>
              <a:gd name="connsiteX11" fmla="*/ 704269 w 3021543"/>
              <a:gd name="connsiteY11" fmla="*/ 222217 h 1532055"/>
              <a:gd name="connsiteX12" fmla="*/ 683020 w 3021543"/>
              <a:gd name="connsiteY12" fmla="*/ 236595 h 1532055"/>
              <a:gd name="connsiteX13" fmla="*/ 621295 w 3021543"/>
              <a:gd name="connsiteY13" fmla="*/ 264155 h 1532055"/>
              <a:gd name="connsiteX14" fmla="*/ 848968 w 3021543"/>
              <a:gd name="connsiteY14" fmla="*/ 304896 h 1532055"/>
              <a:gd name="connsiteX15" fmla="*/ 768018 w 3021543"/>
              <a:gd name="connsiteY15" fmla="*/ 330059 h 1532055"/>
              <a:gd name="connsiteX16" fmla="*/ 684032 w 3021543"/>
              <a:gd name="connsiteY16" fmla="*/ 348032 h 1532055"/>
              <a:gd name="connsiteX17" fmla="*/ 592962 w 3021543"/>
              <a:gd name="connsiteY17" fmla="*/ 361213 h 1532055"/>
              <a:gd name="connsiteX18" fmla="*/ 509988 w 3021543"/>
              <a:gd name="connsiteY18" fmla="*/ 387575 h 1532055"/>
              <a:gd name="connsiteX19" fmla="*/ 726531 w 3021543"/>
              <a:gd name="connsiteY19" fmla="*/ 398359 h 1532055"/>
              <a:gd name="connsiteX20" fmla="*/ 614212 w 3021543"/>
              <a:gd name="connsiteY20" fmla="*/ 422324 h 1532055"/>
              <a:gd name="connsiteX21" fmla="*/ 522131 w 3021543"/>
              <a:gd name="connsiteY21" fmla="*/ 453478 h 1532055"/>
              <a:gd name="connsiteX22" fmla="*/ 457370 w 3021543"/>
              <a:gd name="connsiteY22" fmla="*/ 467857 h 1532055"/>
              <a:gd name="connsiteX23" fmla="*/ 388562 w 3021543"/>
              <a:gd name="connsiteY23" fmla="*/ 471452 h 1532055"/>
              <a:gd name="connsiteX24" fmla="*/ 372372 w 3021543"/>
              <a:gd name="connsiteY24" fmla="*/ 494218 h 1532055"/>
              <a:gd name="connsiteX25" fmla="*/ 393622 w 3021543"/>
              <a:gd name="connsiteY25" fmla="*/ 518184 h 1532055"/>
              <a:gd name="connsiteX26" fmla="*/ 426002 w 3021543"/>
              <a:gd name="connsiteY26" fmla="*/ 520580 h 1532055"/>
              <a:gd name="connsiteX27" fmla="*/ 619271 w 3021543"/>
              <a:gd name="connsiteY27" fmla="*/ 526571 h 1532055"/>
              <a:gd name="connsiteX28" fmla="*/ 0 w 3021543"/>
              <a:gd name="connsiteY28" fmla="*/ 579294 h 1532055"/>
              <a:gd name="connsiteX29" fmla="*/ 83986 w 3021543"/>
              <a:gd name="connsiteY29" fmla="*/ 611647 h 1532055"/>
              <a:gd name="connsiteX30" fmla="*/ 112319 w 3021543"/>
              <a:gd name="connsiteY30" fmla="*/ 700317 h 1532055"/>
              <a:gd name="connsiteX31" fmla="*/ 215531 w 3021543"/>
              <a:gd name="connsiteY31" fmla="*/ 750643 h 1532055"/>
              <a:gd name="connsiteX32" fmla="*/ 282315 w 3021543"/>
              <a:gd name="connsiteY32" fmla="*/ 768617 h 1532055"/>
              <a:gd name="connsiteX33" fmla="*/ 435109 w 3021543"/>
              <a:gd name="connsiteY33" fmla="*/ 794979 h 1532055"/>
              <a:gd name="connsiteX34" fmla="*/ 457370 w 3021543"/>
              <a:gd name="connsiteY34" fmla="*/ 838116 h 1532055"/>
              <a:gd name="connsiteX35" fmla="*/ 476596 w 3021543"/>
              <a:gd name="connsiteY35" fmla="*/ 886046 h 1532055"/>
              <a:gd name="connsiteX36" fmla="*/ 517071 w 3021543"/>
              <a:gd name="connsiteY36" fmla="*/ 917200 h 1532055"/>
              <a:gd name="connsiteX37" fmla="*/ 202377 w 3021543"/>
              <a:gd name="connsiteY37" fmla="*/ 912407 h 1532055"/>
              <a:gd name="connsiteX38" fmla="*/ 557546 w 3021543"/>
              <a:gd name="connsiteY38" fmla="*/ 1013060 h 1532055"/>
              <a:gd name="connsiteX39" fmla="*/ 526178 w 3021543"/>
              <a:gd name="connsiteY39" fmla="*/ 1052602 h 1532055"/>
              <a:gd name="connsiteX40" fmla="*/ 720459 w 3021543"/>
              <a:gd name="connsiteY40" fmla="*/ 1106523 h 1532055"/>
              <a:gd name="connsiteX41" fmla="*/ 616236 w 3021543"/>
              <a:gd name="connsiteY41" fmla="*/ 1112514 h 1532055"/>
              <a:gd name="connsiteX42" fmla="*/ 1222353 w 3021543"/>
              <a:gd name="connsiteY42" fmla="*/ 1337785 h 1532055"/>
              <a:gd name="connsiteX43" fmla="*/ 2087511 w 3021543"/>
              <a:gd name="connsiteY43" fmla="*/ 1500747 h 1532055"/>
              <a:gd name="connsiteX44" fmla="*/ 2425479 w 3021543"/>
              <a:gd name="connsiteY44" fmla="*/ 1531901 h 1532055"/>
              <a:gd name="connsiteX45" fmla="*/ 2809994 w 3021543"/>
              <a:gd name="connsiteY45" fmla="*/ 1522315 h 1532055"/>
              <a:gd name="connsiteX46" fmla="*/ 2953618 w 3021543"/>
              <a:gd name="connsiteY46" fmla="*/ 1512448 h 1532055"/>
              <a:gd name="connsiteX47" fmla="*/ 3021543 w 3021543"/>
              <a:gd name="connsiteY47" fmla="*/ 1502657 h 1532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532055">
                <a:moveTo>
                  <a:pt x="3021543" y="0"/>
                </a:moveTo>
                <a:lnTo>
                  <a:pt x="2963800" y="7730"/>
                </a:lnTo>
                <a:cubicBezTo>
                  <a:pt x="2907134" y="14919"/>
                  <a:pt x="2850469" y="24506"/>
                  <a:pt x="2793803" y="25704"/>
                </a:cubicBezTo>
                <a:cubicBezTo>
                  <a:pt x="2667318" y="29298"/>
                  <a:pt x="2539821" y="20911"/>
                  <a:pt x="2414348" y="31695"/>
                </a:cubicBezTo>
                <a:cubicBezTo>
                  <a:pt x="2307089" y="41281"/>
                  <a:pt x="2198818" y="30497"/>
                  <a:pt x="2091558" y="29298"/>
                </a:cubicBezTo>
                <a:cubicBezTo>
                  <a:pt x="1942812" y="28100"/>
                  <a:pt x="1793053" y="19713"/>
                  <a:pt x="1645319" y="30497"/>
                </a:cubicBezTo>
                <a:cubicBezTo>
                  <a:pt x="1510738" y="38885"/>
                  <a:pt x="1376158" y="41281"/>
                  <a:pt x="1243602" y="64048"/>
                </a:cubicBezTo>
                <a:cubicBezTo>
                  <a:pt x="1079677" y="76030"/>
                  <a:pt x="916765" y="68841"/>
                  <a:pt x="753851" y="61651"/>
                </a:cubicBezTo>
                <a:cubicBezTo>
                  <a:pt x="653675" y="56858"/>
                  <a:pt x="554511" y="41281"/>
                  <a:pt x="465465" y="123960"/>
                </a:cubicBezTo>
                <a:cubicBezTo>
                  <a:pt x="489751" y="143132"/>
                  <a:pt x="519095" y="139537"/>
                  <a:pt x="546416" y="145529"/>
                </a:cubicBezTo>
                <a:cubicBezTo>
                  <a:pt x="594986" y="157511"/>
                  <a:pt x="643557" y="169493"/>
                  <a:pt x="689091" y="192260"/>
                </a:cubicBezTo>
                <a:cubicBezTo>
                  <a:pt x="699210" y="197053"/>
                  <a:pt x="708317" y="206639"/>
                  <a:pt x="704269" y="222217"/>
                </a:cubicBezTo>
                <a:cubicBezTo>
                  <a:pt x="701234" y="234199"/>
                  <a:pt x="691115" y="234199"/>
                  <a:pt x="683020" y="236595"/>
                </a:cubicBezTo>
                <a:cubicBezTo>
                  <a:pt x="664806" y="243785"/>
                  <a:pt x="642545" y="238992"/>
                  <a:pt x="621295" y="264155"/>
                </a:cubicBezTo>
                <a:cubicBezTo>
                  <a:pt x="702245" y="277336"/>
                  <a:pt x="780160" y="252172"/>
                  <a:pt x="848968" y="304896"/>
                </a:cubicBezTo>
                <a:cubicBezTo>
                  <a:pt x="823671" y="331257"/>
                  <a:pt x="795339" y="325266"/>
                  <a:pt x="768018" y="330059"/>
                </a:cubicBezTo>
                <a:cubicBezTo>
                  <a:pt x="739685" y="334852"/>
                  <a:pt x="712365" y="343240"/>
                  <a:pt x="684032" y="348032"/>
                </a:cubicBezTo>
                <a:cubicBezTo>
                  <a:pt x="653675" y="354023"/>
                  <a:pt x="623319" y="355222"/>
                  <a:pt x="592962" y="361213"/>
                </a:cubicBezTo>
                <a:cubicBezTo>
                  <a:pt x="567666" y="366006"/>
                  <a:pt x="540345" y="357618"/>
                  <a:pt x="509988" y="387575"/>
                </a:cubicBezTo>
                <a:cubicBezTo>
                  <a:pt x="584867" y="409143"/>
                  <a:pt x="652663" y="376790"/>
                  <a:pt x="726531" y="398359"/>
                </a:cubicBezTo>
                <a:cubicBezTo>
                  <a:pt x="683020" y="417531"/>
                  <a:pt x="647604" y="411539"/>
                  <a:pt x="614212" y="422324"/>
                </a:cubicBezTo>
                <a:cubicBezTo>
                  <a:pt x="583855" y="433108"/>
                  <a:pt x="547428" y="421126"/>
                  <a:pt x="522131" y="453478"/>
                </a:cubicBezTo>
                <a:cubicBezTo>
                  <a:pt x="502905" y="478641"/>
                  <a:pt x="482668" y="482236"/>
                  <a:pt x="457370" y="467857"/>
                </a:cubicBezTo>
                <a:cubicBezTo>
                  <a:pt x="435109" y="454676"/>
                  <a:pt x="410824" y="458271"/>
                  <a:pt x="388562" y="471452"/>
                </a:cubicBezTo>
                <a:cubicBezTo>
                  <a:pt x="380468" y="476245"/>
                  <a:pt x="372372" y="482236"/>
                  <a:pt x="372372" y="494218"/>
                </a:cubicBezTo>
                <a:cubicBezTo>
                  <a:pt x="372372" y="510994"/>
                  <a:pt x="382491" y="515787"/>
                  <a:pt x="393622" y="518184"/>
                </a:cubicBezTo>
                <a:cubicBezTo>
                  <a:pt x="403741" y="520580"/>
                  <a:pt x="415883" y="522977"/>
                  <a:pt x="426002" y="520580"/>
                </a:cubicBezTo>
                <a:cubicBezTo>
                  <a:pt x="490762" y="507399"/>
                  <a:pt x="554511" y="528968"/>
                  <a:pt x="619271" y="526571"/>
                </a:cubicBezTo>
                <a:cubicBezTo>
                  <a:pt x="415883" y="578096"/>
                  <a:pt x="210471" y="561321"/>
                  <a:pt x="0" y="579294"/>
                </a:cubicBezTo>
                <a:cubicBezTo>
                  <a:pt x="27321" y="615241"/>
                  <a:pt x="62737" y="585286"/>
                  <a:pt x="83986" y="611647"/>
                </a:cubicBezTo>
                <a:cubicBezTo>
                  <a:pt x="63748" y="666766"/>
                  <a:pt x="71844" y="696722"/>
                  <a:pt x="112319" y="700317"/>
                </a:cubicBezTo>
                <a:cubicBezTo>
                  <a:pt x="151782" y="703912"/>
                  <a:pt x="194281" y="684740"/>
                  <a:pt x="215531" y="750643"/>
                </a:cubicBezTo>
                <a:cubicBezTo>
                  <a:pt x="221602" y="771014"/>
                  <a:pt x="259042" y="765023"/>
                  <a:pt x="282315" y="768617"/>
                </a:cubicBezTo>
                <a:cubicBezTo>
                  <a:pt x="332909" y="777005"/>
                  <a:pt x="386539" y="768617"/>
                  <a:pt x="435109" y="794979"/>
                </a:cubicBezTo>
                <a:cubicBezTo>
                  <a:pt x="454335" y="804565"/>
                  <a:pt x="467489" y="811754"/>
                  <a:pt x="457370" y="838116"/>
                </a:cubicBezTo>
                <a:cubicBezTo>
                  <a:pt x="447252" y="865675"/>
                  <a:pt x="460406" y="875261"/>
                  <a:pt x="476596" y="886046"/>
                </a:cubicBezTo>
                <a:cubicBezTo>
                  <a:pt x="488739" y="894433"/>
                  <a:pt x="506953" y="892037"/>
                  <a:pt x="517071" y="917200"/>
                </a:cubicBezTo>
                <a:cubicBezTo>
                  <a:pt x="410824" y="913605"/>
                  <a:pt x="307612" y="893235"/>
                  <a:pt x="202377" y="912407"/>
                </a:cubicBezTo>
                <a:cubicBezTo>
                  <a:pt x="317731" y="960337"/>
                  <a:pt x="444216" y="957940"/>
                  <a:pt x="557546" y="1013060"/>
                </a:cubicBezTo>
                <a:cubicBezTo>
                  <a:pt x="553499" y="1032232"/>
                  <a:pt x="527190" y="1023844"/>
                  <a:pt x="526178" y="1052602"/>
                </a:cubicBezTo>
                <a:cubicBezTo>
                  <a:pt x="585879" y="1082558"/>
                  <a:pt x="657723" y="1062188"/>
                  <a:pt x="720459" y="1106523"/>
                </a:cubicBezTo>
                <a:cubicBezTo>
                  <a:pt x="684032" y="1126893"/>
                  <a:pt x="650640" y="1093342"/>
                  <a:pt x="616236" y="1112514"/>
                </a:cubicBezTo>
                <a:cubicBezTo>
                  <a:pt x="627367" y="1141273"/>
                  <a:pt x="1131283" y="1318613"/>
                  <a:pt x="1222353" y="1337785"/>
                </a:cubicBezTo>
                <a:cubicBezTo>
                  <a:pt x="1407527" y="1377327"/>
                  <a:pt x="1940788" y="1477980"/>
                  <a:pt x="2087511" y="1500747"/>
                </a:cubicBezTo>
                <a:cubicBezTo>
                  <a:pt x="2200841" y="1517522"/>
                  <a:pt x="2313160" y="1530703"/>
                  <a:pt x="2425479" y="1531901"/>
                </a:cubicBezTo>
                <a:cubicBezTo>
                  <a:pt x="2553988" y="1533099"/>
                  <a:pt x="2681485" y="1527108"/>
                  <a:pt x="2809994" y="1522315"/>
                </a:cubicBezTo>
                <a:cubicBezTo>
                  <a:pt x="2858058" y="1520518"/>
                  <a:pt x="2905933" y="1517372"/>
                  <a:pt x="2953618" y="1512448"/>
                </a:cubicBezTo>
                <a:lnTo>
                  <a:pt x="3021543" y="1502657"/>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C5C72E30-46AE-F4CB-2B36-9C21BA5BE74C}"/>
              </a:ext>
            </a:extLst>
          </p:cNvPr>
          <p:cNvSpPr>
            <a:spLocks noGrp="1"/>
          </p:cNvSpPr>
          <p:nvPr>
            <p:ph type="title"/>
          </p:nvPr>
        </p:nvSpPr>
        <p:spPr>
          <a:xfrm>
            <a:off x="276177" y="382671"/>
            <a:ext cx="10143714" cy="1198982"/>
          </a:xfrm>
        </p:spPr>
        <p:txBody>
          <a:bodyPr>
            <a:normAutofit fontScale="90000"/>
          </a:bodyPr>
          <a:lstStyle/>
          <a:p>
            <a:r>
              <a:rPr lang="en-US" sz="3600" b="1" dirty="0">
                <a:latin typeface="Arial" panose="020B0604020202020204" pitchFamily="34" charset="0"/>
                <a:cs typeface="Arial" panose="020B0604020202020204" pitchFamily="34" charset="0"/>
              </a:rPr>
              <a:t>Learning Outcome 1</a:t>
            </a:r>
            <a:br>
              <a:rPr lang="en-US" b="1" dirty="0">
                <a:latin typeface="Arial" panose="020B0604020202020204" pitchFamily="34" charset="0"/>
                <a:cs typeface="Arial" panose="020B0604020202020204" pitchFamily="34" charset="0"/>
              </a:rPr>
            </a:br>
            <a:br>
              <a:rPr lang="en-GB" kern="100" dirty="0">
                <a:effectLst/>
                <a:latin typeface="Calibri" panose="020F0502020204030204" pitchFamily="34" charset="0"/>
                <a:ea typeface="Calibri" panose="020F0502020204030204" pitchFamily="34" charset="0"/>
                <a:cs typeface="Times New Roman" panose="02020603050405020304" pitchFamily="18" charset="0"/>
              </a:rPr>
            </a:br>
            <a:r>
              <a:rPr lang="en-US" dirty="0"/>
              <a:t> </a:t>
            </a:r>
          </a:p>
        </p:txBody>
      </p:sp>
      <p:sp>
        <p:nvSpPr>
          <p:cNvPr id="4" name="Content Placeholder 3">
            <a:extLst>
              <a:ext uri="{FF2B5EF4-FFF2-40B4-BE49-F238E27FC236}">
                <a16:creationId xmlns:a16="http://schemas.microsoft.com/office/drawing/2014/main" id="{931D671E-655A-D3A1-3D7B-686B76DDE59A}"/>
              </a:ext>
            </a:extLst>
          </p:cNvPr>
          <p:cNvSpPr>
            <a:spLocks noGrp="1"/>
          </p:cNvSpPr>
          <p:nvPr>
            <p:ph idx="1"/>
          </p:nvPr>
        </p:nvSpPr>
        <p:spPr>
          <a:xfrm>
            <a:off x="609600" y="838199"/>
            <a:ext cx="10744200" cy="5338763"/>
          </a:xfrm>
        </p:spPr>
        <p:txBody>
          <a:bodyPr anchor="ctr">
            <a:noAutofit/>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b="1" kern="0" dirty="0">
                <a:effectLst/>
                <a:latin typeface="Arial" panose="020B0604020202020204" pitchFamily="34" charset="0"/>
                <a:ea typeface="Calibri" panose="020F0502020204030204" pitchFamily="34" charset="0"/>
                <a:cs typeface="Arial" panose="020B0604020202020204" pitchFamily="34" charset="0"/>
              </a:rPr>
              <a:t>1. Applying analysis in assessment to inform interventions</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b="1" i="1" kern="0" dirty="0">
                <a:effectLst/>
                <a:latin typeface="Arial" panose="020B0604020202020204" pitchFamily="34" charset="0"/>
                <a:ea typeface="Calibri" panose="020F0502020204030204" pitchFamily="34" charset="0"/>
                <a:cs typeface="Arial" panose="020B0604020202020204" pitchFamily="34" charset="0"/>
              </a:rPr>
              <a:t>Learning Outcomes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The learner can:</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Be able to use a citizen centred,</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outcome focused approach to</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carry out a range of assessments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to promote and support well-being</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b="1" i="1" kern="0" dirty="0">
                <a:effectLst/>
                <a:latin typeface="Arial" panose="020B0604020202020204" pitchFamily="34" charset="0"/>
                <a:ea typeface="Calibri" panose="020F0502020204030204" pitchFamily="34" charset="0"/>
                <a:cs typeface="Arial" panose="020B0604020202020204" pitchFamily="34" charset="0"/>
              </a:rPr>
              <a:t>Assessment criteria</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The learner can:</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1.2.1 Work holistically and in partnership with people to enable them to identify, clarify and express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their strengths, needs and desired outcomes</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1.2.2 Whilst undertaking assessment, demonstrate</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the integration of social work values, the </a:t>
            </a:r>
            <a:r>
              <a:rPr lang="en-GB" sz="1600" i="1" kern="0" dirty="0">
                <a:effectLst/>
                <a:latin typeface="Arial" panose="020B0604020202020204" pitchFamily="34" charset="0"/>
                <a:ea typeface="Calibri" panose="020F0502020204030204" pitchFamily="34" charset="0"/>
                <a:cs typeface="Arial" panose="020B0604020202020204" pitchFamily="34" charset="0"/>
              </a:rPr>
              <a:t>Code</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i="1" kern="0" dirty="0">
                <a:effectLst/>
                <a:latin typeface="Arial" panose="020B0604020202020204" pitchFamily="34" charset="0"/>
                <a:ea typeface="Calibri" panose="020F0502020204030204" pitchFamily="34" charset="0"/>
                <a:cs typeface="Arial" panose="020B0604020202020204" pitchFamily="34" charset="0"/>
              </a:rPr>
              <a:t>of Professional Practice for Social Care </a:t>
            </a:r>
            <a:r>
              <a:rPr lang="en-GB" sz="1600" kern="0" dirty="0">
                <a:effectLst/>
                <a:latin typeface="Arial" panose="020B0604020202020204" pitchFamily="34" charset="0"/>
                <a:ea typeface="Calibri" panose="020F0502020204030204" pitchFamily="34" charset="0"/>
                <a:cs typeface="Arial" panose="020B0604020202020204" pitchFamily="34" charset="0"/>
              </a:rPr>
              <a:t>and</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Practice Guidance for social workers</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1.2.3 Include cultural and language sensitivity into</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their practice including the active offer in</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relation to the Welsh language</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1.2.4. Work in partnership with others to undertake a</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multi-disciplinary assessment using citizen</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centred and outcome focused approaches</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1.2.5. Use a citizen centred, outcome focused approach to undertake an assessment of:</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an individual’s strengths; a individual’s needs; a carer’s needs;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their circumstances;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risk and its potential management.</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1.2.6. Support people to participate in finding creative</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ways to: identify outcomes;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build on strengths, abilities and achievements;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reach solutions; achieve change; promote well-being.</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3" name="Footer Placeholder 2">
            <a:extLst>
              <a:ext uri="{FF2B5EF4-FFF2-40B4-BE49-F238E27FC236}">
                <a16:creationId xmlns:a16="http://schemas.microsoft.com/office/drawing/2014/main" id="{60B8FD28-E638-D4A6-EADC-F789C0F9642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endParaRPr lang="en-GB" sz="1100" dirty="0"/>
          </a:p>
        </p:txBody>
      </p:sp>
      <p:sp>
        <p:nvSpPr>
          <p:cNvPr id="6" name="Slide Number Placeholder 5">
            <a:extLst>
              <a:ext uri="{FF2B5EF4-FFF2-40B4-BE49-F238E27FC236}">
                <a16:creationId xmlns:a16="http://schemas.microsoft.com/office/drawing/2014/main" id="{F45A4979-9E83-1AD9-6F30-DDDC3C052C3C}"/>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8</a:t>
            </a:fld>
            <a:endParaRPr lang="en-GB"/>
          </a:p>
        </p:txBody>
      </p:sp>
    </p:spTree>
    <p:extLst>
      <p:ext uri="{BB962C8B-B14F-4D97-AF65-F5344CB8AC3E}">
        <p14:creationId xmlns:p14="http://schemas.microsoft.com/office/powerpoint/2010/main" val="12544051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63D7220-9E76-495C-A299-730903B2BE91}"/>
              </a:ext>
            </a:extLst>
          </p:cNvPr>
          <p:cNvSpPr>
            <a:spLocks noGrp="1"/>
          </p:cNvSpPr>
          <p:nvPr>
            <p:ph type="title"/>
          </p:nvPr>
        </p:nvSpPr>
        <p:spPr>
          <a:xfrm>
            <a:off x="838200" y="365125"/>
            <a:ext cx="10515600" cy="1325563"/>
          </a:xfrm>
        </p:spPr>
        <p:txBody>
          <a:bodyPr>
            <a:normAutofit/>
          </a:bodyPr>
          <a:lstStyle/>
          <a:p>
            <a:r>
              <a:rPr lang="en-GB" altLang="en-US" sz="5400" b="1"/>
              <a:t>Collaboration/Co-production</a:t>
            </a:r>
            <a:endParaRPr lang="en-GB" sz="5400" b="1"/>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64BED68C-D1B3-4E97-8536-8FFAB60F2DBC}"/>
              </a:ext>
            </a:extLst>
          </p:cNvPr>
          <p:cNvSpPr>
            <a:spLocks noGrp="1"/>
          </p:cNvSpPr>
          <p:nvPr>
            <p:ph idx="1"/>
          </p:nvPr>
        </p:nvSpPr>
        <p:spPr>
          <a:xfrm>
            <a:off x="838200" y="1929384"/>
            <a:ext cx="10515600" cy="4251960"/>
          </a:xfrm>
        </p:spPr>
        <p:txBody>
          <a:bodyPr>
            <a:normAutofit/>
          </a:bodyPr>
          <a:lstStyle/>
          <a:p>
            <a:pPr marL="109537" indent="0">
              <a:buNone/>
            </a:pPr>
            <a:r>
              <a:rPr lang="en-GB" sz="2400" b="1" dirty="0"/>
              <a:t>Exercise 1 </a:t>
            </a:r>
          </a:p>
          <a:p>
            <a:pPr marL="109537" indent="0">
              <a:buNone/>
            </a:pPr>
            <a:r>
              <a:rPr lang="en-GB" sz="2400" dirty="0"/>
              <a:t>Group discussion</a:t>
            </a:r>
            <a:endParaRPr lang="en-GB" sz="2400" b="1" dirty="0"/>
          </a:p>
          <a:p>
            <a:r>
              <a:rPr lang="en-GB" sz="2400" dirty="0"/>
              <a:t>What do you think is meant by </a:t>
            </a:r>
            <a:r>
              <a:rPr lang="en-GB" sz="2400" b="1" dirty="0"/>
              <a:t>collaboration/co-production</a:t>
            </a:r>
            <a:r>
              <a:rPr lang="en-GB" sz="2400" dirty="0"/>
              <a:t> as referred to in the Social Services &amp; Wellbeing (Wales) Act 2014</a:t>
            </a:r>
            <a:r>
              <a:rPr lang="en-GB" sz="2400" i="1" dirty="0"/>
              <a:t>?</a:t>
            </a:r>
          </a:p>
          <a:p>
            <a:r>
              <a:rPr lang="en-GB" sz="2400" dirty="0"/>
              <a:t>Consider does it have the same meaning as partnership or consultation? </a:t>
            </a:r>
          </a:p>
          <a:p>
            <a:r>
              <a:rPr lang="en-GB" sz="2400" dirty="0"/>
              <a:t>What would you say are the </a:t>
            </a:r>
            <a:r>
              <a:rPr lang="en-GB" sz="2400" b="1" dirty="0"/>
              <a:t>main ‘drivers’</a:t>
            </a:r>
            <a:r>
              <a:rPr lang="en-GB" sz="2400" dirty="0"/>
              <a:t> for a more collaborative approach in social work?  This could consider the potential outcomes, as well as relevant legislation.</a:t>
            </a:r>
          </a:p>
        </p:txBody>
      </p:sp>
      <p:sp>
        <p:nvSpPr>
          <p:cNvPr id="4" name="Footer Placeholder 3">
            <a:extLst>
              <a:ext uri="{FF2B5EF4-FFF2-40B4-BE49-F238E27FC236}">
                <a16:creationId xmlns:a16="http://schemas.microsoft.com/office/drawing/2014/main" id="{FB54A701-9DAE-4336-242F-75F44285EE6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 name="Slide Number Placeholder 4">
            <a:extLst>
              <a:ext uri="{FF2B5EF4-FFF2-40B4-BE49-F238E27FC236}">
                <a16:creationId xmlns:a16="http://schemas.microsoft.com/office/drawing/2014/main" id="{9EF7362C-79A8-6461-ABCD-BE43D7E06E43}"/>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9</a:t>
            </a:fld>
            <a:endParaRPr lang="en-GB"/>
          </a:p>
        </p:txBody>
      </p:sp>
    </p:spTree>
    <p:extLst>
      <p:ext uri="{BB962C8B-B14F-4D97-AF65-F5344CB8AC3E}">
        <p14:creationId xmlns:p14="http://schemas.microsoft.com/office/powerpoint/2010/main" val="31557947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8" name="Rectangle 17417">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0" name="Freeform: Shape 17419">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a:extLst>
              <a:ext uri="{FF2B5EF4-FFF2-40B4-BE49-F238E27FC236}">
                <a16:creationId xmlns:a16="http://schemas.microsoft.com/office/drawing/2014/main" id="{84FEE3C1-BCF5-4EA1-AAAF-1F9227A37272}"/>
              </a:ext>
            </a:extLst>
          </p:cNvPr>
          <p:cNvSpPr>
            <a:spLocks noGrp="1"/>
          </p:cNvSpPr>
          <p:nvPr>
            <p:ph type="title"/>
          </p:nvPr>
        </p:nvSpPr>
        <p:spPr>
          <a:xfrm>
            <a:off x="1137034" y="609597"/>
            <a:ext cx="10629142" cy="1330841"/>
          </a:xfrm>
        </p:spPr>
        <p:txBody>
          <a:bodyPr>
            <a:normAutofit/>
          </a:bodyPr>
          <a:lstStyle/>
          <a:p>
            <a:pPr>
              <a:defRPr/>
            </a:pPr>
            <a:r>
              <a:rPr lang="en-GB" dirty="0">
                <a:latin typeface="Arial" panose="020B0604020202020204" pitchFamily="34" charset="0"/>
                <a:cs typeface="Arial" panose="020B0604020202020204" pitchFamily="34" charset="0"/>
              </a:rPr>
              <a:t>Definition of Collaboration and Co-production</a:t>
            </a:r>
          </a:p>
        </p:txBody>
      </p:sp>
      <p:sp>
        <p:nvSpPr>
          <p:cNvPr id="6" name="Content Placeholder 5">
            <a:extLst>
              <a:ext uri="{FF2B5EF4-FFF2-40B4-BE49-F238E27FC236}">
                <a16:creationId xmlns:a16="http://schemas.microsoft.com/office/drawing/2014/main" id="{D23263CB-A2E0-4D9B-8F71-D73DE6A3AD1F}"/>
              </a:ext>
            </a:extLst>
          </p:cNvPr>
          <p:cNvSpPr>
            <a:spLocks noGrp="1"/>
          </p:cNvSpPr>
          <p:nvPr>
            <p:ph idx="1"/>
          </p:nvPr>
        </p:nvSpPr>
        <p:spPr>
          <a:xfrm>
            <a:off x="1137033" y="2198362"/>
            <a:ext cx="6399839" cy="3917773"/>
          </a:xfrm>
        </p:spPr>
        <p:txBody>
          <a:bodyPr>
            <a:normAutofit/>
          </a:bodyPr>
          <a:lstStyle/>
          <a:p>
            <a:pPr marL="109537" indent="0">
              <a:buNone/>
              <a:defRPr/>
            </a:pPr>
            <a:r>
              <a:rPr lang="en-GB" sz="2400" b="1" dirty="0">
                <a:latin typeface="+mj-lt"/>
                <a:cs typeface="Arial" panose="020B0604020202020204" pitchFamily="34" charset="0"/>
              </a:rPr>
              <a:t>Collaboration</a:t>
            </a:r>
            <a:r>
              <a:rPr lang="en-GB" sz="2400" dirty="0">
                <a:latin typeface="+mj-lt"/>
                <a:cs typeface="Arial" panose="020B0604020202020204" pitchFamily="34" charset="0"/>
              </a:rPr>
              <a:t>: To work with another on a project</a:t>
            </a:r>
          </a:p>
          <a:p>
            <a:pPr marL="109537" indent="0">
              <a:buNone/>
              <a:defRPr/>
            </a:pPr>
            <a:r>
              <a:rPr lang="en-GB" sz="2400" dirty="0">
                <a:latin typeface="+mj-lt"/>
                <a:cs typeface="Arial" panose="020B0604020202020204" pitchFamily="34" charset="0"/>
              </a:rPr>
              <a:t>Collins English Dictionary</a:t>
            </a:r>
          </a:p>
          <a:p>
            <a:pPr marL="109537" indent="0">
              <a:buNone/>
              <a:defRPr/>
            </a:pPr>
            <a:r>
              <a:rPr lang="en-GB" sz="2400" b="1" dirty="0">
                <a:latin typeface="+mj-lt"/>
                <a:cs typeface="Arial" panose="020B0604020202020204" pitchFamily="34" charset="0"/>
              </a:rPr>
              <a:t>Co-production</a:t>
            </a:r>
            <a:r>
              <a:rPr lang="en-GB" sz="2400" dirty="0">
                <a:latin typeface="+mj-lt"/>
                <a:cs typeface="Arial" panose="020B0604020202020204" pitchFamily="34" charset="0"/>
              </a:rPr>
              <a:t>: Citizens and professionals sharing power and working together as equal partners</a:t>
            </a:r>
          </a:p>
          <a:p>
            <a:pPr marL="109537" indent="0">
              <a:buNone/>
              <a:defRPr/>
            </a:pPr>
            <a:r>
              <a:rPr lang="en-GB" sz="2400" dirty="0">
                <a:cs typeface="Arial" panose="020B0604020202020204" pitchFamily="34" charset="0"/>
              </a:rPr>
              <a:t>Co-production should aim to: </a:t>
            </a:r>
          </a:p>
          <a:p>
            <a:pPr>
              <a:defRPr/>
            </a:pPr>
            <a:r>
              <a:rPr lang="en-US" sz="2400" dirty="0" err="1">
                <a:cs typeface="Arial" panose="020B0604020202020204" pitchFamily="34" charset="0"/>
              </a:rPr>
              <a:t>Recognise</a:t>
            </a:r>
            <a:r>
              <a:rPr lang="en-US" sz="2400" dirty="0">
                <a:cs typeface="Arial" panose="020B0604020202020204" pitchFamily="34" charset="0"/>
              </a:rPr>
              <a:t> people as assets who have a positive contribution to make to the design and operation of the services, they use that builds on capabilities </a:t>
            </a:r>
            <a:endParaRPr lang="en-GB" sz="2400" dirty="0">
              <a:cs typeface="Arial" panose="020B0604020202020204" pitchFamily="34" charset="0"/>
            </a:endParaRPr>
          </a:p>
          <a:p>
            <a:pPr marL="109537" indent="0">
              <a:buNone/>
              <a:defRPr/>
            </a:pPr>
            <a:r>
              <a:rPr lang="en-GB" sz="1400" dirty="0">
                <a:latin typeface="Arial" panose="020B0604020202020204" pitchFamily="34" charset="0"/>
                <a:cs typeface="Arial" panose="020B0604020202020204" pitchFamily="34" charset="0"/>
              </a:rPr>
              <a:t>Social Services and Well-Being (Wales) Act, 2014</a:t>
            </a:r>
          </a:p>
          <a:p>
            <a:pPr marL="109537" indent="0">
              <a:buNone/>
              <a:defRPr/>
            </a:pPr>
            <a:endParaRPr lang="en-GB" sz="1900" dirty="0"/>
          </a:p>
          <a:p>
            <a:pPr marL="109537" indent="0">
              <a:buNone/>
              <a:defRPr/>
            </a:pPr>
            <a:endParaRPr lang="en-GB" sz="1900" dirty="0"/>
          </a:p>
          <a:p>
            <a:pPr>
              <a:defRPr/>
            </a:pPr>
            <a:endParaRPr lang="en-GB" sz="1900" dirty="0"/>
          </a:p>
        </p:txBody>
      </p:sp>
      <p:pic>
        <p:nvPicPr>
          <p:cNvPr id="17413" name="Picture 7">
            <a:extLst>
              <a:ext uri="{FF2B5EF4-FFF2-40B4-BE49-F238E27FC236}">
                <a16:creationId xmlns:a16="http://schemas.microsoft.com/office/drawing/2014/main" id="{0E3A9A4B-042A-441A-8A3B-F201EA1C7C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7736131" y="2575915"/>
            <a:ext cx="3771741" cy="234244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22" name="Freeform: Shape 17421">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412" name="Slide Number Placeholder 6">
            <a:extLst>
              <a:ext uri="{FF2B5EF4-FFF2-40B4-BE49-F238E27FC236}">
                <a16:creationId xmlns:a16="http://schemas.microsoft.com/office/drawing/2014/main" id="{1974FF9C-B690-434A-8244-B52AE3E166A5}"/>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00221BB-07DD-4E5A-A354-4EBBC3168151}" type="slidenum">
              <a:rPr lang="en-GB" altLang="en-US" sz="1000"/>
              <a:pPr>
                <a:spcAft>
                  <a:spcPts val="600"/>
                </a:spcAft>
              </a:pPr>
              <a:t>10</a:t>
            </a:fld>
            <a:endParaRPr lang="en-GB" altLang="en-US" sz="1000"/>
          </a:p>
        </p:txBody>
      </p:sp>
      <p:sp>
        <p:nvSpPr>
          <p:cNvPr id="2" name="Footer Placeholder 1">
            <a:extLst>
              <a:ext uri="{FF2B5EF4-FFF2-40B4-BE49-F238E27FC236}">
                <a16:creationId xmlns:a16="http://schemas.microsoft.com/office/drawing/2014/main" id="{9DA350C0-B015-8016-A3F2-FC0E27D1C5B6}"/>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E36925-D26A-AB86-72ED-A4B5F35EB601}"/>
              </a:ext>
            </a:extLst>
          </p:cNvPr>
          <p:cNvSpPr>
            <a:spLocks noGrp="1"/>
          </p:cNvSpPr>
          <p:nvPr>
            <p:ph type="title"/>
          </p:nvPr>
        </p:nvSpPr>
        <p:spPr>
          <a:xfrm>
            <a:off x="3754759" y="136525"/>
            <a:ext cx="8092100" cy="1803915"/>
          </a:xfrm>
        </p:spPr>
        <p:txBody>
          <a:bodyPr>
            <a:normAutofit/>
          </a:bodyPr>
          <a:lstStyle/>
          <a:p>
            <a:r>
              <a:rPr lang="en-US" b="1" dirty="0"/>
              <a:t>Citizen Centered/Outcome Focused </a:t>
            </a:r>
          </a:p>
        </p:txBody>
      </p:sp>
      <p:pic>
        <p:nvPicPr>
          <p:cNvPr id="7" name="Picture 6" descr="Colourful carved figures of humans">
            <a:extLst>
              <a:ext uri="{FF2B5EF4-FFF2-40B4-BE49-F238E27FC236}">
                <a16:creationId xmlns:a16="http://schemas.microsoft.com/office/drawing/2014/main" id="{8D340E71-009C-4B33-9B68-9BA36C56AA47}"/>
              </a:ext>
            </a:extLst>
          </p:cNvPr>
          <p:cNvPicPr>
            <a:picLocks noChangeAspect="1"/>
          </p:cNvPicPr>
          <p:nvPr/>
        </p:nvPicPr>
        <p:blipFill rotWithShape="1">
          <a:blip r:embed="rId3"/>
          <a:srcRect l="30612" r="30379"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D1DAAB8A-DB25-EB82-8EC2-89DD07D24468}"/>
              </a:ext>
            </a:extLst>
          </p:cNvPr>
          <p:cNvSpPr>
            <a:spLocks noGrp="1"/>
          </p:cNvSpPr>
          <p:nvPr>
            <p:ph idx="1"/>
          </p:nvPr>
        </p:nvSpPr>
        <p:spPr>
          <a:xfrm>
            <a:off x="3899647" y="1707776"/>
            <a:ext cx="8092100" cy="4648574"/>
          </a:xfrm>
        </p:spPr>
        <p:txBody>
          <a:bodyPr anchor="t">
            <a:normAutofit lnSpcReduction="10000"/>
          </a:bodyPr>
          <a:lstStyle/>
          <a:p>
            <a:pPr marL="0" indent="0">
              <a:buNone/>
            </a:pPr>
            <a:r>
              <a:rPr lang="en-GB" sz="2000" b="0" i="0" u="none" strike="noStrike" dirty="0">
                <a:effectLst/>
                <a:latin typeface="canada-type-gibson"/>
              </a:rPr>
              <a:t>An outcomes-based approach is based on these principles:</a:t>
            </a:r>
          </a:p>
          <a:p>
            <a:pPr>
              <a:buFont typeface="Arial" panose="020B0604020202020204" pitchFamily="34" charset="0"/>
              <a:buChar char="•"/>
            </a:pPr>
            <a:r>
              <a:rPr lang="en-GB" sz="2000" b="0" i="0" u="none" strike="noStrike" dirty="0">
                <a:effectLst/>
                <a:latin typeface="canada-type-gibson"/>
              </a:rPr>
              <a:t>People are experts in their own lives</a:t>
            </a:r>
          </a:p>
          <a:p>
            <a:pPr>
              <a:buFont typeface="Arial" panose="020B0604020202020204" pitchFamily="34" charset="0"/>
              <a:buChar char="•"/>
            </a:pPr>
            <a:r>
              <a:rPr lang="en-GB" sz="2000" b="0" i="0" u="none" strike="noStrike" dirty="0">
                <a:effectLst/>
                <a:latin typeface="canada-type-gibson"/>
              </a:rPr>
              <a:t>They are best placed to tell you what’s important to them and what gives them a sense of well-being, but they may need help to do this </a:t>
            </a:r>
          </a:p>
          <a:p>
            <a:pPr>
              <a:buFont typeface="Arial" panose="020B0604020202020204" pitchFamily="34" charset="0"/>
              <a:buChar char="•"/>
            </a:pPr>
            <a:r>
              <a:rPr lang="en-GB" sz="2000" b="0" i="0" u="none" strike="noStrike" dirty="0">
                <a:effectLst/>
                <a:latin typeface="canada-type-gibson"/>
              </a:rPr>
              <a:t>People want to do the things that matter most to them, in their own way </a:t>
            </a:r>
          </a:p>
          <a:p>
            <a:pPr>
              <a:buFont typeface="Arial" panose="020B0604020202020204" pitchFamily="34" charset="0"/>
              <a:buChar char="•"/>
            </a:pPr>
            <a:r>
              <a:rPr lang="en-GB" sz="2000" b="0" i="0" u="none" strike="noStrike" dirty="0">
                <a:effectLst/>
                <a:latin typeface="canada-type-gibson"/>
              </a:rPr>
              <a:t>People’s strengths are important and need to be acknowledged </a:t>
            </a:r>
          </a:p>
          <a:p>
            <a:pPr>
              <a:buFont typeface="Arial" panose="020B0604020202020204" pitchFamily="34" charset="0"/>
              <a:buChar char="•"/>
            </a:pPr>
            <a:r>
              <a:rPr lang="en-GB" sz="2000" b="0" i="0" u="none" strike="noStrike" dirty="0">
                <a:effectLst/>
                <a:latin typeface="canada-type-gibson"/>
              </a:rPr>
              <a:t>We start by identifying what the person wants to achieve, and then thinking through how to achieve that outcome and agree a plan to help them to do this </a:t>
            </a:r>
          </a:p>
          <a:p>
            <a:pPr>
              <a:buFont typeface="Arial" panose="020B0604020202020204" pitchFamily="34" charset="0"/>
              <a:buChar char="•"/>
            </a:pPr>
            <a:r>
              <a:rPr lang="en-GB" sz="2000" b="0" i="0" u="none" strike="noStrike" dirty="0">
                <a:effectLst/>
                <a:latin typeface="canada-type-gibson"/>
              </a:rPr>
              <a:t>The person’s family, carers and local community can also contribute to this plan </a:t>
            </a:r>
          </a:p>
          <a:p>
            <a:pPr>
              <a:buFont typeface="Arial" panose="020B0604020202020204" pitchFamily="34" charset="0"/>
              <a:buChar char="•"/>
            </a:pPr>
            <a:r>
              <a:rPr lang="en-GB" sz="2000" b="0" i="0" u="none" strike="noStrike" dirty="0">
                <a:effectLst/>
                <a:latin typeface="canada-type-gibson"/>
              </a:rPr>
              <a:t>Meaningful conversations are central to understanding a person’s outcomes </a:t>
            </a:r>
          </a:p>
          <a:p>
            <a:pPr marL="0" indent="0">
              <a:buNone/>
            </a:pPr>
            <a:r>
              <a:rPr lang="en-GB" sz="1400" b="0" i="0" u="sng" strike="noStrike" dirty="0">
                <a:effectLst/>
                <a:latin typeface="canada-type-gibson"/>
                <a:hlinkClick r:id="rId4"/>
              </a:rPr>
              <a:t>Social Services and Well-being (Wales) Act 2014</a:t>
            </a:r>
            <a:r>
              <a:rPr lang="en-GB" sz="1400" b="0" i="0" u="none" strike="noStrike" dirty="0">
                <a:effectLst/>
                <a:latin typeface="canada-type-gibson"/>
              </a:rPr>
              <a:t> </a:t>
            </a:r>
          </a:p>
          <a:p>
            <a:endParaRPr lang="en-US" sz="1400" dirty="0"/>
          </a:p>
        </p:txBody>
      </p:sp>
      <p:sp>
        <p:nvSpPr>
          <p:cNvPr id="4" name="Footer Placeholder 3">
            <a:extLst>
              <a:ext uri="{FF2B5EF4-FFF2-40B4-BE49-F238E27FC236}">
                <a16:creationId xmlns:a16="http://schemas.microsoft.com/office/drawing/2014/main" id="{8DE6B9B7-44F8-51DB-44A8-CDE1A8B07BE3}"/>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5" name="Slide Number Placeholder 4">
            <a:extLst>
              <a:ext uri="{FF2B5EF4-FFF2-40B4-BE49-F238E27FC236}">
                <a16:creationId xmlns:a16="http://schemas.microsoft.com/office/drawing/2014/main" id="{5DD444B2-ED64-4301-D721-899A9A75DEAC}"/>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11</a:t>
            </a:fld>
            <a:endParaRPr lang="en-GB" sz="1000" dirty="0"/>
          </a:p>
        </p:txBody>
      </p:sp>
    </p:spTree>
    <p:extLst>
      <p:ext uri="{BB962C8B-B14F-4D97-AF65-F5344CB8AC3E}">
        <p14:creationId xmlns:p14="http://schemas.microsoft.com/office/powerpoint/2010/main" val="41383421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05B7FEE-1AB2-46AB-B947-4D9F0DE03319}"/>
              </a:ext>
            </a:extLst>
          </p:cNvPr>
          <p:cNvSpPr>
            <a:spLocks noGrp="1"/>
          </p:cNvSpPr>
          <p:nvPr>
            <p:ph type="title"/>
          </p:nvPr>
        </p:nvSpPr>
        <p:spPr>
          <a:xfrm>
            <a:off x="762001" y="339585"/>
            <a:ext cx="4572000" cy="1401183"/>
          </a:xfrm>
        </p:spPr>
        <p:txBody>
          <a:bodyPr anchor="t">
            <a:normAutofit/>
          </a:bodyPr>
          <a:lstStyle/>
          <a:p>
            <a:pPr>
              <a:defRPr/>
            </a:pPr>
            <a:r>
              <a:rPr lang="en-GB" sz="3000" b="1" dirty="0">
                <a:latin typeface="Arial" panose="020B0604020202020204" pitchFamily="34" charset="0"/>
                <a:cs typeface="Arial" panose="020B0604020202020204" pitchFamily="34" charset="0"/>
              </a:rPr>
              <a:t>Critical Thinking in Effective Collaborative Practice</a:t>
            </a:r>
          </a:p>
        </p:txBody>
      </p:sp>
      <p:pic>
        <p:nvPicPr>
          <p:cNvPr id="31752" name="Graphic 31751" descr="Connections">
            <a:extLst>
              <a:ext uri="{FF2B5EF4-FFF2-40B4-BE49-F238E27FC236}">
                <a16:creationId xmlns:a16="http://schemas.microsoft.com/office/drawing/2014/main" id="{89B3CA16-69B5-892A-27AA-03F9D1CDA61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92149" y="1219733"/>
            <a:ext cx="3523235" cy="3523235"/>
          </a:xfrm>
          <a:prstGeom prst="rect">
            <a:avLst/>
          </a:prstGeom>
        </p:spPr>
      </p:pic>
      <p:sp>
        <p:nvSpPr>
          <p:cNvPr id="31746" name="Content Placeholder 4">
            <a:extLst>
              <a:ext uri="{FF2B5EF4-FFF2-40B4-BE49-F238E27FC236}">
                <a16:creationId xmlns:a16="http://schemas.microsoft.com/office/drawing/2014/main" id="{C00BBBCA-FB53-4900-B0F8-C8CC99B3E173}"/>
              </a:ext>
            </a:extLst>
          </p:cNvPr>
          <p:cNvSpPr>
            <a:spLocks noGrp="1"/>
          </p:cNvSpPr>
          <p:nvPr>
            <p:ph idx="1"/>
          </p:nvPr>
        </p:nvSpPr>
        <p:spPr>
          <a:xfrm>
            <a:off x="6287396" y="803702"/>
            <a:ext cx="5142603" cy="6054298"/>
          </a:xfrm>
        </p:spPr>
        <p:txBody>
          <a:bodyPr>
            <a:normAutofit/>
          </a:bodyPr>
          <a:lstStyle/>
          <a:p>
            <a:pPr marL="109537" indent="0">
              <a:buNone/>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Effective collaborative included the identification and management of risk, complexity and contingency </a:t>
            </a:r>
          </a:p>
          <a:p>
            <a:pPr marL="109537" indent="0">
              <a:buNone/>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There will be a range of ‘solutions’</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Things will change</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Outcomes cannot be predicted with utter certainty</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Certain values and assumptions may not be valid in the future</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There will be many other perspectives on a situation.</a:t>
            </a:r>
          </a:p>
          <a:p>
            <a:pPr marL="0" indent="0">
              <a:buNone/>
              <a:tabLst>
                <a:tab pos="3883025" algn="l"/>
              </a:tabLst>
            </a:pPr>
            <a:r>
              <a:rPr lang="en-GB" altLang="en-US" sz="1700" i="1" dirty="0">
                <a:latin typeface="Arial" panose="020B0604020202020204" pitchFamily="34" charset="0"/>
                <a:ea typeface="Calibri" panose="020F0502020204030204" pitchFamily="34" charset="0"/>
                <a:cs typeface="Arial" panose="020B0604020202020204" pitchFamily="34" charset="0"/>
              </a:rPr>
              <a:t>Rutter, L and Brown, K (2012) “Critical Thinking and Professional Judgement for Social Work”,    </a:t>
            </a:r>
          </a:p>
          <a:p>
            <a:pPr marL="0" indent="0">
              <a:buNone/>
              <a:tabLst>
                <a:tab pos="3883025" algn="l"/>
              </a:tabLst>
            </a:pPr>
            <a:endParaRPr lang="en-GB" altLang="en-US" sz="1700" i="1" dirty="0">
              <a:latin typeface="Arial" panose="020B0604020202020204" pitchFamily="34" charset="0"/>
              <a:ea typeface="Calibri" panose="020F0502020204030204" pitchFamily="34" charset="0"/>
              <a:cs typeface="Arial" panose="020B0604020202020204" pitchFamily="34" charset="0"/>
            </a:endParaRPr>
          </a:p>
          <a:p>
            <a:pPr>
              <a:tabLst>
                <a:tab pos="3883025" algn="l"/>
              </a:tabLst>
            </a:pPr>
            <a:endParaRPr lang="en-GB" altLang="en-US" sz="1700" dirty="0">
              <a:ea typeface="Calibri" panose="020F0502020204030204" pitchFamily="34" charset="0"/>
              <a:cs typeface="Arial" panose="020B0604020202020204" pitchFamily="34" charset="0"/>
            </a:endParaRPr>
          </a:p>
        </p:txBody>
      </p:sp>
      <p:sp>
        <p:nvSpPr>
          <p:cNvPr id="31748" name="Slide Number Placeholder 6">
            <a:extLst>
              <a:ext uri="{FF2B5EF4-FFF2-40B4-BE49-F238E27FC236}">
                <a16:creationId xmlns:a16="http://schemas.microsoft.com/office/drawing/2014/main" id="{3E87CB67-F99A-40BD-AEE3-001297B7B7EE}"/>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4EF71113-322F-4926-8DFA-362E26A28D0D}" type="slidenum">
              <a:rPr lang="en-GB" altLang="en-US" smtClean="0"/>
              <a:pPr>
                <a:spcAft>
                  <a:spcPts val="600"/>
                </a:spcAft>
              </a:pPr>
              <a:t>12</a:t>
            </a:fld>
            <a:endParaRPr lang="en-GB" altLang="en-US"/>
          </a:p>
        </p:txBody>
      </p:sp>
      <p:sp>
        <p:nvSpPr>
          <p:cNvPr id="2" name="Footer Placeholder 1">
            <a:extLst>
              <a:ext uri="{FF2B5EF4-FFF2-40B4-BE49-F238E27FC236}">
                <a16:creationId xmlns:a16="http://schemas.microsoft.com/office/drawing/2014/main" id="{219AA292-976E-F02B-C518-6E9B4CAD42B5}"/>
              </a:ext>
            </a:extLst>
          </p:cNvPr>
          <p:cNvSpPr>
            <a:spLocks noGrp="1"/>
          </p:cNvSpPr>
          <p:nvPr>
            <p:ph type="ftr" sz="quarter" idx="11"/>
          </p:nvPr>
        </p:nvSpPr>
        <p:spPr/>
        <p:txBody>
          <a:bodyPr/>
          <a:lstStyle/>
          <a:p>
            <a:r>
              <a:rPr lang="en-GB"/>
              <a:t>PORTH AGORED - Consolidation of Social Work Practice Programme</a:t>
            </a:r>
          </a:p>
        </p:txBody>
      </p:sp>
      <p:sp>
        <p:nvSpPr>
          <p:cNvPr id="5" name="TextBox 4">
            <a:extLst>
              <a:ext uri="{FF2B5EF4-FFF2-40B4-BE49-F238E27FC236}">
                <a16:creationId xmlns:a16="http://schemas.microsoft.com/office/drawing/2014/main" id="{4F813C86-A747-C19D-67D9-5FEC53143A4D}"/>
              </a:ext>
            </a:extLst>
          </p:cNvPr>
          <p:cNvSpPr txBox="1"/>
          <p:nvPr/>
        </p:nvSpPr>
        <p:spPr>
          <a:xfrm>
            <a:off x="536589" y="4388629"/>
            <a:ext cx="5142603" cy="1938992"/>
          </a:xfrm>
          <a:prstGeom prst="rect">
            <a:avLst/>
          </a:prstGeom>
          <a:noFill/>
        </p:spPr>
        <p:txBody>
          <a:bodyPr wrap="square">
            <a:spAutoFit/>
          </a:bodyPr>
          <a:lstStyle/>
          <a:p>
            <a:pPr marL="0" indent="0">
              <a:buNone/>
            </a:pPr>
            <a:r>
              <a:rPr lang="en-GB" altLang="en-US" sz="2400" dirty="0">
                <a:solidFill>
                  <a:schemeClr val="tx1">
                    <a:lumMod val="85000"/>
                    <a:lumOff val="15000"/>
                  </a:schemeClr>
                </a:solidFill>
                <a:latin typeface="Arial" panose="020B0604020202020204" pitchFamily="34" charset="0"/>
                <a:cs typeface="Arial" panose="020B0604020202020204" pitchFamily="34" charset="0"/>
              </a:rPr>
              <a:t>Critical practice focuses more on </a:t>
            </a:r>
            <a:r>
              <a:rPr lang="en-GB" altLang="en-US" sz="2400" b="1" dirty="0">
                <a:solidFill>
                  <a:schemeClr val="tx1">
                    <a:lumMod val="85000"/>
                    <a:lumOff val="15000"/>
                  </a:schemeClr>
                </a:solidFill>
                <a:latin typeface="Arial" panose="020B0604020202020204" pitchFamily="34" charset="0"/>
                <a:cs typeface="Arial" panose="020B0604020202020204" pitchFamily="34" charset="0"/>
              </a:rPr>
              <a:t>critical evaluative approaches</a:t>
            </a:r>
            <a:r>
              <a:rPr lang="en-GB" altLang="en-US" sz="2400" dirty="0">
                <a:solidFill>
                  <a:schemeClr val="tx1">
                    <a:lumMod val="85000"/>
                    <a:lumOff val="15000"/>
                  </a:schemeClr>
                </a:solidFill>
                <a:latin typeface="Arial" panose="020B0604020202020204" pitchFamily="34" charset="0"/>
                <a:cs typeface="Arial" panose="020B0604020202020204" pitchFamily="34" charset="0"/>
              </a:rPr>
              <a:t> to practice, rather than just meeting deadlines, or uncritical dependence on methods and techniques.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45" name="Rectangle 2664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628" name="Picture 3">
            <a:extLst>
              <a:ext uri="{FF2B5EF4-FFF2-40B4-BE49-F238E27FC236}">
                <a16:creationId xmlns:a16="http://schemas.microsoft.com/office/drawing/2014/main" id="{A8F65945-B533-45DA-944D-BFE69EFEACBD}"/>
              </a:ext>
            </a:extLst>
          </p:cNvPr>
          <p:cNvPicPr>
            <a:picLocks noChangeAspect="1"/>
          </p:cNvPicPr>
          <p:nvPr/>
        </p:nvPicPr>
        <p:blipFill rotWithShape="1">
          <a:blip r:embed="rId3">
            <a:extLst>
              <a:ext uri="{28A0092B-C50C-407E-A947-70E740481C1C}">
                <a14:useLocalDpi xmlns:a14="http://schemas.microsoft.com/office/drawing/2010/main" val="0"/>
              </a:ext>
            </a:extLst>
          </a:blip>
          <a:srcRect l="21041"/>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46" name="Rectangle 2664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626" name="TextBox 3">
            <a:extLst>
              <a:ext uri="{FF2B5EF4-FFF2-40B4-BE49-F238E27FC236}">
                <a16:creationId xmlns:a16="http://schemas.microsoft.com/office/drawing/2014/main" id="{80535FE8-23A9-4769-B2F4-9410BE33F193}"/>
              </a:ext>
            </a:extLst>
          </p:cNvPr>
          <p:cNvSpPr txBox="1">
            <a:spLocks noChangeArrowheads="1"/>
          </p:cNvSpPr>
          <p:nvPr/>
        </p:nvSpPr>
        <p:spPr bwMode="auto">
          <a:xfrm>
            <a:off x="712694" y="0"/>
            <a:ext cx="5458428" cy="189991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spcBef>
                <a:spcPct val="0"/>
              </a:spcBef>
              <a:spcAft>
                <a:spcPts val="600"/>
              </a:spcAft>
              <a:buClrTx/>
              <a:buSzTx/>
              <a:buNone/>
            </a:pPr>
            <a:r>
              <a:rPr lang="en-US" altLang="en-US" sz="4000" b="1" dirty="0">
                <a:latin typeface="+mj-lt"/>
                <a:ea typeface="+mj-ea"/>
                <a:cs typeface="+mj-cs"/>
              </a:rPr>
              <a:t>Interprofessional Collaboration</a:t>
            </a:r>
          </a:p>
        </p:txBody>
      </p:sp>
      <p:sp>
        <p:nvSpPr>
          <p:cNvPr id="26627" name="TextBox 4">
            <a:extLst>
              <a:ext uri="{FF2B5EF4-FFF2-40B4-BE49-F238E27FC236}">
                <a16:creationId xmlns:a16="http://schemas.microsoft.com/office/drawing/2014/main" id="{F7E5EF26-8BBA-4477-BE4A-FB7E9CDDB5B2}"/>
              </a:ext>
            </a:extLst>
          </p:cNvPr>
          <p:cNvSpPr txBox="1">
            <a:spLocks noChangeArrowheads="1"/>
          </p:cNvSpPr>
          <p:nvPr/>
        </p:nvSpPr>
        <p:spPr bwMode="auto">
          <a:xfrm>
            <a:off x="637572" y="1752882"/>
            <a:ext cx="5533550" cy="4603467"/>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spcBef>
                <a:spcPct val="0"/>
              </a:spcBef>
              <a:spcAft>
                <a:spcPts val="600"/>
              </a:spcAft>
              <a:buClrTx/>
              <a:buSzTx/>
              <a:buNone/>
            </a:pPr>
            <a:r>
              <a:rPr lang="en-US" altLang="en-US" sz="2400" dirty="0">
                <a:latin typeface="+mn-lt"/>
              </a:rPr>
              <a:t>... social work practice is, as they say, everyone’s business.  The transition from a position of multi-professionalism, where there are many people from different disciplines working in isolation, to a state of inter-professionalism, where those professionals work collaboratively, is not as straightforward as it sounds; it impacts on everyone involved and everyone involved influences the process.</a:t>
            </a:r>
          </a:p>
          <a:p>
            <a:pPr indent="-228600">
              <a:lnSpc>
                <a:spcPct val="90000"/>
              </a:lnSpc>
              <a:spcBef>
                <a:spcPct val="0"/>
              </a:spcBef>
              <a:spcAft>
                <a:spcPts val="600"/>
              </a:spcAft>
              <a:buClrTx/>
              <a:buSzTx/>
              <a:buFont typeface="Arial" panose="020B0604020202020204" pitchFamily="34" charset="0"/>
              <a:buChar char="•"/>
            </a:pPr>
            <a:endParaRPr lang="en-US" altLang="en-US" sz="2000" dirty="0">
              <a:latin typeface="+mn-lt"/>
            </a:endParaRPr>
          </a:p>
          <a:p>
            <a:pPr>
              <a:lnSpc>
                <a:spcPct val="90000"/>
              </a:lnSpc>
              <a:spcBef>
                <a:spcPct val="0"/>
              </a:spcBef>
              <a:spcAft>
                <a:spcPts val="600"/>
              </a:spcAft>
              <a:buClrTx/>
              <a:buSzTx/>
              <a:buNone/>
            </a:pPr>
            <a:r>
              <a:rPr lang="en-US" altLang="en-US" sz="2000" i="1" dirty="0">
                <a:latin typeface="+mn-lt"/>
              </a:rPr>
              <a:t>Crawford, K (2012) Interprofessional Collaboration in Social Work Practice”, London: Sage Publications</a:t>
            </a:r>
          </a:p>
        </p:txBody>
      </p:sp>
      <p:sp>
        <p:nvSpPr>
          <p:cNvPr id="26629" name="Slide Number Placeholder 4">
            <a:extLst>
              <a:ext uri="{FF2B5EF4-FFF2-40B4-BE49-F238E27FC236}">
                <a16:creationId xmlns:a16="http://schemas.microsoft.com/office/drawing/2014/main" id="{F603C728-E40C-4F45-AEAA-0D8D24AA7863}"/>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defRPr/>
            </a:pPr>
            <a:fld id="{EEB33FA4-9D79-4912-8B34-86B76512C9EB}" type="slidenum">
              <a:rPr lang="en-US" altLang="en-US">
                <a:solidFill>
                  <a:srgbClr val="FFFFFF"/>
                </a:solidFill>
                <a:latin typeface="Calibri" panose="020F0502020204030204"/>
                <a:cs typeface="+mn-cs"/>
              </a:rPr>
              <a:pPr>
                <a:spcAft>
                  <a:spcPts val="600"/>
                </a:spcAft>
                <a:defRPr/>
              </a:pPr>
              <a:t>13</a:t>
            </a:fld>
            <a:endParaRPr lang="en-US" altLang="en-US">
              <a:solidFill>
                <a:srgbClr val="FFFFFF"/>
              </a:solidFill>
              <a:latin typeface="Calibri" panose="020F0502020204030204"/>
              <a:cs typeface="+mn-cs"/>
            </a:endParaRPr>
          </a:p>
        </p:txBody>
      </p:sp>
      <p:sp>
        <p:nvSpPr>
          <p:cNvPr id="2" name="Footer Placeholder 1">
            <a:extLst>
              <a:ext uri="{FF2B5EF4-FFF2-40B4-BE49-F238E27FC236}">
                <a16:creationId xmlns:a16="http://schemas.microsoft.com/office/drawing/2014/main" id="{747449D4-1D9F-7D8E-CE02-24C9B88FD1C3}"/>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37" name="Slide Background">
            <a:extLst>
              <a:ext uri="{FF2B5EF4-FFF2-40B4-BE49-F238E27FC236}">
                <a16:creationId xmlns:a16="http://schemas.microsoft.com/office/drawing/2014/main" id="{699EBD07-7968-467C-82EE-7283E4651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2530" name="Content Placeholder 3">
            <a:extLst>
              <a:ext uri="{FF2B5EF4-FFF2-40B4-BE49-F238E27FC236}">
                <a16:creationId xmlns:a16="http://schemas.microsoft.com/office/drawing/2014/main" id="{94A28B0A-A744-4963-93F9-352F9CCEDD6E}"/>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r="15258" b="-1"/>
          <a:stretch/>
        </p:blipFill>
        <p:spPr>
          <a:xfrm>
            <a:off x="21" y="1714502"/>
            <a:ext cx="5666242" cy="4780907"/>
          </a:xfrm>
          <a:prstGeom prst="rect">
            <a:avLst/>
          </a:prstGeom>
        </p:spPr>
      </p:pic>
      <p:pic>
        <p:nvPicPr>
          <p:cNvPr id="8" name="Content Placeholder 3">
            <a:extLst>
              <a:ext uri="{FF2B5EF4-FFF2-40B4-BE49-F238E27FC236}">
                <a16:creationId xmlns:a16="http://schemas.microsoft.com/office/drawing/2014/main" id="{54971B8F-B676-4E99-B8D5-3199BCE4BA2B}"/>
              </a:ext>
            </a:extLst>
          </p:cNvPr>
          <p:cNvPicPr>
            <a:picLocks noGrp="1" noChangeAspect="1" noChangeArrowheads="1"/>
          </p:cNvPicPr>
          <p:nvPr>
            <p:ph sz="quarter" idx="4"/>
          </p:nvPr>
        </p:nvPicPr>
        <p:blipFill rotWithShape="1">
          <a:blip r:embed="rId4">
            <a:extLst>
              <a:ext uri="{28A0092B-C50C-407E-A947-70E740481C1C}">
                <a14:useLocalDpi xmlns:a14="http://schemas.microsoft.com/office/drawing/2010/main" val="0"/>
              </a:ext>
            </a:extLst>
          </a:blip>
          <a:srcRect b="148"/>
          <a:stretch/>
        </p:blipFill>
        <p:spPr>
          <a:xfrm>
            <a:off x="6257807" y="1714502"/>
            <a:ext cx="5666242" cy="4780891"/>
          </a:xfrm>
          <a:prstGeom prst="rect">
            <a:avLst/>
          </a:prstGeom>
        </p:spPr>
      </p:pic>
      <p:sp useBgFill="1">
        <p:nvSpPr>
          <p:cNvPr id="22539" name="Rectangle 22538">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1714500"/>
          </a:xfrm>
          <a:prstGeom prst="rect">
            <a:avLst/>
          </a:prstGeom>
          <a:ln>
            <a:noFill/>
          </a:ln>
          <a:effectLst>
            <a:outerShdw blurRad="292100" dist="228600" dir="7140000" sx="91000" sy="91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3308E1A-4C74-4A4E-99D8-498BDF2B7BFB}"/>
              </a:ext>
            </a:extLst>
          </p:cNvPr>
          <p:cNvSpPr>
            <a:spLocks noGrp="1"/>
          </p:cNvSpPr>
          <p:nvPr>
            <p:ph type="title"/>
          </p:nvPr>
        </p:nvSpPr>
        <p:spPr>
          <a:xfrm>
            <a:off x="589557" y="211490"/>
            <a:ext cx="7015497" cy="1291523"/>
          </a:xfrm>
        </p:spPr>
        <p:txBody>
          <a:bodyPr vert="horz" lIns="91440" tIns="45720" rIns="91440" bIns="45720" rtlCol="0" anchor="ctr">
            <a:normAutofit/>
          </a:bodyPr>
          <a:lstStyle/>
          <a:p>
            <a:pPr>
              <a:defRPr/>
            </a:pPr>
            <a:r>
              <a:rPr lang="en-US" sz="4000" kern="1200">
                <a:solidFill>
                  <a:schemeClr val="tx1"/>
                </a:solidFill>
                <a:latin typeface="+mj-lt"/>
                <a:ea typeface="+mj-ea"/>
                <a:cs typeface="+mj-cs"/>
              </a:rPr>
              <a:t>Models of Participation</a:t>
            </a:r>
          </a:p>
        </p:txBody>
      </p:sp>
      <p:sp>
        <p:nvSpPr>
          <p:cNvPr id="22532" name="Slide Number Placeholder 5">
            <a:extLst>
              <a:ext uri="{FF2B5EF4-FFF2-40B4-BE49-F238E27FC236}">
                <a16:creationId xmlns:a16="http://schemas.microsoft.com/office/drawing/2014/main" id="{B41D6B4E-0CBB-43CA-A918-48DB9552973E}"/>
              </a:ext>
            </a:extLst>
          </p:cNvPr>
          <p:cNvSpPr>
            <a:spLocks noGrp="1"/>
          </p:cNvSpPr>
          <p:nvPr>
            <p:ph type="sldNum" sz="quarter" idx="12"/>
          </p:nvPr>
        </p:nvSpPr>
        <p:spPr bwMode="auto">
          <a:xfrm>
            <a:off x="8732520" y="6356350"/>
            <a:ext cx="3200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C489995-6E8A-40A6-ACBC-721822FE1AA8}" type="slidenum">
              <a:rPr lang="en-US" altLang="en-US">
                <a:solidFill>
                  <a:srgbClr val="FFFFFF"/>
                </a:solidFill>
                <a:latin typeface="+mn-lt"/>
                <a:cs typeface="+mn-cs"/>
              </a:rPr>
              <a:pPr>
                <a:spcAft>
                  <a:spcPts val="600"/>
                </a:spcAft>
              </a:pPr>
              <a:t>14</a:t>
            </a:fld>
            <a:endParaRPr lang="en-US" altLang="en-US">
              <a:solidFill>
                <a:srgbClr val="FFFFFF"/>
              </a:solidFill>
              <a:latin typeface="+mn-lt"/>
              <a:cs typeface="+mn-cs"/>
            </a:endParaRPr>
          </a:p>
        </p:txBody>
      </p:sp>
      <p:sp>
        <p:nvSpPr>
          <p:cNvPr id="2" name="Footer Placeholder 1">
            <a:extLst>
              <a:ext uri="{FF2B5EF4-FFF2-40B4-BE49-F238E27FC236}">
                <a16:creationId xmlns:a16="http://schemas.microsoft.com/office/drawing/2014/main" id="{BFAF0886-65F7-BE10-8874-614A14905F39}"/>
              </a:ext>
            </a:extLst>
          </p:cNvPr>
          <p:cNvSpPr>
            <a:spLocks noGrp="1"/>
          </p:cNvSpPr>
          <p:nvPr>
            <p:ph type="ftr" sz="quarter" idx="11"/>
          </p:nvPr>
        </p:nvSpPr>
        <p:spPr/>
        <p:txBody>
          <a:bodyPr/>
          <a:lstStyle/>
          <a:p>
            <a:r>
              <a:rPr lang="en-GB" dirty="0"/>
              <a:t>PORTH AGORED - Consolidation of Social Work Practice Programme</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tint">
            <a:extLst>
              <a:ext uri="{FF2B5EF4-FFF2-40B4-BE49-F238E27FC236}">
                <a16:creationId xmlns:a16="http://schemas.microsoft.com/office/drawing/2014/main" id="{D380959B-464C-9ED8-C9EB-AB6FC997C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25448" y="8300"/>
            <a:ext cx="10966551"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9" name="Rectangle 38">
            <a:extLst>
              <a:ext uri="{FF2B5EF4-FFF2-40B4-BE49-F238E27FC236}">
                <a16:creationId xmlns:a16="http://schemas.microsoft.com/office/drawing/2014/main" id="{06B83858-ED7D-57B6-6CAA-83168807C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5"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2FB21C4-4FF1-4859-9DF9-BCC044771336}"/>
              </a:ext>
            </a:extLst>
          </p:cNvPr>
          <p:cNvSpPr>
            <a:spLocks noGrp="1"/>
          </p:cNvSpPr>
          <p:nvPr>
            <p:ph type="title"/>
          </p:nvPr>
        </p:nvSpPr>
        <p:spPr>
          <a:xfrm>
            <a:off x="5478793" y="8300"/>
            <a:ext cx="4867668" cy="1711119"/>
          </a:xfrm>
        </p:spPr>
        <p:txBody>
          <a:bodyPr anchor="ctr">
            <a:normAutofit fontScale="90000"/>
          </a:bodyPr>
          <a:lstStyle/>
          <a:p>
            <a:br>
              <a:rPr lang="en-GB" sz="2800" dirty="0">
                <a:effectLst/>
              </a:rPr>
            </a:br>
            <a:r>
              <a:rPr lang="en-GB" sz="3600" b="1" dirty="0">
                <a:effectLst/>
              </a:rPr>
              <a:t>Exercise 2 </a:t>
            </a:r>
            <a:br>
              <a:rPr lang="en-GB" sz="3600" b="1" dirty="0">
                <a:effectLst/>
              </a:rPr>
            </a:br>
            <a:r>
              <a:rPr lang="en-GB" sz="3600" b="1" dirty="0">
                <a:effectLst/>
              </a:rPr>
              <a:t>Models of Participation</a:t>
            </a:r>
            <a:br>
              <a:rPr lang="en-GB" sz="2800" dirty="0">
                <a:effectLst/>
              </a:rPr>
            </a:br>
            <a:endParaRPr lang="en-GB" sz="2800" dirty="0"/>
          </a:p>
        </p:txBody>
      </p:sp>
      <p:sp>
        <p:nvSpPr>
          <p:cNvPr id="37" name="Rectangle 36">
            <a:extLst>
              <a:ext uri="{FF2B5EF4-FFF2-40B4-BE49-F238E27FC236}">
                <a16:creationId xmlns:a16="http://schemas.microsoft.com/office/drawing/2014/main" id="{FF97FFD4-A8B9-3D4D-1623-7BE467E46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rgbClr val="FFFFFF"/>
          </a:solidFill>
          <a:ln>
            <a:noFill/>
          </a:ln>
          <a:effectLst>
            <a:outerShdw blurRad="190500" dist="139700" dir="300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multi coloured wooden stick figures">
            <a:extLst>
              <a:ext uri="{FF2B5EF4-FFF2-40B4-BE49-F238E27FC236}">
                <a16:creationId xmlns:a16="http://schemas.microsoft.com/office/drawing/2014/main" id="{3C5946EA-3F06-01D0-644B-2E74CDEBB85A}"/>
              </a:ext>
            </a:extLst>
          </p:cNvPr>
          <p:cNvPicPr>
            <a:picLocks noChangeAspect="1"/>
          </p:cNvPicPr>
          <p:nvPr/>
        </p:nvPicPr>
        <p:blipFill rotWithShape="1">
          <a:blip r:embed="rId3"/>
          <a:srcRect l="13266" r="25178" b="-1"/>
          <a:stretch/>
        </p:blipFill>
        <p:spPr>
          <a:xfrm>
            <a:off x="768873" y="1267993"/>
            <a:ext cx="3872455" cy="4356522"/>
          </a:xfrm>
          <a:prstGeom prst="rect">
            <a:avLst/>
          </a:prstGeom>
        </p:spPr>
      </p:pic>
      <p:sp>
        <p:nvSpPr>
          <p:cNvPr id="2" name="Content Placeholder 1">
            <a:extLst>
              <a:ext uri="{FF2B5EF4-FFF2-40B4-BE49-F238E27FC236}">
                <a16:creationId xmlns:a16="http://schemas.microsoft.com/office/drawing/2014/main" id="{E70B3147-600A-4531-B11C-C28E36BC758F}"/>
              </a:ext>
            </a:extLst>
          </p:cNvPr>
          <p:cNvSpPr>
            <a:spLocks noGrp="1"/>
          </p:cNvSpPr>
          <p:nvPr>
            <p:ph idx="1"/>
          </p:nvPr>
        </p:nvSpPr>
        <p:spPr>
          <a:xfrm>
            <a:off x="5303506" y="1711119"/>
            <a:ext cx="5839691" cy="5342214"/>
          </a:xfrm>
        </p:spPr>
        <p:txBody>
          <a:bodyPr anchor="ctr">
            <a:normAutofit lnSpcReduction="10000"/>
          </a:bodyPr>
          <a:lstStyle/>
          <a:p>
            <a:r>
              <a:rPr lang="en-GB" sz="2400" dirty="0"/>
              <a:t>Using one of the models of participation consider a case you have been involved in where you feel you worked well in collaboration with individuals/families/carers (use another model if you have one you prefer)</a:t>
            </a:r>
          </a:p>
          <a:p>
            <a:r>
              <a:rPr lang="en-GB" sz="2400" dirty="0"/>
              <a:t>What stage of participation did you reach in this piece of work? </a:t>
            </a:r>
          </a:p>
          <a:p>
            <a:r>
              <a:rPr lang="en-GB" sz="2400" dirty="0"/>
              <a:t>What difference do you think your practice made to the individuals/families/carer’s experience?</a:t>
            </a:r>
          </a:p>
          <a:p>
            <a:r>
              <a:rPr lang="en-GB" sz="2400" dirty="0"/>
              <a:t>What would you identify as the most important aspect of collaboration in this piece of work?</a:t>
            </a:r>
          </a:p>
          <a:p>
            <a:pPr marL="109537" indent="0">
              <a:buNone/>
            </a:pPr>
            <a:r>
              <a:rPr lang="en-GB" sz="1700" dirty="0"/>
              <a:t>                                 </a:t>
            </a:r>
          </a:p>
          <a:p>
            <a:endParaRPr lang="en-GB" sz="1700" dirty="0"/>
          </a:p>
          <a:p>
            <a:endParaRPr lang="en-GB" sz="1700" dirty="0"/>
          </a:p>
          <a:p>
            <a:endParaRPr lang="en-GB" sz="1700" dirty="0"/>
          </a:p>
        </p:txBody>
      </p:sp>
      <p:sp>
        <p:nvSpPr>
          <p:cNvPr id="4" name="Footer Placeholder 3">
            <a:extLst>
              <a:ext uri="{FF2B5EF4-FFF2-40B4-BE49-F238E27FC236}">
                <a16:creationId xmlns:a16="http://schemas.microsoft.com/office/drawing/2014/main" id="{6A12EE8A-BD23-2040-1CDE-E60E698F6C9F}"/>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41B69B20-5FA1-8DDC-85CD-74D4C2F6A39B}"/>
              </a:ext>
            </a:extLst>
          </p:cNvPr>
          <p:cNvSpPr>
            <a:spLocks noGrp="1"/>
          </p:cNvSpPr>
          <p:nvPr>
            <p:ph type="sldNum" sz="quarter" idx="12"/>
          </p:nvPr>
        </p:nvSpPr>
        <p:spPr/>
        <p:txBody>
          <a:bodyPr/>
          <a:lstStyle/>
          <a:p>
            <a:fld id="{0B6AE6A0-3EF2-408A-870E-EF48D545FFB4}" type="slidenum">
              <a:rPr lang="en-GB" smtClean="0"/>
              <a:t>15</a:t>
            </a:fld>
            <a:endParaRPr lang="en-GB"/>
          </a:p>
        </p:txBody>
      </p:sp>
    </p:spTree>
    <p:extLst>
      <p:ext uri="{BB962C8B-B14F-4D97-AF65-F5344CB8AC3E}">
        <p14:creationId xmlns:p14="http://schemas.microsoft.com/office/powerpoint/2010/main" val="38374330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6FDAB50E-7679-0E4B-998A-27929103B803}"/>
              </a:ext>
            </a:extLst>
          </p:cNvPr>
          <p:cNvSpPr>
            <a:spLocks noGrp="1"/>
          </p:cNvSpPr>
          <p:nvPr>
            <p:ph type="title"/>
          </p:nvPr>
        </p:nvSpPr>
        <p:spPr>
          <a:xfrm>
            <a:off x="1137036" y="548640"/>
            <a:ext cx="9543405" cy="1188720"/>
          </a:xfrm>
        </p:spPr>
        <p:txBody>
          <a:bodyPr>
            <a:normAutofit/>
          </a:bodyPr>
          <a:lstStyle/>
          <a:p>
            <a:r>
              <a:rPr lang="en-US">
                <a:solidFill>
                  <a:schemeClr val="tx1">
                    <a:lumMod val="85000"/>
                    <a:lumOff val="15000"/>
                  </a:schemeClr>
                </a:solidFill>
              </a:rPr>
              <a:t>What Really Matters </a:t>
            </a:r>
          </a:p>
        </p:txBody>
      </p:sp>
      <p:sp>
        <p:nvSpPr>
          <p:cNvPr id="2" name="Content Placeholder 1">
            <a:extLst>
              <a:ext uri="{FF2B5EF4-FFF2-40B4-BE49-F238E27FC236}">
                <a16:creationId xmlns:a16="http://schemas.microsoft.com/office/drawing/2014/main" id="{6BB674F9-7561-CD4D-8D19-F8CA2FAE6D2D}"/>
              </a:ext>
            </a:extLst>
          </p:cNvPr>
          <p:cNvSpPr>
            <a:spLocks noGrp="1"/>
          </p:cNvSpPr>
          <p:nvPr>
            <p:ph idx="1"/>
          </p:nvPr>
        </p:nvSpPr>
        <p:spPr>
          <a:xfrm>
            <a:off x="1415143" y="2133601"/>
            <a:ext cx="8818870" cy="3618196"/>
          </a:xfrm>
        </p:spPr>
        <p:txBody>
          <a:bodyPr anchor="ctr">
            <a:normAutofit/>
          </a:bodyPr>
          <a:lstStyle/>
          <a:p>
            <a:endParaRPr lang="en-US" sz="2400" dirty="0">
              <a:solidFill>
                <a:schemeClr val="tx1">
                  <a:lumMod val="85000"/>
                  <a:lumOff val="15000"/>
                </a:schemeClr>
              </a:solidFill>
            </a:endParaRPr>
          </a:p>
          <a:p>
            <a:pPr marL="109537" indent="0">
              <a:buNone/>
            </a:pPr>
            <a:r>
              <a:rPr lang="en-GB" sz="2400" dirty="0">
                <a:solidFill>
                  <a:schemeClr val="tx1">
                    <a:lumMod val="85000"/>
                    <a:lumOff val="15000"/>
                  </a:schemeClr>
                </a:solidFill>
              </a:rPr>
              <a:t>What really mattered to me by Mr David Britton</a:t>
            </a:r>
          </a:p>
          <a:p>
            <a:pPr marL="109537" indent="0">
              <a:buNone/>
            </a:pPr>
            <a:r>
              <a:rPr lang="en-US" sz="2400" dirty="0">
                <a:solidFill>
                  <a:schemeClr val="tx1">
                    <a:lumMod val="85000"/>
                    <a:lumOff val="15000"/>
                  </a:schemeClr>
                </a:solidFill>
                <a:hlinkClick r:id="rId3"/>
              </a:rPr>
              <a:t>https://youtu.be/dgRpfZ2WyD8</a:t>
            </a:r>
            <a:endParaRPr lang="en-US" sz="2400" dirty="0">
              <a:solidFill>
                <a:schemeClr val="tx1">
                  <a:lumMod val="85000"/>
                  <a:lumOff val="15000"/>
                </a:schemeClr>
              </a:solidFill>
            </a:endParaRPr>
          </a:p>
          <a:p>
            <a:pPr marL="109537" indent="0">
              <a:buNone/>
            </a:pPr>
            <a:endParaRPr lang="en-US" sz="2400" dirty="0">
              <a:solidFill>
                <a:schemeClr val="tx1">
                  <a:lumMod val="85000"/>
                  <a:lumOff val="15000"/>
                </a:schemeClr>
              </a:solidFill>
            </a:endParaRPr>
          </a:p>
          <a:p>
            <a:pPr marL="109537" indent="0">
              <a:buNone/>
            </a:pPr>
            <a:r>
              <a:rPr lang="en-GB" sz="2400" dirty="0">
                <a:solidFill>
                  <a:schemeClr val="tx1">
                    <a:lumMod val="85000"/>
                    <a:lumOff val="15000"/>
                  </a:schemeClr>
                </a:solidFill>
              </a:rPr>
              <a:t>Knowing what really matters to people by Lucy Warren, social worker.</a:t>
            </a:r>
          </a:p>
          <a:p>
            <a:pPr marL="109537" indent="0">
              <a:buNone/>
            </a:pPr>
            <a:r>
              <a:rPr lang="en-US" sz="2400" dirty="0">
                <a:solidFill>
                  <a:schemeClr val="tx1">
                    <a:lumMod val="85000"/>
                    <a:lumOff val="15000"/>
                  </a:schemeClr>
                </a:solidFill>
                <a:hlinkClick r:id="rId4"/>
              </a:rPr>
              <a:t>https://youtu.be/hh57sJ4it7I</a:t>
            </a:r>
            <a:endParaRPr lang="en-US" sz="2400" dirty="0">
              <a:solidFill>
                <a:schemeClr val="tx1">
                  <a:lumMod val="85000"/>
                  <a:lumOff val="15000"/>
                </a:schemeClr>
              </a:solidFill>
            </a:endParaRPr>
          </a:p>
          <a:p>
            <a:pPr marL="109537" indent="0">
              <a:buNone/>
            </a:pPr>
            <a:endParaRPr lang="en-US" sz="2000" dirty="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05A13029-B3EB-5FFE-302B-C9708B8E007B}"/>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7D9E517D-6387-EB37-DF52-64101D674703}"/>
              </a:ext>
            </a:extLst>
          </p:cNvPr>
          <p:cNvSpPr>
            <a:spLocks noGrp="1"/>
          </p:cNvSpPr>
          <p:nvPr>
            <p:ph type="sldNum" sz="quarter" idx="12"/>
          </p:nvPr>
        </p:nvSpPr>
        <p:spPr/>
        <p:txBody>
          <a:bodyPr/>
          <a:lstStyle/>
          <a:p>
            <a:fld id="{0B6AE6A0-3EF2-408A-870E-EF48D545FFB4}" type="slidenum">
              <a:rPr lang="en-GB" smtClean="0"/>
              <a:t>16</a:t>
            </a:fld>
            <a:endParaRPr lang="en-GB"/>
          </a:p>
        </p:txBody>
      </p:sp>
    </p:spTree>
    <p:extLst>
      <p:ext uri="{BB962C8B-B14F-4D97-AF65-F5344CB8AC3E}">
        <p14:creationId xmlns:p14="http://schemas.microsoft.com/office/powerpoint/2010/main" val="37400545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94CF3A-6F38-414E-995A-9853E6CAA513}"/>
              </a:ext>
            </a:extLst>
          </p:cNvPr>
          <p:cNvSpPr>
            <a:spLocks noGrp="1"/>
          </p:cNvSpPr>
          <p:nvPr>
            <p:ph type="title"/>
          </p:nvPr>
        </p:nvSpPr>
        <p:spPr>
          <a:xfrm>
            <a:off x="609600" y="633412"/>
            <a:ext cx="10972800" cy="784226"/>
          </a:xfrm>
        </p:spPr>
        <p:txBody>
          <a:bodyPr>
            <a:normAutofit fontScale="90000"/>
          </a:bodyPr>
          <a:lstStyle/>
          <a:p>
            <a:pPr>
              <a:defRPr/>
            </a:pPr>
            <a:r>
              <a:rPr lang="en-GB" dirty="0">
                <a:latin typeface="Arial" panose="020B0604020202020204" pitchFamily="34" charset="0"/>
                <a:cs typeface="Arial" panose="020B0604020202020204" pitchFamily="34" charset="0"/>
              </a:rPr>
              <a:t>Welsh Context within Task 2 -Observation </a:t>
            </a:r>
            <a:br>
              <a:rPr lang="en-GB" sz="4000" dirty="0">
                <a:latin typeface="Arial" panose="020B0604020202020204" pitchFamily="34" charset="0"/>
                <a:cs typeface="Arial" panose="020B0604020202020204" pitchFamily="34" charset="0"/>
              </a:rPr>
            </a:br>
            <a:endParaRPr lang="en-GB" sz="4000" dirty="0">
              <a:latin typeface="Arial" panose="020B0604020202020204" pitchFamily="34" charset="0"/>
              <a:cs typeface="Arial" panose="020B0604020202020204" pitchFamily="34" charset="0"/>
            </a:endParaRPr>
          </a:p>
        </p:txBody>
      </p:sp>
      <p:graphicFrame>
        <p:nvGraphicFramePr>
          <p:cNvPr id="40967" name="Content Placeholder 4">
            <a:extLst>
              <a:ext uri="{FF2B5EF4-FFF2-40B4-BE49-F238E27FC236}">
                <a16:creationId xmlns:a16="http://schemas.microsoft.com/office/drawing/2014/main" id="{8C696B42-FCB0-C4EC-B1AD-EF75793A8AD8}"/>
              </a:ext>
            </a:extLst>
          </p:cNvPr>
          <p:cNvGraphicFramePr>
            <a:graphicFrameLocks noGrp="1"/>
          </p:cNvGraphicFramePr>
          <p:nvPr>
            <p:ph idx="1"/>
            <p:extLst>
              <p:ext uri="{D42A27DB-BD31-4B8C-83A1-F6EECF244321}">
                <p14:modId xmlns:p14="http://schemas.microsoft.com/office/powerpoint/2010/main" val="3084174348"/>
              </p:ext>
            </p:extLst>
          </p:nvPr>
        </p:nvGraphicFramePr>
        <p:xfrm>
          <a:off x="556684" y="1417638"/>
          <a:ext cx="10972800" cy="48069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0965" name="Slide Number Placeholder 7">
            <a:extLst>
              <a:ext uri="{FF2B5EF4-FFF2-40B4-BE49-F238E27FC236}">
                <a16:creationId xmlns:a16="http://schemas.microsoft.com/office/drawing/2014/main" id="{5BC0574A-B08E-4F97-8F0E-36B0D87662E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26BF696-6D23-42A2-BC35-7E9D37D86974}" type="slidenum">
              <a:rPr lang="en-GB" altLang="en-US" smtClean="0"/>
              <a:pPr/>
              <a:t>17</a:t>
            </a:fld>
            <a:endParaRPr lang="en-GB" altLang="en-US"/>
          </a:p>
        </p:txBody>
      </p:sp>
      <p:sp>
        <p:nvSpPr>
          <p:cNvPr id="2" name="Footer Placeholder 1">
            <a:extLst>
              <a:ext uri="{FF2B5EF4-FFF2-40B4-BE49-F238E27FC236}">
                <a16:creationId xmlns:a16="http://schemas.microsoft.com/office/drawing/2014/main" id="{F0EEFEBA-4663-6898-2F60-BDF89D8A1022}"/>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0D0E5-890E-2C2A-16A4-A19D40ADE607}"/>
              </a:ext>
            </a:extLst>
          </p:cNvPr>
          <p:cNvSpPr>
            <a:spLocks noGrp="1"/>
          </p:cNvSpPr>
          <p:nvPr>
            <p:ph type="title"/>
          </p:nvPr>
        </p:nvSpPr>
        <p:spPr>
          <a:xfrm>
            <a:off x="6096000" y="577850"/>
            <a:ext cx="5389033" cy="1143000"/>
          </a:xfrm>
        </p:spPr>
        <p:txBody>
          <a:bodyPr>
            <a:normAutofit fontScale="90000"/>
          </a:bodyPr>
          <a:lstStyle/>
          <a:p>
            <a:r>
              <a:rPr lang="en-GB" sz="2000" b="1" i="0" u="none" strike="noStrike" dirty="0">
                <a:solidFill>
                  <a:srgbClr val="1F1F1F"/>
                </a:solidFill>
                <a:effectLst/>
                <a:latin typeface="Arial" panose="020B0604020202020204" pitchFamily="34" charset="0"/>
              </a:rPr>
              <a:t>Census 2021</a:t>
            </a:r>
            <a:br>
              <a:rPr lang="en-GB" sz="2000" b="1" i="0" u="none" strike="noStrike" dirty="0">
                <a:solidFill>
                  <a:srgbClr val="1F1F1F"/>
                </a:solidFill>
                <a:effectLst/>
                <a:latin typeface="Arial" panose="020B0604020202020204" pitchFamily="34" charset="0"/>
              </a:rPr>
            </a:br>
            <a:r>
              <a:rPr lang="en-GB" sz="2000" b="1" i="0" u="none" strike="noStrike" dirty="0">
                <a:solidFill>
                  <a:srgbClr val="1F1F1F"/>
                </a:solidFill>
                <a:effectLst/>
                <a:latin typeface="Arial" panose="020B0604020202020204" pitchFamily="34" charset="0"/>
              </a:rPr>
              <a:t>Percentage of people ages 3 years or older able to speak Welsh, by LSOA, 2021</a:t>
            </a:r>
            <a:br>
              <a:rPr lang="en-GB" sz="2000" b="1" i="0" u="none" strike="noStrike" dirty="0">
                <a:solidFill>
                  <a:srgbClr val="1F1F1F"/>
                </a:solidFill>
                <a:effectLst/>
                <a:latin typeface="Arial" panose="020B0604020202020204" pitchFamily="34" charset="0"/>
              </a:rPr>
            </a:br>
            <a:endParaRPr lang="en-US" sz="2000" dirty="0"/>
          </a:p>
        </p:txBody>
      </p:sp>
      <p:pic>
        <p:nvPicPr>
          <p:cNvPr id="7" name="Content Placeholder 6">
            <a:extLst>
              <a:ext uri="{FF2B5EF4-FFF2-40B4-BE49-F238E27FC236}">
                <a16:creationId xmlns:a16="http://schemas.microsoft.com/office/drawing/2014/main" id="{F03D6F18-519C-C77C-6FD7-F3331922809B}"/>
              </a:ext>
            </a:extLst>
          </p:cNvPr>
          <p:cNvPicPr>
            <a:picLocks noGrp="1" noChangeAspect="1"/>
          </p:cNvPicPr>
          <p:nvPr>
            <p:ph sz="half" idx="2"/>
          </p:nvPr>
        </p:nvPicPr>
        <p:blipFill>
          <a:blip r:embed="rId3"/>
          <a:stretch>
            <a:fillRect/>
          </a:stretch>
        </p:blipFill>
        <p:spPr>
          <a:xfrm>
            <a:off x="492139" y="1249973"/>
            <a:ext cx="5144291" cy="4747846"/>
          </a:xfrm>
          <a:prstGeom prst="rect">
            <a:avLst/>
          </a:prstGeom>
        </p:spPr>
      </p:pic>
      <p:pic>
        <p:nvPicPr>
          <p:cNvPr id="8" name="Picture 2" descr="This map shows how the percentage of people aged three or older able to speak Welsh varies by small area known as LSOAs. Small areas where over 70% of their population were able to speak Welsh were in north west Wales whereas most small areas where 10% or less of their population were able to speak Welsh were in south east Wales.">
            <a:extLst>
              <a:ext uri="{FF2B5EF4-FFF2-40B4-BE49-F238E27FC236}">
                <a16:creationId xmlns:a16="http://schemas.microsoft.com/office/drawing/2014/main" id="{E68614B1-58C4-87D4-E94F-2A20424D69A4}"/>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tretch>
            <a:fillRect/>
          </a:stretch>
        </p:blipFill>
        <p:spPr bwMode="auto">
          <a:xfrm>
            <a:off x="6096000" y="1720850"/>
            <a:ext cx="4986208" cy="368458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13554A5-A13D-CE7E-645D-5A9EF4D3151E}"/>
              </a:ext>
            </a:extLst>
          </p:cNvPr>
          <p:cNvSpPr txBox="1"/>
          <p:nvPr/>
        </p:nvSpPr>
        <p:spPr>
          <a:xfrm>
            <a:off x="492138" y="293914"/>
            <a:ext cx="5389033" cy="954107"/>
          </a:xfrm>
          <a:prstGeom prst="rect">
            <a:avLst/>
          </a:prstGeom>
          <a:noFill/>
        </p:spPr>
        <p:txBody>
          <a:bodyPr wrap="square" rtlCol="0">
            <a:spAutoFit/>
          </a:bodyPr>
          <a:lstStyle/>
          <a:p>
            <a:r>
              <a:rPr lang="en-GB" altLang="en-US" sz="2800" dirty="0">
                <a:latin typeface="Arial" panose="020B0604020202020204" pitchFamily="34" charset="0"/>
                <a:cs typeface="Arial" panose="020B0604020202020204" pitchFamily="34" charset="0"/>
              </a:rPr>
              <a:t>Welsh Language and Culturally Sensitive practice</a:t>
            </a:r>
            <a:endParaRPr lang="en-US" sz="2800" dirty="0"/>
          </a:p>
        </p:txBody>
      </p:sp>
      <p:sp>
        <p:nvSpPr>
          <p:cNvPr id="3" name="Footer Placeholder 2">
            <a:extLst>
              <a:ext uri="{FF2B5EF4-FFF2-40B4-BE49-F238E27FC236}">
                <a16:creationId xmlns:a16="http://schemas.microsoft.com/office/drawing/2014/main" id="{AD73A753-CF79-942D-4C1C-E35A19BD4A6D}"/>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A3F49921-F232-86F6-7803-2F8D0360E007}"/>
              </a:ext>
            </a:extLst>
          </p:cNvPr>
          <p:cNvSpPr>
            <a:spLocks noGrp="1"/>
          </p:cNvSpPr>
          <p:nvPr>
            <p:ph type="sldNum" sz="quarter" idx="12"/>
          </p:nvPr>
        </p:nvSpPr>
        <p:spPr/>
        <p:txBody>
          <a:bodyPr/>
          <a:lstStyle/>
          <a:p>
            <a:fld id="{0B6AE6A0-3EF2-408A-870E-EF48D545FFB4}" type="slidenum">
              <a:rPr lang="en-GB" smtClean="0"/>
              <a:t>18</a:t>
            </a:fld>
            <a:endParaRPr lang="en-GB"/>
          </a:p>
        </p:txBody>
      </p:sp>
    </p:spTree>
    <p:extLst>
      <p:ext uri="{BB962C8B-B14F-4D97-AF65-F5344CB8AC3E}">
        <p14:creationId xmlns:p14="http://schemas.microsoft.com/office/powerpoint/2010/main" val="4511642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C0956DB-C1F1-4262-BB0B-3CA72FC934E1}"/>
              </a:ext>
            </a:extLst>
          </p:cNvPr>
          <p:cNvSpPr>
            <a:spLocks noGrp="1"/>
          </p:cNvSpPr>
          <p:nvPr>
            <p:ph type="title"/>
          </p:nvPr>
        </p:nvSpPr>
        <p:spPr/>
        <p:txBody>
          <a:bodyPr anchor="ctr">
            <a:normAutofit fontScale="90000"/>
          </a:bodyPr>
          <a:lstStyle/>
          <a:p>
            <a:pPr>
              <a:lnSpc>
                <a:spcPct val="90000"/>
              </a:lnSpc>
              <a:defRPr/>
            </a:pPr>
            <a:r>
              <a:rPr lang="en-GB" sz="3500" dirty="0"/>
              <a:t>Social Services and Well-being (Wales) Act, 2014 </a:t>
            </a:r>
            <a:br>
              <a:rPr lang="en-GB" sz="3500" dirty="0"/>
            </a:br>
            <a:r>
              <a:rPr lang="en-GB" sz="3500" dirty="0"/>
              <a:t>The Active Offer - More than Just Words (Welsh Government 2022-2027)</a:t>
            </a:r>
          </a:p>
        </p:txBody>
      </p:sp>
      <p:sp>
        <p:nvSpPr>
          <p:cNvPr id="45058" name="Content Placeholder 4">
            <a:extLst>
              <a:ext uri="{FF2B5EF4-FFF2-40B4-BE49-F238E27FC236}">
                <a16:creationId xmlns:a16="http://schemas.microsoft.com/office/drawing/2014/main" id="{E1869719-71E4-4BD8-B649-C62D8EEB0EE1}"/>
              </a:ext>
            </a:extLst>
          </p:cNvPr>
          <p:cNvSpPr>
            <a:spLocks noGrp="1"/>
          </p:cNvSpPr>
          <p:nvPr>
            <p:ph sz="half" idx="2"/>
          </p:nvPr>
        </p:nvSpPr>
        <p:spPr>
          <a:xfrm>
            <a:off x="797169" y="1710104"/>
            <a:ext cx="10785231" cy="5168900"/>
          </a:xfrm>
        </p:spPr>
        <p:txBody>
          <a:bodyPr wrap="square" anchor="t">
            <a:noAutofit/>
          </a:bodyPr>
          <a:lstStyle/>
          <a:p>
            <a:pPr>
              <a:lnSpc>
                <a:spcPct val="90000"/>
              </a:lnSpc>
            </a:pPr>
            <a:r>
              <a:rPr lang="en-GB" altLang="en-US" sz="2800" dirty="0"/>
              <a:t>The ‘Active Offer’ simply means providing a service in Welsh without someone having to ask for it</a:t>
            </a:r>
          </a:p>
          <a:p>
            <a:pPr>
              <a:lnSpc>
                <a:spcPct val="90000"/>
              </a:lnSpc>
            </a:pPr>
            <a:r>
              <a:rPr lang="en-GB" altLang="en-US" sz="2800" dirty="0"/>
              <a:t>The Welsh language should be as visible as the English language</a:t>
            </a:r>
          </a:p>
          <a:p>
            <a:pPr>
              <a:lnSpc>
                <a:spcPct val="90000"/>
              </a:lnSpc>
            </a:pPr>
            <a:r>
              <a:rPr lang="en-GB" altLang="en-US" sz="2800" dirty="0"/>
              <a:t>Providing a service that is centred to those who use services is fundamental to the ‘Active Offer’ </a:t>
            </a:r>
          </a:p>
          <a:p>
            <a:pPr>
              <a:lnSpc>
                <a:spcPct val="90000"/>
              </a:lnSpc>
            </a:pPr>
            <a:r>
              <a:rPr lang="en-GB" altLang="en-US" sz="2800" dirty="0"/>
              <a:t>What this means in practice is providing a tailor-made service that enables the individual to be assured that </a:t>
            </a:r>
            <a:r>
              <a:rPr lang="en-GB" altLang="en-US" dirty="0"/>
              <a:t>they are</a:t>
            </a:r>
            <a:r>
              <a:rPr lang="en-GB" altLang="en-US" sz="2800" dirty="0"/>
              <a:t> in control and fully understands the services being offered.</a:t>
            </a:r>
          </a:p>
          <a:p>
            <a:pPr marL="0" indent="0">
              <a:buNone/>
            </a:pPr>
            <a:r>
              <a:rPr lang="en-GB" sz="1600" dirty="0">
                <a:latin typeface="Arial" panose="020B0604020202020204" pitchFamily="34" charset="0"/>
                <a:cs typeface="Arial" panose="020B0604020202020204" pitchFamily="34" charset="0"/>
              </a:rPr>
              <a:t>More than Just words -  </a:t>
            </a:r>
            <a:r>
              <a:rPr lang="en-GB" sz="1600" dirty="0">
                <a:latin typeface="Arial" panose="020B0604020202020204" pitchFamily="34" charset="0"/>
                <a:cs typeface="Arial" panose="020B0604020202020204" pitchFamily="34" charset="0"/>
                <a:hlinkClick r:id="rId3"/>
              </a:rPr>
              <a:t>www.gov.wales</a:t>
            </a:r>
            <a:r>
              <a:rPr lang="en-GB" sz="1600" dirty="0">
                <a:latin typeface="Arial" panose="020B0604020202020204" pitchFamily="34" charset="0"/>
                <a:cs typeface="Arial" panose="020B0604020202020204" pitchFamily="34" charset="0"/>
              </a:rPr>
              <a:t> (available on Moodle</a:t>
            </a:r>
            <a:r>
              <a:rPr lang="en-GB" sz="1600" dirty="0"/>
              <a:t>)</a:t>
            </a:r>
          </a:p>
          <a:p>
            <a:pPr>
              <a:lnSpc>
                <a:spcPct val="90000"/>
              </a:lnSpc>
            </a:pPr>
            <a:endParaRPr lang="en-GB" altLang="en-US" sz="2800" dirty="0"/>
          </a:p>
        </p:txBody>
      </p:sp>
      <p:sp>
        <p:nvSpPr>
          <p:cNvPr id="2" name="Footer Placeholder 1">
            <a:extLst>
              <a:ext uri="{FF2B5EF4-FFF2-40B4-BE49-F238E27FC236}">
                <a16:creationId xmlns:a16="http://schemas.microsoft.com/office/drawing/2014/main" id="{71EE429D-0524-F655-5B2F-6C15E914175D}"/>
              </a:ext>
            </a:extLst>
          </p:cNvPr>
          <p:cNvSpPr>
            <a:spLocks noGrp="1"/>
          </p:cNvSpPr>
          <p:nvPr>
            <p:ph type="ftr" sz="quarter" idx="11"/>
          </p:nvPr>
        </p:nvSpPr>
        <p:spPr/>
        <p:txBody>
          <a:bodyPr/>
          <a:lstStyle/>
          <a:p>
            <a:r>
              <a:rPr lang="en-GB" dirty="0"/>
              <a:t>PORTH AGORED - Consolidation of Social Work Practice Programme</a:t>
            </a:r>
          </a:p>
        </p:txBody>
      </p:sp>
      <p:sp>
        <p:nvSpPr>
          <p:cNvPr id="3" name="Slide Number Placeholder 2">
            <a:extLst>
              <a:ext uri="{FF2B5EF4-FFF2-40B4-BE49-F238E27FC236}">
                <a16:creationId xmlns:a16="http://schemas.microsoft.com/office/drawing/2014/main" id="{FB2AAEA0-DA25-9C2F-3A14-F38A86F6EB4C}"/>
              </a:ext>
            </a:extLst>
          </p:cNvPr>
          <p:cNvSpPr>
            <a:spLocks noGrp="1"/>
          </p:cNvSpPr>
          <p:nvPr>
            <p:ph type="sldNum" sz="quarter" idx="12"/>
          </p:nvPr>
        </p:nvSpPr>
        <p:spPr/>
        <p:txBody>
          <a:bodyPr/>
          <a:lstStyle/>
          <a:p>
            <a:fld id="{0B6AE6A0-3EF2-408A-870E-EF48D545FFB4}" type="slidenum">
              <a:rPr lang="en-GB" smtClean="0"/>
              <a:t>19</a:t>
            </a:fld>
            <a:endParaRPr lang="en-GB" dirty="0"/>
          </a:p>
        </p:txBody>
      </p:sp>
      <p:pic>
        <p:nvPicPr>
          <p:cNvPr id="5" name="Picture 4">
            <a:extLst>
              <a:ext uri="{FF2B5EF4-FFF2-40B4-BE49-F238E27FC236}">
                <a16:creationId xmlns:a16="http://schemas.microsoft.com/office/drawing/2014/main" id="{2F2DB256-7DBE-E3DB-2B50-07970DD5D442}"/>
              </a:ext>
            </a:extLst>
          </p:cNvPr>
          <p:cNvPicPr>
            <a:picLocks noChangeAspect="1"/>
          </p:cNvPicPr>
          <p:nvPr/>
        </p:nvPicPr>
        <p:blipFill>
          <a:blip r:embed="rId4"/>
          <a:stretch>
            <a:fillRect/>
          </a:stretch>
        </p:blipFill>
        <p:spPr>
          <a:xfrm>
            <a:off x="10224718" y="5043118"/>
            <a:ext cx="1814882" cy="1814882"/>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036" name="Rectangle 4303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ADEFDC-20B2-4925-B618-979AEAE97DA3}"/>
              </a:ext>
            </a:extLst>
          </p:cNvPr>
          <p:cNvSpPr>
            <a:spLocks noGrp="1"/>
          </p:cNvSpPr>
          <p:nvPr>
            <p:ph type="title"/>
          </p:nvPr>
        </p:nvSpPr>
        <p:spPr>
          <a:xfrm>
            <a:off x="572493" y="238539"/>
            <a:ext cx="11018520" cy="1434415"/>
          </a:xfrm>
        </p:spPr>
        <p:txBody>
          <a:bodyPr anchor="b">
            <a:normAutofit/>
          </a:bodyPr>
          <a:lstStyle/>
          <a:p>
            <a:pPr>
              <a:defRPr/>
            </a:pPr>
            <a:r>
              <a:rPr lang="en-GB" sz="5400"/>
              <a:t>More than Just Words</a:t>
            </a:r>
          </a:p>
        </p:txBody>
      </p:sp>
      <p:sp>
        <p:nvSpPr>
          <p:cNvPr id="4303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0DA93D6A-E50D-4FDE-BE2E-B38C4F6853BA}"/>
              </a:ext>
            </a:extLst>
          </p:cNvPr>
          <p:cNvSpPr>
            <a:spLocks noGrp="1"/>
          </p:cNvSpPr>
          <p:nvPr>
            <p:ph idx="1"/>
          </p:nvPr>
        </p:nvSpPr>
        <p:spPr>
          <a:xfrm>
            <a:off x="457200" y="1911493"/>
            <a:ext cx="7652026" cy="4481469"/>
          </a:xfrm>
        </p:spPr>
        <p:txBody>
          <a:bodyPr anchor="t">
            <a:noAutofit/>
          </a:bodyPr>
          <a:lstStyle/>
          <a:p>
            <a:pPr marL="109537" indent="0">
              <a:buNone/>
              <a:defRPr/>
            </a:pPr>
            <a:r>
              <a:rPr lang="en-GB" sz="1800" b="1" dirty="0"/>
              <a:t>More than just words - Gwenan </a:t>
            </a:r>
            <a:r>
              <a:rPr lang="en-GB" sz="1800" b="1" dirty="0" err="1"/>
              <a:t>Prysor</a:t>
            </a:r>
            <a:r>
              <a:rPr lang="en-GB" sz="1800" b="1" dirty="0"/>
              <a:t> </a:t>
            </a:r>
          </a:p>
          <a:p>
            <a:pPr marL="109537" indent="0">
              <a:buNone/>
              <a:defRPr/>
            </a:pPr>
            <a:r>
              <a:rPr lang="en-GB" sz="1800" b="1" dirty="0">
                <a:hlinkClick r:id="rId3"/>
              </a:rPr>
              <a:t>https://youtu.be/qS-9F_qqOXo</a:t>
            </a:r>
            <a:endParaRPr lang="en-GB" sz="1800" b="1" dirty="0"/>
          </a:p>
          <a:p>
            <a:pPr marL="109537" indent="0">
              <a:buNone/>
              <a:defRPr/>
            </a:pPr>
            <a:r>
              <a:rPr lang="en-GB" sz="1800" b="1" dirty="0"/>
              <a:t>More than just words - Hywel Jones</a:t>
            </a:r>
            <a:endParaRPr lang="en-GB" sz="1800" dirty="0"/>
          </a:p>
          <a:p>
            <a:pPr>
              <a:defRPr/>
            </a:pPr>
            <a:r>
              <a:rPr lang="en-GB" sz="1800" dirty="0">
                <a:hlinkClick r:id="rId4"/>
              </a:rPr>
              <a:t>https://youtu.be/YTzMZ4Hqo7Y</a:t>
            </a:r>
            <a:endParaRPr lang="en-GB" sz="1800" dirty="0"/>
          </a:p>
          <a:p>
            <a:pPr marL="109537" indent="0">
              <a:buNone/>
              <a:defRPr/>
            </a:pPr>
            <a:r>
              <a:rPr lang="en-GB" sz="1800" b="1" dirty="0"/>
              <a:t>More than just words - Wyn </a:t>
            </a:r>
            <a:r>
              <a:rPr lang="en-GB" sz="1800" b="1" dirty="0" err="1"/>
              <a:t>Gruffydd</a:t>
            </a:r>
            <a:endParaRPr lang="en-GB" sz="1800" dirty="0"/>
          </a:p>
          <a:p>
            <a:pPr>
              <a:defRPr/>
            </a:pPr>
            <a:r>
              <a:rPr lang="en-GB" sz="1800" dirty="0">
                <a:hlinkClick r:id="rId5"/>
              </a:rPr>
              <a:t>https://youtu.be/IOOs62dzOE4</a:t>
            </a:r>
            <a:endParaRPr lang="en-GB" sz="1800" dirty="0"/>
          </a:p>
          <a:p>
            <a:pPr marL="109537" indent="0">
              <a:buNone/>
              <a:defRPr/>
            </a:pPr>
            <a:r>
              <a:rPr lang="en-GB" sz="1800" b="1" dirty="0"/>
              <a:t>More than just words - Iola </a:t>
            </a:r>
            <a:r>
              <a:rPr lang="en-GB" sz="1800" b="1" dirty="0" err="1"/>
              <a:t>Gruffydd</a:t>
            </a:r>
            <a:endParaRPr lang="en-GB" sz="1800" dirty="0"/>
          </a:p>
          <a:p>
            <a:pPr>
              <a:defRPr/>
            </a:pPr>
            <a:r>
              <a:rPr lang="en-GB" sz="1800" dirty="0">
                <a:hlinkClick r:id="rId6"/>
              </a:rPr>
              <a:t>https://youtu.be/2iF41nNoM5M</a:t>
            </a:r>
            <a:endParaRPr lang="en-GB" sz="1800" dirty="0"/>
          </a:p>
          <a:p>
            <a:pPr marL="109537" indent="0">
              <a:buNone/>
              <a:defRPr/>
            </a:pPr>
            <a:r>
              <a:rPr lang="en-GB" sz="1800" dirty="0"/>
              <a:t>Please ensure you watch all of the video clips which can be accessed through Moodle. The videos can help you think about your own experience and to reflect on why language should be an integral part of the assessment process and service provision. </a:t>
            </a:r>
          </a:p>
          <a:p>
            <a:pPr marL="109537" indent="0">
              <a:buNone/>
              <a:defRPr/>
            </a:pPr>
            <a:r>
              <a:rPr lang="en-GB" sz="1800" dirty="0"/>
              <a:t>You must make reference to More than Just Words (Welsh Government 2022-2027) within the observation. </a:t>
            </a:r>
          </a:p>
        </p:txBody>
      </p:sp>
      <p:pic>
        <p:nvPicPr>
          <p:cNvPr id="43014" name="Picture 43013" descr="Empty speech bubbles">
            <a:extLst>
              <a:ext uri="{FF2B5EF4-FFF2-40B4-BE49-F238E27FC236}">
                <a16:creationId xmlns:a16="http://schemas.microsoft.com/office/drawing/2014/main" id="{25887D47-75AD-003B-00F8-CF9EBC7DDBEA}"/>
              </a:ext>
            </a:extLst>
          </p:cNvPr>
          <p:cNvPicPr>
            <a:picLocks noChangeAspect="1"/>
          </p:cNvPicPr>
          <p:nvPr/>
        </p:nvPicPr>
        <p:blipFill rotWithShape="1">
          <a:blip r:embed="rId7"/>
          <a:srcRect l="22172" r="13612" b="2"/>
          <a:stretch/>
        </p:blipFill>
        <p:spPr>
          <a:xfrm>
            <a:off x="8109226" y="2093976"/>
            <a:ext cx="3507496" cy="3645843"/>
          </a:xfrm>
          <a:prstGeom prst="rect">
            <a:avLst/>
          </a:prstGeom>
        </p:spPr>
      </p:pic>
      <p:sp>
        <p:nvSpPr>
          <p:cNvPr id="3" name="Footer Placeholder 2">
            <a:extLst>
              <a:ext uri="{FF2B5EF4-FFF2-40B4-BE49-F238E27FC236}">
                <a16:creationId xmlns:a16="http://schemas.microsoft.com/office/drawing/2014/main" id="{F889CD0A-C4E6-49A1-84F4-118C7F0A48EC}"/>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dirty="0"/>
              <a:t>PORTH AGORED - Consolidation of Social Work Practice Programme</a:t>
            </a:r>
          </a:p>
        </p:txBody>
      </p:sp>
      <p:sp>
        <p:nvSpPr>
          <p:cNvPr id="43012" name="Slide Number Placeholder 6">
            <a:extLst>
              <a:ext uri="{FF2B5EF4-FFF2-40B4-BE49-F238E27FC236}">
                <a16:creationId xmlns:a16="http://schemas.microsoft.com/office/drawing/2014/main" id="{57B638B6-B59F-4729-8F9B-145E6408B896}"/>
              </a:ext>
            </a:extLst>
          </p:cNvPr>
          <p:cNvSpPr>
            <a:spLocks noGrp="1" noChangeArrowheads="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BCCCE71-823A-4CAE-924E-7A2F48950941}" type="slidenum">
              <a:rPr lang="en-GB" altLang="en-US" smtClean="0"/>
              <a:pPr>
                <a:spcAft>
                  <a:spcPts val="600"/>
                </a:spcAft>
              </a:pPr>
              <a:t>20</a:t>
            </a:fld>
            <a:endParaRPr lang="en-GB" alt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FB15A112-8F13-46BB-93DE-2D1151BBC048}"/>
              </a:ext>
            </a:extLst>
          </p:cNvPr>
          <p:cNvSpPr>
            <a:spLocks noGrp="1"/>
          </p:cNvSpPr>
          <p:nvPr>
            <p:ph type="title"/>
          </p:nvPr>
        </p:nvSpPr>
        <p:spPr>
          <a:xfrm>
            <a:off x="838200" y="365125"/>
            <a:ext cx="10515600" cy="1325563"/>
          </a:xfrm>
        </p:spPr>
        <p:txBody>
          <a:bodyPr>
            <a:normAutofit/>
          </a:bodyPr>
          <a:lstStyle/>
          <a:p>
            <a:r>
              <a:rPr lang="en-GB"/>
              <a:t>Group discussion </a:t>
            </a:r>
            <a:endParaRPr lang="en-GB" dirty="0"/>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21EC6C86-CE6E-4575-AA24-E2199695A275}"/>
              </a:ext>
            </a:extLst>
          </p:cNvPr>
          <p:cNvSpPr>
            <a:spLocks noGrp="1"/>
          </p:cNvSpPr>
          <p:nvPr>
            <p:ph idx="1"/>
          </p:nvPr>
        </p:nvSpPr>
        <p:spPr>
          <a:xfrm>
            <a:off x="838200" y="1449107"/>
            <a:ext cx="10515600" cy="4351338"/>
          </a:xfrm>
        </p:spPr>
        <p:txBody>
          <a:bodyPr>
            <a:normAutofit/>
          </a:bodyPr>
          <a:lstStyle/>
          <a:p>
            <a:pPr marL="0" indent="0">
              <a:buNone/>
            </a:pPr>
            <a:r>
              <a:rPr lang="en-GB" sz="2600" b="1"/>
              <a:t>Exercise  3</a:t>
            </a:r>
            <a:endParaRPr lang="en-GB" sz="2600"/>
          </a:p>
          <a:p>
            <a:r>
              <a:rPr lang="en-GB" sz="2600"/>
              <a:t>Why should language needs be an integral part of the assessment process and service provision in Wales?</a:t>
            </a:r>
          </a:p>
          <a:p>
            <a:r>
              <a:rPr lang="en-GB" sz="2600"/>
              <a:t>What language needs do you need to consider in your work setting when working with individuals/carers? </a:t>
            </a:r>
          </a:p>
          <a:p>
            <a:r>
              <a:rPr lang="en-GB" sz="2600"/>
              <a:t>What can you do to ensure you are working to the principals of the Active Offer? </a:t>
            </a:r>
          </a:p>
          <a:p>
            <a:r>
              <a:rPr lang="en-GB" sz="2600"/>
              <a:t>What legislation/policy/procedure might you need to consider in relation to effective communication and language needs in your workplace?</a:t>
            </a:r>
          </a:p>
          <a:p>
            <a:endParaRPr lang="en-GB" sz="2600"/>
          </a:p>
          <a:p>
            <a:pPr marL="0" indent="0">
              <a:buNone/>
            </a:pPr>
            <a:endParaRPr lang="en-GB" sz="2600" dirty="0"/>
          </a:p>
        </p:txBody>
      </p:sp>
      <p:sp>
        <p:nvSpPr>
          <p:cNvPr id="4" name="Footer Placeholder 3">
            <a:extLst>
              <a:ext uri="{FF2B5EF4-FFF2-40B4-BE49-F238E27FC236}">
                <a16:creationId xmlns:a16="http://schemas.microsoft.com/office/drawing/2014/main" id="{9C575FEF-1450-DB6B-B054-7D16BAD9EE6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 name="Slide Number Placeholder 4">
            <a:extLst>
              <a:ext uri="{FF2B5EF4-FFF2-40B4-BE49-F238E27FC236}">
                <a16:creationId xmlns:a16="http://schemas.microsoft.com/office/drawing/2014/main" id="{6FDEE588-37C7-B289-C1EB-39439DE42A01}"/>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21</a:t>
            </a:fld>
            <a:endParaRPr lang="en-GB"/>
          </a:p>
        </p:txBody>
      </p:sp>
    </p:spTree>
    <p:extLst>
      <p:ext uri="{BB962C8B-B14F-4D97-AF65-F5344CB8AC3E}">
        <p14:creationId xmlns:p14="http://schemas.microsoft.com/office/powerpoint/2010/main" val="18795040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7" name="Picture 3">
            <a:extLst>
              <a:ext uri="{FF2B5EF4-FFF2-40B4-BE49-F238E27FC236}">
                <a16:creationId xmlns:a16="http://schemas.microsoft.com/office/drawing/2014/main" id="{90072A86-4298-4A55-8D09-A516946DABC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671920" y="4949427"/>
            <a:ext cx="3817145" cy="1908573"/>
          </a:xfrm>
          <a:prstGeom prst="rect">
            <a:avLst/>
          </a:prstGeom>
          <a:noFill/>
          <a:ln>
            <a:noFill/>
          </a:ln>
          <a:effectLst>
            <a:outerShdw blurRad="50800" dist="50800" dir="5400000" algn="ctr" rotWithShape="0">
              <a:srgbClr val="000000">
                <a:alpha val="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4" name="Title 1">
            <a:extLst>
              <a:ext uri="{FF2B5EF4-FFF2-40B4-BE49-F238E27FC236}">
                <a16:creationId xmlns:a16="http://schemas.microsoft.com/office/drawing/2014/main" id="{E8FAE10D-6730-4591-9741-A687264958D0}"/>
              </a:ext>
            </a:extLst>
          </p:cNvPr>
          <p:cNvSpPr>
            <a:spLocks noGrp="1"/>
          </p:cNvSpPr>
          <p:nvPr>
            <p:ph type="title"/>
          </p:nvPr>
        </p:nvSpPr>
        <p:spPr>
          <a:xfrm>
            <a:off x="838200" y="18255"/>
            <a:ext cx="10515600" cy="1325563"/>
          </a:xfrm>
        </p:spPr>
        <p:txBody>
          <a:bodyPr>
            <a:normAutofit/>
          </a:bodyPr>
          <a:lstStyle/>
          <a:p>
            <a:pPr eaLnBrk="1" hangingPunct="1">
              <a:defRPr/>
            </a:pPr>
            <a:r>
              <a:rPr lang="en-GB" altLang="en-US" sz="4000" dirty="0">
                <a:latin typeface="Arial" panose="020B0604020202020204" pitchFamily="34" charset="0"/>
                <a:cs typeface="Arial" panose="020B0604020202020204" pitchFamily="34" charset="0"/>
              </a:rPr>
              <a:t>Welsh Language (Wales) Measure, 2011</a:t>
            </a:r>
          </a:p>
        </p:txBody>
      </p:sp>
      <p:sp>
        <p:nvSpPr>
          <p:cNvPr id="54274" name="Content Placeholder 2">
            <a:extLst>
              <a:ext uri="{FF2B5EF4-FFF2-40B4-BE49-F238E27FC236}">
                <a16:creationId xmlns:a16="http://schemas.microsoft.com/office/drawing/2014/main" id="{3F993423-270B-4E0B-8F2E-B0601E2D9916}"/>
              </a:ext>
            </a:extLst>
          </p:cNvPr>
          <p:cNvSpPr>
            <a:spLocks noGrp="1"/>
          </p:cNvSpPr>
          <p:nvPr>
            <p:ph sz="half" idx="1"/>
          </p:nvPr>
        </p:nvSpPr>
        <p:spPr>
          <a:xfrm>
            <a:off x="838200" y="1253331"/>
            <a:ext cx="5181600" cy="4351338"/>
          </a:xfrm>
        </p:spPr>
        <p:txBody>
          <a:bodyPr>
            <a:normAutofit fontScale="92500" lnSpcReduction="10000"/>
          </a:bodyPr>
          <a:lstStyle/>
          <a:p>
            <a:pPr eaLnBrk="1" hangingPunct="1"/>
            <a:r>
              <a:rPr lang="en-GB" altLang="en-US" dirty="0">
                <a:latin typeface="Arial" panose="020B0604020202020204" pitchFamily="34" charset="0"/>
                <a:cs typeface="Arial" panose="020B0604020202020204" pitchFamily="34" charset="0"/>
              </a:rPr>
              <a:t>Became law in 2011</a:t>
            </a:r>
          </a:p>
          <a:p>
            <a:pPr eaLnBrk="1" hangingPunct="1"/>
            <a:r>
              <a:rPr lang="en-GB" altLang="en-US" dirty="0">
                <a:latin typeface="Arial" panose="020B0604020202020204" pitchFamily="34" charset="0"/>
                <a:cs typeface="Arial" panose="020B0604020202020204" pitchFamily="34" charset="0"/>
              </a:rPr>
              <a:t>Abolished the Welsh Language Board</a:t>
            </a:r>
          </a:p>
          <a:p>
            <a:pPr eaLnBrk="1" hangingPunct="1"/>
            <a:r>
              <a:rPr lang="en-GB" altLang="en-US" dirty="0">
                <a:latin typeface="Arial" panose="020B0604020202020204" pitchFamily="34" charset="0"/>
                <a:cs typeface="Arial" panose="020B0604020202020204" pitchFamily="34" charset="0"/>
              </a:rPr>
              <a:t>Established a Welsh Language Commissioner </a:t>
            </a:r>
          </a:p>
          <a:p>
            <a:pPr eaLnBrk="1" hangingPunct="1"/>
            <a:r>
              <a:rPr lang="en-GB" altLang="en-US" dirty="0">
                <a:latin typeface="Arial" panose="020B0604020202020204" pitchFamily="34" charset="0"/>
                <a:cs typeface="Arial" panose="020B0604020202020204" pitchFamily="34" charset="0"/>
              </a:rPr>
              <a:t>Confirmed official status of Welsh</a:t>
            </a:r>
          </a:p>
          <a:p>
            <a:pPr eaLnBrk="1" hangingPunct="1"/>
            <a:r>
              <a:rPr lang="en-GB" altLang="en-US" dirty="0">
                <a:latin typeface="Arial" panose="020B0604020202020204" pitchFamily="34" charset="0"/>
                <a:cs typeface="Arial" panose="020B0604020202020204" pitchFamily="34" charset="0"/>
              </a:rPr>
              <a:t>Created rights for Welsh speakers</a:t>
            </a:r>
          </a:p>
          <a:p>
            <a:pPr eaLnBrk="1" hangingPunct="1"/>
            <a:r>
              <a:rPr lang="en-GB" altLang="en-US" dirty="0">
                <a:latin typeface="Arial" panose="020B0604020202020204" pitchFamily="34" charset="0"/>
                <a:cs typeface="Arial" panose="020B0604020202020204" pitchFamily="34" charset="0"/>
              </a:rPr>
              <a:t>Introduces duties in the form of Welsh Language Standards</a:t>
            </a:r>
          </a:p>
        </p:txBody>
      </p:sp>
      <p:sp>
        <p:nvSpPr>
          <p:cNvPr id="3" name="Content Placeholder 2">
            <a:extLst>
              <a:ext uri="{FF2B5EF4-FFF2-40B4-BE49-F238E27FC236}">
                <a16:creationId xmlns:a16="http://schemas.microsoft.com/office/drawing/2014/main" id="{FAC4C22D-C06F-4855-2536-BA42A2E2D8C8}"/>
              </a:ext>
            </a:extLst>
          </p:cNvPr>
          <p:cNvSpPr>
            <a:spLocks noGrp="1"/>
          </p:cNvSpPr>
          <p:nvPr>
            <p:ph sz="half" idx="2"/>
          </p:nvPr>
        </p:nvSpPr>
        <p:spPr>
          <a:xfrm>
            <a:off x="6172202" y="1253331"/>
            <a:ext cx="5181600" cy="4351338"/>
          </a:xfrm>
        </p:spPr>
        <p:txBody>
          <a:bodyPr>
            <a:normAutofit fontScale="92500" lnSpcReduction="10000"/>
          </a:bodyPr>
          <a:lstStyle/>
          <a:p>
            <a:pPr marL="109537" indent="0">
              <a:buNone/>
            </a:pPr>
            <a:r>
              <a:rPr lang="en-US" dirty="0">
                <a:latin typeface="Arial" panose="020B0604020202020204" pitchFamily="34" charset="0"/>
                <a:cs typeface="Arial" panose="020B0604020202020204" pitchFamily="34" charset="0"/>
              </a:rPr>
              <a:t>The Welsh Ministers can specify 5 types of standards in regulations:</a:t>
            </a:r>
          </a:p>
          <a:p>
            <a:r>
              <a:rPr lang="en-US" dirty="0">
                <a:latin typeface="Arial" panose="020B0604020202020204" pitchFamily="34" charset="0"/>
                <a:cs typeface="Arial" panose="020B0604020202020204" pitchFamily="34" charset="0"/>
              </a:rPr>
              <a:t>Service delivery standards</a:t>
            </a:r>
          </a:p>
          <a:p>
            <a:r>
              <a:rPr lang="en-US" dirty="0">
                <a:latin typeface="Arial" panose="020B0604020202020204" pitchFamily="34" charset="0"/>
                <a:cs typeface="Arial" panose="020B0604020202020204" pitchFamily="34" charset="0"/>
              </a:rPr>
              <a:t>Policy making standards</a:t>
            </a:r>
          </a:p>
          <a:p>
            <a:r>
              <a:rPr lang="en-US" dirty="0">
                <a:latin typeface="Arial" panose="020B0604020202020204" pitchFamily="34" charset="0"/>
                <a:cs typeface="Arial" panose="020B0604020202020204" pitchFamily="34" charset="0"/>
              </a:rPr>
              <a:t>Operational standards</a:t>
            </a:r>
          </a:p>
          <a:p>
            <a:r>
              <a:rPr lang="en-US" dirty="0">
                <a:latin typeface="Arial" panose="020B0604020202020204" pitchFamily="34" charset="0"/>
                <a:cs typeface="Arial" panose="020B0604020202020204" pitchFamily="34" charset="0"/>
              </a:rPr>
              <a:t>Promotion standards</a:t>
            </a:r>
          </a:p>
          <a:p>
            <a:r>
              <a:rPr lang="en-US" dirty="0">
                <a:latin typeface="Arial" panose="020B0604020202020204" pitchFamily="34" charset="0"/>
                <a:cs typeface="Arial" panose="020B0604020202020204" pitchFamily="34" charset="0"/>
              </a:rPr>
              <a:t>Record keeping standards.</a:t>
            </a:r>
          </a:p>
          <a:p>
            <a:endParaRPr lang="en-US" dirty="0"/>
          </a:p>
        </p:txBody>
      </p:sp>
      <p:sp>
        <p:nvSpPr>
          <p:cNvPr id="2" name="Footer Placeholder 1">
            <a:extLst>
              <a:ext uri="{FF2B5EF4-FFF2-40B4-BE49-F238E27FC236}">
                <a16:creationId xmlns:a16="http://schemas.microsoft.com/office/drawing/2014/main" id="{501839A4-E0FE-2320-4002-457B0E46CED5}"/>
              </a:ext>
            </a:extLst>
          </p:cNvPr>
          <p:cNvSpPr>
            <a:spLocks noGrp="1"/>
          </p:cNvSpPr>
          <p:nvPr>
            <p:ph type="ftr" sz="quarter" idx="11"/>
          </p:nvPr>
        </p:nvSpPr>
        <p:spPr/>
        <p:txBody>
          <a:bodyPr/>
          <a:lstStyle/>
          <a:p>
            <a:r>
              <a:rPr lang="en-GB" dirty="0"/>
              <a:t>PORTH AGORED - Consolidation of Social Work Practice Programme</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F35F46A-15A2-4230-999E-3B55571A1113}"/>
              </a:ext>
            </a:extLst>
          </p:cNvPr>
          <p:cNvSpPr>
            <a:spLocks noGrp="1"/>
          </p:cNvSpPr>
          <p:nvPr>
            <p:ph type="title"/>
          </p:nvPr>
        </p:nvSpPr>
        <p:spPr>
          <a:xfrm>
            <a:off x="609600" y="273050"/>
            <a:ext cx="10972800" cy="562522"/>
          </a:xfrm>
        </p:spPr>
        <p:txBody>
          <a:bodyPr>
            <a:normAutofit fontScale="90000"/>
          </a:bodyPr>
          <a:lstStyle/>
          <a:p>
            <a:pPr algn="ctr">
              <a:defRPr/>
            </a:pP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Dimensions of Working in Wales</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49154" name="Content Placeholder 6">
            <a:extLst>
              <a:ext uri="{FF2B5EF4-FFF2-40B4-BE49-F238E27FC236}">
                <a16:creationId xmlns:a16="http://schemas.microsoft.com/office/drawing/2014/main" id="{9609A4AD-B75A-46A2-9C7D-58242A1977CF}"/>
              </a:ext>
            </a:extLst>
          </p:cNvPr>
          <p:cNvSpPr>
            <a:spLocks noGrp="1"/>
          </p:cNvSpPr>
          <p:nvPr>
            <p:ph sz="half" idx="2"/>
          </p:nvPr>
        </p:nvSpPr>
        <p:spPr>
          <a:xfrm>
            <a:off x="263236" y="914400"/>
            <a:ext cx="6233434" cy="5283231"/>
          </a:xfrm>
        </p:spPr>
        <p:txBody>
          <a:bodyPr>
            <a:normAutofit fontScale="92500" lnSpcReduction="10000"/>
          </a:bodyPr>
          <a:lstStyle/>
          <a:p>
            <a:pPr marL="109537" indent="0">
              <a:buNone/>
            </a:pPr>
            <a:r>
              <a:rPr lang="en-GB" sz="2200" dirty="0">
                <a:latin typeface="Arial" panose="020B0604020202020204" pitchFamily="34" charset="0"/>
                <a:cs typeface="Arial" panose="020B0604020202020204" pitchFamily="34" charset="0"/>
              </a:rPr>
              <a:t>You may want to consider:</a:t>
            </a:r>
          </a:p>
          <a:p>
            <a:r>
              <a:rPr lang="en-GB" altLang="en-US" sz="2200" dirty="0">
                <a:latin typeface="Arial" panose="020B0604020202020204" pitchFamily="34" charset="0"/>
                <a:cs typeface="Arial" panose="020B0604020202020204" pitchFamily="34" charset="0"/>
              </a:rPr>
              <a:t>Industrial decline</a:t>
            </a:r>
          </a:p>
          <a:p>
            <a:r>
              <a:rPr lang="en-GB" altLang="en-US" sz="2200" dirty="0">
                <a:latin typeface="Arial" panose="020B0604020202020204" pitchFamily="34" charset="0"/>
                <a:cs typeface="Arial" panose="020B0604020202020204" pitchFamily="34" charset="0"/>
              </a:rPr>
              <a:t>Poverty</a:t>
            </a:r>
          </a:p>
          <a:p>
            <a:r>
              <a:rPr lang="en-GB" altLang="en-US" sz="2200" dirty="0">
                <a:latin typeface="Arial" panose="020B0604020202020204" pitchFamily="34" charset="0"/>
                <a:cs typeface="Arial" panose="020B0604020202020204" pitchFamily="34" charset="0"/>
              </a:rPr>
              <a:t>Unemployment</a:t>
            </a:r>
          </a:p>
          <a:p>
            <a:r>
              <a:rPr lang="en-GB" altLang="en-US" sz="2200" dirty="0">
                <a:latin typeface="Arial" panose="020B0604020202020204" pitchFamily="34" charset="0"/>
                <a:cs typeface="Arial" panose="020B0604020202020204" pitchFamily="34" charset="0"/>
              </a:rPr>
              <a:t>Poor housing</a:t>
            </a:r>
          </a:p>
          <a:p>
            <a:r>
              <a:rPr lang="en-GB" altLang="en-US" sz="2200" dirty="0">
                <a:latin typeface="Arial" panose="020B0604020202020204" pitchFamily="34" charset="0"/>
                <a:cs typeface="Arial" panose="020B0604020202020204" pitchFamily="34" charset="0"/>
              </a:rPr>
              <a:t>Geographical location </a:t>
            </a:r>
          </a:p>
          <a:p>
            <a:r>
              <a:rPr lang="en-GB" altLang="en-US" sz="2200" dirty="0">
                <a:latin typeface="Arial" panose="020B0604020202020204" pitchFamily="34" charset="0"/>
                <a:cs typeface="Arial" panose="020B0604020202020204" pitchFamily="34" charset="0"/>
              </a:rPr>
              <a:t>Culture and Religion </a:t>
            </a:r>
          </a:p>
          <a:p>
            <a:r>
              <a:rPr lang="en-GB" altLang="en-US" sz="2200" dirty="0">
                <a:latin typeface="Arial" panose="020B0604020202020204" pitchFamily="34" charset="0"/>
                <a:cs typeface="Arial" panose="020B0604020202020204" pitchFamily="34" charset="0"/>
              </a:rPr>
              <a:t>Area of deprivation</a:t>
            </a:r>
          </a:p>
          <a:p>
            <a:r>
              <a:rPr lang="en-GB" altLang="en-US" sz="2200" dirty="0">
                <a:latin typeface="Arial" panose="020B0604020202020204" pitchFamily="34" charset="0"/>
                <a:cs typeface="Arial" panose="020B0604020202020204" pitchFamily="34" charset="0"/>
              </a:rPr>
              <a:t>The role of women in the family and the workforce</a:t>
            </a:r>
          </a:p>
          <a:p>
            <a:r>
              <a:rPr lang="en-GB" altLang="en-US" sz="2200" dirty="0">
                <a:latin typeface="Arial" panose="020B0604020202020204" pitchFamily="34" charset="0"/>
                <a:cs typeface="Arial" panose="020B0604020202020204" pitchFamily="34" charset="0"/>
              </a:rPr>
              <a:t>Issues of gender and sexual orientation</a:t>
            </a:r>
          </a:p>
          <a:p>
            <a:r>
              <a:rPr lang="en-GB" altLang="en-US" sz="2200" dirty="0">
                <a:latin typeface="Arial" panose="020B0604020202020204" pitchFamily="34" charset="0"/>
                <a:cs typeface="Arial" panose="020B0604020202020204" pitchFamily="34" charset="0"/>
              </a:rPr>
              <a:t>Minority groups</a:t>
            </a:r>
          </a:p>
          <a:p>
            <a:r>
              <a:rPr lang="en-GB" altLang="en-US" sz="2200" dirty="0">
                <a:latin typeface="Arial" panose="020B0604020202020204" pitchFamily="34" charset="0"/>
                <a:cs typeface="Arial" panose="020B0604020202020204" pitchFamily="34" charset="0"/>
              </a:rPr>
              <a:t>Ethnicity/race </a:t>
            </a:r>
          </a:p>
          <a:p>
            <a:r>
              <a:rPr lang="en-GB" altLang="en-US" sz="2200" dirty="0">
                <a:latin typeface="Arial" panose="020B0604020202020204" pitchFamily="34" charset="0"/>
                <a:cs typeface="Arial" panose="020B0604020202020204" pitchFamily="34" charset="0"/>
              </a:rPr>
              <a:t>Political framework/institutions/legislation</a:t>
            </a:r>
          </a:p>
          <a:p>
            <a:r>
              <a:rPr lang="en-GB" altLang="en-US" sz="2200" dirty="0">
                <a:latin typeface="Arial" panose="020B0604020202020204" pitchFamily="34" charset="0"/>
                <a:cs typeface="Arial" panose="020B0604020202020204" pitchFamily="34" charset="0"/>
              </a:rPr>
              <a:t>Infrastructure.</a:t>
            </a:r>
          </a:p>
          <a:p>
            <a:endParaRPr lang="en-GB" altLang="en-US" dirty="0"/>
          </a:p>
        </p:txBody>
      </p:sp>
      <p:sp>
        <p:nvSpPr>
          <p:cNvPr id="7" name="Content Placeholder 6">
            <a:extLst>
              <a:ext uri="{FF2B5EF4-FFF2-40B4-BE49-F238E27FC236}">
                <a16:creationId xmlns:a16="http://schemas.microsoft.com/office/drawing/2014/main" id="{EF693D49-5DF5-4891-A421-363775F184B5}"/>
              </a:ext>
            </a:extLst>
          </p:cNvPr>
          <p:cNvSpPr>
            <a:spLocks noGrp="1"/>
          </p:cNvSpPr>
          <p:nvPr>
            <p:ph sz="quarter" idx="4"/>
          </p:nvPr>
        </p:nvSpPr>
        <p:spPr>
          <a:xfrm>
            <a:off x="6373600" y="1480110"/>
            <a:ext cx="5715603" cy="5069293"/>
          </a:xfrm>
        </p:spPr>
        <p:txBody>
          <a:bodyPr>
            <a:normAutofit fontScale="92500" lnSpcReduction="10000"/>
          </a:bodyPr>
          <a:lstStyle/>
          <a:p>
            <a:pPr marL="109537" indent="0">
              <a:buNone/>
            </a:pPr>
            <a:r>
              <a:rPr lang="en-GB" sz="2600" b="1" dirty="0">
                <a:latin typeface="Arial" panose="020B0604020202020204" pitchFamily="34" charset="0"/>
                <a:cs typeface="Arial" panose="020B0604020202020204" pitchFamily="34" charset="0"/>
              </a:rPr>
              <a:t>Consideration of ADP and AOP </a:t>
            </a:r>
          </a:p>
          <a:p>
            <a:pPr marL="109537" indent="0">
              <a:buNone/>
            </a:pPr>
            <a:r>
              <a:rPr lang="en-GB" sz="2600" b="1" dirty="0">
                <a:latin typeface="Arial" panose="020B0604020202020204" pitchFamily="34" charset="0"/>
                <a:cs typeface="Arial" panose="020B0604020202020204" pitchFamily="34" charset="0"/>
              </a:rPr>
              <a:t>Equality Issues </a:t>
            </a:r>
          </a:p>
          <a:p>
            <a:r>
              <a:rPr lang="en-GB" altLang="en-US" sz="2600" dirty="0">
                <a:latin typeface="Arial" panose="020B0604020202020204" pitchFamily="34" charset="0"/>
                <a:cs typeface="Arial" panose="020B0604020202020204" pitchFamily="34" charset="0"/>
              </a:rPr>
              <a:t>Equal access to information and services</a:t>
            </a:r>
          </a:p>
          <a:p>
            <a:r>
              <a:rPr lang="en-GB" altLang="en-US" sz="2600" dirty="0">
                <a:latin typeface="Arial" panose="020B0604020202020204" pitchFamily="34" charset="0"/>
                <a:cs typeface="Arial" panose="020B0604020202020204" pitchFamily="34" charset="0"/>
              </a:rPr>
              <a:t>Translation and interpreter services </a:t>
            </a:r>
          </a:p>
          <a:p>
            <a:r>
              <a:rPr lang="en-GB" altLang="en-US" sz="2600" dirty="0">
                <a:latin typeface="Arial" panose="020B0604020202020204" pitchFamily="34" charset="0"/>
                <a:cs typeface="Arial" panose="020B0604020202020204" pitchFamily="34" charset="0"/>
              </a:rPr>
              <a:t>Informed choice and informed consent</a:t>
            </a:r>
          </a:p>
          <a:p>
            <a:r>
              <a:rPr lang="en-GB" altLang="en-US" sz="2600" dirty="0">
                <a:latin typeface="Arial" panose="020B0604020202020204" pitchFamily="34" charset="0"/>
                <a:cs typeface="Arial" panose="020B0604020202020204" pitchFamily="34" charset="0"/>
              </a:rPr>
              <a:t>Limited resources </a:t>
            </a:r>
          </a:p>
          <a:p>
            <a:r>
              <a:rPr lang="en-GB" altLang="en-US" sz="2600" dirty="0">
                <a:latin typeface="Arial" panose="020B0604020202020204" pitchFamily="34" charset="0"/>
                <a:cs typeface="Arial" panose="020B0604020202020204" pitchFamily="34" charset="0"/>
              </a:rPr>
              <a:t>Public accountability</a:t>
            </a:r>
          </a:p>
          <a:p>
            <a:r>
              <a:rPr lang="en-GB" altLang="en-US" sz="2600" dirty="0">
                <a:latin typeface="Arial" panose="020B0604020202020204" pitchFamily="34" charset="0"/>
                <a:cs typeface="Arial" panose="020B0604020202020204" pitchFamily="34" charset="0"/>
              </a:rPr>
              <a:t>Social exclusion </a:t>
            </a:r>
          </a:p>
          <a:p>
            <a:r>
              <a:rPr lang="en-GB" altLang="en-US" sz="2600" dirty="0">
                <a:latin typeface="Arial" panose="020B0604020202020204" pitchFamily="34" charset="0"/>
                <a:cs typeface="Arial" panose="020B0604020202020204" pitchFamily="34" charset="0"/>
              </a:rPr>
              <a:t>Access to the cultural group  </a:t>
            </a:r>
          </a:p>
          <a:p>
            <a:r>
              <a:rPr lang="en-GB" altLang="en-US" sz="2600" dirty="0">
                <a:latin typeface="Arial" panose="020B0604020202020204" pitchFamily="34" charset="0"/>
                <a:cs typeface="Arial" panose="020B0604020202020204" pitchFamily="34" charset="0"/>
              </a:rPr>
              <a:t>Health inequalities. </a:t>
            </a:r>
          </a:p>
          <a:p>
            <a:pPr marL="0" indent="0">
              <a:buNone/>
            </a:pPr>
            <a:endParaRPr lang="en-GB" dirty="0"/>
          </a:p>
        </p:txBody>
      </p:sp>
      <p:sp>
        <p:nvSpPr>
          <p:cNvPr id="49156" name="Slide Number Placeholder 4">
            <a:extLst>
              <a:ext uri="{FF2B5EF4-FFF2-40B4-BE49-F238E27FC236}">
                <a16:creationId xmlns:a16="http://schemas.microsoft.com/office/drawing/2014/main" id="{FE5C486D-08E4-4A8B-93DE-A8DA758B7D2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6EFA59C-E452-4B11-A9F1-894FE8F02A3A}" type="slidenum">
              <a:rPr lang="en-GB" altLang="en-US" smtClean="0"/>
              <a:pPr/>
              <a:t>23</a:t>
            </a:fld>
            <a:endParaRPr lang="en-GB" altLang="en-US"/>
          </a:p>
        </p:txBody>
      </p:sp>
      <p:pic>
        <p:nvPicPr>
          <p:cNvPr id="2" name="Picture 1">
            <a:extLst>
              <a:ext uri="{FF2B5EF4-FFF2-40B4-BE49-F238E27FC236}">
                <a16:creationId xmlns:a16="http://schemas.microsoft.com/office/drawing/2014/main" id="{0DFC6BE5-774A-4E1C-9FDB-6C53C8863DA7}"/>
              </a:ext>
            </a:extLst>
          </p:cNvPr>
          <p:cNvPicPr>
            <a:picLocks noChangeAspect="1"/>
          </p:cNvPicPr>
          <p:nvPr/>
        </p:nvPicPr>
        <p:blipFill>
          <a:blip r:embed="rId3"/>
          <a:stretch>
            <a:fillRect/>
          </a:stretch>
        </p:blipFill>
        <p:spPr>
          <a:xfrm>
            <a:off x="2893847" y="5840652"/>
            <a:ext cx="979063" cy="979063"/>
          </a:xfrm>
          <a:prstGeom prst="rect">
            <a:avLst/>
          </a:prstGeom>
        </p:spPr>
      </p:pic>
      <p:pic>
        <p:nvPicPr>
          <p:cNvPr id="3" name="Picture 2">
            <a:extLst>
              <a:ext uri="{FF2B5EF4-FFF2-40B4-BE49-F238E27FC236}">
                <a16:creationId xmlns:a16="http://schemas.microsoft.com/office/drawing/2014/main" id="{707A375E-1400-4205-BC0F-627C9B6D1E18}"/>
              </a:ext>
            </a:extLst>
          </p:cNvPr>
          <p:cNvPicPr>
            <a:picLocks noChangeAspect="1"/>
          </p:cNvPicPr>
          <p:nvPr/>
        </p:nvPicPr>
        <p:blipFill>
          <a:blip r:embed="rId4"/>
          <a:stretch>
            <a:fillRect/>
          </a:stretch>
        </p:blipFill>
        <p:spPr>
          <a:xfrm>
            <a:off x="10432473" y="-1459"/>
            <a:ext cx="1759527" cy="1472318"/>
          </a:xfrm>
          <a:prstGeom prst="rect">
            <a:avLst/>
          </a:prstGeom>
        </p:spPr>
      </p:pic>
      <p:pic>
        <p:nvPicPr>
          <p:cNvPr id="10" name="Picture 9">
            <a:extLst>
              <a:ext uri="{FF2B5EF4-FFF2-40B4-BE49-F238E27FC236}">
                <a16:creationId xmlns:a16="http://schemas.microsoft.com/office/drawing/2014/main" id="{1E9EC844-201E-4D7A-8628-15EF193E02E3}"/>
              </a:ext>
            </a:extLst>
          </p:cNvPr>
          <p:cNvPicPr>
            <a:picLocks noChangeAspect="1"/>
          </p:cNvPicPr>
          <p:nvPr/>
        </p:nvPicPr>
        <p:blipFill>
          <a:blip r:embed="rId5"/>
          <a:stretch>
            <a:fillRect/>
          </a:stretch>
        </p:blipFill>
        <p:spPr>
          <a:xfrm>
            <a:off x="9983274" y="5951856"/>
            <a:ext cx="2208726" cy="906144"/>
          </a:xfrm>
          <a:prstGeom prst="rect">
            <a:avLst/>
          </a:prstGeom>
        </p:spPr>
      </p:pic>
      <p:sp>
        <p:nvSpPr>
          <p:cNvPr id="4" name="Footer Placeholder 3">
            <a:extLst>
              <a:ext uri="{FF2B5EF4-FFF2-40B4-BE49-F238E27FC236}">
                <a16:creationId xmlns:a16="http://schemas.microsoft.com/office/drawing/2014/main" id="{3199C462-ED77-A73C-A0DC-7A4818D03D0A}"/>
              </a:ext>
            </a:extLst>
          </p:cNvPr>
          <p:cNvSpPr>
            <a:spLocks noGrp="1"/>
          </p:cNvSpPr>
          <p:nvPr>
            <p:ph type="ftr" sz="quarter" idx="11"/>
          </p:nvPr>
        </p:nvSpPr>
        <p:spPr/>
        <p:txBody>
          <a:bodyPr/>
          <a:lstStyle/>
          <a:p>
            <a:r>
              <a:rPr lang="en-GB" dirty="0"/>
              <a:t>PORTH AGORED - Consolidation of Social Work Practice Programme</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233" name="Rectangle 52232">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3980216-EFD0-4035-8C88-900BA2A893FA}"/>
              </a:ext>
            </a:extLst>
          </p:cNvPr>
          <p:cNvSpPr>
            <a:spLocks noGrp="1"/>
          </p:cNvSpPr>
          <p:nvPr>
            <p:ph type="title"/>
          </p:nvPr>
        </p:nvSpPr>
        <p:spPr>
          <a:xfrm>
            <a:off x="838200" y="365125"/>
            <a:ext cx="10515600" cy="1325563"/>
          </a:xfrm>
        </p:spPr>
        <p:txBody>
          <a:bodyPr>
            <a:normAutofit/>
          </a:bodyPr>
          <a:lstStyle/>
          <a:p>
            <a:pPr>
              <a:defRPr/>
            </a:pPr>
            <a:r>
              <a:rPr lang="en-GB">
                <a:latin typeface="Arial" panose="020B0604020202020204" pitchFamily="34" charset="0"/>
                <a:cs typeface="Arial" panose="020B0604020202020204" pitchFamily="34" charset="0"/>
              </a:rPr>
              <a:t>Additional Needs of </a:t>
            </a:r>
            <a:br>
              <a:rPr lang="en-GB">
                <a:latin typeface="Arial" panose="020B0604020202020204" pitchFamily="34" charset="0"/>
                <a:cs typeface="Arial" panose="020B0604020202020204" pitchFamily="34" charset="0"/>
              </a:rPr>
            </a:br>
            <a:r>
              <a:rPr lang="en-GB">
                <a:latin typeface="Arial" panose="020B0604020202020204" pitchFamily="34" charset="0"/>
                <a:cs typeface="Arial" panose="020B0604020202020204" pitchFamily="34" charset="0"/>
              </a:rPr>
              <a:t>Ethnic Minority Groups in Wales</a:t>
            </a:r>
          </a:p>
        </p:txBody>
      </p:sp>
      <p:sp>
        <p:nvSpPr>
          <p:cNvPr id="52226" name="Content Placeholder 1">
            <a:extLst>
              <a:ext uri="{FF2B5EF4-FFF2-40B4-BE49-F238E27FC236}">
                <a16:creationId xmlns:a16="http://schemas.microsoft.com/office/drawing/2014/main" id="{5458BA26-3C33-420E-9A9F-03C648B2E812}"/>
              </a:ext>
            </a:extLst>
          </p:cNvPr>
          <p:cNvSpPr>
            <a:spLocks noGrp="1"/>
          </p:cNvSpPr>
          <p:nvPr>
            <p:ph idx="1"/>
          </p:nvPr>
        </p:nvSpPr>
        <p:spPr>
          <a:xfrm>
            <a:off x="609600" y="1966521"/>
            <a:ext cx="5638800" cy="4526354"/>
          </a:xfrm>
        </p:spPr>
        <p:txBody>
          <a:bodyPr>
            <a:normAutofit lnSpcReduction="10000"/>
          </a:bodyPr>
          <a:lstStyle/>
          <a:p>
            <a:r>
              <a:rPr lang="en-GB" altLang="en-US" sz="2000" dirty="0">
                <a:latin typeface="Arial" panose="020B0604020202020204" pitchFamily="34" charset="0"/>
                <a:cs typeface="Arial" panose="020B0604020202020204" pitchFamily="34" charset="0"/>
              </a:rPr>
              <a:t>May be disadvantaged e.g. poverty, geography, area, housing, educational attainment, discrimination</a:t>
            </a:r>
          </a:p>
          <a:p>
            <a:r>
              <a:rPr lang="en-GB" altLang="en-US" sz="2000" dirty="0">
                <a:latin typeface="Arial" panose="020B0604020202020204" pitchFamily="34" charset="0"/>
                <a:cs typeface="Arial" panose="020B0604020202020204" pitchFamily="34" charset="0"/>
              </a:rPr>
              <a:t>Social isolation (can be greater in rural areas) </a:t>
            </a:r>
          </a:p>
          <a:p>
            <a:r>
              <a:rPr lang="en-GB" altLang="en-US" sz="2000" dirty="0">
                <a:latin typeface="Arial" panose="020B0604020202020204" pitchFamily="34" charset="0"/>
                <a:cs typeface="Arial" panose="020B0604020202020204" pitchFamily="34" charset="0"/>
              </a:rPr>
              <a:t>Unsure how the system works: seek help, referral</a:t>
            </a:r>
          </a:p>
          <a:p>
            <a:r>
              <a:rPr lang="en-GB" altLang="en-US" sz="2000" dirty="0">
                <a:latin typeface="Arial" panose="020B0604020202020204" pitchFamily="34" charset="0"/>
                <a:cs typeface="Arial" panose="020B0604020202020204" pitchFamily="34" charset="0"/>
              </a:rPr>
              <a:t>May have complex health needs  </a:t>
            </a:r>
          </a:p>
          <a:p>
            <a:r>
              <a:rPr lang="en-GB" altLang="en-US" sz="2000" dirty="0">
                <a:latin typeface="Arial" panose="020B0604020202020204" pitchFamily="34" charset="0"/>
                <a:cs typeface="Arial" panose="020B0604020202020204" pitchFamily="34" charset="0"/>
              </a:rPr>
              <a:t>Not a homogenous group - adds to the complexities  </a:t>
            </a:r>
          </a:p>
          <a:p>
            <a:r>
              <a:rPr lang="en-GB" altLang="en-US" sz="2000" dirty="0">
                <a:latin typeface="Arial" panose="020B0604020202020204" pitchFamily="34" charset="0"/>
                <a:cs typeface="Arial" panose="020B0604020202020204" pitchFamily="34" charset="0"/>
              </a:rPr>
              <a:t>Access to health and benefit entitlements </a:t>
            </a:r>
          </a:p>
          <a:p>
            <a:r>
              <a:rPr lang="en-GB" altLang="en-US" sz="2000" dirty="0">
                <a:latin typeface="Arial" panose="020B0604020202020204" pitchFamily="34" charset="0"/>
                <a:cs typeface="Arial" panose="020B0604020202020204" pitchFamily="34" charset="0"/>
              </a:rPr>
              <a:t>Different health beliefs and cultural practices </a:t>
            </a:r>
          </a:p>
          <a:p>
            <a:r>
              <a:rPr lang="en-GB" altLang="en-US" sz="2000" dirty="0">
                <a:latin typeface="Arial" panose="020B0604020202020204" pitchFamily="34" charset="0"/>
                <a:cs typeface="Arial" panose="020B0604020202020204" pitchFamily="34" charset="0"/>
              </a:rPr>
              <a:t>Different spiritual beliefs and practices</a:t>
            </a:r>
          </a:p>
          <a:p>
            <a:r>
              <a:rPr lang="en-GB" altLang="en-US" sz="2000" dirty="0">
                <a:latin typeface="Arial" panose="020B0604020202020204" pitchFamily="34" charset="0"/>
                <a:cs typeface="Arial" panose="020B0604020202020204" pitchFamily="34" charset="0"/>
              </a:rPr>
              <a:t>English or Welsh not first Language.</a:t>
            </a:r>
          </a:p>
          <a:p>
            <a:endParaRPr lang="en-GB" altLang="en-US" sz="1600" dirty="0"/>
          </a:p>
        </p:txBody>
      </p:sp>
      <p:pic>
        <p:nvPicPr>
          <p:cNvPr id="2" name="Picture 1">
            <a:extLst>
              <a:ext uri="{FF2B5EF4-FFF2-40B4-BE49-F238E27FC236}">
                <a16:creationId xmlns:a16="http://schemas.microsoft.com/office/drawing/2014/main" id="{B066DE5C-125D-4F8B-83F2-6BD9EA6A3F11}"/>
              </a:ext>
            </a:extLst>
          </p:cNvPr>
          <p:cNvPicPr>
            <a:picLocks noChangeAspect="1"/>
          </p:cNvPicPr>
          <p:nvPr/>
        </p:nvPicPr>
        <p:blipFill rotWithShape="1">
          <a:blip r:embed="rId3"/>
          <a:srcRect l="6000" r="-1" b="-1"/>
          <a:stretch/>
        </p:blipFill>
        <p:spPr>
          <a:xfrm>
            <a:off x="6202605" y="2087563"/>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
        <p:nvSpPr>
          <p:cNvPr id="4" name="Footer Placeholder 3">
            <a:extLst>
              <a:ext uri="{FF2B5EF4-FFF2-40B4-BE49-F238E27FC236}">
                <a16:creationId xmlns:a16="http://schemas.microsoft.com/office/drawing/2014/main" id="{5B7C52C1-3047-9F5D-9C3A-5D284ECE9EFA}"/>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2228" name="Slide Number Placeholder 5">
            <a:extLst>
              <a:ext uri="{FF2B5EF4-FFF2-40B4-BE49-F238E27FC236}">
                <a16:creationId xmlns:a16="http://schemas.microsoft.com/office/drawing/2014/main" id="{33E5052C-FF34-4837-A509-A4F1CB462229}"/>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BEEF38F-4FAD-40B8-82C4-2268EDA3C9B5}" type="slidenum">
              <a:rPr lang="en-GB" altLang="en-US" smtClean="0"/>
              <a:pPr>
                <a:spcAft>
                  <a:spcPts val="600"/>
                </a:spcAft>
              </a:pPr>
              <a:t>24</a:t>
            </a:fld>
            <a:endParaRPr lang="en-GB" alt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0181609-9071-4AFD-BD25-A5FDE23649D3}"/>
              </a:ext>
            </a:extLst>
          </p:cNvPr>
          <p:cNvSpPr>
            <a:spLocks noGrp="1"/>
          </p:cNvSpPr>
          <p:nvPr>
            <p:ph type="body" idx="1"/>
          </p:nvPr>
        </p:nvSpPr>
        <p:spPr>
          <a:xfrm>
            <a:off x="609599" y="301131"/>
            <a:ext cx="5386917" cy="762000"/>
          </a:xfrm>
        </p:spPr>
        <p:txBody>
          <a:bodyPr>
            <a:normAutofit/>
          </a:bodyPr>
          <a:lstStyle/>
          <a:p>
            <a:r>
              <a:rPr lang="en-GB" altLang="en-US" sz="2800" dirty="0">
                <a:latin typeface="Arial" panose="020B0604020202020204" pitchFamily="34" charset="0"/>
                <a:cs typeface="Arial" panose="020B0604020202020204" pitchFamily="34" charset="0"/>
              </a:rPr>
              <a:t>Culture and Communication</a:t>
            </a:r>
            <a:endParaRPr lang="en-GB" sz="2800" dirty="0">
              <a:latin typeface="Arial" panose="020B0604020202020204" pitchFamily="34" charset="0"/>
              <a:cs typeface="Arial" panose="020B0604020202020204" pitchFamily="34" charset="0"/>
            </a:endParaRPr>
          </a:p>
        </p:txBody>
      </p:sp>
      <p:sp>
        <p:nvSpPr>
          <p:cNvPr id="46082" name="Content Placeholder 2">
            <a:extLst>
              <a:ext uri="{FF2B5EF4-FFF2-40B4-BE49-F238E27FC236}">
                <a16:creationId xmlns:a16="http://schemas.microsoft.com/office/drawing/2014/main" id="{85DE4165-A5FE-4B24-A0B2-EA7E10CD95E1}"/>
              </a:ext>
            </a:extLst>
          </p:cNvPr>
          <p:cNvSpPr>
            <a:spLocks noGrp="1"/>
          </p:cNvSpPr>
          <p:nvPr>
            <p:ph sz="half" idx="2"/>
          </p:nvPr>
        </p:nvSpPr>
        <p:spPr>
          <a:xfrm>
            <a:off x="609599" y="1211509"/>
            <a:ext cx="5290004" cy="4434981"/>
          </a:xfrm>
        </p:spPr>
        <p:txBody>
          <a:bodyPr wrap="square" anchor="t">
            <a:noAutofit/>
          </a:bodyPr>
          <a:lstStyle/>
          <a:p>
            <a:pPr marL="109537" indent="0">
              <a:lnSpc>
                <a:spcPct val="90000"/>
              </a:lnSpc>
              <a:buNone/>
              <a:defRPr/>
            </a:pPr>
            <a:r>
              <a:rPr lang="en-GB" altLang="en-US" sz="2000" dirty="0"/>
              <a:t>Gast and Patmore (2012) discuss shared meanings within communities</a:t>
            </a:r>
          </a:p>
          <a:p>
            <a:pPr marL="109537" indent="0">
              <a:lnSpc>
                <a:spcPct val="90000"/>
              </a:lnSpc>
              <a:buNone/>
              <a:defRPr/>
            </a:pPr>
            <a:r>
              <a:rPr lang="en-GB" altLang="en-US" sz="2000" dirty="0"/>
              <a:t>In terms of ‘in-groups’ and ‘out-groups’ which can be linked to language spoken:</a:t>
            </a:r>
          </a:p>
          <a:p>
            <a:pPr eaLnBrk="1" hangingPunct="1">
              <a:lnSpc>
                <a:spcPct val="90000"/>
              </a:lnSpc>
              <a:defRPr/>
            </a:pPr>
            <a:r>
              <a:rPr lang="en-GB" altLang="en-US" sz="2000" dirty="0"/>
              <a:t>Common languages help to develop cultures</a:t>
            </a:r>
          </a:p>
          <a:p>
            <a:pPr eaLnBrk="1" hangingPunct="1">
              <a:lnSpc>
                <a:spcPct val="90000"/>
              </a:lnSpc>
              <a:defRPr/>
            </a:pPr>
            <a:r>
              <a:rPr lang="en-GB" altLang="en-US" sz="2000" dirty="0"/>
              <a:t>Social workers’ own culture and communication style can impact on services provided</a:t>
            </a:r>
          </a:p>
          <a:p>
            <a:pPr eaLnBrk="1" hangingPunct="1">
              <a:lnSpc>
                <a:spcPct val="90000"/>
              </a:lnSpc>
              <a:defRPr/>
            </a:pPr>
            <a:r>
              <a:rPr lang="en-GB" altLang="en-US" sz="2000" dirty="0"/>
              <a:t>Language of work setting can create barriers e.g. communication shorthand – how messages are relayed and received etc.   </a:t>
            </a:r>
          </a:p>
        </p:txBody>
      </p:sp>
      <p:sp>
        <p:nvSpPr>
          <p:cNvPr id="3" name="Text Placeholder 2">
            <a:extLst>
              <a:ext uri="{FF2B5EF4-FFF2-40B4-BE49-F238E27FC236}">
                <a16:creationId xmlns:a16="http://schemas.microsoft.com/office/drawing/2014/main" id="{39B3EB87-47DD-4ED7-9755-FC02F95673E5}"/>
              </a:ext>
            </a:extLst>
          </p:cNvPr>
          <p:cNvSpPr>
            <a:spLocks noGrp="1"/>
          </p:cNvSpPr>
          <p:nvPr>
            <p:ph type="body" sz="quarter" idx="3"/>
          </p:nvPr>
        </p:nvSpPr>
        <p:spPr>
          <a:xfrm>
            <a:off x="6193368" y="301131"/>
            <a:ext cx="5389033" cy="762000"/>
          </a:xfrm>
        </p:spPr>
        <p:txBody>
          <a:bodyPr>
            <a:normAutofit/>
          </a:bodyPr>
          <a:lstStyle/>
          <a:p>
            <a:r>
              <a:rPr lang="en-GB" altLang="en-US" sz="2800" dirty="0"/>
              <a:t>Social Work in a Rural Context</a:t>
            </a:r>
            <a:endParaRPr lang="en-GB" sz="2800" dirty="0"/>
          </a:p>
        </p:txBody>
      </p:sp>
      <p:sp>
        <p:nvSpPr>
          <p:cNvPr id="4" name="Content Placeholder 3">
            <a:extLst>
              <a:ext uri="{FF2B5EF4-FFF2-40B4-BE49-F238E27FC236}">
                <a16:creationId xmlns:a16="http://schemas.microsoft.com/office/drawing/2014/main" id="{16E737E4-A154-46B4-891D-CB0CAE44EAF1}"/>
              </a:ext>
            </a:extLst>
          </p:cNvPr>
          <p:cNvSpPr>
            <a:spLocks noGrp="1"/>
          </p:cNvSpPr>
          <p:nvPr>
            <p:ph sz="quarter" idx="4"/>
          </p:nvPr>
        </p:nvSpPr>
        <p:spPr>
          <a:xfrm>
            <a:off x="6193368" y="1211509"/>
            <a:ext cx="5497937" cy="4163767"/>
          </a:xfrm>
        </p:spPr>
        <p:txBody>
          <a:bodyPr>
            <a:normAutofit fontScale="92500" lnSpcReduction="10000"/>
          </a:bodyPr>
          <a:lstStyle/>
          <a:p>
            <a:pPr marL="109537" indent="0">
              <a:lnSpc>
                <a:spcPct val="90000"/>
              </a:lnSpc>
              <a:buNone/>
              <a:defRPr/>
            </a:pPr>
            <a:r>
              <a:rPr lang="en-GB" altLang="en-US" dirty="0"/>
              <a:t>You could identify:</a:t>
            </a:r>
          </a:p>
          <a:p>
            <a:pPr>
              <a:lnSpc>
                <a:spcPct val="90000"/>
              </a:lnSpc>
              <a:defRPr/>
            </a:pPr>
            <a:r>
              <a:rPr lang="en-GB" altLang="en-US" dirty="0"/>
              <a:t>Issues relating to living and working in a rural area</a:t>
            </a:r>
          </a:p>
          <a:p>
            <a:pPr>
              <a:lnSpc>
                <a:spcPct val="90000"/>
              </a:lnSpc>
              <a:defRPr/>
            </a:pPr>
            <a:r>
              <a:rPr lang="en-GB" altLang="en-US" dirty="0"/>
              <a:t>Marginalisation</a:t>
            </a:r>
          </a:p>
          <a:p>
            <a:pPr>
              <a:lnSpc>
                <a:spcPct val="90000"/>
              </a:lnSpc>
              <a:defRPr/>
            </a:pPr>
            <a:r>
              <a:rPr lang="en-GB" altLang="en-US" dirty="0"/>
              <a:t>Problems individualised</a:t>
            </a:r>
          </a:p>
          <a:p>
            <a:pPr>
              <a:lnSpc>
                <a:spcPct val="90000"/>
              </a:lnSpc>
              <a:defRPr/>
            </a:pPr>
            <a:r>
              <a:rPr lang="en-GB" altLang="en-US" dirty="0"/>
              <a:t>‘Rural idyll’</a:t>
            </a:r>
          </a:p>
          <a:p>
            <a:pPr>
              <a:lnSpc>
                <a:spcPct val="90000"/>
              </a:lnSpc>
              <a:defRPr/>
            </a:pPr>
            <a:r>
              <a:rPr lang="en-GB" altLang="en-US" dirty="0"/>
              <a:t>‘Invisibility’</a:t>
            </a:r>
          </a:p>
          <a:p>
            <a:pPr>
              <a:lnSpc>
                <a:spcPct val="90000"/>
              </a:lnSpc>
              <a:defRPr/>
            </a:pPr>
            <a:r>
              <a:rPr lang="en-GB" altLang="en-US" dirty="0"/>
              <a:t>Needs of different cultures and ethnicities</a:t>
            </a:r>
          </a:p>
          <a:p>
            <a:pPr>
              <a:lnSpc>
                <a:spcPct val="90000"/>
              </a:lnSpc>
              <a:defRPr/>
            </a:pPr>
            <a:r>
              <a:rPr lang="en-GB" altLang="en-US" dirty="0"/>
              <a:t>Rural poverty.</a:t>
            </a:r>
          </a:p>
          <a:p>
            <a:pPr>
              <a:lnSpc>
                <a:spcPct val="90000"/>
              </a:lnSpc>
              <a:defRPr/>
            </a:pPr>
            <a:endParaRPr lang="en-GB" altLang="en-US" dirty="0"/>
          </a:p>
          <a:p>
            <a:endParaRPr lang="en-GB" dirty="0"/>
          </a:p>
        </p:txBody>
      </p:sp>
      <p:sp>
        <p:nvSpPr>
          <p:cNvPr id="58372" name="Slide Number Placeholder 4" hidden="1">
            <a:extLst>
              <a:ext uri="{FF2B5EF4-FFF2-40B4-BE49-F238E27FC236}">
                <a16:creationId xmlns:a16="http://schemas.microsoft.com/office/drawing/2014/main" id="{E27A8801-597E-448F-A06B-0A25454A108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704E70E2-13B0-4613-B7E2-58E65732504D}" type="slidenum">
              <a:rPr lang="en-GB" altLang="en-US" smtClean="0"/>
              <a:pPr>
                <a:spcAft>
                  <a:spcPts val="600"/>
                </a:spcAft>
              </a:pPr>
              <a:t>25</a:t>
            </a:fld>
            <a:endParaRPr lang="en-GB" altLang="en-US"/>
          </a:p>
        </p:txBody>
      </p:sp>
      <p:pic>
        <p:nvPicPr>
          <p:cNvPr id="5" name="Picture 4" descr="A close up of a logo&#10;&#10;Description automatically generated">
            <a:extLst>
              <a:ext uri="{FF2B5EF4-FFF2-40B4-BE49-F238E27FC236}">
                <a16:creationId xmlns:a16="http://schemas.microsoft.com/office/drawing/2014/main" id="{DC519F87-E337-4410-BD76-66E4E4A1AF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30036" y="5278194"/>
            <a:ext cx="2935651" cy="1603020"/>
          </a:xfrm>
          <a:prstGeom prst="rect">
            <a:avLst/>
          </a:prstGeom>
          <a:noFill/>
          <a:ln>
            <a:noFill/>
            <a:prstDash val="sysDash"/>
            <a:miter lim="800000"/>
          </a:ln>
        </p:spPr>
      </p:pic>
      <p:sp>
        <p:nvSpPr>
          <p:cNvPr id="6" name="Footer Placeholder 5">
            <a:extLst>
              <a:ext uri="{FF2B5EF4-FFF2-40B4-BE49-F238E27FC236}">
                <a16:creationId xmlns:a16="http://schemas.microsoft.com/office/drawing/2014/main" id="{F464F28A-8A38-3138-9D15-AA1D10C6EA69}"/>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E68A3B4-133A-3633-2478-D87244EDA760}"/>
              </a:ext>
            </a:extLst>
          </p:cNvPr>
          <p:cNvSpPr>
            <a:spLocks noGrp="1"/>
          </p:cNvSpPr>
          <p:nvPr>
            <p:ph type="title"/>
          </p:nvPr>
        </p:nvSpPr>
        <p:spPr>
          <a:xfrm>
            <a:off x="569258" y="250750"/>
            <a:ext cx="9816893" cy="1042022"/>
          </a:xfrm>
        </p:spPr>
        <p:txBody>
          <a:bodyPr>
            <a:normAutofit fontScale="90000"/>
          </a:bodyPr>
          <a:lstStyle/>
          <a:p>
            <a:r>
              <a:rPr lang="en-US" sz="2400" b="1" dirty="0">
                <a:solidFill>
                  <a:schemeClr val="tx1">
                    <a:lumMod val="85000"/>
                    <a:lumOff val="15000"/>
                  </a:schemeClr>
                </a:solidFill>
                <a:latin typeface="Arial" panose="020B0604020202020204" pitchFamily="34" charset="0"/>
                <a:cs typeface="Arial" panose="020B0604020202020204" pitchFamily="34" charset="0"/>
              </a:rPr>
              <a:t>Learning Outcome </a:t>
            </a:r>
            <a:r>
              <a:rPr lang="en-GB" sz="2400" b="1"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 – Detailed Breakdown</a:t>
            </a:r>
            <a:br>
              <a:rPr lang="en-GB" sz="2400" b="1"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br>
            <a:br>
              <a:rPr lang="en-GB" sz="24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br>
            <a:endParaRPr lang="en-US" sz="2400" dirty="0">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28F9D741-66CD-AAD8-4282-B734A3B7037A}"/>
              </a:ext>
            </a:extLst>
          </p:cNvPr>
          <p:cNvSpPr>
            <a:spLocks noGrp="1"/>
          </p:cNvSpPr>
          <p:nvPr>
            <p:ph idx="1"/>
          </p:nvPr>
        </p:nvSpPr>
        <p:spPr>
          <a:xfrm>
            <a:off x="569258" y="835864"/>
            <a:ext cx="11170024" cy="5578584"/>
          </a:xfrm>
        </p:spPr>
        <p:txBody>
          <a:bodyPr anchor="ctr">
            <a:normAutofit fontScale="92500" lnSpcReduction="20000"/>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b="1"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Working collaboratively with Service Users, Carers and Other Professionals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b="1" i="1"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Learning Outcomes</a:t>
            </a:r>
            <a:r>
              <a:rPr lang="en-GB" sz="1800" b="1" i="1"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The learner can:</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Be able to communicate</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effectively with people in need of</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care and support and their carers</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b="1" i="1"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Assessment criteria -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The learner can:</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2.1.1 Prepare fully for social work involvement</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2.1.2 Establish co-production and partnership as the</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basis for effective communication in a range of</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different circumstances</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2.1.3 Demonstrate use of verbal and non-verbal</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methods of communication to engage with</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people with care and support needs and their</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carers</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2.1.4 Seek support where the preferred method of</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communication is outside the ability of the</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worker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2.1.5 Demonstrate communication skills that take</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account of language preference and culture</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2.1.6 Demonstrate communication skills that shows due respect for age, ethnicity, culture, sexual</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orientation, gender identity, religion or belief,</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understanding and needs</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2.1.7 Use communication skills to help manage</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situations of distress, hostility or resistance</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2.1.8 Use communication skills to confirm that</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individuals’ and carers’ wishes and preferences</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have been understood</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2.1.9 Reflect the well-being outcomes, views,</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preferences and feelings of individuals and</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carers in records, correspondence and plans</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2.1.10 Describe how their communication practices</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have changed and developed since qualifying.</a:t>
            </a:r>
            <a:r>
              <a:rPr lang="en-GB" sz="1800" dirty="0">
                <a:solidFill>
                  <a:schemeClr val="tx1">
                    <a:lumMod val="85000"/>
                    <a:lumOff val="15000"/>
                  </a:schemeClr>
                </a:solidFill>
                <a:effectLst/>
                <a:latin typeface="Arial" panose="020B0604020202020204" pitchFamily="34" charset="0"/>
                <a:cs typeface="Arial" panose="020B0604020202020204" pitchFamily="34" charset="0"/>
              </a:rPr>
              <a:t> </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endParaRPr lang="en-US" sz="800" dirty="0">
              <a:solidFill>
                <a:schemeClr val="tx1">
                  <a:lumMod val="85000"/>
                  <a:lumOff val="15000"/>
                </a:schemeClr>
              </a:solidFill>
            </a:endParaRPr>
          </a:p>
        </p:txBody>
      </p:sp>
      <p:sp>
        <p:nvSpPr>
          <p:cNvPr id="15" name="Freeform: Shape 14">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a:extLst>
              <a:ext uri="{FF2B5EF4-FFF2-40B4-BE49-F238E27FC236}">
                <a16:creationId xmlns:a16="http://schemas.microsoft.com/office/drawing/2014/main" id="{019285F0-61A8-3394-0FC1-A248528B1ADC}"/>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6" name="Slide Number Placeholder 5">
            <a:extLst>
              <a:ext uri="{FF2B5EF4-FFF2-40B4-BE49-F238E27FC236}">
                <a16:creationId xmlns:a16="http://schemas.microsoft.com/office/drawing/2014/main" id="{280DB87B-69D5-D6FA-D813-3598BE9115A4}"/>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26</a:t>
            </a:fld>
            <a:endParaRPr lang="en-GB" sz="1000"/>
          </a:p>
        </p:txBody>
      </p:sp>
    </p:spTree>
    <p:extLst>
      <p:ext uri="{BB962C8B-B14F-4D97-AF65-F5344CB8AC3E}">
        <p14:creationId xmlns:p14="http://schemas.microsoft.com/office/powerpoint/2010/main" val="14422263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94" name="Rectangle 28693">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96" name="Freeform: Shape 28695">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86EAB0FD-7572-4883-B495-14FA837B1542}"/>
              </a:ext>
            </a:extLst>
          </p:cNvPr>
          <p:cNvSpPr>
            <a:spLocks noGrp="1"/>
          </p:cNvSpPr>
          <p:nvPr>
            <p:ph type="title"/>
          </p:nvPr>
        </p:nvSpPr>
        <p:spPr>
          <a:xfrm>
            <a:off x="573741" y="286871"/>
            <a:ext cx="5225513" cy="1330839"/>
          </a:xfrm>
        </p:spPr>
        <p:txBody>
          <a:bodyPr>
            <a:normAutofit/>
          </a:bodyPr>
          <a:lstStyle/>
          <a:p>
            <a:pPr>
              <a:defRPr/>
            </a:pPr>
            <a:r>
              <a:rPr lang="en-GB" dirty="0">
                <a:latin typeface="Arial" panose="020B0604020202020204" pitchFamily="34" charset="0"/>
                <a:cs typeface="Arial" panose="020B0604020202020204" pitchFamily="34" charset="0"/>
              </a:rPr>
              <a:t>Effective Communication</a:t>
            </a:r>
          </a:p>
        </p:txBody>
      </p:sp>
      <p:sp>
        <p:nvSpPr>
          <p:cNvPr id="2" name="Content Placeholder 1">
            <a:extLst>
              <a:ext uri="{FF2B5EF4-FFF2-40B4-BE49-F238E27FC236}">
                <a16:creationId xmlns:a16="http://schemas.microsoft.com/office/drawing/2014/main" id="{59B11639-3DAF-4F0B-8A70-FFADAAE352EE}"/>
              </a:ext>
            </a:extLst>
          </p:cNvPr>
          <p:cNvSpPr>
            <a:spLocks noGrp="1"/>
          </p:cNvSpPr>
          <p:nvPr>
            <p:ph idx="1"/>
          </p:nvPr>
        </p:nvSpPr>
        <p:spPr>
          <a:xfrm>
            <a:off x="573741" y="1617711"/>
            <a:ext cx="5468670" cy="4953418"/>
          </a:xfrm>
        </p:spPr>
        <p:txBody>
          <a:bodyPr>
            <a:normAutofit lnSpcReduction="10000"/>
          </a:bodyPr>
          <a:lstStyle/>
          <a:p>
            <a:pPr>
              <a:spcAft>
                <a:spcPts val="600"/>
              </a:spcAft>
              <a:defRPr/>
            </a:pPr>
            <a:r>
              <a:rPr lang="en-GB" sz="2000" dirty="0">
                <a:latin typeface="Arial" charset="0"/>
                <a:cs typeface="Arial" charset="0"/>
              </a:rPr>
              <a:t>Developing a shared understanding of what the relationship is about; including information sharing</a:t>
            </a:r>
          </a:p>
          <a:p>
            <a:pPr>
              <a:spcAft>
                <a:spcPts val="600"/>
              </a:spcAft>
              <a:defRPr/>
            </a:pPr>
            <a:r>
              <a:rPr lang="en-GB" sz="2000" dirty="0">
                <a:latin typeface="Arial" charset="0"/>
                <a:cs typeface="Arial" charset="0"/>
              </a:rPr>
              <a:t>Maximising choice and control; whilst remaining honest about available choices</a:t>
            </a:r>
          </a:p>
          <a:p>
            <a:pPr>
              <a:defRPr/>
            </a:pPr>
            <a:r>
              <a:rPr lang="en-GB" sz="2000" dirty="0">
                <a:latin typeface="Arial" charset="0"/>
                <a:cs typeface="Arial" charset="0"/>
              </a:rPr>
              <a:t>Responsiveness; including practical and emotional</a:t>
            </a:r>
          </a:p>
          <a:p>
            <a:pPr>
              <a:defRPr/>
            </a:pPr>
            <a:r>
              <a:rPr lang="en-GB" sz="2000" dirty="0">
                <a:latin typeface="Arial" charset="0"/>
                <a:cs typeface="Arial" charset="0"/>
              </a:rPr>
              <a:t>Reliability; significantly affects trust and confidence</a:t>
            </a:r>
          </a:p>
          <a:p>
            <a:pPr>
              <a:defRPr/>
            </a:pPr>
            <a:r>
              <a:rPr lang="en-GB" sz="2000" dirty="0">
                <a:latin typeface="Arial" charset="0"/>
                <a:cs typeface="Arial" charset="0"/>
              </a:rPr>
              <a:t>Honesty; including giving unwanted news</a:t>
            </a:r>
          </a:p>
          <a:p>
            <a:pPr>
              <a:defRPr/>
            </a:pPr>
            <a:r>
              <a:rPr lang="en-GB" sz="2000" dirty="0">
                <a:latin typeface="Arial" charset="0"/>
                <a:cs typeface="Arial" charset="0"/>
              </a:rPr>
              <a:t>Unhurried pace; changes the quality of work done</a:t>
            </a:r>
          </a:p>
          <a:p>
            <a:pPr>
              <a:defRPr/>
            </a:pPr>
            <a:r>
              <a:rPr lang="en-GB" sz="2000" dirty="0">
                <a:latin typeface="Arial" charset="0"/>
                <a:cs typeface="Arial" charset="0"/>
              </a:rPr>
              <a:t>Respect; overarching concept which relates to social work values</a:t>
            </a:r>
          </a:p>
          <a:p>
            <a:pPr marL="0" indent="0">
              <a:buNone/>
              <a:defRPr/>
            </a:pPr>
            <a:r>
              <a:rPr lang="en-GB" sz="1400" i="1" dirty="0" err="1">
                <a:latin typeface="Arial" charset="0"/>
                <a:cs typeface="Arial" charset="0"/>
              </a:rPr>
              <a:t>Koprowska</a:t>
            </a:r>
            <a:r>
              <a:rPr lang="en-GB" sz="1400" i="1" dirty="0">
                <a:latin typeface="Arial" charset="0"/>
                <a:cs typeface="Arial" charset="0"/>
              </a:rPr>
              <a:t>, J (2020) “Communication &amp; Interpersonal Skills in Social Work” : Learning Matters Ltd.</a:t>
            </a:r>
          </a:p>
          <a:p>
            <a:pPr>
              <a:defRPr/>
            </a:pPr>
            <a:endParaRPr lang="en-GB" sz="1400" dirty="0"/>
          </a:p>
        </p:txBody>
      </p:sp>
      <p:pic>
        <p:nvPicPr>
          <p:cNvPr id="28677" name="Picture 3">
            <a:extLst>
              <a:ext uri="{FF2B5EF4-FFF2-40B4-BE49-F238E27FC236}">
                <a16:creationId xmlns:a16="http://schemas.microsoft.com/office/drawing/2014/main" id="{426180FF-48F2-416B-AAEE-08FDE4D4E65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880610" y="2255695"/>
            <a:ext cx="4737650" cy="23688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6A8346F7-D531-2558-E541-D968EF55795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28676" name="Slide Number Placeholder 6">
            <a:extLst>
              <a:ext uri="{FF2B5EF4-FFF2-40B4-BE49-F238E27FC236}">
                <a16:creationId xmlns:a16="http://schemas.microsoft.com/office/drawing/2014/main" id="{60AC2375-8D88-4C4E-AE9C-EA30C9BC7D07}"/>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15F2A05-8145-43B0-80A6-BABA3F4C566F}" type="slidenum">
              <a:rPr lang="en-GB" altLang="en-US" sz="1000" smtClean="0"/>
              <a:pPr>
                <a:spcAft>
                  <a:spcPts val="600"/>
                </a:spcAft>
              </a:pPr>
              <a:t>27</a:t>
            </a:fld>
            <a:endParaRPr lang="en-GB" altLang="en-US" sz="100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833" name="Rectangle 77832">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A9B50D-5A23-4AB1-AD16-7BC2431477B4}"/>
              </a:ext>
            </a:extLst>
          </p:cNvPr>
          <p:cNvSpPr>
            <a:spLocks noGrp="1"/>
          </p:cNvSpPr>
          <p:nvPr>
            <p:ph type="title"/>
          </p:nvPr>
        </p:nvSpPr>
        <p:spPr>
          <a:xfrm>
            <a:off x="859287" y="-224624"/>
            <a:ext cx="8824810" cy="1650012"/>
          </a:xfrm>
        </p:spPr>
        <p:txBody>
          <a:bodyPr>
            <a:normAutofit/>
          </a:bodyPr>
          <a:lstStyle/>
          <a:p>
            <a:pPr>
              <a:defRPr/>
            </a:pPr>
            <a:r>
              <a:rPr lang="en-GB">
                <a:latin typeface="Arial" panose="020B0604020202020204" pitchFamily="34" charset="0"/>
                <a:cs typeface="Arial" panose="020B0604020202020204" pitchFamily="34" charset="0"/>
              </a:rPr>
              <a:t>Effective Communication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EE96557-5636-47C6-9041-B781E689915B}"/>
              </a:ext>
            </a:extLst>
          </p:cNvPr>
          <p:cNvSpPr>
            <a:spLocks noGrp="1"/>
          </p:cNvSpPr>
          <p:nvPr>
            <p:ph idx="1"/>
          </p:nvPr>
        </p:nvSpPr>
        <p:spPr>
          <a:xfrm>
            <a:off x="859287" y="1160034"/>
            <a:ext cx="10611054" cy="5432612"/>
          </a:xfrm>
        </p:spPr>
        <p:txBody>
          <a:bodyPr>
            <a:normAutofit lnSpcReduction="10000"/>
          </a:bodyPr>
          <a:lstStyle/>
          <a:p>
            <a:pPr marL="109537" indent="0">
              <a:buNone/>
              <a:defRPr/>
            </a:pPr>
            <a:r>
              <a:rPr lang="en-GB" sz="2400">
                <a:latin typeface="Arial" panose="020B0604020202020204" pitchFamily="34" charset="0"/>
                <a:cs typeface="Arial" panose="020B0604020202020204" pitchFamily="34" charset="0"/>
              </a:rPr>
              <a:t>Good communication is key to the development of effective collaborative relationships. Consider/reflect on the list below when writing up your critical reflection of your observation.  </a:t>
            </a:r>
          </a:p>
          <a:p>
            <a:pPr marL="109537" indent="0">
              <a:buNone/>
              <a:defRPr/>
            </a:pPr>
            <a:r>
              <a:rPr lang="en-GB" sz="2400">
                <a:latin typeface="Arial" panose="020B0604020202020204" pitchFamily="34" charset="0"/>
                <a:cs typeface="Arial" panose="020B0604020202020204" pitchFamily="34" charset="0"/>
              </a:rPr>
              <a:t>Communicate skills and methods include:</a:t>
            </a:r>
          </a:p>
          <a:p>
            <a:pPr eaLnBrk="1" hangingPunct="1">
              <a:defRPr/>
            </a:pPr>
            <a:r>
              <a:rPr lang="en-GB" sz="2400" b="1">
                <a:latin typeface="Arial" panose="020B0604020202020204" pitchFamily="34" charset="0"/>
                <a:cs typeface="Arial" panose="020B0604020202020204" pitchFamily="34" charset="0"/>
              </a:rPr>
              <a:t>Verbal </a:t>
            </a:r>
            <a:r>
              <a:rPr lang="en-GB" sz="2400">
                <a:latin typeface="Arial" panose="020B0604020202020204" pitchFamily="34" charset="0"/>
                <a:cs typeface="Arial" panose="020B0604020202020204" pitchFamily="34" charset="0"/>
              </a:rPr>
              <a:t>(spoken and written)</a:t>
            </a:r>
          </a:p>
          <a:p>
            <a:pPr eaLnBrk="1" hangingPunct="1">
              <a:defRPr/>
            </a:pPr>
            <a:r>
              <a:rPr lang="en-GB" sz="2400" b="1">
                <a:latin typeface="Arial" panose="020B0604020202020204" pitchFamily="34" charset="0"/>
                <a:cs typeface="Arial" panose="020B0604020202020204" pitchFamily="34" charset="0"/>
              </a:rPr>
              <a:t>Non-verbal </a:t>
            </a:r>
            <a:r>
              <a:rPr lang="en-GB" sz="2400">
                <a:latin typeface="Arial" panose="020B0604020202020204" pitchFamily="34" charset="0"/>
                <a:cs typeface="Arial" panose="020B0604020202020204" pitchFamily="34" charset="0"/>
              </a:rPr>
              <a:t>(body language, facial expression)</a:t>
            </a:r>
          </a:p>
          <a:p>
            <a:pPr eaLnBrk="1" hangingPunct="1">
              <a:defRPr/>
            </a:pPr>
            <a:r>
              <a:rPr lang="en-GB" sz="2400" b="1">
                <a:latin typeface="Arial" panose="020B0604020202020204" pitchFamily="34" charset="0"/>
                <a:cs typeface="Arial" panose="020B0604020202020204" pitchFamily="34" charset="0"/>
              </a:rPr>
              <a:t>Symbolic </a:t>
            </a:r>
            <a:r>
              <a:rPr lang="en-GB" sz="2400">
                <a:latin typeface="Arial" panose="020B0604020202020204" pitchFamily="34" charset="0"/>
                <a:cs typeface="Arial" panose="020B0604020202020204" pitchFamily="34" charset="0"/>
              </a:rPr>
              <a:t>(meanings behind actions, e.g. being late) wearing of religious symbols, looking at watch, etc.)</a:t>
            </a:r>
          </a:p>
          <a:p>
            <a:pPr eaLnBrk="1" hangingPunct="1">
              <a:defRPr/>
            </a:pPr>
            <a:r>
              <a:rPr lang="en-GB" sz="2400" b="1">
                <a:latin typeface="Arial" panose="020B0604020202020204" pitchFamily="34" charset="0"/>
                <a:cs typeface="Arial" panose="020B0604020202020204" pitchFamily="34" charset="0"/>
              </a:rPr>
              <a:t>Proximity</a:t>
            </a:r>
            <a:r>
              <a:rPr lang="en-GB" sz="2400">
                <a:latin typeface="Arial" panose="020B0604020202020204" pitchFamily="34" charset="0"/>
                <a:cs typeface="Arial" panose="020B0604020202020204" pitchFamily="34" charset="0"/>
              </a:rPr>
              <a:t> (personal space)</a:t>
            </a:r>
          </a:p>
          <a:p>
            <a:pPr eaLnBrk="1" hangingPunct="1">
              <a:defRPr/>
            </a:pPr>
            <a:r>
              <a:rPr lang="en-GB" sz="2400" b="1">
                <a:latin typeface="Arial" panose="020B0604020202020204" pitchFamily="34" charset="0"/>
                <a:cs typeface="Arial" panose="020B0604020202020204" pitchFamily="34" charset="0"/>
              </a:rPr>
              <a:t>Positions</a:t>
            </a:r>
            <a:r>
              <a:rPr lang="en-GB" sz="2400">
                <a:latin typeface="Arial" panose="020B0604020202020204" pitchFamily="34" charset="0"/>
                <a:cs typeface="Arial" panose="020B0604020202020204" pitchFamily="34" charset="0"/>
              </a:rPr>
              <a:t> (sitting vs standing, sitting next to someone, sitting opposite, etc.)</a:t>
            </a:r>
          </a:p>
          <a:p>
            <a:pPr>
              <a:defRPr/>
            </a:pPr>
            <a:r>
              <a:rPr lang="en-GB" sz="2400" b="1">
                <a:latin typeface="Arial" panose="020B0604020202020204" pitchFamily="34" charset="0"/>
                <a:cs typeface="Arial" panose="020B0604020202020204" pitchFamily="34" charset="0"/>
              </a:rPr>
              <a:t>Types of questions </a:t>
            </a:r>
            <a:r>
              <a:rPr lang="en-GB" sz="2400">
                <a:latin typeface="Arial" panose="020B0604020202020204" pitchFamily="34" charset="0"/>
                <a:cs typeface="Arial" panose="020B0604020202020204" pitchFamily="34" charset="0"/>
              </a:rPr>
              <a:t>invite certain answers, e.g. closed vs open</a:t>
            </a:r>
          </a:p>
          <a:p>
            <a:pPr>
              <a:defRPr/>
            </a:pPr>
            <a:r>
              <a:rPr lang="en-GB" sz="2400" b="1">
                <a:latin typeface="Arial" panose="020B0604020202020204" pitchFamily="34" charset="0"/>
                <a:cs typeface="Arial" panose="020B0604020202020204" pitchFamily="34" charset="0"/>
              </a:rPr>
              <a:t>Compare quality of information </a:t>
            </a:r>
            <a:r>
              <a:rPr lang="en-GB" sz="2400">
                <a:latin typeface="Arial" panose="020B0604020202020204" pitchFamily="34" charset="0"/>
                <a:cs typeface="Arial" panose="020B0604020202020204" pitchFamily="34" charset="0"/>
              </a:rPr>
              <a:t>gained by open and indirect questions and responding to cues.</a:t>
            </a:r>
          </a:p>
          <a:p>
            <a:pPr marL="342900" indent="-342900">
              <a:defRPr/>
            </a:pPr>
            <a:endParaRPr lang="en-GB" sz="1600">
              <a:latin typeface="Arial" charset="0"/>
              <a:cs typeface="Arial" charset="0"/>
            </a:endParaRPr>
          </a:p>
          <a:p>
            <a:pPr>
              <a:defRPr/>
            </a:pPr>
            <a:endParaRPr lang="en-GB" sz="1600" dirty="0"/>
          </a:p>
        </p:txBody>
      </p:sp>
      <p:sp>
        <p:nvSpPr>
          <p:cNvPr id="4" name="Footer Placeholder 3">
            <a:extLst>
              <a:ext uri="{FF2B5EF4-FFF2-40B4-BE49-F238E27FC236}">
                <a16:creationId xmlns:a16="http://schemas.microsoft.com/office/drawing/2014/main" id="{B01A17D7-A16E-1FCE-5F9B-4F22C8CC6588}"/>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77828" name="Slide Number Placeholder 6">
            <a:extLst>
              <a:ext uri="{FF2B5EF4-FFF2-40B4-BE49-F238E27FC236}">
                <a16:creationId xmlns:a16="http://schemas.microsoft.com/office/drawing/2014/main" id="{A4386927-3227-42FF-BEF4-4D297FF027E6}"/>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8D886C8-DCD9-403A-BCFD-58270AD3FC5A}" type="slidenum">
              <a:rPr lang="en-GB" altLang="en-US" sz="1000" smtClean="0"/>
              <a:pPr>
                <a:spcAft>
                  <a:spcPts val="600"/>
                </a:spcAft>
              </a:pPr>
              <a:t>28</a:t>
            </a:fld>
            <a:endParaRPr lang="en-GB" altLang="en-US" sz="1000" dirty="0"/>
          </a:p>
        </p:txBody>
      </p:sp>
      <p:sp>
        <p:nvSpPr>
          <p:cNvPr id="77835" name="Freeform: Shape 77834">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881" name="Rectangle 7988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883" name="Freeform: Shape 7988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2758C3F-A261-4A6D-B278-D138280B34C1}"/>
              </a:ext>
            </a:extLst>
          </p:cNvPr>
          <p:cNvSpPr>
            <a:spLocks noGrp="1"/>
          </p:cNvSpPr>
          <p:nvPr>
            <p:ph type="title"/>
          </p:nvPr>
        </p:nvSpPr>
        <p:spPr>
          <a:xfrm>
            <a:off x="862714" y="540565"/>
            <a:ext cx="9392421" cy="1330841"/>
          </a:xfrm>
        </p:spPr>
        <p:txBody>
          <a:bodyPr>
            <a:normAutofit/>
          </a:bodyPr>
          <a:lstStyle/>
          <a:p>
            <a:pPr>
              <a:defRPr/>
            </a:pPr>
            <a:r>
              <a:rPr lang="en-GB" dirty="0">
                <a:latin typeface="Arial" panose="020B0604020202020204" pitchFamily="34" charset="0"/>
                <a:cs typeface="Arial" panose="020B0604020202020204" pitchFamily="34" charset="0"/>
              </a:rPr>
              <a:t>Obstacles to Communication</a:t>
            </a:r>
          </a:p>
        </p:txBody>
      </p:sp>
      <p:sp>
        <p:nvSpPr>
          <p:cNvPr id="79874" name="Content Placeholder 2">
            <a:extLst>
              <a:ext uri="{FF2B5EF4-FFF2-40B4-BE49-F238E27FC236}">
                <a16:creationId xmlns:a16="http://schemas.microsoft.com/office/drawing/2014/main" id="{5EBFBEE2-BD90-44D8-AED6-46AB00F72F81}"/>
              </a:ext>
            </a:extLst>
          </p:cNvPr>
          <p:cNvSpPr>
            <a:spLocks noGrp="1"/>
          </p:cNvSpPr>
          <p:nvPr>
            <p:ph idx="1"/>
          </p:nvPr>
        </p:nvSpPr>
        <p:spPr>
          <a:xfrm>
            <a:off x="862714" y="1704110"/>
            <a:ext cx="5582332" cy="4241408"/>
          </a:xfrm>
        </p:spPr>
        <p:txBody>
          <a:bodyPr>
            <a:noAutofit/>
          </a:bodyPr>
          <a:lstStyle/>
          <a:p>
            <a:r>
              <a:rPr lang="en-GB" altLang="en-US" sz="2400" dirty="0">
                <a:latin typeface="Arial" panose="020B0604020202020204" pitchFamily="34" charset="0"/>
                <a:cs typeface="Arial" panose="020B0604020202020204" pitchFamily="34" charset="0"/>
              </a:rPr>
              <a:t>Uncomfortable environment</a:t>
            </a:r>
          </a:p>
          <a:p>
            <a:r>
              <a:rPr lang="en-GB" altLang="en-US" sz="2400" dirty="0">
                <a:latin typeface="Arial" panose="020B0604020202020204" pitchFamily="34" charset="0"/>
                <a:cs typeface="Arial" panose="020B0604020202020204" pitchFamily="34" charset="0"/>
              </a:rPr>
              <a:t>Interruptions</a:t>
            </a:r>
          </a:p>
          <a:p>
            <a:r>
              <a:rPr lang="en-GB" altLang="en-US" sz="2400" dirty="0">
                <a:latin typeface="Arial" panose="020B0604020202020204" pitchFamily="34" charset="0"/>
                <a:cs typeface="Arial" panose="020B0604020202020204" pitchFamily="34" charset="0"/>
              </a:rPr>
              <a:t>Preoccupation with another situation, next visit etc.</a:t>
            </a:r>
          </a:p>
          <a:p>
            <a:r>
              <a:rPr lang="en-GB" altLang="en-US" sz="2400" dirty="0">
                <a:latin typeface="Arial" panose="020B0604020202020204" pitchFamily="34" charset="0"/>
                <a:cs typeface="Arial" panose="020B0604020202020204" pitchFamily="34" charset="0"/>
              </a:rPr>
              <a:t>Stereotyping and making assumptions about the individual</a:t>
            </a:r>
          </a:p>
          <a:p>
            <a:r>
              <a:rPr lang="en-GB" altLang="en-US" sz="2400" dirty="0">
                <a:latin typeface="Arial" panose="020B0604020202020204" pitchFamily="34" charset="0"/>
                <a:cs typeface="Arial" panose="020B0604020202020204" pitchFamily="34" charset="0"/>
              </a:rPr>
              <a:t>Past negative experience of social services</a:t>
            </a:r>
          </a:p>
          <a:p>
            <a:r>
              <a:rPr lang="en-GB" altLang="en-US" sz="2400" dirty="0">
                <a:latin typeface="Arial" panose="020B0604020202020204" pitchFamily="34" charset="0"/>
                <a:cs typeface="Arial" panose="020B0604020202020204" pitchFamily="34" charset="0"/>
              </a:rPr>
              <a:t>Transference – possibly from a previous worker or significant person. </a:t>
            </a:r>
          </a:p>
        </p:txBody>
      </p:sp>
      <p:pic>
        <p:nvPicPr>
          <p:cNvPr id="3" name="Picture 2">
            <a:extLst>
              <a:ext uri="{FF2B5EF4-FFF2-40B4-BE49-F238E27FC236}">
                <a16:creationId xmlns:a16="http://schemas.microsoft.com/office/drawing/2014/main" id="{98F5D444-E274-4474-B8D6-3B6CA9126F14}"/>
              </a:ext>
            </a:extLst>
          </p:cNvPr>
          <p:cNvPicPr>
            <a:picLocks noChangeAspect="1"/>
          </p:cNvPicPr>
          <p:nvPr/>
        </p:nvPicPr>
        <p:blipFill>
          <a:blip r:embed="rId3"/>
          <a:stretch>
            <a:fillRect/>
          </a:stretch>
        </p:blipFill>
        <p:spPr>
          <a:xfrm>
            <a:off x="6719367" y="1845277"/>
            <a:ext cx="4788505" cy="2158400"/>
          </a:xfrm>
          <a:prstGeom prst="rect">
            <a:avLst/>
          </a:prstGeom>
        </p:spPr>
      </p:pic>
      <p:sp>
        <p:nvSpPr>
          <p:cNvPr id="79885" name="Freeform: Shape 7988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ooter Placeholder 3">
            <a:extLst>
              <a:ext uri="{FF2B5EF4-FFF2-40B4-BE49-F238E27FC236}">
                <a16:creationId xmlns:a16="http://schemas.microsoft.com/office/drawing/2014/main" id="{0B6D39F5-B533-E782-2CE8-131810A8DA4B}"/>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79876" name="Slide Number Placeholder 5">
            <a:extLst>
              <a:ext uri="{FF2B5EF4-FFF2-40B4-BE49-F238E27FC236}">
                <a16:creationId xmlns:a16="http://schemas.microsoft.com/office/drawing/2014/main" id="{500641AE-1564-43D6-96D2-856FA4964EF6}"/>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2316D358-B2D2-46D5-959D-4C8BACA94EFB}" type="slidenum">
              <a:rPr lang="en-GB" altLang="en-US" sz="1000"/>
              <a:pPr>
                <a:spcAft>
                  <a:spcPts val="600"/>
                </a:spcAft>
              </a:pPr>
              <a:t>29</a:t>
            </a:fld>
            <a:endParaRPr lang="en-GB" altLang="en-US" sz="1000"/>
          </a:p>
        </p:txBody>
      </p:sp>
      <p:sp>
        <p:nvSpPr>
          <p:cNvPr id="5" name="TextBox 4">
            <a:extLst>
              <a:ext uri="{FF2B5EF4-FFF2-40B4-BE49-F238E27FC236}">
                <a16:creationId xmlns:a16="http://schemas.microsoft.com/office/drawing/2014/main" id="{3D97E7CA-CDB6-624C-38E7-9F15EDFE7460}"/>
              </a:ext>
            </a:extLst>
          </p:cNvPr>
          <p:cNvSpPr txBox="1"/>
          <p:nvPr/>
        </p:nvSpPr>
        <p:spPr>
          <a:xfrm>
            <a:off x="6986660" y="4414048"/>
            <a:ext cx="4663726" cy="1384995"/>
          </a:xfrm>
          <a:prstGeom prst="rect">
            <a:avLst/>
          </a:prstGeom>
          <a:noFill/>
        </p:spPr>
        <p:txBody>
          <a:bodyPr wrap="square" rtlCol="0">
            <a:spAutoFit/>
          </a:bodyPr>
          <a:lstStyle/>
          <a:p>
            <a:r>
              <a:rPr lang="en-US" sz="2800" dirty="0"/>
              <a:t>What other obstacles to effective communication have you come across in your work? </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BDBA17-ECE3-5D2E-FF67-E0CEE2977C01}"/>
              </a:ext>
            </a:extLst>
          </p:cNvPr>
          <p:cNvSpPr>
            <a:spLocks noGrp="1"/>
          </p:cNvSpPr>
          <p:nvPr>
            <p:ph type="title"/>
          </p:nvPr>
        </p:nvSpPr>
        <p:spPr>
          <a:xfrm>
            <a:off x="838200" y="365125"/>
            <a:ext cx="10515600" cy="1325563"/>
          </a:xfrm>
        </p:spPr>
        <p:txBody>
          <a:bodyPr>
            <a:normAutofit/>
          </a:bodyPr>
          <a:lstStyle/>
          <a:p>
            <a:r>
              <a:rPr lang="en-GB" sz="2600" b="1">
                <a:effectLst/>
                <a:latin typeface="Arial" panose="020B0604020202020204" pitchFamily="34" charset="0"/>
                <a:ea typeface="Calibri" panose="020F0502020204030204" pitchFamily="34" charset="0"/>
                <a:cs typeface="Times New Roman" panose="02020603050405020304" pitchFamily="18" charset="0"/>
              </a:rPr>
              <a:t>The SHARE reflective model </a:t>
            </a:r>
            <a:br>
              <a:rPr lang="en-GB" sz="2600" b="1">
                <a:effectLst/>
                <a:latin typeface="Arial" panose="020B0604020202020204" pitchFamily="34" charset="0"/>
                <a:ea typeface="Calibri" panose="020F0502020204030204" pitchFamily="34" charset="0"/>
                <a:cs typeface="Times New Roman" panose="02020603050405020304" pitchFamily="18" charset="0"/>
              </a:rPr>
            </a:br>
            <a:r>
              <a:rPr lang="en-GB" sz="2600" b="1">
                <a:effectLst/>
                <a:latin typeface="Arial" panose="020B0604020202020204" pitchFamily="34" charset="0"/>
                <a:ea typeface="Calibri" panose="020F0502020204030204" pitchFamily="34" charset="0"/>
                <a:cs typeface="Times New Roman" panose="02020603050405020304" pitchFamily="18" charset="0"/>
              </a:rPr>
              <a:t>(</a:t>
            </a:r>
            <a:r>
              <a:rPr lang="en-GB" sz="2600" b="1" kern="1800">
                <a:effectLst/>
                <a:latin typeface="Arial" panose="020B0604020202020204" pitchFamily="34" charset="0"/>
                <a:ea typeface="Times New Roman" panose="02020603050405020304" pitchFamily="18" charset="0"/>
                <a:cs typeface="Times New Roman" panose="02020603050405020304" pitchFamily="18" charset="0"/>
              </a:rPr>
              <a:t>Maclean, Finch and Tedam, 2018)</a:t>
            </a:r>
            <a:br>
              <a:rPr lang="en-GB" sz="2600">
                <a:effectLst/>
                <a:latin typeface="Calibri" panose="020F0502020204030204" pitchFamily="34" charset="0"/>
                <a:ea typeface="Calibri" panose="020F0502020204030204" pitchFamily="34" charset="0"/>
                <a:cs typeface="Times New Roman" panose="02020603050405020304" pitchFamily="18" charset="0"/>
              </a:rPr>
            </a:br>
            <a:endParaRPr lang="en-US" sz="2600"/>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055535D-58F0-1811-1749-847B0AC6BFE8}"/>
              </a:ext>
            </a:extLst>
          </p:cNvPr>
          <p:cNvSpPr>
            <a:spLocks noGrp="1"/>
          </p:cNvSpPr>
          <p:nvPr>
            <p:ph idx="1"/>
          </p:nvPr>
        </p:nvSpPr>
        <p:spPr>
          <a:xfrm>
            <a:off x="838200" y="1929384"/>
            <a:ext cx="10515600" cy="4251960"/>
          </a:xfrm>
        </p:spPr>
        <p:txBody>
          <a:bodyPr>
            <a:normAutofit lnSpcReduction="10000"/>
          </a:bodyPr>
          <a:lstStyle/>
          <a:p>
            <a:pPr marL="342900" lvl="0" indent="-342900">
              <a:buFont typeface="Arial" panose="020B0604020202020204" pitchFamily="34" charset="0"/>
              <a:buChar char="•"/>
              <a:tabLst>
                <a:tab pos="457200" algn="l"/>
              </a:tabLst>
            </a:pPr>
            <a:r>
              <a:rPr lang="en-GB" sz="2400" b="1" kern="1200" dirty="0">
                <a:effectLst/>
                <a:latin typeface="Calibri" panose="020F0502020204030204" pitchFamily="34" charset="0"/>
                <a:ea typeface="Times New Roman" panose="02020603050405020304" pitchFamily="18" charset="0"/>
                <a:cs typeface="Times New Roman" panose="02020603050405020304" pitchFamily="18" charset="0"/>
              </a:rPr>
              <a:t>S</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EE - Non-verbal, body language, visual clues, proximity.</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2400" b="1" kern="1200" dirty="0">
                <a:effectLst/>
                <a:latin typeface="Calibri" panose="020F0502020204030204" pitchFamily="34" charset="0"/>
                <a:ea typeface="Times New Roman" panose="02020603050405020304" pitchFamily="18" charset="0"/>
                <a:cs typeface="Times New Roman" panose="02020603050405020304" pitchFamily="18" charset="0"/>
              </a:rPr>
              <a:t>H</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EAR </a:t>
            </a:r>
            <a:r>
              <a:rPr lang="en-GB" sz="2400" kern="1200" dirty="0">
                <a:effectLst/>
                <a:latin typeface="Euphemia" panose="020B0503040102020104" pitchFamily="34" charset="0"/>
                <a:ea typeface="Times New Roman" panose="02020603050405020304" pitchFamily="18" charset="0"/>
                <a:cs typeface="Times New Roman" panose="02020603050405020304" pitchFamily="18" charset="0"/>
              </a:rPr>
              <a:t>–</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 Words you used, how did you speak, tone of voice, volume, speed of conversation, how did the person here what you said, language needs, questioning technique, did you listen?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2400" b="1" kern="1200" dirty="0">
                <a:effectLst/>
                <a:latin typeface="Calibri" panose="020F0502020204030204" pitchFamily="34" charset="0"/>
                <a:ea typeface="Times New Roman" panose="02020603050405020304" pitchFamily="18" charset="0"/>
                <a:cs typeface="Times New Roman" panose="02020603050405020304" pitchFamily="18" charset="0"/>
              </a:rPr>
              <a:t>A</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CTION </a:t>
            </a:r>
            <a:r>
              <a:rPr lang="en-GB" sz="2400" kern="1200" dirty="0">
                <a:effectLst/>
                <a:latin typeface="Euphemia" panose="020B0503040102020104" pitchFamily="34" charset="0"/>
                <a:ea typeface="Times New Roman" panose="02020603050405020304" pitchFamily="18" charset="0"/>
                <a:cs typeface="Times New Roman" panose="02020603050405020304" pitchFamily="18" charset="0"/>
              </a:rPr>
              <a:t>–</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 What? Why? How? What did you do? What did they do etc.</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2400" b="1" kern="1200" dirty="0">
                <a:effectLst/>
                <a:latin typeface="Calibri" panose="020F0502020204030204" pitchFamily="34" charset="0"/>
                <a:ea typeface="Times New Roman" panose="02020603050405020304" pitchFamily="18" charset="0"/>
                <a:cs typeface="Times New Roman" panose="02020603050405020304" pitchFamily="18" charset="0"/>
              </a:rPr>
              <a:t>R</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EAD </a:t>
            </a:r>
            <a:r>
              <a:rPr lang="en-GB" sz="2400" kern="1200" dirty="0">
                <a:effectLst/>
                <a:latin typeface="Euphemia" panose="020B0503040102020104" pitchFamily="34" charset="0"/>
                <a:ea typeface="Times New Roman" panose="02020603050405020304" pitchFamily="18" charset="0"/>
                <a:cs typeface="Times New Roman" panose="02020603050405020304" pitchFamily="18" charset="0"/>
              </a:rPr>
              <a:t>–</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 how did you record, did you do research, did you use written communication, how did you word this? What have you read, what has the individual read </a:t>
            </a:r>
            <a:r>
              <a:rPr lang="en-GB" sz="2400" kern="1200" dirty="0">
                <a:effectLst/>
                <a:latin typeface="Euphemia" panose="020B0503040102020104" pitchFamily="34" charset="0"/>
                <a:ea typeface="Times New Roman" panose="02020603050405020304" pitchFamily="18" charset="0"/>
                <a:cs typeface="Times New Roman" panose="02020603050405020304" pitchFamily="18" charset="0"/>
              </a:rPr>
              <a:t>–</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 could this impact on understanding?</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2400" b="1" kern="1200" dirty="0">
                <a:effectLst/>
                <a:latin typeface="Calibri" panose="020F0502020204030204" pitchFamily="34" charset="0"/>
                <a:ea typeface="Times New Roman" panose="02020603050405020304" pitchFamily="18" charset="0"/>
                <a:cs typeface="Times New Roman" panose="02020603050405020304" pitchFamily="18" charset="0"/>
              </a:rPr>
              <a:t>E</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VALUATE </a:t>
            </a:r>
            <a:r>
              <a:rPr lang="en-GB" sz="2400" kern="1200" dirty="0">
                <a:effectLst/>
                <a:latin typeface="Euphemia" panose="020B0503040102020104" pitchFamily="34" charset="0"/>
                <a:ea typeface="Times New Roman" panose="02020603050405020304" pitchFamily="18" charset="0"/>
                <a:cs typeface="Times New Roman" panose="02020603050405020304" pitchFamily="18" charset="0"/>
              </a:rPr>
              <a:t>–</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 How did it go, what conclusions can you reach, what do you need to consider in relation to power and values, what did you learn</a:t>
            </a:r>
          </a:p>
          <a:p>
            <a:pPr marL="342900" indent="-342900">
              <a:tabLst>
                <a:tab pos="457200" algn="l"/>
              </a:tabLst>
            </a:pPr>
            <a:r>
              <a:rPr lang="en-GB" sz="2200" b="1" u="sng" dirty="0">
                <a:effectLst/>
                <a:latin typeface="Arial" panose="020B0604020202020204" pitchFamily="34" charset="0"/>
                <a:ea typeface="Calibri" panose="020F0502020204030204" pitchFamily="34" charset="0"/>
                <a:cs typeface="Times New Roman" panose="02020603050405020304" pitchFamily="18" charset="0"/>
                <a:hlinkClick r:id="rId3"/>
              </a:rPr>
              <a:t>https://youtu.be/jEuq50wBRSg</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2200" dirty="0"/>
          </a:p>
        </p:txBody>
      </p:sp>
      <p:sp>
        <p:nvSpPr>
          <p:cNvPr id="4" name="Footer Placeholder 3">
            <a:extLst>
              <a:ext uri="{FF2B5EF4-FFF2-40B4-BE49-F238E27FC236}">
                <a16:creationId xmlns:a16="http://schemas.microsoft.com/office/drawing/2014/main" id="{1EBC52C0-E5CC-E3DC-0F6E-7D0DA5AA0FE6}"/>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 name="Slide Number Placeholder 4">
            <a:extLst>
              <a:ext uri="{FF2B5EF4-FFF2-40B4-BE49-F238E27FC236}">
                <a16:creationId xmlns:a16="http://schemas.microsoft.com/office/drawing/2014/main" id="{90BCE600-4F97-38BA-A490-9EE9C08425A1}"/>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30</a:t>
            </a:fld>
            <a:endParaRPr lang="en-GB"/>
          </a:p>
        </p:txBody>
      </p:sp>
    </p:spTree>
    <p:extLst>
      <p:ext uri="{BB962C8B-B14F-4D97-AF65-F5344CB8AC3E}">
        <p14:creationId xmlns:p14="http://schemas.microsoft.com/office/powerpoint/2010/main" val="24459890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CE1DEF5-443F-4D18-82A6-62854A09237D}"/>
              </a:ext>
            </a:extLst>
          </p:cNvPr>
          <p:cNvSpPr>
            <a:spLocks noGrp="1"/>
          </p:cNvSpPr>
          <p:nvPr>
            <p:ph type="title"/>
          </p:nvPr>
        </p:nvSpPr>
        <p:spPr>
          <a:xfrm>
            <a:off x="838200" y="365125"/>
            <a:ext cx="10515600" cy="1325563"/>
          </a:xfrm>
        </p:spPr>
        <p:txBody>
          <a:bodyPr>
            <a:normAutofit/>
          </a:bodyPr>
          <a:lstStyle/>
          <a:p>
            <a:r>
              <a:rPr lang="en-GB" sz="5400" b="1"/>
              <a:t>Exercise 4 – Observation of Practice</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8F75AC0C-73D1-49B0-8BAE-EA349A0CBD2E}"/>
              </a:ext>
            </a:extLst>
          </p:cNvPr>
          <p:cNvSpPr>
            <a:spLocks noGrp="1"/>
          </p:cNvSpPr>
          <p:nvPr>
            <p:ph idx="1"/>
          </p:nvPr>
        </p:nvSpPr>
        <p:spPr>
          <a:xfrm>
            <a:off x="669036" y="1865377"/>
            <a:ext cx="10853928" cy="4627497"/>
          </a:xfrm>
        </p:spPr>
        <p:txBody>
          <a:bodyPr>
            <a:normAutofit fontScale="92500" lnSpcReduction="10000"/>
          </a:bodyPr>
          <a:lstStyle/>
          <a:p>
            <a:pPr marL="109537" indent="0">
              <a:buNone/>
            </a:pPr>
            <a:r>
              <a:rPr lang="en-GB" sz="2400" dirty="0">
                <a:latin typeface="Arial" panose="020B0604020202020204" pitchFamily="34" charset="0"/>
                <a:cs typeface="Arial" panose="020B0604020202020204" pitchFamily="34" charset="0"/>
              </a:rPr>
              <a:t>In small groups consider a possible observation you intend to undertake for task 2 (or the observation you have already undertaken) and answer the questions below.</a:t>
            </a:r>
          </a:p>
          <a:p>
            <a:r>
              <a:rPr lang="en-GB" sz="2400" dirty="0">
                <a:latin typeface="Arial" panose="020B0604020202020204" pitchFamily="34" charset="0"/>
                <a:cs typeface="Arial" panose="020B0604020202020204" pitchFamily="34" charset="0"/>
              </a:rPr>
              <a:t>Briefly describe the context/situation, e.g. geographical and legislative contexts as well as cultural, ethnicity, communication and language needs and social work objectives.</a:t>
            </a:r>
          </a:p>
          <a:p>
            <a:r>
              <a:rPr lang="en-GB" sz="2400" dirty="0">
                <a:effectLst/>
                <a:latin typeface="Arial" panose="020B0604020202020204" pitchFamily="34" charset="0"/>
                <a:ea typeface="Calibri" panose="020F0502020204030204" pitchFamily="34" charset="0"/>
                <a:cs typeface="Arial" panose="020B0604020202020204" pitchFamily="34" charset="0"/>
              </a:rPr>
              <a:t>Consider how you will gain permission in advance for the observation from the individual/family you are working with.</a:t>
            </a:r>
          </a:p>
          <a:p>
            <a:r>
              <a:rPr lang="en-GB" sz="2400" dirty="0">
                <a:latin typeface="Arial" panose="020B0604020202020204" pitchFamily="34" charset="0"/>
                <a:cs typeface="Arial" panose="020B0604020202020204" pitchFamily="34" charset="0"/>
              </a:rPr>
              <a:t>Discuss relevant values and ethics (including the role of the Code of Professional Practice) and/or any other guidance relevant to the situation. </a:t>
            </a:r>
            <a:endParaRPr lang="en-GB" sz="2400" dirty="0">
              <a:latin typeface="Arial" panose="020B0604020202020204" pitchFamily="34" charset="0"/>
              <a:ea typeface="Calibri" panose="020F050202020403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Reflect on potential language and communication needs and approaches including how you ensured person centred practice.</a:t>
            </a:r>
          </a:p>
          <a:p>
            <a:r>
              <a:rPr lang="en-GB" sz="2400" dirty="0">
                <a:latin typeface="Arial" panose="020B0604020202020204" pitchFamily="34" charset="0"/>
                <a:cs typeface="Arial" panose="020B0604020202020204" pitchFamily="34" charset="0"/>
              </a:rPr>
              <a:t>Identify any theories and/or models of communication that are or could be relevant to your observation of practice. </a:t>
            </a:r>
          </a:p>
          <a:p>
            <a:pPr marL="0" indent="0">
              <a:buNone/>
            </a:pPr>
            <a:endParaRPr lang="en-GB" sz="2000" dirty="0"/>
          </a:p>
        </p:txBody>
      </p:sp>
      <p:sp>
        <p:nvSpPr>
          <p:cNvPr id="4" name="Footer Placeholder 3">
            <a:extLst>
              <a:ext uri="{FF2B5EF4-FFF2-40B4-BE49-F238E27FC236}">
                <a16:creationId xmlns:a16="http://schemas.microsoft.com/office/drawing/2014/main" id="{3B28D258-13BB-43A1-4132-65113E4F19AC}"/>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 name="Slide Number Placeholder 4">
            <a:extLst>
              <a:ext uri="{FF2B5EF4-FFF2-40B4-BE49-F238E27FC236}">
                <a16:creationId xmlns:a16="http://schemas.microsoft.com/office/drawing/2014/main" id="{FF5BF2E8-EA29-F9BD-A229-30E7C057D67A}"/>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31</a:t>
            </a:fld>
            <a:endParaRPr lang="en-GB"/>
          </a:p>
        </p:txBody>
      </p:sp>
    </p:spTree>
    <p:extLst>
      <p:ext uri="{BB962C8B-B14F-4D97-AF65-F5344CB8AC3E}">
        <p14:creationId xmlns:p14="http://schemas.microsoft.com/office/powerpoint/2010/main" val="207542872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47" name="Rectangle 81946">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9" name="Freeform: Shape 81948">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608FE1A-9896-4EB0-B79F-795A474FD24C}"/>
              </a:ext>
            </a:extLst>
          </p:cNvPr>
          <p:cNvSpPr>
            <a:spLocks noGrp="1"/>
          </p:cNvSpPr>
          <p:nvPr>
            <p:ph type="title"/>
          </p:nvPr>
        </p:nvSpPr>
        <p:spPr>
          <a:xfrm>
            <a:off x="555710" y="-1"/>
            <a:ext cx="10515600" cy="1325563"/>
          </a:xfrm>
        </p:spPr>
        <p:txBody>
          <a:bodyPr>
            <a:normAutofit/>
          </a:bodyPr>
          <a:lstStyle/>
          <a:p>
            <a:pPr>
              <a:defRPr/>
            </a:pPr>
            <a:r>
              <a:rPr lang="en-GB" sz="4000" dirty="0">
                <a:latin typeface="Arial" panose="020B0604020202020204" pitchFamily="34" charset="0"/>
                <a:cs typeface="Arial" panose="020B0604020202020204" pitchFamily="34" charset="0"/>
              </a:rPr>
              <a:t>First and Second Order Skills</a:t>
            </a:r>
          </a:p>
        </p:txBody>
      </p:sp>
      <p:sp>
        <p:nvSpPr>
          <p:cNvPr id="81951" name="Arc 8195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DF8A302-5819-4EFA-BD3F-0D57BAFEAF7C}"/>
              </a:ext>
            </a:extLst>
          </p:cNvPr>
          <p:cNvSpPr>
            <a:spLocks noGrp="1"/>
          </p:cNvSpPr>
          <p:nvPr>
            <p:ph idx="1"/>
          </p:nvPr>
        </p:nvSpPr>
        <p:spPr>
          <a:xfrm>
            <a:off x="641131" y="1082566"/>
            <a:ext cx="11204028" cy="5549462"/>
          </a:xfrm>
        </p:spPr>
        <p:txBody>
          <a:bodyPr>
            <a:normAutofit/>
          </a:bodyPr>
          <a:lstStyle/>
          <a:p>
            <a:pPr marL="109537" indent="0">
              <a:buNone/>
              <a:defRPr/>
            </a:pPr>
            <a:r>
              <a:rPr lang="en-GB" sz="2400" dirty="0" err="1">
                <a:latin typeface="Arial" panose="020B0604020202020204" pitchFamily="34" charset="0"/>
                <a:cs typeface="Arial" panose="020B0604020202020204" pitchFamily="34" charset="0"/>
              </a:rPr>
              <a:t>Koprowska</a:t>
            </a:r>
            <a:r>
              <a:rPr lang="en-GB" sz="2400" dirty="0">
                <a:latin typeface="Arial" panose="020B0604020202020204" pitchFamily="34" charset="0"/>
                <a:cs typeface="Arial" panose="020B0604020202020204" pitchFamily="34" charset="0"/>
              </a:rPr>
              <a:t> (2010) refers to ‘first order’ and ‘second order’ skills:</a:t>
            </a:r>
          </a:p>
          <a:p>
            <a:pPr>
              <a:defRPr/>
            </a:pPr>
            <a:r>
              <a:rPr lang="en-GB" sz="2400" dirty="0">
                <a:latin typeface="Arial" panose="020B0604020202020204" pitchFamily="34" charset="0"/>
                <a:cs typeface="Arial" panose="020B0604020202020204" pitchFamily="34" charset="0"/>
              </a:rPr>
              <a:t>First order skills are needed in direct communication</a:t>
            </a:r>
          </a:p>
          <a:p>
            <a:pPr>
              <a:defRPr/>
            </a:pPr>
            <a:r>
              <a:rPr lang="en-GB" sz="2400" dirty="0">
                <a:latin typeface="Arial" panose="020B0604020202020204" pitchFamily="34" charset="0"/>
                <a:cs typeface="Arial" panose="020B0604020202020204" pitchFamily="34" charset="0"/>
              </a:rPr>
              <a:t>Second order skills are used when planning how we will communicate; thinking, observing, taking feedback, reviewing and modifying future communications accordingly</a:t>
            </a:r>
          </a:p>
          <a:p>
            <a:pPr>
              <a:defRPr/>
            </a:pPr>
            <a:r>
              <a:rPr lang="en-GB" sz="2400" dirty="0">
                <a:latin typeface="Arial" panose="020B0604020202020204" pitchFamily="34" charset="0"/>
                <a:cs typeface="Arial" panose="020B0604020202020204" pitchFamily="34" charset="0"/>
              </a:rPr>
              <a:t>Compare second order skills with ‘reflection-in-action’ and ‘reflection-on-action’ (Schon, 1984).  </a:t>
            </a:r>
          </a:p>
          <a:p>
            <a:pPr>
              <a:defRPr/>
            </a:pPr>
            <a:r>
              <a:rPr lang="en-GB" sz="2400" dirty="0">
                <a:latin typeface="Arial" panose="020B0604020202020204" pitchFamily="34" charset="0"/>
                <a:cs typeface="Arial" panose="020B0604020202020204" pitchFamily="34" charset="0"/>
              </a:rPr>
              <a:t>Videos about how unpaid carers really feel giving the individuals perspective, these may help when considering communication techniques</a:t>
            </a:r>
            <a:r>
              <a:rPr lang="en-GB" sz="2000" dirty="0">
                <a:latin typeface="Arial" panose="020B0604020202020204" pitchFamily="34" charset="0"/>
                <a:cs typeface="Arial" panose="020B0604020202020204" pitchFamily="34" charset="0"/>
              </a:rPr>
              <a:t>. </a:t>
            </a:r>
          </a:p>
          <a:p>
            <a:pPr>
              <a:defRPr/>
            </a:pPr>
            <a:r>
              <a:rPr lang="en-GB" sz="2000" b="0" i="0" dirty="0">
                <a:effectLst/>
                <a:latin typeface="Helvetica" pitchFamily="2" charset="0"/>
                <a:hlinkClick r:id="rId3" tooltip="https://www.youtube.com/watch?v=3OOJeAJbPlQ"/>
              </a:rPr>
              <a:t>https://www.youtube.com/watch?v=3OOJeAJbPlQ</a:t>
            </a:r>
            <a:br>
              <a:rPr lang="en-GB" sz="2000" dirty="0"/>
            </a:br>
            <a:r>
              <a:rPr lang="en-GB" sz="2000" b="0" i="0" dirty="0">
                <a:effectLst/>
                <a:latin typeface="Helvetica" pitchFamily="2" charset="0"/>
                <a:hlinkClick r:id="rId4" tooltip="https://www.youtube.com/watch?v=6KN3PJjxhCQ"/>
              </a:rPr>
              <a:t>https://www.youtube.com/watch?v=6KN3PJjxhCQ</a:t>
            </a:r>
            <a:br>
              <a:rPr lang="en-GB" sz="2000" dirty="0"/>
            </a:br>
            <a:r>
              <a:rPr lang="en-GB" sz="2000" b="0" i="0" dirty="0">
                <a:effectLst/>
                <a:latin typeface="Helvetica" pitchFamily="2" charset="0"/>
                <a:hlinkClick r:id="rId5" tooltip="https://www.youtube.com/watch?v=BjrMgGZifG8"/>
              </a:rPr>
              <a:t>https://www.youtube.com/watch?v=BjrMgGZifG8</a:t>
            </a:r>
            <a:br>
              <a:rPr lang="en-GB" sz="2000" dirty="0"/>
            </a:br>
            <a:r>
              <a:rPr lang="en-GB" sz="2000" b="0" i="0" dirty="0">
                <a:effectLst/>
                <a:latin typeface="Helvetica" pitchFamily="2" charset="0"/>
                <a:hlinkClick r:id="rId6" tooltip="https://www.youtube.com/watch?v=gHQ6hQ3SQUM"/>
              </a:rPr>
              <a:t>https://www.youtube.com/watch?v=gHQ6hQ3SQUM</a:t>
            </a:r>
            <a:endParaRPr lang="en-GB" sz="20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5E0AAC75-EF88-2128-9FE8-EE3EE9EFB1CD}"/>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81924" name="Slide Number Placeholder 6">
            <a:extLst>
              <a:ext uri="{FF2B5EF4-FFF2-40B4-BE49-F238E27FC236}">
                <a16:creationId xmlns:a16="http://schemas.microsoft.com/office/drawing/2014/main" id="{1510B65B-AC77-4E20-90F3-EA4623E71B3F}"/>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EEAAF8D-0969-4267-A3B9-0B4BDAABAE05}" type="slidenum">
              <a:rPr lang="en-GB" altLang="en-US" smtClean="0"/>
              <a:pPr>
                <a:spcAft>
                  <a:spcPts val="600"/>
                </a:spcAft>
              </a:pPr>
              <a:t>32</a:t>
            </a:fld>
            <a:endParaRPr lang="en-GB" altLang="en-US"/>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6032" name="Rectangle 86031">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034" name="Freeform: Shape 86033">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EF8AC2C-C057-4020-96C8-808CB06CD7F2}"/>
              </a:ext>
            </a:extLst>
          </p:cNvPr>
          <p:cNvSpPr>
            <a:spLocks noGrp="1"/>
          </p:cNvSpPr>
          <p:nvPr>
            <p:ph type="title"/>
          </p:nvPr>
        </p:nvSpPr>
        <p:spPr>
          <a:xfrm>
            <a:off x="827751" y="-55824"/>
            <a:ext cx="9392421" cy="1330841"/>
          </a:xfrm>
        </p:spPr>
        <p:txBody>
          <a:bodyPr>
            <a:normAutofit/>
          </a:bodyPr>
          <a:lstStyle/>
          <a:p>
            <a:pPr>
              <a:defRPr/>
            </a:pPr>
            <a:r>
              <a:rPr lang="en-GB" dirty="0">
                <a:latin typeface="Arial" panose="020B0604020202020204" pitchFamily="34" charset="0"/>
                <a:cs typeface="Arial" panose="020B0604020202020204" pitchFamily="34" charset="0"/>
              </a:rPr>
              <a:t>Differing Needs</a:t>
            </a:r>
          </a:p>
        </p:txBody>
      </p:sp>
      <p:sp>
        <p:nvSpPr>
          <p:cNvPr id="3" name="Content Placeholder 2">
            <a:extLst>
              <a:ext uri="{FF2B5EF4-FFF2-40B4-BE49-F238E27FC236}">
                <a16:creationId xmlns:a16="http://schemas.microsoft.com/office/drawing/2014/main" id="{1AFF921A-1432-4F45-A0CC-A9EDC7CE36CD}"/>
              </a:ext>
            </a:extLst>
          </p:cNvPr>
          <p:cNvSpPr>
            <a:spLocks noGrp="1"/>
          </p:cNvSpPr>
          <p:nvPr>
            <p:ph idx="1"/>
          </p:nvPr>
        </p:nvSpPr>
        <p:spPr>
          <a:xfrm>
            <a:off x="602104" y="1201550"/>
            <a:ext cx="7785847" cy="5081332"/>
          </a:xfrm>
        </p:spPr>
        <p:txBody>
          <a:bodyPr>
            <a:normAutofit/>
          </a:bodyPr>
          <a:lstStyle/>
          <a:p>
            <a:pPr>
              <a:defRPr/>
            </a:pPr>
            <a:r>
              <a:rPr lang="en-GB" sz="1800" kern="1200" dirty="0">
                <a:latin typeface="Arial" panose="020B0604020202020204" pitchFamily="34" charset="0"/>
                <a:ea typeface="+mn-ea"/>
                <a:cs typeface="Arial" panose="020B0604020202020204" pitchFamily="34" charset="0"/>
              </a:rPr>
              <a:t>Most communication is non-verbal and therefore needs a heightened level of self-awareness</a:t>
            </a:r>
          </a:p>
          <a:p>
            <a:pPr defTabSz="749808">
              <a:spcAft>
                <a:spcPts val="600"/>
              </a:spcAft>
              <a:defRPr/>
            </a:pPr>
            <a:r>
              <a:rPr lang="en-GB" sz="1800" kern="1200" dirty="0">
                <a:latin typeface="Arial" panose="020B0604020202020204" pitchFamily="34" charset="0"/>
                <a:ea typeface="+mn-ea"/>
                <a:cs typeface="Arial" panose="020B0604020202020204" pitchFamily="34" charset="0"/>
              </a:rPr>
              <a:t>The degree of acceptable eye contact varies between cultures as do other methods of communication</a:t>
            </a:r>
          </a:p>
          <a:p>
            <a:pPr>
              <a:defRPr/>
            </a:pPr>
            <a:r>
              <a:rPr lang="en-GB" sz="1800" dirty="0">
                <a:latin typeface="Arial" panose="020B0604020202020204" pitchFamily="34" charset="0"/>
                <a:cs typeface="Arial" panose="020B0604020202020204" pitchFamily="34" charset="0"/>
              </a:rPr>
              <a:t>Face-to-face contact and proximity for people with hearing impairments (this can be highly relevant when working with people with mental health issues)</a:t>
            </a:r>
          </a:p>
          <a:p>
            <a:pPr>
              <a:defRPr/>
            </a:pPr>
            <a:r>
              <a:rPr lang="en-GB" sz="1800" dirty="0">
                <a:latin typeface="Arial" panose="020B0604020202020204" pitchFamily="34" charset="0"/>
                <a:cs typeface="Arial" panose="020B0604020202020204" pitchFamily="34" charset="0"/>
              </a:rPr>
              <a:t>Experience of emotional abuse can lead to difficulties and confusion in reading facial expressions/interpreting tone of voice etc.</a:t>
            </a:r>
          </a:p>
          <a:p>
            <a:pPr>
              <a:defRPr/>
            </a:pPr>
            <a:r>
              <a:rPr lang="en-GB" sz="1800" dirty="0">
                <a:latin typeface="Arial" panose="020B0604020202020204" pitchFamily="34" charset="0"/>
                <a:cs typeface="Arial" panose="020B0604020202020204" pitchFamily="34" charset="0"/>
              </a:rPr>
              <a:t>People with visual impairments are more attuned to tone of voice, pace of speech and larger body movements which they can hear, see or feel</a:t>
            </a:r>
          </a:p>
          <a:p>
            <a:pPr>
              <a:defRPr/>
            </a:pPr>
            <a:r>
              <a:rPr lang="en-GB" sz="1800" dirty="0">
                <a:latin typeface="Arial" panose="020B0604020202020204" pitchFamily="34" charset="0"/>
                <a:cs typeface="Arial" panose="020B0604020202020204" pitchFamily="34" charset="0"/>
              </a:rPr>
              <a:t>People with autism can find face-to-face contact disturbing and recognition of emotion difficult. </a:t>
            </a:r>
          </a:p>
          <a:p>
            <a:pPr defTabSz="749808">
              <a:spcAft>
                <a:spcPts val="600"/>
              </a:spcAft>
              <a:defRPr/>
            </a:pPr>
            <a:r>
              <a:rPr lang="en-GB" sz="1800" kern="1200" dirty="0">
                <a:latin typeface="Arial" panose="020B0604020202020204" pitchFamily="34" charset="0"/>
                <a:ea typeface="+mn-ea"/>
                <a:cs typeface="Arial" panose="020B0604020202020204" pitchFamily="34" charset="0"/>
              </a:rPr>
              <a:t>Research suggests possible gender differences in communication – women encode and decode better than men and build rapport and smile more often? (Hall, 2006). </a:t>
            </a:r>
          </a:p>
          <a:p>
            <a:pPr>
              <a:defRPr/>
            </a:pPr>
            <a:endParaRPr lang="en-GB" sz="1100" dirty="0">
              <a:latin typeface="Arial" panose="020B0604020202020204" pitchFamily="34" charset="0"/>
              <a:cs typeface="Arial" panose="020B0604020202020204" pitchFamily="34" charset="0"/>
            </a:endParaRPr>
          </a:p>
          <a:p>
            <a:pPr>
              <a:defRPr/>
            </a:pPr>
            <a:endParaRPr lang="en-GB" sz="1100" dirty="0">
              <a:latin typeface="Arial" panose="020B0604020202020204" pitchFamily="34" charset="0"/>
              <a:cs typeface="Arial" panose="020B0604020202020204" pitchFamily="34" charset="0"/>
            </a:endParaRPr>
          </a:p>
          <a:p>
            <a:pPr>
              <a:defRPr/>
            </a:pPr>
            <a:endParaRPr lang="en-GB" sz="1100" dirty="0">
              <a:latin typeface="Arial" panose="020B0604020202020204" pitchFamily="34" charset="0"/>
              <a:cs typeface="Arial" panose="020B0604020202020204" pitchFamily="34" charset="0"/>
            </a:endParaRPr>
          </a:p>
        </p:txBody>
      </p:sp>
      <p:pic>
        <p:nvPicPr>
          <p:cNvPr id="5" name="Picture 4" descr="A picture containing drawing&#10;&#10;Description automatically generated">
            <a:extLst>
              <a:ext uri="{FF2B5EF4-FFF2-40B4-BE49-F238E27FC236}">
                <a16:creationId xmlns:a16="http://schemas.microsoft.com/office/drawing/2014/main" id="{EBBC06CF-FFD7-B753-F9F0-26EA71980C0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38612" y="1606993"/>
            <a:ext cx="3302726" cy="2399980"/>
          </a:xfrm>
          <a:prstGeom prst="rect">
            <a:avLst/>
          </a:prstGeom>
        </p:spPr>
      </p:pic>
      <p:sp>
        <p:nvSpPr>
          <p:cNvPr id="86036" name="Freeform: Shape 86035">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ooter Placeholder 3">
            <a:extLst>
              <a:ext uri="{FF2B5EF4-FFF2-40B4-BE49-F238E27FC236}">
                <a16:creationId xmlns:a16="http://schemas.microsoft.com/office/drawing/2014/main" id="{0DFF9602-0D40-1AD5-7F98-67890D0E131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86020" name="Slide Number Placeholder 6">
            <a:extLst>
              <a:ext uri="{FF2B5EF4-FFF2-40B4-BE49-F238E27FC236}">
                <a16:creationId xmlns:a16="http://schemas.microsoft.com/office/drawing/2014/main" id="{1175EF6C-3E51-452B-B36E-531EC997EB84}"/>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73B4D32-EE27-408D-995D-5F54DCD8D4AF}" type="slidenum">
              <a:rPr lang="en-GB" altLang="en-US" sz="1000"/>
              <a:pPr>
                <a:spcAft>
                  <a:spcPts val="600"/>
                </a:spcAft>
              </a:pPr>
              <a:t>33</a:t>
            </a:fld>
            <a:endParaRPr lang="en-GB" altLang="en-US" sz="1000"/>
          </a:p>
        </p:txBody>
      </p:sp>
      <p:sp>
        <p:nvSpPr>
          <p:cNvPr id="6" name="TextBox 5">
            <a:extLst>
              <a:ext uri="{FF2B5EF4-FFF2-40B4-BE49-F238E27FC236}">
                <a16:creationId xmlns:a16="http://schemas.microsoft.com/office/drawing/2014/main" id="{C859955E-D4B8-8D1F-B804-A0FCDD9ECB1D}"/>
              </a:ext>
            </a:extLst>
          </p:cNvPr>
          <p:cNvSpPr txBox="1"/>
          <p:nvPr/>
        </p:nvSpPr>
        <p:spPr>
          <a:xfrm>
            <a:off x="9022975" y="4482389"/>
            <a:ext cx="2743201" cy="1200329"/>
          </a:xfrm>
          <a:prstGeom prst="rect">
            <a:avLst/>
          </a:prstGeom>
          <a:noFill/>
        </p:spPr>
        <p:txBody>
          <a:bodyPr wrap="square" rtlCol="0">
            <a:spAutoFit/>
          </a:bodyPr>
          <a:lstStyle/>
          <a:p>
            <a:r>
              <a:rPr lang="cy" sz="1800" b="0" i="0" u="none" strike="noStrike" cap="none" baseline="0" dirty="0">
                <a:solidFill>
                  <a:srgbClr val="000000"/>
                </a:solidFill>
                <a:effectLst/>
                <a:uFillTx/>
                <a:latin typeface="Calibri"/>
              </a:rPr>
              <a:t>Non-Verbal Communcation</a:t>
            </a:r>
          </a:p>
          <a:p>
            <a:r>
              <a:rPr lang="cy" sz="1800" b="0" i="0" u="none" strike="noStrike" cap="none" baseline="0" dirty="0">
                <a:solidFill>
                  <a:srgbClr val="000000"/>
                </a:solidFill>
                <a:effectLst/>
                <a:uFillTx/>
                <a:latin typeface="Calibri"/>
              </a:rPr>
              <a:t>Spoken word 7% </a:t>
            </a:r>
          </a:p>
          <a:p>
            <a:r>
              <a:rPr lang="cy" sz="1800" b="0" i="0" u="none" strike="noStrike" cap="none" baseline="0" dirty="0">
                <a:solidFill>
                  <a:srgbClr val="000000"/>
                </a:solidFill>
                <a:effectLst/>
                <a:uFillTx/>
                <a:latin typeface="Calibri"/>
              </a:rPr>
              <a:t>Tone of voice 38%  </a:t>
            </a:r>
          </a:p>
          <a:p>
            <a:r>
              <a:rPr lang="cy" sz="1800" b="0" i="0" u="none" strike="noStrike" cap="none" baseline="0" dirty="0">
                <a:solidFill>
                  <a:srgbClr val="000000"/>
                </a:solidFill>
                <a:effectLst/>
                <a:uFillTx/>
                <a:latin typeface="Calibri"/>
              </a:rPr>
              <a:t>Non-verbal 55%</a:t>
            </a:r>
            <a:endParaRPr lang="en-US"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881" name="Rectangle 36880">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82" name="Freeform: Shape 36875">
            <a:extLst>
              <a:ext uri="{FF2B5EF4-FFF2-40B4-BE49-F238E27FC236}">
                <a16:creationId xmlns:a16="http://schemas.microsoft.com/office/drawing/2014/main" id="{64185774-6FC0-4B8D-A8DB-A88546889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07978" y="0"/>
            <a:ext cx="248402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71241F3-A384-4C9F-90EC-E0CADB0411E1}"/>
              </a:ext>
            </a:extLst>
          </p:cNvPr>
          <p:cNvSpPr>
            <a:spLocks noGrp="1"/>
          </p:cNvSpPr>
          <p:nvPr>
            <p:ph type="title"/>
          </p:nvPr>
        </p:nvSpPr>
        <p:spPr>
          <a:xfrm>
            <a:off x="1078767" y="180083"/>
            <a:ext cx="8903433" cy="1330841"/>
          </a:xfrm>
        </p:spPr>
        <p:txBody>
          <a:bodyPr>
            <a:normAutofit/>
          </a:bodyPr>
          <a:lstStyle/>
          <a:p>
            <a:pPr>
              <a:defRPr/>
            </a:pPr>
            <a:r>
              <a:rPr lang="en-GB" dirty="0">
                <a:latin typeface="Arial" panose="020B0604020202020204" pitchFamily="34" charset="0"/>
                <a:cs typeface="Arial" panose="020B0604020202020204" pitchFamily="34" charset="0"/>
              </a:rPr>
              <a:t>What the individual/families/carers we work with are saying:</a:t>
            </a:r>
          </a:p>
        </p:txBody>
      </p:sp>
      <p:sp>
        <p:nvSpPr>
          <p:cNvPr id="36866" name="Content Placeholder 2">
            <a:extLst>
              <a:ext uri="{FF2B5EF4-FFF2-40B4-BE49-F238E27FC236}">
                <a16:creationId xmlns:a16="http://schemas.microsoft.com/office/drawing/2014/main" id="{2A77E3DE-FDC6-4881-ADC5-CF1BF7B0B2CE}"/>
              </a:ext>
            </a:extLst>
          </p:cNvPr>
          <p:cNvSpPr>
            <a:spLocks noGrp="1"/>
          </p:cNvSpPr>
          <p:nvPr>
            <p:ph idx="1"/>
          </p:nvPr>
        </p:nvSpPr>
        <p:spPr>
          <a:xfrm>
            <a:off x="1078768" y="1691007"/>
            <a:ext cx="5295138" cy="4528818"/>
          </a:xfrm>
        </p:spPr>
        <p:txBody>
          <a:bodyPr>
            <a:normAutofit fontScale="92500" lnSpcReduction="10000"/>
          </a:bodyPr>
          <a:lstStyle/>
          <a:p>
            <a:pPr eaLnBrk="1" hangingPunct="1">
              <a:spcBef>
                <a:spcPct val="0"/>
              </a:spcBef>
              <a:spcAft>
                <a:spcPts val="600"/>
              </a:spcAft>
              <a:buClrTx/>
              <a:buSzTx/>
              <a:buFontTx/>
              <a:buNone/>
            </a:pPr>
            <a:r>
              <a:rPr lang="en-GB" altLang="en-US" sz="2400" dirty="0">
                <a:latin typeface="Arial" panose="020B0604020202020204" pitchFamily="34" charset="0"/>
              </a:rPr>
              <a:t>   Research (Moss, 2015) found the majority of interviewees cited effectiveness, ‘knowing what they’re doing’ and ‘doing what they say they’re going to do’ as being the most important qualities for effective social work practice. </a:t>
            </a:r>
          </a:p>
          <a:p>
            <a:pPr eaLnBrk="1" hangingPunct="1">
              <a:spcBef>
                <a:spcPct val="0"/>
              </a:spcBef>
              <a:spcAft>
                <a:spcPts val="600"/>
              </a:spcAft>
              <a:buClrTx/>
              <a:buSzTx/>
              <a:buFontTx/>
              <a:buNone/>
            </a:pPr>
            <a:r>
              <a:rPr lang="en-GB" altLang="en-US" sz="2400" dirty="0">
                <a:latin typeface="Arial" panose="020B0604020202020204" pitchFamily="34" charset="0"/>
              </a:rPr>
              <a:t> </a:t>
            </a:r>
          </a:p>
          <a:p>
            <a:pPr eaLnBrk="1" hangingPunct="1">
              <a:spcBef>
                <a:spcPct val="0"/>
              </a:spcBef>
              <a:spcAft>
                <a:spcPts val="600"/>
              </a:spcAft>
              <a:buClrTx/>
              <a:buSzTx/>
              <a:buFontTx/>
              <a:buNone/>
            </a:pPr>
            <a:r>
              <a:rPr lang="en-GB" altLang="en-US" sz="2400" dirty="0">
                <a:latin typeface="Arial" panose="020B0604020202020204" pitchFamily="34" charset="0"/>
              </a:rPr>
              <a:t>   However, most interviewees did also see good communication skills, sensitivity and consideration as essential to forming a good collaborative working relationship with social work practitioners.</a:t>
            </a:r>
          </a:p>
          <a:p>
            <a:pPr eaLnBrk="1" hangingPunct="1">
              <a:spcBef>
                <a:spcPct val="0"/>
              </a:spcBef>
              <a:spcAft>
                <a:spcPts val="600"/>
              </a:spcAft>
              <a:buClrTx/>
              <a:buSzTx/>
              <a:buFont typeface="Wingdings 3" panose="05040102010807070707" pitchFamily="18" charset="2"/>
              <a:buNone/>
            </a:pPr>
            <a:r>
              <a:rPr lang="en-GB" altLang="en-US" sz="2000" i="1" dirty="0">
                <a:latin typeface="Arial" panose="020B0604020202020204" pitchFamily="34" charset="0"/>
              </a:rPr>
              <a:t>   </a:t>
            </a:r>
            <a:endParaRPr lang="en-GB" altLang="en-US" sz="2000" dirty="0"/>
          </a:p>
        </p:txBody>
      </p:sp>
      <p:sp>
        <p:nvSpPr>
          <p:cNvPr id="36883" name="Freeform: Shape 36877">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60988" y="2022496"/>
            <a:ext cx="4664547"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36869" name="Picture 3">
            <a:extLst>
              <a:ext uri="{FF2B5EF4-FFF2-40B4-BE49-F238E27FC236}">
                <a16:creationId xmlns:a16="http://schemas.microsoft.com/office/drawing/2014/main" id="{ED175EE2-2094-48CB-9098-F7C425882F77}"/>
              </a:ext>
            </a:extLst>
          </p:cNvPr>
          <p:cNvPicPr>
            <a:picLocks noChangeAspect="1"/>
          </p:cNvPicPr>
          <p:nvPr/>
        </p:nvPicPr>
        <p:blipFill>
          <a:blip r:embed="rId3">
            <a:extLst>
              <a:ext uri="{28A0092B-C50C-407E-A947-70E740481C1C}">
                <a14:useLocalDpi xmlns:a14="http://schemas.microsoft.com/office/drawing/2010/main" val="0"/>
              </a:ext>
            </a:extLst>
          </a:blip>
          <a:srcRect l="12444" r="-1" b="-1"/>
          <a:stretch/>
        </p:blipFill>
        <p:spPr bwMode="auto">
          <a:xfrm>
            <a:off x="7016376" y="2183362"/>
            <a:ext cx="4357896" cy="373294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80" name="Rectangle 6">
            <a:extLst>
              <a:ext uri="{FF2B5EF4-FFF2-40B4-BE49-F238E27FC236}">
                <a16:creationId xmlns:a16="http://schemas.microsoft.com/office/drawing/2014/main" id="{EFF9196C-3887-4B80-8671-3CA6705C1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8543" y="5840356"/>
            <a:ext cx="1029435" cy="452147"/>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Footer Placeholder 2">
            <a:extLst>
              <a:ext uri="{FF2B5EF4-FFF2-40B4-BE49-F238E27FC236}">
                <a16:creationId xmlns:a16="http://schemas.microsoft.com/office/drawing/2014/main" id="{471E9FB6-D7D2-9343-729A-85FE5A4E7FA4}"/>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36868" name="Slide Number Placeholder 5">
            <a:extLst>
              <a:ext uri="{FF2B5EF4-FFF2-40B4-BE49-F238E27FC236}">
                <a16:creationId xmlns:a16="http://schemas.microsoft.com/office/drawing/2014/main" id="{9FB6EF2D-45E8-4AFB-B6B6-064AC57DABEF}"/>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32847C31-95EC-448A-9AFF-C69B69F85048}" type="slidenum">
              <a:rPr lang="en-GB" altLang="en-US" sz="1000"/>
              <a:pPr>
                <a:spcAft>
                  <a:spcPts val="600"/>
                </a:spcAft>
              </a:pPr>
              <a:t>34</a:t>
            </a:fld>
            <a:endParaRPr lang="en-GB" altLang="en-US" sz="100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extBox 3">
            <a:extLst>
              <a:ext uri="{FF2B5EF4-FFF2-40B4-BE49-F238E27FC236}">
                <a16:creationId xmlns:a16="http://schemas.microsoft.com/office/drawing/2014/main" id="{DF8EC7FC-3F3E-429A-B8E5-C956919ECC12}"/>
              </a:ext>
            </a:extLst>
          </p:cNvPr>
          <p:cNvSpPr txBox="1">
            <a:spLocks noChangeArrowheads="1"/>
          </p:cNvSpPr>
          <p:nvPr/>
        </p:nvSpPr>
        <p:spPr bwMode="auto">
          <a:xfrm>
            <a:off x="2351088" y="260351"/>
            <a:ext cx="7632700"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gn="ctr" eaLnBrk="1" hangingPunct="1">
              <a:spcBef>
                <a:spcPct val="0"/>
              </a:spcBef>
              <a:buClrTx/>
              <a:buSzTx/>
              <a:buFontTx/>
              <a:buNone/>
            </a:pPr>
            <a:r>
              <a:rPr lang="en-GB" altLang="en-US" sz="3200" b="1">
                <a:latin typeface="Arial" panose="020B0604020202020204" pitchFamily="34" charset="0"/>
              </a:rPr>
              <a:t>What the individual/families/carers we work with are saying:</a:t>
            </a:r>
            <a:endParaRPr lang="en-GB" altLang="en-US" sz="3200" b="1" i="1">
              <a:latin typeface="Arial" panose="020B0604020202020204" pitchFamily="34" charset="0"/>
            </a:endParaRPr>
          </a:p>
        </p:txBody>
      </p:sp>
      <p:sp>
        <p:nvSpPr>
          <p:cNvPr id="5" name="Rounded Rectangular Callout 4">
            <a:extLst>
              <a:ext uri="{FF2B5EF4-FFF2-40B4-BE49-F238E27FC236}">
                <a16:creationId xmlns:a16="http://schemas.microsoft.com/office/drawing/2014/main" id="{91967931-C1EC-4ECD-B68D-BBB1EAD8B9EE}"/>
              </a:ext>
            </a:extLst>
          </p:cNvPr>
          <p:cNvSpPr/>
          <p:nvPr/>
        </p:nvSpPr>
        <p:spPr>
          <a:xfrm>
            <a:off x="849087" y="1219200"/>
            <a:ext cx="3518128" cy="1993900"/>
          </a:xfrm>
          <a:prstGeom prst="wedgeRoundRectCallout">
            <a:avLst>
              <a:gd name="adj1" fmla="val 49101"/>
              <a:gd name="adj2" fmla="val 7519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000" dirty="0">
                <a:solidFill>
                  <a:schemeClr val="tx1"/>
                </a:solidFill>
              </a:rPr>
              <a:t>“I’ve learned a lot about how to talk to my son from his social worker.”</a:t>
            </a:r>
          </a:p>
        </p:txBody>
      </p:sp>
      <p:sp>
        <p:nvSpPr>
          <p:cNvPr id="6" name="Rounded Rectangular Callout 5">
            <a:extLst>
              <a:ext uri="{FF2B5EF4-FFF2-40B4-BE49-F238E27FC236}">
                <a16:creationId xmlns:a16="http://schemas.microsoft.com/office/drawing/2014/main" id="{A56DA30B-6A09-45C2-BF93-CEA6897577CD}"/>
              </a:ext>
            </a:extLst>
          </p:cNvPr>
          <p:cNvSpPr/>
          <p:nvPr/>
        </p:nvSpPr>
        <p:spPr>
          <a:xfrm>
            <a:off x="4943476" y="2565401"/>
            <a:ext cx="2556781" cy="2507342"/>
          </a:xfrm>
          <a:prstGeom prst="wedgeRoundRectCallout">
            <a:avLst>
              <a:gd name="adj1" fmla="val -20833"/>
              <a:gd name="adj2" fmla="val 64616"/>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000" dirty="0">
                <a:solidFill>
                  <a:schemeClr val="tx1"/>
                </a:solidFill>
              </a:rPr>
              <a:t>“My social worker is usually late and looking at his watch while he’s with me.”</a:t>
            </a:r>
          </a:p>
        </p:txBody>
      </p:sp>
      <p:sp>
        <p:nvSpPr>
          <p:cNvPr id="7" name="Rounded Rectangular Callout 6">
            <a:extLst>
              <a:ext uri="{FF2B5EF4-FFF2-40B4-BE49-F238E27FC236}">
                <a16:creationId xmlns:a16="http://schemas.microsoft.com/office/drawing/2014/main" id="{7DB00959-24FB-45D3-93AE-E7C63989BEE7}"/>
              </a:ext>
            </a:extLst>
          </p:cNvPr>
          <p:cNvSpPr/>
          <p:nvPr/>
        </p:nvSpPr>
        <p:spPr>
          <a:xfrm>
            <a:off x="87086" y="4462463"/>
            <a:ext cx="3646941" cy="2135186"/>
          </a:xfrm>
          <a:prstGeom prst="wedgeRoundRectCallout">
            <a:avLst>
              <a:gd name="adj1" fmla="val 46892"/>
              <a:gd name="adj2" fmla="val -8565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000" dirty="0"/>
              <a:t>“</a:t>
            </a:r>
            <a:r>
              <a:rPr lang="en-GB" sz="2000" dirty="0">
                <a:solidFill>
                  <a:schemeClr val="tx1"/>
                </a:solidFill>
              </a:rPr>
              <a:t>What I mostly want is a social worker who knows their job and can get me the help I need.”</a:t>
            </a:r>
          </a:p>
        </p:txBody>
      </p:sp>
      <p:sp>
        <p:nvSpPr>
          <p:cNvPr id="8" name="Rounded Rectangular Callout 7">
            <a:extLst>
              <a:ext uri="{FF2B5EF4-FFF2-40B4-BE49-F238E27FC236}">
                <a16:creationId xmlns:a16="http://schemas.microsoft.com/office/drawing/2014/main" id="{550EB990-3C78-41B8-95C6-7A1C64C80B01}"/>
              </a:ext>
            </a:extLst>
          </p:cNvPr>
          <p:cNvSpPr/>
          <p:nvPr/>
        </p:nvSpPr>
        <p:spPr>
          <a:xfrm>
            <a:off x="8160318" y="1467985"/>
            <a:ext cx="3646940" cy="1511982"/>
          </a:xfrm>
          <a:prstGeom prst="wedgeRoundRectCallout">
            <a:avLst>
              <a:gd name="adj1" fmla="val -51751"/>
              <a:gd name="adj2" fmla="val 8049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000" dirty="0"/>
              <a:t>“</a:t>
            </a:r>
            <a:r>
              <a:rPr lang="en-GB" sz="2000" dirty="0">
                <a:solidFill>
                  <a:schemeClr val="tx1"/>
                </a:solidFill>
              </a:rPr>
              <a:t>My social worker has a lovely way about her and always treats me with respect.”</a:t>
            </a:r>
          </a:p>
        </p:txBody>
      </p:sp>
      <p:sp>
        <p:nvSpPr>
          <p:cNvPr id="9" name="Rounded Rectangular Callout 8">
            <a:extLst>
              <a:ext uri="{FF2B5EF4-FFF2-40B4-BE49-F238E27FC236}">
                <a16:creationId xmlns:a16="http://schemas.microsoft.com/office/drawing/2014/main" id="{A4B10AFA-5B76-4EA6-8600-BD0E2B11B058}"/>
              </a:ext>
            </a:extLst>
          </p:cNvPr>
          <p:cNvSpPr/>
          <p:nvPr/>
        </p:nvSpPr>
        <p:spPr>
          <a:xfrm>
            <a:off x="7885906" y="4592183"/>
            <a:ext cx="3646940" cy="2005466"/>
          </a:xfrm>
          <a:prstGeom prst="wedgeRoundRectCallout">
            <a:avLst>
              <a:gd name="adj1" fmla="val -40709"/>
              <a:gd name="adj2" fmla="val -77185"/>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000" dirty="0"/>
              <a:t>“</a:t>
            </a:r>
            <a:r>
              <a:rPr lang="en-GB" sz="2000" dirty="0">
                <a:solidFill>
                  <a:schemeClr val="tx1"/>
                </a:solidFill>
              </a:rPr>
              <a:t>Whenever I ask for help, I’m told how busy social workers are and how hard their job is.”</a:t>
            </a:r>
          </a:p>
        </p:txBody>
      </p:sp>
      <p:sp>
        <p:nvSpPr>
          <p:cNvPr id="34824" name="Slide Number Placeholder 9">
            <a:extLst>
              <a:ext uri="{FF2B5EF4-FFF2-40B4-BE49-F238E27FC236}">
                <a16:creationId xmlns:a16="http://schemas.microsoft.com/office/drawing/2014/main" id="{457043AA-D5A2-4DFC-8919-C25102FB2D7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CAD4BD1-AB04-46D9-BA07-79C777010E5E}" type="slidenum">
              <a:rPr lang="en-GB" altLang="en-US" smtClean="0"/>
              <a:pPr/>
              <a:t>35</a:t>
            </a:fld>
            <a:endParaRPr lang="en-GB" altLang="en-US"/>
          </a:p>
        </p:txBody>
      </p:sp>
      <p:sp>
        <p:nvSpPr>
          <p:cNvPr id="2" name="Footer Placeholder 1">
            <a:extLst>
              <a:ext uri="{FF2B5EF4-FFF2-40B4-BE49-F238E27FC236}">
                <a16:creationId xmlns:a16="http://schemas.microsoft.com/office/drawing/2014/main" id="{B2E29901-51C5-91C0-8CC7-FB219F3E09A1}"/>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Green dialogue boxes">
            <a:extLst>
              <a:ext uri="{FF2B5EF4-FFF2-40B4-BE49-F238E27FC236}">
                <a16:creationId xmlns:a16="http://schemas.microsoft.com/office/drawing/2014/main" id="{88A8C9BE-ACB9-A9B2-BC57-92D6913C7E33}"/>
              </a:ext>
            </a:extLst>
          </p:cNvPr>
          <p:cNvPicPr>
            <a:picLocks noChangeAspect="1"/>
          </p:cNvPicPr>
          <p:nvPr/>
        </p:nvPicPr>
        <p:blipFill rotWithShape="1">
          <a:blip r:embed="rId3"/>
          <a:srcRect t="8919" r="9091" b="29656"/>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05AF948-44D1-4318-8735-F5DCDBDB3AD4}"/>
              </a:ext>
            </a:extLst>
          </p:cNvPr>
          <p:cNvSpPr>
            <a:spLocks noGrp="1"/>
          </p:cNvSpPr>
          <p:nvPr>
            <p:ph type="title"/>
          </p:nvPr>
        </p:nvSpPr>
        <p:spPr>
          <a:xfrm>
            <a:off x="838200" y="365125"/>
            <a:ext cx="10515600" cy="1325563"/>
          </a:xfrm>
        </p:spPr>
        <p:txBody>
          <a:bodyPr>
            <a:normAutofit fontScale="90000"/>
          </a:bodyPr>
          <a:lstStyle/>
          <a:p>
            <a:pPr hangingPunct="0"/>
            <a:r>
              <a:rPr lang="en-GB" sz="4000" b="1" dirty="0"/>
              <a:t> </a:t>
            </a:r>
            <a:br>
              <a:rPr lang="en-GB" sz="4000" b="1" dirty="0"/>
            </a:br>
            <a:r>
              <a:rPr lang="en-GB" sz="4000" b="1" dirty="0"/>
              <a:t>Feedback and comments from people in need of care and support and/or their</a:t>
            </a:r>
            <a:r>
              <a:rPr lang="en-GB" sz="4000" b="1" i="1" dirty="0"/>
              <a:t> </a:t>
            </a:r>
            <a:r>
              <a:rPr lang="en-GB" sz="4000" b="1" dirty="0"/>
              <a:t>carers </a:t>
            </a:r>
            <a:br>
              <a:rPr lang="en-GB" sz="2400" dirty="0"/>
            </a:br>
            <a:endParaRPr lang="en-GB" sz="2400" dirty="0"/>
          </a:p>
        </p:txBody>
      </p:sp>
      <p:sp>
        <p:nvSpPr>
          <p:cNvPr id="3" name="Content Placeholder 2">
            <a:extLst>
              <a:ext uri="{FF2B5EF4-FFF2-40B4-BE49-F238E27FC236}">
                <a16:creationId xmlns:a16="http://schemas.microsoft.com/office/drawing/2014/main" id="{64724BA5-4DBE-4D3F-95AC-143E8B289003}"/>
              </a:ext>
            </a:extLst>
          </p:cNvPr>
          <p:cNvSpPr>
            <a:spLocks noGrp="1"/>
          </p:cNvSpPr>
          <p:nvPr>
            <p:ph idx="1"/>
          </p:nvPr>
        </p:nvSpPr>
        <p:spPr>
          <a:xfrm>
            <a:off x="838200" y="1825625"/>
            <a:ext cx="10515600" cy="4351338"/>
          </a:xfrm>
        </p:spPr>
        <p:txBody>
          <a:bodyPr>
            <a:normAutofit/>
          </a:bodyPr>
          <a:lstStyle/>
          <a:p>
            <a:r>
              <a:rPr lang="en-GB" sz="2600" dirty="0"/>
              <a:t>After the observation the individual and/or their carer will be asked for feedback/views on how they think it went </a:t>
            </a:r>
          </a:p>
          <a:p>
            <a:r>
              <a:rPr lang="en-GB" sz="2600" dirty="0"/>
              <a:t>Please take time to discuss this with them in advance</a:t>
            </a:r>
          </a:p>
          <a:p>
            <a:r>
              <a:rPr lang="en-GB" sz="2600" dirty="0"/>
              <a:t>Where the observation is virtual or via a phone call you may need to consider in advance the best way to get feedback from the individual. </a:t>
            </a:r>
          </a:p>
          <a:p>
            <a:r>
              <a:rPr lang="en-GB" altLang="en-US" sz="2600" dirty="0">
                <a:latin typeface="+mj-lt"/>
                <a:cs typeface="Arial" panose="020B0604020202020204" pitchFamily="34" charset="0"/>
              </a:rPr>
              <a:t>You can design your own feedback methods if this is more appropriate for the individual you are working with, in fact this is positively encouraged.</a:t>
            </a:r>
            <a:endParaRPr lang="en-GB" sz="2600" dirty="0">
              <a:latin typeface="+mj-lt"/>
            </a:endParaRPr>
          </a:p>
          <a:p>
            <a:r>
              <a:rPr lang="en-GB" sz="2600" dirty="0"/>
              <a:t>This feedback can be used in Task 1 part b to reflect on feedback from individual</a:t>
            </a:r>
            <a:r>
              <a:rPr lang="en-GB" sz="2600" i="1" dirty="0"/>
              <a:t>s</a:t>
            </a:r>
            <a:r>
              <a:rPr lang="en-GB" sz="2600" dirty="0"/>
              <a:t> you work with and how it has impacted on your practice. </a:t>
            </a:r>
          </a:p>
          <a:p>
            <a:endParaRPr lang="en-GB" sz="2600" dirty="0"/>
          </a:p>
          <a:p>
            <a:endParaRPr lang="en-GB" sz="2600" dirty="0"/>
          </a:p>
        </p:txBody>
      </p:sp>
      <p:sp>
        <p:nvSpPr>
          <p:cNvPr id="4" name="Footer Placeholder 3">
            <a:extLst>
              <a:ext uri="{FF2B5EF4-FFF2-40B4-BE49-F238E27FC236}">
                <a16:creationId xmlns:a16="http://schemas.microsoft.com/office/drawing/2014/main" id="{5D12028A-FF6F-321D-139C-63C5EED8C48C}"/>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solidFill>
                  <a:schemeClr val="tx1">
                    <a:lumMod val="50000"/>
                    <a:lumOff val="50000"/>
                  </a:schemeClr>
                </a:solidFill>
              </a:rPr>
              <a:t>PORTH AGORED - Consolidation of Social Work Practice Programme</a:t>
            </a:r>
          </a:p>
        </p:txBody>
      </p:sp>
      <p:sp>
        <p:nvSpPr>
          <p:cNvPr id="5" name="Slide Number Placeholder 4">
            <a:extLst>
              <a:ext uri="{FF2B5EF4-FFF2-40B4-BE49-F238E27FC236}">
                <a16:creationId xmlns:a16="http://schemas.microsoft.com/office/drawing/2014/main" id="{12063080-3BC1-4A3C-BA36-AE46C41887D6}"/>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a:solidFill>
                  <a:schemeClr val="tx1">
                    <a:lumMod val="50000"/>
                    <a:lumOff val="50000"/>
                  </a:schemeClr>
                </a:solidFill>
              </a:rPr>
              <a:pPr>
                <a:spcAft>
                  <a:spcPts val="600"/>
                </a:spcAft>
              </a:pPr>
              <a:t>36</a:t>
            </a:fld>
            <a:endParaRPr lang="en-GB">
              <a:solidFill>
                <a:schemeClr val="tx1">
                  <a:lumMod val="50000"/>
                  <a:lumOff val="50000"/>
                </a:schemeClr>
              </a:solidFill>
            </a:endParaRPr>
          </a:p>
        </p:txBody>
      </p:sp>
    </p:spTree>
    <p:extLst>
      <p:ext uri="{BB962C8B-B14F-4D97-AF65-F5344CB8AC3E}">
        <p14:creationId xmlns:p14="http://schemas.microsoft.com/office/powerpoint/2010/main" val="383150104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EC0A01A-28E8-C24A-92FB-92E0871082DA}"/>
              </a:ext>
            </a:extLst>
          </p:cNvPr>
          <p:cNvSpPr>
            <a:spLocks noGrp="1"/>
          </p:cNvSpPr>
          <p:nvPr>
            <p:ph sz="half" idx="2"/>
          </p:nvPr>
        </p:nvSpPr>
        <p:spPr>
          <a:xfrm>
            <a:off x="609600" y="691377"/>
            <a:ext cx="5386917" cy="4694682"/>
          </a:xfrm>
        </p:spPr>
        <p:txBody>
          <a:bodyPr>
            <a:normAutofit lnSpcReduction="10000"/>
          </a:bodyPr>
          <a:lstStyle/>
          <a:p>
            <a:r>
              <a:rPr lang="en-GB" altLang="en-US" dirty="0">
                <a:cs typeface="Arial" panose="020B0604020202020204" pitchFamily="34" charset="0"/>
              </a:rPr>
              <a:t>You can design your own feedback methods if this is more appropriate for the individual you are working with, in fact this is positively encouraged.</a:t>
            </a:r>
            <a:endParaRPr lang="en-GB" dirty="0"/>
          </a:p>
          <a:p>
            <a:r>
              <a:rPr lang="en-GB" dirty="0"/>
              <a:t>An easy read version of the question</a:t>
            </a:r>
            <a:r>
              <a:rPr lang="en-GB" i="1" dirty="0"/>
              <a:t>s</a:t>
            </a:r>
            <a:r>
              <a:rPr lang="en-GB" dirty="0"/>
              <a:t> is available to use if you feel this would fit better. </a:t>
            </a:r>
          </a:p>
          <a:p>
            <a:r>
              <a:rPr lang="en-GB" dirty="0"/>
              <a:t>Please ensure if you do your own feedback method or use easy read that you copy these into your Task 2 submission. </a:t>
            </a:r>
            <a:endParaRPr lang="en-US" dirty="0"/>
          </a:p>
        </p:txBody>
      </p:sp>
      <p:pic>
        <p:nvPicPr>
          <p:cNvPr id="8" name="Content Placeholder 7">
            <a:extLst>
              <a:ext uri="{FF2B5EF4-FFF2-40B4-BE49-F238E27FC236}">
                <a16:creationId xmlns:a16="http://schemas.microsoft.com/office/drawing/2014/main" id="{AB4D4850-8250-F641-A757-FC247270BB76}"/>
              </a:ext>
            </a:extLst>
          </p:cNvPr>
          <p:cNvPicPr>
            <a:picLocks noGrp="1" noChangeAspect="1"/>
          </p:cNvPicPr>
          <p:nvPr>
            <p:ph sz="quarter" idx="4"/>
          </p:nvPr>
        </p:nvPicPr>
        <p:blipFill rotWithShape="1">
          <a:blip r:embed="rId3">
            <a:extLst>
              <a:ext uri="{28A0092B-C50C-407E-A947-70E740481C1C}">
                <a14:useLocalDpi xmlns:a14="http://schemas.microsoft.com/office/drawing/2010/main" val="0"/>
              </a:ext>
            </a:extLst>
          </a:blip>
          <a:srcRect l="28752" t="50924" r="28793" b="29862"/>
          <a:stretch/>
        </p:blipFill>
        <p:spPr bwMode="auto">
          <a:xfrm>
            <a:off x="5996517" y="2597734"/>
            <a:ext cx="5585883" cy="1580013"/>
          </a:xfrm>
          <a:prstGeom prst="rect">
            <a:avLst/>
          </a:prstGeom>
          <a:ln>
            <a:noFill/>
          </a:ln>
          <a:extLst>
            <a:ext uri="{53640926-AAD7-44D8-BBD7-CCE9431645EC}">
              <a14:shadowObscured xmlns:a14="http://schemas.microsoft.com/office/drawing/2010/main"/>
            </a:ext>
          </a:extLst>
        </p:spPr>
      </p:pic>
      <p:pic>
        <p:nvPicPr>
          <p:cNvPr id="13" name="Picture 12">
            <a:extLst>
              <a:ext uri="{FF2B5EF4-FFF2-40B4-BE49-F238E27FC236}">
                <a16:creationId xmlns:a16="http://schemas.microsoft.com/office/drawing/2014/main" id="{33E2C918-DB61-624A-8B7A-EF8E2145D345}"/>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14667" b="17667"/>
          <a:stretch/>
        </p:blipFill>
        <p:spPr bwMode="auto">
          <a:xfrm>
            <a:off x="9798307" y="4848031"/>
            <a:ext cx="1793306" cy="1524482"/>
          </a:xfrm>
          <a:prstGeom prst="rect">
            <a:avLst/>
          </a:prstGeom>
          <a:noFill/>
          <a:ln>
            <a:noFill/>
          </a:ln>
          <a:extLst>
            <a:ext uri="{53640926-AAD7-44D8-BBD7-CCE9431645EC}">
              <a14:shadowObscured xmlns:a14="http://schemas.microsoft.com/office/drawing/2010/main"/>
            </a:ext>
          </a:extLst>
        </p:spPr>
      </p:pic>
      <p:pic>
        <p:nvPicPr>
          <p:cNvPr id="14" name="Picture 13">
            <a:extLst>
              <a:ext uri="{FF2B5EF4-FFF2-40B4-BE49-F238E27FC236}">
                <a16:creationId xmlns:a16="http://schemas.microsoft.com/office/drawing/2014/main" id="{C5EB1E2B-6BA5-2B40-87AB-F8306D8BFD6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8168" t="1500" r="8333" b="2500"/>
          <a:stretch/>
        </p:blipFill>
        <p:spPr bwMode="auto">
          <a:xfrm>
            <a:off x="9416032" y="493906"/>
            <a:ext cx="1677675" cy="1928504"/>
          </a:xfrm>
          <a:prstGeom prst="rect">
            <a:avLst/>
          </a:prstGeom>
          <a:noFill/>
          <a:ln>
            <a:noFill/>
          </a:ln>
          <a:extLst>
            <a:ext uri="{53640926-AAD7-44D8-BBD7-CCE9431645EC}">
              <a14:shadowObscured xmlns:a14="http://schemas.microsoft.com/office/drawing/2010/main"/>
            </a:ext>
          </a:extLst>
        </p:spPr>
      </p:pic>
      <p:pic>
        <p:nvPicPr>
          <p:cNvPr id="15" name="Picture 14">
            <a:extLst>
              <a:ext uri="{FF2B5EF4-FFF2-40B4-BE49-F238E27FC236}">
                <a16:creationId xmlns:a16="http://schemas.microsoft.com/office/drawing/2014/main" id="{0A3BCBEA-C6AA-DE49-961B-2E04C5073596}"/>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601523" y="4600246"/>
            <a:ext cx="2231784" cy="2231784"/>
          </a:xfrm>
          <a:prstGeom prst="rect">
            <a:avLst/>
          </a:prstGeom>
          <a:noFill/>
          <a:ln>
            <a:noFill/>
          </a:ln>
        </p:spPr>
      </p:pic>
      <p:pic>
        <p:nvPicPr>
          <p:cNvPr id="17" name="Picture 16">
            <a:extLst>
              <a:ext uri="{FF2B5EF4-FFF2-40B4-BE49-F238E27FC236}">
                <a16:creationId xmlns:a16="http://schemas.microsoft.com/office/drawing/2014/main" id="{F595C987-7854-A942-B2D1-B3A6A174D4D8}"/>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7596" r="7089" b="1834"/>
          <a:stretch/>
        </p:blipFill>
        <p:spPr bwMode="auto">
          <a:xfrm>
            <a:off x="6825479" y="204389"/>
            <a:ext cx="1761591" cy="2026377"/>
          </a:xfrm>
          <a:prstGeom prst="rect">
            <a:avLst/>
          </a:prstGeom>
          <a:noFill/>
          <a:ln>
            <a:noFill/>
          </a:ln>
          <a:extLst>
            <a:ext uri="{53640926-AAD7-44D8-BBD7-CCE9431645EC}">
              <a14:shadowObscured xmlns:a14="http://schemas.microsoft.com/office/drawing/2010/main"/>
            </a:ext>
          </a:extLst>
        </p:spPr>
      </p:pic>
      <p:sp>
        <p:nvSpPr>
          <p:cNvPr id="3" name="Footer Placeholder 2">
            <a:extLst>
              <a:ext uri="{FF2B5EF4-FFF2-40B4-BE49-F238E27FC236}">
                <a16:creationId xmlns:a16="http://schemas.microsoft.com/office/drawing/2014/main" id="{F2A6BB0D-B11C-B5B8-EC86-5F2D17C8CE85}"/>
              </a:ext>
            </a:extLst>
          </p:cNvPr>
          <p:cNvSpPr>
            <a:spLocks noGrp="1"/>
          </p:cNvSpPr>
          <p:nvPr>
            <p:ph type="ftr" sz="quarter" idx="11"/>
          </p:nvPr>
        </p:nvSpPr>
        <p:spPr/>
        <p:txBody>
          <a:bodyPr/>
          <a:lstStyle/>
          <a:p>
            <a:r>
              <a:rPr lang="en-GB"/>
              <a:t>PORTH AGORED - Consolidation of Social Work Practice Programme</a:t>
            </a:r>
          </a:p>
        </p:txBody>
      </p:sp>
      <p:sp>
        <p:nvSpPr>
          <p:cNvPr id="4" name="Slide Number Placeholder 3">
            <a:extLst>
              <a:ext uri="{FF2B5EF4-FFF2-40B4-BE49-F238E27FC236}">
                <a16:creationId xmlns:a16="http://schemas.microsoft.com/office/drawing/2014/main" id="{C2F2CABA-7346-9C2C-D647-61BBCE2F89BB}"/>
              </a:ext>
            </a:extLst>
          </p:cNvPr>
          <p:cNvSpPr>
            <a:spLocks noGrp="1"/>
          </p:cNvSpPr>
          <p:nvPr>
            <p:ph type="sldNum" sz="quarter" idx="12"/>
          </p:nvPr>
        </p:nvSpPr>
        <p:spPr/>
        <p:txBody>
          <a:bodyPr/>
          <a:lstStyle/>
          <a:p>
            <a:fld id="{0B6AE6A0-3EF2-408A-870E-EF48D545FFB4}" type="slidenum">
              <a:rPr lang="en-GB" smtClean="0"/>
              <a:t>37</a:t>
            </a:fld>
            <a:endParaRPr lang="en-GB"/>
          </a:p>
        </p:txBody>
      </p:sp>
    </p:spTree>
    <p:extLst>
      <p:ext uri="{BB962C8B-B14F-4D97-AF65-F5344CB8AC3E}">
        <p14:creationId xmlns:p14="http://schemas.microsoft.com/office/powerpoint/2010/main" val="295030876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074D1B4-6382-49BF-AC6D-8E8EE9004FB2}"/>
              </a:ext>
            </a:extLst>
          </p:cNvPr>
          <p:cNvSpPr>
            <a:spLocks noGrp="1"/>
          </p:cNvSpPr>
          <p:nvPr>
            <p:ph type="title"/>
          </p:nvPr>
        </p:nvSpPr>
        <p:spPr>
          <a:xfrm>
            <a:off x="1768100" y="-38370"/>
            <a:ext cx="8847268" cy="1433433"/>
          </a:xfrm>
        </p:spPr>
        <p:txBody>
          <a:bodyPr anchor="b">
            <a:normAutofit fontScale="90000"/>
          </a:bodyPr>
          <a:lstStyle/>
          <a:p>
            <a:br>
              <a:rPr lang="en-GB" sz="4000" b="1" dirty="0"/>
            </a:br>
            <a:r>
              <a:rPr lang="en-GB" sz="4000" b="1" dirty="0"/>
              <a:t>Feedback from the people you work with</a:t>
            </a:r>
            <a:br>
              <a:rPr lang="en-GB" sz="2400" dirty="0"/>
            </a:br>
            <a:endParaRPr lang="en-GB" sz="2400" dirty="0"/>
          </a:p>
        </p:txBody>
      </p:sp>
      <p:pic>
        <p:nvPicPr>
          <p:cNvPr id="7" name="Picture 6" descr="Drawings on colourful paper">
            <a:extLst>
              <a:ext uri="{FF2B5EF4-FFF2-40B4-BE49-F238E27FC236}">
                <a16:creationId xmlns:a16="http://schemas.microsoft.com/office/drawing/2014/main" id="{8848610A-4F75-645E-708A-CB9D63AD320A}"/>
              </a:ext>
            </a:extLst>
          </p:cNvPr>
          <p:cNvPicPr>
            <a:picLocks noChangeAspect="1"/>
          </p:cNvPicPr>
          <p:nvPr/>
        </p:nvPicPr>
        <p:blipFill rotWithShape="1">
          <a:blip r:embed="rId3"/>
          <a:srcRect l="10105" r="30361" b="-1"/>
          <a:stretch/>
        </p:blipFill>
        <p:spPr>
          <a:xfrm>
            <a:off x="1193336" y="1616193"/>
            <a:ext cx="3076142" cy="3449030"/>
          </a:xfrm>
          <a:prstGeom prst="rect">
            <a:avLst/>
          </a:prstGeom>
        </p:spPr>
      </p:pic>
      <p:sp>
        <p:nvSpPr>
          <p:cNvPr id="2" name="Content Placeholder 1">
            <a:extLst>
              <a:ext uri="{FF2B5EF4-FFF2-40B4-BE49-F238E27FC236}">
                <a16:creationId xmlns:a16="http://schemas.microsoft.com/office/drawing/2014/main" id="{68D841DB-9536-4AF1-98C3-0998659CA413}"/>
              </a:ext>
            </a:extLst>
          </p:cNvPr>
          <p:cNvSpPr>
            <a:spLocks noGrp="1"/>
          </p:cNvSpPr>
          <p:nvPr>
            <p:ph idx="1"/>
          </p:nvPr>
        </p:nvSpPr>
        <p:spPr>
          <a:xfrm>
            <a:off x="4711850" y="1377224"/>
            <a:ext cx="6641950" cy="4560769"/>
          </a:xfrm>
        </p:spPr>
        <p:txBody>
          <a:bodyPr anchor="t">
            <a:normAutofit fontScale="92500" lnSpcReduction="10000"/>
          </a:bodyPr>
          <a:lstStyle/>
          <a:p>
            <a:pPr marL="0" indent="0">
              <a:buNone/>
            </a:pPr>
            <a:r>
              <a:rPr lang="en-GB" b="1" dirty="0"/>
              <a:t>Exercise 5</a:t>
            </a:r>
            <a:endParaRPr lang="en-GB" dirty="0"/>
          </a:p>
          <a:p>
            <a:pPr marL="0" indent="0">
              <a:buNone/>
            </a:pPr>
            <a:r>
              <a:rPr lang="en-GB" dirty="0"/>
              <a:t>Considering the feedback/comments, you have received from the individuals/families you work with. Use one word or a short sentence to answer the below questions. </a:t>
            </a:r>
          </a:p>
          <a:p>
            <a:r>
              <a:rPr lang="en-GB" dirty="0"/>
              <a:t>What would you like people you work with to say about you?</a:t>
            </a:r>
          </a:p>
          <a:p>
            <a:r>
              <a:rPr lang="en-GB" dirty="0"/>
              <a:t>What would you like other professionals to say? </a:t>
            </a:r>
          </a:p>
          <a:p>
            <a:r>
              <a:rPr lang="en-GB" dirty="0"/>
              <a:t>If these are different why? </a:t>
            </a:r>
          </a:p>
          <a:p>
            <a:pPr marL="109537" indent="0">
              <a:buNone/>
            </a:pPr>
            <a:endParaRPr lang="en-GB" sz="2000" dirty="0"/>
          </a:p>
          <a:p>
            <a:pPr marL="109537" indent="0">
              <a:buNone/>
            </a:pPr>
            <a:r>
              <a:rPr lang="en-GB" sz="2000" dirty="0"/>
              <a:t> </a:t>
            </a:r>
          </a:p>
          <a:p>
            <a:endParaRPr lang="en-GB" sz="2000" dirty="0"/>
          </a:p>
        </p:txBody>
      </p:sp>
      <p:sp>
        <p:nvSpPr>
          <p:cNvPr id="4" name="Footer Placeholder 3">
            <a:extLst>
              <a:ext uri="{FF2B5EF4-FFF2-40B4-BE49-F238E27FC236}">
                <a16:creationId xmlns:a16="http://schemas.microsoft.com/office/drawing/2014/main" id="{2D179CD0-F7C7-26B6-2F87-E24AF432E7C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 name="Slide Number Placeholder 4">
            <a:extLst>
              <a:ext uri="{FF2B5EF4-FFF2-40B4-BE49-F238E27FC236}">
                <a16:creationId xmlns:a16="http://schemas.microsoft.com/office/drawing/2014/main" id="{CC102B70-4951-A99C-D382-D45FA71ABC12}"/>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38</a:t>
            </a:fld>
            <a:endParaRPr lang="en-GB"/>
          </a:p>
        </p:txBody>
      </p:sp>
    </p:spTree>
    <p:extLst>
      <p:ext uri="{BB962C8B-B14F-4D97-AF65-F5344CB8AC3E}">
        <p14:creationId xmlns:p14="http://schemas.microsoft.com/office/powerpoint/2010/main" val="72247926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C0E88-5B0F-40B4-B613-4C070004C5D8}"/>
              </a:ext>
            </a:extLst>
          </p:cNvPr>
          <p:cNvSpPr>
            <a:spLocks noGrp="1"/>
          </p:cNvSpPr>
          <p:nvPr>
            <p:ph type="title"/>
          </p:nvPr>
        </p:nvSpPr>
        <p:spPr>
          <a:xfrm>
            <a:off x="2382159" y="273050"/>
            <a:ext cx="9200241" cy="694359"/>
          </a:xfrm>
        </p:spPr>
        <p:txBody>
          <a:bodyPr>
            <a:normAutofit/>
          </a:bodyPr>
          <a:lstStyle/>
          <a:p>
            <a:r>
              <a:rPr lang="en-GB" sz="3600" dirty="0"/>
              <a:t>             Virtual Observations</a:t>
            </a:r>
          </a:p>
        </p:txBody>
      </p:sp>
      <p:sp>
        <p:nvSpPr>
          <p:cNvPr id="3" name="Content Placeholder 2">
            <a:extLst>
              <a:ext uri="{FF2B5EF4-FFF2-40B4-BE49-F238E27FC236}">
                <a16:creationId xmlns:a16="http://schemas.microsoft.com/office/drawing/2014/main" id="{5B6A0340-7042-4782-8028-776D9519A35B}"/>
              </a:ext>
            </a:extLst>
          </p:cNvPr>
          <p:cNvSpPr>
            <a:spLocks noGrp="1"/>
          </p:cNvSpPr>
          <p:nvPr>
            <p:ph sz="half" idx="2"/>
          </p:nvPr>
        </p:nvSpPr>
        <p:spPr>
          <a:xfrm>
            <a:off x="609600" y="1444296"/>
            <a:ext cx="10292862" cy="4757722"/>
          </a:xfrm>
        </p:spPr>
        <p:txBody>
          <a:bodyPr>
            <a:normAutofit fontScale="92500" lnSpcReduction="10000"/>
          </a:bodyPr>
          <a:lstStyle/>
          <a:p>
            <a:pPr marL="0" indent="0">
              <a:buNone/>
            </a:pPr>
            <a:r>
              <a:rPr lang="en-GB" dirty="0"/>
              <a:t>Where possible please undertake the observation face to face, however if this is not possible a virtual observation allows plenty of room to meet the learning outcomes</a:t>
            </a:r>
          </a:p>
          <a:p>
            <a:pPr marL="0" indent="0">
              <a:buNone/>
            </a:pPr>
            <a:r>
              <a:rPr lang="en-GB" dirty="0"/>
              <a:t>Consider;</a:t>
            </a:r>
          </a:p>
          <a:p>
            <a:r>
              <a:rPr lang="en-GB" dirty="0"/>
              <a:t>Communication methods and skills; overcoming barriers to this in a virtual conversation. How did you support people to participate? </a:t>
            </a:r>
          </a:p>
          <a:p>
            <a:r>
              <a:rPr lang="en-GB" dirty="0"/>
              <a:t>Environment - is the individual in a safe place, can they focus, are outside influences </a:t>
            </a:r>
            <a:r>
              <a:rPr lang="en-GB" i="1" dirty="0"/>
              <a:t>a</a:t>
            </a:r>
            <a:r>
              <a:rPr lang="en-GB" dirty="0"/>
              <a:t>ffecting the interaction?  Is the interaction affected by access to internet? How can you ensure confidentiality and empower an individual to participate? </a:t>
            </a:r>
          </a:p>
          <a:p>
            <a:r>
              <a:rPr lang="en-GB" dirty="0"/>
              <a:t>You need to effectively critically reflect on the conversation considering the challenges. For instance, how did you compensat</a:t>
            </a:r>
            <a:r>
              <a:rPr lang="en-GB" i="1" dirty="0"/>
              <a:t>e</a:t>
            </a:r>
            <a:r>
              <a:rPr lang="en-GB" dirty="0"/>
              <a:t> for lack of non-verbal cues e.g., using a solution</a:t>
            </a:r>
            <a:r>
              <a:rPr lang="en-GB" i="1" dirty="0"/>
              <a:t>s</a:t>
            </a:r>
            <a:r>
              <a:rPr lang="en-GB" dirty="0"/>
              <a:t> focused approach?</a:t>
            </a:r>
            <a:endParaRPr lang="en-US" dirty="0"/>
          </a:p>
          <a:p>
            <a:endParaRPr lang="en-GB" dirty="0"/>
          </a:p>
          <a:p>
            <a:endParaRPr lang="en-GB" dirty="0"/>
          </a:p>
        </p:txBody>
      </p:sp>
      <p:pic>
        <p:nvPicPr>
          <p:cNvPr id="5" name="Picture 4">
            <a:extLst>
              <a:ext uri="{FF2B5EF4-FFF2-40B4-BE49-F238E27FC236}">
                <a16:creationId xmlns:a16="http://schemas.microsoft.com/office/drawing/2014/main" id="{F1B3AB9D-8F97-4C0C-BA35-AB0C846EB7F6}"/>
              </a:ext>
            </a:extLst>
          </p:cNvPr>
          <p:cNvPicPr>
            <a:picLocks noChangeAspect="1"/>
          </p:cNvPicPr>
          <p:nvPr/>
        </p:nvPicPr>
        <p:blipFill>
          <a:blip r:embed="rId3"/>
          <a:stretch>
            <a:fillRect/>
          </a:stretch>
        </p:blipFill>
        <p:spPr>
          <a:xfrm>
            <a:off x="0" y="0"/>
            <a:ext cx="2382159" cy="1338470"/>
          </a:xfrm>
          <a:prstGeom prst="rect">
            <a:avLst/>
          </a:prstGeom>
        </p:spPr>
      </p:pic>
      <p:sp>
        <p:nvSpPr>
          <p:cNvPr id="6" name="Footer Placeholder 5">
            <a:extLst>
              <a:ext uri="{FF2B5EF4-FFF2-40B4-BE49-F238E27FC236}">
                <a16:creationId xmlns:a16="http://schemas.microsoft.com/office/drawing/2014/main" id="{36D1B67D-9757-C617-1D8C-F16B92A8858A}"/>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AE679245-C7E6-A949-C718-4123CDF0084F}"/>
              </a:ext>
            </a:extLst>
          </p:cNvPr>
          <p:cNvSpPr>
            <a:spLocks noGrp="1"/>
          </p:cNvSpPr>
          <p:nvPr>
            <p:ph type="sldNum" sz="quarter" idx="12"/>
          </p:nvPr>
        </p:nvSpPr>
        <p:spPr/>
        <p:txBody>
          <a:bodyPr/>
          <a:lstStyle/>
          <a:p>
            <a:fld id="{0B6AE6A0-3EF2-408A-870E-EF48D545FFB4}" type="slidenum">
              <a:rPr lang="en-GB" smtClean="0"/>
              <a:t>39</a:t>
            </a:fld>
            <a:endParaRPr lang="en-GB"/>
          </a:p>
        </p:txBody>
      </p:sp>
    </p:spTree>
    <p:extLst>
      <p:ext uri="{BB962C8B-B14F-4D97-AF65-F5344CB8AC3E}">
        <p14:creationId xmlns:p14="http://schemas.microsoft.com/office/powerpoint/2010/main" val="231464705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3C1253B1-DFAE-027D-5789-123EF01F1469}"/>
              </a:ext>
            </a:extLst>
          </p:cNvPr>
          <p:cNvSpPr>
            <a:spLocks noGrp="1"/>
          </p:cNvSpPr>
          <p:nvPr>
            <p:ph type="title"/>
          </p:nvPr>
        </p:nvSpPr>
        <p:spPr>
          <a:xfrm>
            <a:off x="871588" y="468460"/>
            <a:ext cx="10515601" cy="1033669"/>
          </a:xfrm>
        </p:spPr>
        <p:txBody>
          <a:bodyPr>
            <a:normAutofit fontScale="90000"/>
          </a:bodyPr>
          <a:lstStyle/>
          <a:p>
            <a:r>
              <a:rPr lang="en-GB" sz="4000" b="1" dirty="0">
                <a:solidFill>
                  <a:srgbClr val="FFFFFF"/>
                </a:solidFill>
              </a:rPr>
              <a:t>TASK 2 Citizen feedback on assignments</a:t>
            </a:r>
            <a:br>
              <a:rPr lang="en-GB" sz="4000" b="1" dirty="0">
                <a:solidFill>
                  <a:srgbClr val="FFFFFF"/>
                </a:solidFill>
              </a:rPr>
            </a:br>
            <a:r>
              <a:rPr lang="en-GB" sz="4000" b="1" dirty="0">
                <a:solidFill>
                  <a:srgbClr val="FFFFFF"/>
                </a:solidFill>
              </a:rPr>
              <a:t>SUMMARY – Adults </a:t>
            </a:r>
            <a:br>
              <a:rPr lang="en-GB" sz="3100" b="1" u="sng" dirty="0">
                <a:solidFill>
                  <a:srgbClr val="FFFFFF"/>
                </a:solidFill>
                <a:highlight>
                  <a:srgbClr val="FFFF00"/>
                </a:highlight>
              </a:rPr>
            </a:br>
            <a:endParaRPr lang="en-US" sz="3100" dirty="0">
              <a:solidFill>
                <a:srgbClr val="FFFFFF"/>
              </a:solidFill>
            </a:endParaRPr>
          </a:p>
        </p:txBody>
      </p:sp>
      <p:sp>
        <p:nvSpPr>
          <p:cNvPr id="2" name="Footer Placeholder 1">
            <a:extLst>
              <a:ext uri="{FF2B5EF4-FFF2-40B4-BE49-F238E27FC236}">
                <a16:creationId xmlns:a16="http://schemas.microsoft.com/office/drawing/2014/main" id="{65EFCFCB-283A-DCD3-5572-201366820156}"/>
              </a:ext>
            </a:extLst>
          </p:cNvPr>
          <p:cNvSpPr>
            <a:spLocks noGrp="1"/>
          </p:cNvSpPr>
          <p:nvPr>
            <p:ph type="ftr" sz="quarter" idx="11"/>
          </p:nvPr>
        </p:nvSpPr>
        <p:spPr>
          <a:xfrm rot="5400000">
            <a:off x="-1827725" y="1984248"/>
            <a:ext cx="4114800" cy="365125"/>
          </a:xfrm>
        </p:spPr>
        <p:txBody>
          <a:bodyPr>
            <a:normAutofit/>
          </a:bodyPr>
          <a:lstStyle/>
          <a:p>
            <a:pPr algn="l">
              <a:spcAft>
                <a:spcPts val="600"/>
              </a:spcAft>
            </a:pPr>
            <a:r>
              <a:rPr lang="en-GB" sz="1100">
                <a:solidFill>
                  <a:srgbClr val="FFFFFF"/>
                </a:solidFill>
              </a:rPr>
              <a:t>PORTH AGORED - Consolidation of Social Work Practice Programme</a:t>
            </a:r>
          </a:p>
        </p:txBody>
      </p:sp>
      <p:sp>
        <p:nvSpPr>
          <p:cNvPr id="5" name="Content Placeholder 4">
            <a:extLst>
              <a:ext uri="{FF2B5EF4-FFF2-40B4-BE49-F238E27FC236}">
                <a16:creationId xmlns:a16="http://schemas.microsoft.com/office/drawing/2014/main" id="{73AA9D68-80D6-1296-E62E-DAFF86330534}"/>
              </a:ext>
            </a:extLst>
          </p:cNvPr>
          <p:cNvSpPr>
            <a:spLocks noGrp="1"/>
          </p:cNvSpPr>
          <p:nvPr>
            <p:ph idx="1"/>
          </p:nvPr>
        </p:nvSpPr>
        <p:spPr>
          <a:xfrm>
            <a:off x="748145" y="1717964"/>
            <a:ext cx="10390910" cy="4671576"/>
          </a:xfrm>
        </p:spPr>
        <p:txBody>
          <a:bodyPr anchor="ctr">
            <a:normAutofit fontScale="92500"/>
          </a:bodyPr>
          <a:lstStyle/>
          <a:p>
            <a:pPr marL="0" indent="0">
              <a:buNone/>
            </a:pPr>
            <a:r>
              <a:rPr lang="en-GB" sz="2400" dirty="0"/>
              <a:t>From a service user perspective;  </a:t>
            </a:r>
          </a:p>
          <a:p>
            <a:r>
              <a:rPr lang="en-GB" sz="2400" dirty="0"/>
              <a:t>It was clear that the learner had considered the individual’s thoughts, feelings and communication needs. </a:t>
            </a:r>
          </a:p>
          <a:p>
            <a:r>
              <a:rPr lang="en-GB" sz="2400" dirty="0"/>
              <a:t>One individual commented in the feedback that the learner “took on board what I was saying and how I was feeling”, another commented on how well they “feel involved”.</a:t>
            </a:r>
          </a:p>
          <a:p>
            <a:r>
              <a:rPr lang="en-GB" sz="2400" dirty="0"/>
              <a:t>In many papers, there seemed to be a lack of reference to working collaboratively with the individual, as these papers seemed to be more focused on the learner achieving what they had set out from their brief as opposed to the individual being at the heart of the intervention, with all their communication needs being supported in a person-centred way.</a:t>
            </a:r>
          </a:p>
          <a:p>
            <a:r>
              <a:rPr lang="en-GB" sz="2400" dirty="0"/>
              <a:t>As a service user, I felt that there was a lack of the learners reflecting on the feedback that they had received in terms of how they could or would adapt their future practice. </a:t>
            </a:r>
          </a:p>
          <a:p>
            <a:endParaRPr lang="en-US" sz="2000" dirty="0"/>
          </a:p>
        </p:txBody>
      </p:sp>
      <p:sp>
        <p:nvSpPr>
          <p:cNvPr id="3" name="Slide Number Placeholder 2">
            <a:extLst>
              <a:ext uri="{FF2B5EF4-FFF2-40B4-BE49-F238E27FC236}">
                <a16:creationId xmlns:a16="http://schemas.microsoft.com/office/drawing/2014/main" id="{B0A5ABC7-2592-16E3-FA0A-DC274066BFBE}"/>
              </a:ext>
            </a:extLst>
          </p:cNvPr>
          <p:cNvSpPr>
            <a:spLocks noGrp="1"/>
          </p:cNvSpPr>
          <p:nvPr>
            <p:ph type="sldNum" sz="quarter" idx="12"/>
          </p:nvPr>
        </p:nvSpPr>
        <p:spPr>
          <a:xfrm>
            <a:off x="11704320" y="6455431"/>
            <a:ext cx="445913" cy="365125"/>
          </a:xfrm>
        </p:spPr>
        <p:txBody>
          <a:bodyPr>
            <a:normAutofit/>
          </a:bodyPr>
          <a:lstStyle/>
          <a:p>
            <a:pPr>
              <a:spcAft>
                <a:spcPts val="600"/>
              </a:spcAft>
            </a:pPr>
            <a:fld id="{0B6AE6A0-3EF2-408A-870E-EF48D545FFB4}" type="slidenum">
              <a:rPr lang="en-GB" sz="1100">
                <a:solidFill>
                  <a:schemeClr val="tx1">
                    <a:lumMod val="50000"/>
                    <a:lumOff val="50000"/>
                  </a:schemeClr>
                </a:solidFill>
              </a:rPr>
              <a:pPr>
                <a:spcAft>
                  <a:spcPts val="600"/>
                </a:spcAft>
              </a:pPr>
              <a:t>40</a:t>
            </a:fld>
            <a:endParaRPr lang="en-GB" sz="1100">
              <a:solidFill>
                <a:schemeClr val="tx1">
                  <a:lumMod val="50000"/>
                  <a:lumOff val="50000"/>
                </a:schemeClr>
              </a:solidFill>
            </a:endParaRPr>
          </a:p>
        </p:txBody>
      </p:sp>
    </p:spTree>
    <p:extLst>
      <p:ext uri="{BB962C8B-B14F-4D97-AF65-F5344CB8AC3E}">
        <p14:creationId xmlns:p14="http://schemas.microsoft.com/office/powerpoint/2010/main" val="307579111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A3CD30A-1D01-F87D-35B8-FFCB40EDC23B}"/>
              </a:ext>
            </a:extLst>
          </p:cNvPr>
          <p:cNvSpPr>
            <a:spLocks noGrp="1"/>
          </p:cNvSpPr>
          <p:nvPr>
            <p:ph type="title"/>
          </p:nvPr>
        </p:nvSpPr>
        <p:spPr>
          <a:xfrm>
            <a:off x="459348" y="0"/>
            <a:ext cx="10101887" cy="1642969"/>
          </a:xfrm>
        </p:spPr>
        <p:txBody>
          <a:bodyPr anchor="b">
            <a:normAutofit/>
          </a:bodyPr>
          <a:lstStyle/>
          <a:p>
            <a:r>
              <a:rPr lang="en-GB" sz="3200" b="1" dirty="0"/>
              <a:t>TASK 2 Citizen feedback on assignments </a:t>
            </a:r>
            <a:br>
              <a:rPr lang="en-GB" sz="3200" b="1" dirty="0"/>
            </a:br>
            <a:r>
              <a:rPr lang="en-GB" sz="3200" b="1" dirty="0"/>
              <a:t>SUMMARY – Children's </a:t>
            </a:r>
            <a:br>
              <a:rPr lang="en-GB" sz="3700" b="1" u="sng" dirty="0">
                <a:highlight>
                  <a:srgbClr val="FFFF00"/>
                </a:highlight>
              </a:rPr>
            </a:br>
            <a:endParaRPr lang="en-US" sz="3700" dirty="0"/>
          </a:p>
        </p:txBody>
      </p:sp>
      <p:sp>
        <p:nvSpPr>
          <p:cNvPr id="2" name="Footer Placeholder 1">
            <a:extLst>
              <a:ext uri="{FF2B5EF4-FFF2-40B4-BE49-F238E27FC236}">
                <a16:creationId xmlns:a16="http://schemas.microsoft.com/office/drawing/2014/main" id="{649C9463-185F-7CAC-6767-4BAEBE87E16F}"/>
              </a:ext>
            </a:extLst>
          </p:cNvPr>
          <p:cNvSpPr>
            <a:spLocks noGrp="1"/>
          </p:cNvSpPr>
          <p:nvPr>
            <p:ph type="ftr" sz="quarter" idx="11"/>
          </p:nvPr>
        </p:nvSpPr>
        <p:spPr>
          <a:xfrm rot="5400000">
            <a:off x="-1827726" y="1983972"/>
            <a:ext cx="4114800" cy="365125"/>
          </a:xfrm>
        </p:spPr>
        <p:txBody>
          <a:bodyPr>
            <a:normAutofit/>
          </a:bodyPr>
          <a:lstStyle/>
          <a:p>
            <a:pPr algn="l">
              <a:spcAft>
                <a:spcPts val="600"/>
              </a:spcAft>
            </a:pPr>
            <a:r>
              <a:rPr lang="en-GB" sz="1100">
                <a:solidFill>
                  <a:schemeClr val="tx1">
                    <a:lumMod val="50000"/>
                    <a:lumOff val="50000"/>
                  </a:schemeClr>
                </a:solidFill>
              </a:rPr>
              <a:t>PORTH AGORED - Consolidation of Social Work Practice Programme</a:t>
            </a:r>
          </a:p>
        </p:txBody>
      </p:sp>
      <p:sp>
        <p:nvSpPr>
          <p:cNvPr id="5" name="Content Placeholder 4">
            <a:extLst>
              <a:ext uri="{FF2B5EF4-FFF2-40B4-BE49-F238E27FC236}">
                <a16:creationId xmlns:a16="http://schemas.microsoft.com/office/drawing/2014/main" id="{7CF5112D-8984-48CB-88E5-1959CBA3C189}"/>
              </a:ext>
            </a:extLst>
          </p:cNvPr>
          <p:cNvSpPr>
            <a:spLocks noGrp="1"/>
          </p:cNvSpPr>
          <p:nvPr>
            <p:ph idx="1"/>
          </p:nvPr>
        </p:nvSpPr>
        <p:spPr>
          <a:xfrm>
            <a:off x="459348" y="1097280"/>
            <a:ext cx="11571543" cy="4775487"/>
          </a:xfrm>
        </p:spPr>
        <p:txBody>
          <a:bodyPr anchor="t">
            <a:noAutofit/>
          </a:bodyPr>
          <a:lstStyle/>
          <a:p>
            <a:r>
              <a:rPr lang="en-GB" sz="1800" dirty="0"/>
              <a:t>Self-awareness skills in some examples were partial. </a:t>
            </a:r>
          </a:p>
          <a:p>
            <a:r>
              <a:rPr lang="en-GB" sz="1800" dirty="0"/>
              <a:t>Risk management processes not always fully acknowledging an individual’s strengths, an individual’s needs, a carer’s needs, their circumstances or their voice.  </a:t>
            </a:r>
          </a:p>
          <a:p>
            <a:r>
              <a:rPr lang="en-GB" sz="1800" dirty="0"/>
              <a:t>Limited evidence of positive communication skills being utilised to help manage situations of distress, hostility or resistance.  </a:t>
            </a:r>
          </a:p>
          <a:p>
            <a:r>
              <a:rPr lang="en-GB" sz="1800" dirty="0"/>
              <a:t>Partial evidence of supporting people to participate in finding creative ways to identify (their desired) outcomes, building on strengths, abilities and achievements; reaching solutions; seeking to achieve meaningful change and promote well-being.</a:t>
            </a:r>
          </a:p>
          <a:p>
            <a:r>
              <a:rPr lang="en-GB" sz="1800" dirty="0"/>
              <a:t>Emphasise the use of critical reflection to evaluate personal practice of analysis in social work assessments to include; making the voice of the individual central to assessments.</a:t>
            </a:r>
          </a:p>
          <a:p>
            <a:r>
              <a:rPr lang="en-GB" sz="1800" dirty="0"/>
              <a:t>Limited emotional intelligence and demonstration of intuition in a couple of examples, which is greatly needed to help a professional draw upon their range of experiences and recognise cues in situations. This way of working also enables practitioners to spot patterns; alongside building a narrative about what they are observing (to inform their practice/decision making). </a:t>
            </a:r>
          </a:p>
          <a:p>
            <a:r>
              <a:rPr lang="en-GB" sz="1800" dirty="0"/>
              <a:t>Some apparent rigid thinking that fails to acknowledge diversity, the potential benefits of positive risk taking and the need to positively promote consequential thinking (in line with the individual's particular communicative abilities, level of understanding and developmental needs).  This is essential in terms of (2.1.2) establishing co-production and partnership as the basis for effective communication in a range of different circumstances. </a:t>
            </a:r>
          </a:p>
        </p:txBody>
      </p:sp>
      <p:sp>
        <p:nvSpPr>
          <p:cNvPr id="25" name="Rectangle 24">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2">
            <a:extLst>
              <a:ext uri="{FF2B5EF4-FFF2-40B4-BE49-F238E27FC236}">
                <a16:creationId xmlns:a16="http://schemas.microsoft.com/office/drawing/2014/main" id="{8728337B-2B7E-6237-B3E4-AB2F0CD0C6C7}"/>
              </a:ext>
            </a:extLst>
          </p:cNvPr>
          <p:cNvSpPr>
            <a:spLocks noGrp="1"/>
          </p:cNvSpPr>
          <p:nvPr>
            <p:ph type="sldNum" sz="quarter" idx="12"/>
          </p:nvPr>
        </p:nvSpPr>
        <p:spPr>
          <a:xfrm>
            <a:off x="11704320" y="6455664"/>
            <a:ext cx="448056" cy="365125"/>
          </a:xfrm>
        </p:spPr>
        <p:txBody>
          <a:bodyPr>
            <a:normAutofit/>
          </a:bodyPr>
          <a:lstStyle/>
          <a:p>
            <a:pPr>
              <a:spcAft>
                <a:spcPts val="600"/>
              </a:spcAft>
            </a:pPr>
            <a:fld id="{0B6AE6A0-3EF2-408A-870E-EF48D545FFB4}" type="slidenum">
              <a:rPr lang="en-GB" sz="1100">
                <a:solidFill>
                  <a:srgbClr val="FFFFFF"/>
                </a:solidFill>
              </a:rPr>
              <a:pPr>
                <a:spcAft>
                  <a:spcPts val="600"/>
                </a:spcAft>
              </a:pPr>
              <a:t>41</a:t>
            </a:fld>
            <a:endParaRPr lang="en-GB" sz="1100">
              <a:solidFill>
                <a:srgbClr val="FFFFFF"/>
              </a:solidFill>
            </a:endParaRPr>
          </a:p>
        </p:txBody>
      </p:sp>
    </p:spTree>
    <p:extLst>
      <p:ext uri="{BB962C8B-B14F-4D97-AF65-F5344CB8AC3E}">
        <p14:creationId xmlns:p14="http://schemas.microsoft.com/office/powerpoint/2010/main" val="257127290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9CA79672-6663-72E9-2E36-A27758EBB70D}"/>
              </a:ext>
            </a:extLst>
          </p:cNvPr>
          <p:cNvSpPr>
            <a:spLocks noGrp="1"/>
          </p:cNvSpPr>
          <p:nvPr>
            <p:ph type="title"/>
          </p:nvPr>
        </p:nvSpPr>
        <p:spPr>
          <a:xfrm>
            <a:off x="838200" y="365125"/>
            <a:ext cx="10515600" cy="1325563"/>
          </a:xfrm>
        </p:spPr>
        <p:txBody>
          <a:bodyPr>
            <a:normAutofit/>
          </a:bodyPr>
          <a:lstStyle/>
          <a:p>
            <a:r>
              <a:rPr lang="en-US" sz="5400" dirty="0"/>
              <a:t>Summary</a:t>
            </a: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BE231FFC-3397-4483-5499-E736F1A367F2}"/>
              </a:ext>
            </a:extLst>
          </p:cNvPr>
          <p:cNvSpPr>
            <a:spLocks noGrp="1"/>
          </p:cNvSpPr>
          <p:nvPr>
            <p:ph idx="1"/>
          </p:nvPr>
        </p:nvSpPr>
        <p:spPr>
          <a:xfrm>
            <a:off x="669036" y="1855280"/>
            <a:ext cx="11043352" cy="4582730"/>
          </a:xfrm>
        </p:spPr>
        <p:txBody>
          <a:bodyPr>
            <a:noAutofit/>
          </a:bodyPr>
          <a:lstStyle/>
          <a:p>
            <a:r>
              <a:rPr lang="en-US" sz="2200" dirty="0"/>
              <a:t>Do the observation as soon as possible</a:t>
            </a:r>
          </a:p>
          <a:p>
            <a:r>
              <a:rPr lang="en-US" sz="2200" dirty="0"/>
              <a:t>Get permission from the individual before hand and at the time of the meeting </a:t>
            </a:r>
          </a:p>
          <a:p>
            <a:r>
              <a:rPr lang="en-US" sz="2200" dirty="0"/>
              <a:t>Consider (reflect on) the impact of the observation on the individual </a:t>
            </a:r>
          </a:p>
          <a:p>
            <a:r>
              <a:rPr lang="en-US" sz="2200" dirty="0"/>
              <a:t>Consider the SCW learning outcomes for this task and how you will meet them</a:t>
            </a:r>
          </a:p>
          <a:p>
            <a:r>
              <a:rPr lang="en-US" sz="2200" dirty="0"/>
              <a:t>Give the detail in the context section ensuring you cover objectives, geographical and legislative context as well as culture, ethnicity, language needs and gaining permission/impact</a:t>
            </a:r>
          </a:p>
          <a:p>
            <a:r>
              <a:rPr lang="en-US" sz="2200" dirty="0"/>
              <a:t>Use </a:t>
            </a:r>
            <a:r>
              <a:rPr lang="en-US" sz="2200" b="1" dirty="0"/>
              <a:t>critical reflection </a:t>
            </a:r>
            <a:r>
              <a:rPr lang="en-US" sz="2200" dirty="0"/>
              <a:t>to cover the main themes in the body of the work. This should include reflecting on; communication methods, collaboration, taking a person-centered approach, values and ethic (including the Code of Professional Practice) and the “active offer”.</a:t>
            </a:r>
          </a:p>
          <a:p>
            <a:r>
              <a:rPr lang="en-US" sz="2200" dirty="0"/>
              <a:t>Make sure you answer the question fully and provide references </a:t>
            </a:r>
          </a:p>
          <a:p>
            <a:r>
              <a:rPr lang="en-US" sz="2200" dirty="0"/>
              <a:t>Ensure you discuss that the observer would like to get feedback after the observation from the individual and include this feedback it in your final submission. </a:t>
            </a:r>
          </a:p>
        </p:txBody>
      </p:sp>
      <p:sp>
        <p:nvSpPr>
          <p:cNvPr id="7" name="Footer Placeholder 6">
            <a:extLst>
              <a:ext uri="{FF2B5EF4-FFF2-40B4-BE49-F238E27FC236}">
                <a16:creationId xmlns:a16="http://schemas.microsoft.com/office/drawing/2014/main" id="{E72C465F-3E66-C871-6193-5010FD3496DB}"/>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8" name="Slide Number Placeholder 7">
            <a:extLst>
              <a:ext uri="{FF2B5EF4-FFF2-40B4-BE49-F238E27FC236}">
                <a16:creationId xmlns:a16="http://schemas.microsoft.com/office/drawing/2014/main" id="{DCC244D7-2BDE-E2F4-B963-DE35BBFD87E7}"/>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42</a:t>
            </a:fld>
            <a:endParaRPr lang="en-GB"/>
          </a:p>
        </p:txBody>
      </p:sp>
    </p:spTree>
    <p:extLst>
      <p:ext uri="{BB962C8B-B14F-4D97-AF65-F5344CB8AC3E}">
        <p14:creationId xmlns:p14="http://schemas.microsoft.com/office/powerpoint/2010/main" val="181567210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54A32648-21A9-401B-A8BD-55FFC9DB25BF}"/>
              </a:ext>
            </a:extLst>
          </p:cNvPr>
          <p:cNvSpPr>
            <a:spLocks noGrp="1"/>
          </p:cNvSpPr>
          <p:nvPr>
            <p:ph type="title"/>
          </p:nvPr>
        </p:nvSpPr>
        <p:spPr>
          <a:xfrm>
            <a:off x="1137036" y="548640"/>
            <a:ext cx="9543405" cy="1188720"/>
          </a:xfrm>
        </p:spPr>
        <p:txBody>
          <a:bodyPr>
            <a:normAutofit/>
          </a:bodyPr>
          <a:lstStyle/>
          <a:p>
            <a:r>
              <a:rPr lang="en-GB" b="1" dirty="0">
                <a:solidFill>
                  <a:schemeClr val="tx1">
                    <a:lumMod val="85000"/>
                    <a:lumOff val="15000"/>
                  </a:schemeClr>
                </a:solidFill>
              </a:rPr>
              <a:t>Workshop 3 Requirements</a:t>
            </a:r>
          </a:p>
        </p:txBody>
      </p:sp>
      <p:sp>
        <p:nvSpPr>
          <p:cNvPr id="2" name="Content Placeholder 1">
            <a:extLst>
              <a:ext uri="{FF2B5EF4-FFF2-40B4-BE49-F238E27FC236}">
                <a16:creationId xmlns:a16="http://schemas.microsoft.com/office/drawing/2014/main" id="{91300F12-BA15-4D18-ADBF-7AA6299D4FD2}"/>
              </a:ext>
            </a:extLst>
          </p:cNvPr>
          <p:cNvSpPr>
            <a:spLocks noGrp="1"/>
          </p:cNvSpPr>
          <p:nvPr>
            <p:ph idx="1"/>
          </p:nvPr>
        </p:nvSpPr>
        <p:spPr>
          <a:xfrm>
            <a:off x="1264024" y="1737360"/>
            <a:ext cx="9790940" cy="4618989"/>
          </a:xfrm>
        </p:spPr>
        <p:txBody>
          <a:bodyPr anchor="ctr">
            <a:normAutofit lnSpcReduction="10000"/>
          </a:bodyPr>
          <a:lstStyle/>
          <a:p>
            <a:r>
              <a:rPr lang="en-GB" dirty="0">
                <a:solidFill>
                  <a:schemeClr val="tx1">
                    <a:lumMod val="85000"/>
                    <a:lumOff val="15000"/>
                  </a:schemeClr>
                </a:solidFill>
              </a:rPr>
              <a:t>Complete in discussion with mentors a draft of Task 1 part a of the portfolio</a:t>
            </a:r>
          </a:p>
          <a:p>
            <a:r>
              <a:rPr lang="en-GB" dirty="0">
                <a:solidFill>
                  <a:schemeClr val="tx1">
                    <a:lumMod val="85000"/>
                    <a:lumOff val="15000"/>
                  </a:schemeClr>
                </a:solidFill>
              </a:rPr>
              <a:t>Consider in discussion with your mentor/supervisor a suitable case for the safeguarding assignment Task 3 for discussion at the next workshop. </a:t>
            </a:r>
          </a:p>
          <a:p>
            <a:r>
              <a:rPr lang="en-GB" dirty="0">
                <a:solidFill>
                  <a:schemeClr val="tx1">
                    <a:lumMod val="85000"/>
                    <a:lumOff val="15000"/>
                  </a:schemeClr>
                </a:solidFill>
              </a:rPr>
              <a:t>See portfolio Task 3 and the learning outcomes in the handbook for further details</a:t>
            </a:r>
          </a:p>
          <a:p>
            <a:r>
              <a:rPr lang="en-GB" dirty="0">
                <a:solidFill>
                  <a:schemeClr val="tx1">
                    <a:lumMod val="85000"/>
                    <a:lumOff val="15000"/>
                  </a:schemeClr>
                </a:solidFill>
              </a:rPr>
              <a:t>Go the Social Care Wales hub and look at Social Services and Well-being (Wales) Act 2014 in relation to the Assessment and Safeguarding (Code of Practice) </a:t>
            </a:r>
            <a:r>
              <a:rPr lang="en-GB" dirty="0">
                <a:solidFill>
                  <a:schemeClr val="tx1">
                    <a:lumMod val="85000"/>
                    <a:lumOff val="15000"/>
                  </a:schemeClr>
                </a:solidFill>
                <a:hlinkClick r:id="rId3"/>
              </a:rPr>
              <a:t>https://socialcare.wales/resources/information-and-learning-hub</a:t>
            </a:r>
            <a:endParaRPr lang="en-GB" dirty="0">
              <a:solidFill>
                <a:schemeClr val="tx1">
                  <a:lumMod val="85000"/>
                  <a:lumOff val="15000"/>
                </a:schemeClr>
              </a:solidFill>
            </a:endParaRPr>
          </a:p>
          <a:p>
            <a:pPr marL="109537" indent="0">
              <a:buNone/>
            </a:pPr>
            <a:endParaRPr lang="en-GB" sz="2000" dirty="0">
              <a:solidFill>
                <a:schemeClr val="tx1">
                  <a:lumMod val="85000"/>
                  <a:lumOff val="15000"/>
                </a:schemeClr>
              </a:solidFill>
            </a:endParaRPr>
          </a:p>
        </p:txBody>
      </p:sp>
      <p:sp>
        <p:nvSpPr>
          <p:cNvPr id="14" name="Freeform: Shape 13">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756EB185-F431-DF04-286B-24E7D8D0A3E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5" name="Slide Number Placeholder 4">
            <a:extLst>
              <a:ext uri="{FF2B5EF4-FFF2-40B4-BE49-F238E27FC236}">
                <a16:creationId xmlns:a16="http://schemas.microsoft.com/office/drawing/2014/main" id="{CC2797C0-BB70-99A5-3AE5-648DF0DC9626}"/>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43</a:t>
            </a:fld>
            <a:endParaRPr lang="en-GB" sz="1000"/>
          </a:p>
        </p:txBody>
      </p:sp>
    </p:spTree>
    <p:extLst>
      <p:ext uri="{BB962C8B-B14F-4D97-AF65-F5344CB8AC3E}">
        <p14:creationId xmlns:p14="http://schemas.microsoft.com/office/powerpoint/2010/main" val="201528873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p:txBody>
          <a:bodyPr anchor="ctr">
            <a:normAutofit/>
          </a:bodyPr>
          <a:lstStyle/>
          <a:p>
            <a:r>
              <a:rPr lang="en-US" dirty="0"/>
              <a:t>Evaluation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nvPr>
        </p:nvGraphicFramePr>
        <p:xfrm>
          <a:off x="609600" y="1416050"/>
          <a:ext cx="5386917" cy="4624985"/>
        </p:xfrm>
        <a:graphic>
          <a:graphicData uri="http://schemas.openxmlformats.org/drawingml/2006/table">
            <a:tbl>
              <a:tblPr firstRow="1" firstCol="1" bandRow="1">
                <a:noFill/>
                <a:tableStyleId>{5C22544A-7EE6-4342-B048-85BDC9FD1C3A}</a:tableStyleId>
              </a:tblPr>
              <a:tblGrid>
                <a:gridCol w="5386917">
                  <a:extLst>
                    <a:ext uri="{9D8B030D-6E8A-4147-A177-3AD203B41FA5}">
                      <a16:colId xmlns:a16="http://schemas.microsoft.com/office/drawing/2014/main" val="3659162764"/>
                    </a:ext>
                  </a:extLst>
                </a:gridCol>
              </a:tblGrid>
              <a:tr h="1399510">
                <a:tc>
                  <a:txBody>
                    <a:bodyPr/>
                    <a:lstStyle/>
                    <a:p>
                      <a:r>
                        <a:rPr lang="en-GB" sz="1900" b="1" dirty="0">
                          <a:solidFill>
                            <a:srgbClr val="FFFFFF"/>
                          </a:solidFill>
                          <a:effectLst/>
                        </a:rPr>
                        <a:t>What do you think worked well in the workshop/what did you find helpful today?</a:t>
                      </a:r>
                      <a:endParaRPr lang="en-GB" sz="19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442194">
                <a:tc>
                  <a:txBody>
                    <a:bodyPr/>
                    <a:lstStyle/>
                    <a:p>
                      <a:r>
                        <a:rPr lang="en-GB" sz="1900" b="1" dirty="0">
                          <a:solidFill>
                            <a:srgbClr val="FFFFFF"/>
                          </a:solidFill>
                          <a:effectLst/>
                        </a:rPr>
                        <a:t>Was there anything you didn’t think worked so well? </a:t>
                      </a:r>
                    </a:p>
                    <a:p>
                      <a:r>
                        <a:rPr lang="en-GB" sz="1900" b="1" dirty="0">
                          <a:solidFill>
                            <a:srgbClr val="FFFFFF"/>
                          </a:solidFill>
                          <a:effectLst/>
                        </a:rPr>
                        <a:t> </a:t>
                      </a:r>
                      <a:endParaRPr lang="en-GB" sz="19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783281">
                <a:tc>
                  <a:txBody>
                    <a:bodyPr/>
                    <a:lstStyle/>
                    <a:p>
                      <a:r>
                        <a:rPr lang="en-GB" sz="1900" b="1" dirty="0">
                          <a:solidFill>
                            <a:srgbClr val="FFFFFF"/>
                          </a:solidFill>
                          <a:effectLst/>
                        </a:rPr>
                        <a:t>Do you have any suggestions of ways we could improve this workshops?</a:t>
                      </a:r>
                    </a:p>
                    <a:p>
                      <a:br>
                        <a:rPr lang="en-GB" sz="1900" b="1" dirty="0">
                          <a:solidFill>
                            <a:srgbClr val="FFFFFF"/>
                          </a:solidFill>
                          <a:effectLst/>
                        </a:rPr>
                      </a:br>
                      <a:endParaRPr lang="en-GB" sz="19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6399212" y="1690688"/>
            <a:ext cx="5183188" cy="3684588"/>
          </a:xfrm>
        </p:spPr>
        <p:txBody>
          <a:bodyPr wrap="square" anchor="t">
            <a:normAutofit fontScale="92500" lnSpcReduction="10000"/>
          </a:bodyPr>
          <a:lstStyle/>
          <a:p>
            <a:pPr>
              <a:spcAft>
                <a:spcPts val="600"/>
              </a:spcAft>
            </a:pPr>
            <a:r>
              <a:rPr lang="en-US" dirty="0"/>
              <a:t>The trainers will leave you for 5 minutes to do an evaluation of the day. </a:t>
            </a:r>
          </a:p>
          <a:p>
            <a:pPr>
              <a:spcAft>
                <a:spcPts val="600"/>
              </a:spcAft>
            </a:pPr>
            <a:r>
              <a:rPr lang="en-US" dirty="0"/>
              <a:t>Please could one of you take notes of the feedback from the group and pass on to the trainer (either type into the discussion/chat box if online or on a flip chart if face to face). </a:t>
            </a:r>
          </a:p>
          <a:p>
            <a:pPr marL="109537" indent="0">
              <a:spcAft>
                <a:spcPts val="600"/>
              </a:spcAft>
              <a:buNone/>
            </a:pPr>
            <a:r>
              <a:rPr lang="en-US" dirty="0"/>
              <a:t>                 Thankyou.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44</a:t>
            </a:fld>
            <a:endParaRPr lang="en-GB" altLang="en-US"/>
          </a:p>
        </p:txBody>
      </p:sp>
      <p:sp>
        <p:nvSpPr>
          <p:cNvPr id="2" name="Footer Placeholder 1">
            <a:extLst>
              <a:ext uri="{FF2B5EF4-FFF2-40B4-BE49-F238E27FC236}">
                <a16:creationId xmlns:a16="http://schemas.microsoft.com/office/drawing/2014/main" id="{53F1443E-543F-1AFA-D985-EED3A3C3D3C5}"/>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1823084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6847</TotalTime>
  <Words>5401</Words>
  <Application>Microsoft Macintosh PowerPoint</Application>
  <PresentationFormat>Widescreen</PresentationFormat>
  <Paragraphs>483</Paragraphs>
  <Slides>44</Slides>
  <Notes>42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44</vt:i4>
      </vt:variant>
    </vt:vector>
  </HeadingPairs>
  <TitlesOfParts>
    <vt:vector size="53" baseType="lpstr">
      <vt:lpstr>Aptos</vt:lpstr>
      <vt:lpstr>Arial</vt:lpstr>
      <vt:lpstr>Calibri</vt:lpstr>
      <vt:lpstr>Calibri Light</vt:lpstr>
      <vt:lpstr>canada-type-gibson</vt:lpstr>
      <vt:lpstr>Euphemia</vt:lpstr>
      <vt:lpstr>Helvetica</vt:lpstr>
      <vt:lpstr>Wingdings 3</vt:lpstr>
      <vt:lpstr>Office Theme</vt:lpstr>
      <vt:lpstr>Porth Agored Graduate Certificate</vt:lpstr>
      <vt:lpstr>Ground Rules/Expectations</vt:lpstr>
      <vt:lpstr>Aims</vt:lpstr>
      <vt:lpstr>Observation of practice - Task 2</vt:lpstr>
      <vt:lpstr>Question - Task 2</vt:lpstr>
      <vt:lpstr>Permission/Consent</vt:lpstr>
      <vt:lpstr>SCW Learning Outcomes  Task 2 - Observation and feedback</vt:lpstr>
      <vt:lpstr>Learning Outcome 1   </vt:lpstr>
      <vt:lpstr>Collaboration/Co-production</vt:lpstr>
      <vt:lpstr>Definition of Collaboration and Co-production</vt:lpstr>
      <vt:lpstr>Citizen Centered/Outcome Focused </vt:lpstr>
      <vt:lpstr>Critical Thinking in Effective Collaborative Practice</vt:lpstr>
      <vt:lpstr>PowerPoint Presentation</vt:lpstr>
      <vt:lpstr>Models of Participation</vt:lpstr>
      <vt:lpstr> Exercise 2  Models of Participation </vt:lpstr>
      <vt:lpstr>What Really Matters </vt:lpstr>
      <vt:lpstr>Welsh Context within Task 2 -Observation  </vt:lpstr>
      <vt:lpstr>Census 2021 Percentage of people ages 3 years or older able to speak Welsh, by LSOA, 2021 </vt:lpstr>
      <vt:lpstr>Social Services and Well-being (Wales) Act, 2014  The Active Offer - More than Just Words (Welsh Government 2022-2027)</vt:lpstr>
      <vt:lpstr>More than Just Words</vt:lpstr>
      <vt:lpstr>Group discussion </vt:lpstr>
      <vt:lpstr>Welsh Language (Wales) Measure, 2011</vt:lpstr>
      <vt:lpstr> Dimensions of Working in Wales </vt:lpstr>
      <vt:lpstr>Additional Needs of  Ethnic Minority Groups in Wales</vt:lpstr>
      <vt:lpstr>PowerPoint Presentation</vt:lpstr>
      <vt:lpstr>Learning Outcome 2 – Detailed Breakdown  </vt:lpstr>
      <vt:lpstr>Effective Communication</vt:lpstr>
      <vt:lpstr>Effective Communication</vt:lpstr>
      <vt:lpstr>Obstacles to Communication</vt:lpstr>
      <vt:lpstr>The SHARE reflective model  (Maclean, Finch and Tedam, 2018) </vt:lpstr>
      <vt:lpstr>Exercise 4 – Observation of Practice</vt:lpstr>
      <vt:lpstr>First and Second Order Skills</vt:lpstr>
      <vt:lpstr>Differing Needs</vt:lpstr>
      <vt:lpstr>What the individual/families/carers we work with are saying:</vt:lpstr>
      <vt:lpstr>PowerPoint Presentation</vt:lpstr>
      <vt:lpstr>  Feedback and comments from people in need of care and support and/or their carers  </vt:lpstr>
      <vt:lpstr>PowerPoint Presentation</vt:lpstr>
      <vt:lpstr> Feedback from the people you work with </vt:lpstr>
      <vt:lpstr>             Virtual Observations</vt:lpstr>
      <vt:lpstr>TASK 2 Citizen feedback on assignments SUMMARY – Adults  </vt:lpstr>
      <vt:lpstr>TASK 2 Citizen feedback on assignments  SUMMARY – Children's  </vt:lpstr>
      <vt:lpstr>Summary</vt:lpstr>
      <vt:lpstr>Workshop 3 Requirements</vt:lpstr>
      <vt:lpstr>Evaluation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Workshop 2</dc:title>
  <dc:creator>Paula Mccreary</dc:creator>
  <cp:lastModifiedBy>Paula McCreary</cp:lastModifiedBy>
  <cp:revision>69</cp:revision>
  <dcterms:created xsi:type="dcterms:W3CDTF">2020-10-12T10:48:29Z</dcterms:created>
  <dcterms:modified xsi:type="dcterms:W3CDTF">2024-12-31T14:25:31Z</dcterms:modified>
</cp:coreProperties>
</file>