
<file path=[Content_Types].xml><?xml version="1.0" encoding="utf-8"?>
<Types xmlns="http://schemas.openxmlformats.org/package/2006/content-types"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25adccb8407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25adccb8407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25adccb8407_0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25adccb8407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g25afa37845b_0_1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" name="Google Shape;72;g25afa37845b_0_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g25adccb8407_0_2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" name="Google Shape;79;g25adccb8407_0_2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4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g25afa37845b_0_2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6" name="Google Shape;86;g25afa37845b_0_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g25afa37845b_0_4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" name="Google Shape;93;g25afa37845b_0_4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g25adccb8407_0_1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" name="Google Shape;100;g25adccb8407_0_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g25adccb8407_0_2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6" name="Google Shape;106;g25adccb8407_0_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g25afa37845b_0_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2" name="Google Shape;112;g25afa37845b_0_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g25afa37845b_0_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8" name="Google Shape;118;g25afa37845b_0_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5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4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3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6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Relationship Id="rId3" Type="http://schemas.openxmlformats.org/officeDocument/2006/relationships/hyperlink" Target="https://medcraveonline.com/AOWMC/social-and-physical-determinants-of-obesity-in-adults.html" TargetMode="External"/><Relationship Id="rId4" Type="http://schemas.openxmlformats.org/officeDocument/2006/relationships/hyperlink" Target="https://medcraveonline.com/AOWMC/social-and-physical-determinants-of-obesity-in-adults.html" TargetMode="External"/><Relationship Id="rId11" Type="http://schemas.openxmlformats.org/officeDocument/2006/relationships/hyperlink" Target="https://ukhsa.blog.gov.uk/2021/03/04/patterns-and-trends-in-excess-weight-among-adults-in-england/" TargetMode="External"/><Relationship Id="rId10" Type="http://schemas.openxmlformats.org/officeDocument/2006/relationships/hyperlink" Target="https://www.ncbi.nlm.nih.gov/pmc/articles/PMC6088226/" TargetMode="External"/><Relationship Id="rId12" Type="http://schemas.openxmlformats.org/officeDocument/2006/relationships/hyperlink" Target="https://ukhsa.blog.gov.uk/2021/03/04/patterns-and-trends-in-excess-weight-among-adults-in-england/" TargetMode="External"/><Relationship Id="rId9" Type="http://schemas.openxmlformats.org/officeDocument/2006/relationships/hyperlink" Target="https://www.ncbi.nlm.nih.gov/pmc/articles/PMC6088226/" TargetMode="External"/><Relationship Id="rId5" Type="http://schemas.openxmlformats.org/officeDocument/2006/relationships/hyperlink" Target="https://www.diabetes.co.uk/diabetes-and-obesity.html#:~:text=Links%20between%20obesity%20and%20type%202%20diabetes&amp;text=In%20fact%2C%20obesity%20is%20believed,BMI%20of%20less%20than%2022" TargetMode="External"/><Relationship Id="rId6" Type="http://schemas.openxmlformats.org/officeDocument/2006/relationships/hyperlink" Target="https://www.diabetes.co.uk/diabetes-and-obesity.html#:~:text=Links%20between%20obesity%20and%20type%202%20diabetes&amp;text=In%20fact%2C%20obesity%20is%20believed,BMI%20of%20less%20than%2022" TargetMode="External"/><Relationship Id="rId7" Type="http://schemas.openxmlformats.org/officeDocument/2006/relationships/hyperlink" Target="https://www.ncbi.nlm.nih.gov/pmc/articles/PMC4386197/" TargetMode="External"/><Relationship Id="rId8" Type="http://schemas.openxmlformats.org/officeDocument/2006/relationships/hyperlink" Target="https://www.ncbi.nlm.nih.gov/pmc/articles/PMC4386197/" TargetMode="Externa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Relationship Id="rId3" Type="http://schemas.openxmlformats.org/officeDocument/2006/relationships/hyperlink" Target="https://www.nhlbi.nih.gov/sites/default/files/media/docs/obesity-evidence-review.pdf" TargetMode="External"/><Relationship Id="rId4" Type="http://schemas.openxmlformats.org/officeDocument/2006/relationships/hyperlink" Target="https://www.nhs.uk/conditions/obesity/#overview" TargetMode="External"/><Relationship Id="rId5" Type="http://schemas.openxmlformats.org/officeDocument/2006/relationships/hyperlink" Target="https://www.nhs.uk/conditions/obesity/#overview" TargetMode="Externa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Relationship Id="rId3" Type="http://schemas.openxmlformats.org/officeDocument/2006/relationships/hyperlink" Target="https://www.worldbank.org/en/topic/nutrition/publication/obesity-health-and-economic-consequences-of-an-impending-global-challenge" TargetMode="External"/><Relationship Id="rId4" Type="http://schemas.openxmlformats.org/officeDocument/2006/relationships/hyperlink" Target="https://www.worldbank.org/en/topic/nutrition/publication/obesity-health-and-economic-consequences-of-an-impending-global-challenge" TargetMode="External"/><Relationship Id="rId5" Type="http://schemas.openxmlformats.org/officeDocument/2006/relationships/hyperlink" Target="https://www.worldobesity.org/news/economic-impact-of-overweight-and-obesity-to-surpass-4-trillion-by-2035#:~:text=The%20World%20Obesity%20Atlas%202023,of%20COVID%2D19%20in%202020" TargetMode="External"/><Relationship Id="rId6" Type="http://schemas.openxmlformats.org/officeDocument/2006/relationships/hyperlink" Target="https://www.worldobesity.org/news/economic-impact-of-overweight-and-obesity-to-surpass-4-trillion-by-2035#:~:text=The%20World%20Obesity%20Atlas%202023,of%20COVID%2D19%20in%202020" TargetMode="External"/><Relationship Id="rId7" Type="http://schemas.openxmlformats.org/officeDocument/2006/relationships/hyperlink" Target="https://www.who.int/westernpacific/about/how-we-work/programmes/health-promotion#:~:text=As%20a%20core%20function%20of,community%20action%20and%20personal%20skills" TargetMode="External"/><Relationship Id="rId8" Type="http://schemas.openxmlformats.org/officeDocument/2006/relationships/hyperlink" Target="https://www.worldobesity.org/about/about-obesity/prevalence-of-obesity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The impacts of Obesity</a:t>
            </a:r>
            <a:endParaRPr/>
          </a:p>
        </p:txBody>
      </p:sp>
      <p:sp>
        <p:nvSpPr>
          <p:cNvPr id="55" name="Google Shape;55;p13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By Ayah Abdullah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u="sng">
                <a:latin typeface="Calibri"/>
                <a:ea typeface="Calibri"/>
                <a:cs typeface="Calibri"/>
                <a:sym typeface="Calibri"/>
              </a:rPr>
              <a:t>Why is health promotion important?</a:t>
            </a:r>
            <a:endParaRPr b="1" u="sng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1" name="Google Shape;61;p14"/>
          <p:cNvSpPr txBox="1"/>
          <p:nvPr>
            <p:ph idx="1" type="body"/>
          </p:nvPr>
        </p:nvSpPr>
        <p:spPr>
          <a:xfrm>
            <a:off x="311700" y="1238125"/>
            <a:ext cx="64944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Calibri"/>
              <a:buChar char="●"/>
            </a:pPr>
            <a:r>
              <a:rPr lang="en">
                <a:latin typeface="Calibri"/>
                <a:ea typeface="Calibri"/>
                <a:cs typeface="Calibri"/>
                <a:sym typeface="Calibri"/>
              </a:rPr>
              <a:t>Encourages communities and government to work together and make positive choices</a:t>
            </a:r>
            <a:endParaRPr sz="1700"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Calibri"/>
              <a:buChar char="●"/>
            </a:pPr>
            <a:r>
              <a:rPr lang="en">
                <a:latin typeface="Calibri"/>
                <a:ea typeface="Calibri"/>
                <a:cs typeface="Calibri"/>
                <a:sym typeface="Calibri"/>
              </a:rPr>
              <a:t>Results in positive impact for society</a:t>
            </a:r>
            <a:endParaRPr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Calibri"/>
              <a:buChar char="●"/>
            </a:pPr>
            <a:r>
              <a:rPr lang="en">
                <a:latin typeface="Calibri"/>
                <a:ea typeface="Calibri"/>
                <a:cs typeface="Calibri"/>
                <a:sym typeface="Calibri"/>
              </a:rPr>
              <a:t>Creates public policies to encourage improvement of individual’s health</a:t>
            </a:r>
            <a:endParaRPr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Calibri"/>
              <a:buChar char="●"/>
            </a:pPr>
            <a:r>
              <a:rPr lang="en">
                <a:latin typeface="Calibri"/>
                <a:ea typeface="Calibri"/>
                <a:cs typeface="Calibri"/>
                <a:sym typeface="Calibri"/>
              </a:rPr>
              <a:t>Allows countries to work together tackling global problems</a:t>
            </a:r>
            <a:endParaRPr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Font typeface="Calibri"/>
              <a:buChar char="●"/>
            </a:pPr>
            <a:r>
              <a:rPr lang="en">
                <a:latin typeface="Calibri"/>
                <a:ea typeface="Calibri"/>
                <a:cs typeface="Calibri"/>
                <a:sym typeface="Calibri"/>
              </a:rPr>
              <a:t>Educates society on healthy lifestyle choices</a:t>
            </a:r>
            <a:endParaRPr>
              <a:latin typeface="Calibri"/>
              <a:ea typeface="Calibri"/>
              <a:cs typeface="Calibri"/>
              <a:sym typeface="Calibri"/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>
                <a:latin typeface="Calibri"/>
                <a:ea typeface="Calibri"/>
                <a:cs typeface="Calibri"/>
                <a:sym typeface="Calibri"/>
              </a:rPr>
              <a:t>World Health Organisation (no date)</a:t>
            </a:r>
            <a:endParaRPr>
              <a:latin typeface="Calibri"/>
              <a:ea typeface="Calibri"/>
              <a:cs typeface="Calibri"/>
              <a:sym typeface="Calibri"/>
            </a:endParaRPr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">
                <a:latin typeface="Calibri"/>
                <a:ea typeface="Calibri"/>
                <a:cs typeface="Calibri"/>
                <a:sym typeface="Calibri"/>
              </a:rPr>
              <a:t>Diabetes (2022)</a:t>
            </a: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62" name="Google Shape;62;p14"/>
          <p:cNvPicPr preferRelativeResize="0"/>
          <p:nvPr/>
        </p:nvPicPr>
        <p:blipFill rotWithShape="1">
          <a:blip r:embed="rId3">
            <a:alphaModFix/>
          </a:blip>
          <a:srcRect b="15095" l="27077" r="27145" t="0"/>
          <a:stretch/>
        </p:blipFill>
        <p:spPr>
          <a:xfrm>
            <a:off x="6806150" y="2230646"/>
            <a:ext cx="2213901" cy="2737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u="sng">
                <a:latin typeface="Calibri"/>
                <a:ea typeface="Calibri"/>
                <a:cs typeface="Calibri"/>
                <a:sym typeface="Calibri"/>
              </a:rPr>
              <a:t>Background information about Obesity</a:t>
            </a:r>
            <a:endParaRPr b="1" u="sng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8" name="Google Shape;68;p15"/>
          <p:cNvSpPr txBox="1"/>
          <p:nvPr>
            <p:ph idx="1" type="body"/>
          </p:nvPr>
        </p:nvSpPr>
        <p:spPr>
          <a:xfrm>
            <a:off x="311700" y="1360475"/>
            <a:ext cx="45285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Calibri"/>
              <a:buChar char="●"/>
            </a:pPr>
            <a:r>
              <a:rPr lang="en" sz="1400">
                <a:latin typeface="Calibri"/>
                <a:ea typeface="Calibri"/>
                <a:cs typeface="Calibri"/>
                <a:sym typeface="Calibri"/>
              </a:rPr>
              <a:t>Most important public health problem </a:t>
            </a:r>
            <a:endParaRPr sz="1400">
              <a:latin typeface="Calibri"/>
              <a:ea typeface="Calibri"/>
              <a:cs typeface="Calibri"/>
              <a:sym typeface="Calibri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Calibri"/>
              <a:buChar char="●"/>
            </a:pPr>
            <a:r>
              <a:rPr lang="en" sz="1400">
                <a:latin typeface="Calibri"/>
                <a:ea typeface="Calibri"/>
                <a:cs typeface="Calibri"/>
                <a:sym typeface="Calibri"/>
              </a:rPr>
              <a:t>650 million adults are affected by obesity (World Obesity, 2016)</a:t>
            </a:r>
            <a:endParaRPr sz="1400">
              <a:latin typeface="Calibri"/>
              <a:ea typeface="Calibri"/>
              <a:cs typeface="Calibri"/>
              <a:sym typeface="Calibri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Calibri"/>
              <a:buChar char="●"/>
            </a:pPr>
            <a:r>
              <a:rPr lang="en" sz="1400">
                <a:latin typeface="Calibri"/>
                <a:ea typeface="Calibri"/>
                <a:cs typeface="Calibri"/>
                <a:sym typeface="Calibri"/>
              </a:rPr>
              <a:t>Obesity is defined as someone with a body mass index of above 30kg/m2</a:t>
            </a:r>
            <a:endParaRPr sz="1400">
              <a:latin typeface="Calibri"/>
              <a:ea typeface="Calibri"/>
              <a:cs typeface="Calibri"/>
              <a:sym typeface="Calibri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Calibri"/>
              <a:buChar char="●"/>
            </a:pPr>
            <a:r>
              <a:rPr lang="en" sz="1400">
                <a:latin typeface="Calibri"/>
                <a:ea typeface="Calibri"/>
                <a:cs typeface="Calibri"/>
                <a:sym typeface="Calibri"/>
              </a:rPr>
              <a:t>Body Mass Index is a calculations that takes into account the height and weight of an individual </a:t>
            </a:r>
            <a:endParaRPr sz="1400">
              <a:latin typeface="Calibri"/>
              <a:ea typeface="Calibri"/>
              <a:cs typeface="Calibri"/>
              <a:sym typeface="Calibri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Calibri"/>
              <a:buChar char="●"/>
            </a:pPr>
            <a:r>
              <a:rPr lang="en" sz="1400">
                <a:latin typeface="Calibri"/>
                <a:ea typeface="Calibri"/>
                <a:cs typeface="Calibri"/>
                <a:sym typeface="Calibri"/>
              </a:rPr>
              <a:t>Growing problem in today’s society (NHS, 2023)</a:t>
            </a:r>
            <a:endParaRPr sz="1400"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69" name="Google Shape;69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786175" y="1360475"/>
            <a:ext cx="4119250" cy="28842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u="sng">
                <a:latin typeface="Calibri"/>
                <a:ea typeface="Calibri"/>
                <a:cs typeface="Calibri"/>
                <a:sym typeface="Calibri"/>
              </a:rPr>
              <a:t>Obesity over time</a:t>
            </a:r>
            <a:endParaRPr b="1" u="sng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5" name="Google Shape;75;p16"/>
          <p:cNvSpPr txBox="1"/>
          <p:nvPr>
            <p:ph idx="1" type="body"/>
          </p:nvPr>
        </p:nvSpPr>
        <p:spPr>
          <a:xfrm>
            <a:off x="311700" y="1152475"/>
            <a:ext cx="6282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>
                <a:latin typeface="Calibri"/>
                <a:ea typeface="Calibri"/>
                <a:cs typeface="Calibri"/>
                <a:sym typeface="Calibri"/>
              </a:rPr>
              <a:t>Between 2017 and 2019, there has been</a:t>
            </a:r>
            <a:endParaRPr sz="1400">
              <a:latin typeface="Calibri"/>
              <a:ea typeface="Calibri"/>
              <a:cs typeface="Calibri"/>
              <a:sym typeface="Calibri"/>
            </a:endParaRPr>
          </a:p>
          <a:p>
            <a:pPr indent="-317500" lvl="0" marL="457200" rtl="0" algn="l">
              <a:spcBef>
                <a:spcPts val="1200"/>
              </a:spcBef>
              <a:spcAft>
                <a:spcPts val="0"/>
              </a:spcAft>
              <a:buSzPts val="1400"/>
              <a:buFont typeface="Calibri"/>
              <a:buChar char="●"/>
            </a:pPr>
            <a:r>
              <a:rPr lang="en" sz="1400">
                <a:latin typeface="Calibri"/>
                <a:ea typeface="Calibri"/>
                <a:cs typeface="Calibri"/>
                <a:sym typeface="Calibri"/>
              </a:rPr>
              <a:t>a seven time increase in obesity in men - (0.3% to 2.2%)</a:t>
            </a:r>
            <a:endParaRPr sz="1400">
              <a:latin typeface="Calibri"/>
              <a:ea typeface="Calibri"/>
              <a:cs typeface="Calibri"/>
              <a:sym typeface="Calibri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Calibri"/>
              <a:buChar char="●"/>
            </a:pPr>
            <a:r>
              <a:rPr lang="en" sz="1400">
                <a:latin typeface="Calibri"/>
                <a:ea typeface="Calibri"/>
                <a:cs typeface="Calibri"/>
                <a:sym typeface="Calibri"/>
              </a:rPr>
              <a:t>A</a:t>
            </a:r>
            <a:r>
              <a:rPr lang="en" sz="1400">
                <a:latin typeface="Calibri"/>
                <a:ea typeface="Calibri"/>
                <a:cs typeface="Calibri"/>
                <a:sym typeface="Calibri"/>
              </a:rPr>
              <a:t> three time incresae in obesity in women - (1.5% - 4.5%)</a:t>
            </a:r>
            <a:endParaRPr sz="1400"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(Hancock, 2021)</a:t>
            </a:r>
            <a:endParaRPr sz="1400"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76" name="Google Shape;76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454297" y="2225825"/>
            <a:ext cx="4895000" cy="26511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u="sng"/>
              <a:t>Obesity vs Your health</a:t>
            </a:r>
            <a:endParaRPr b="1" u="sng"/>
          </a:p>
        </p:txBody>
      </p:sp>
      <p:sp>
        <p:nvSpPr>
          <p:cNvPr id="82" name="Google Shape;82;p17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Calibri"/>
              <a:buChar char="●"/>
            </a:pPr>
            <a:r>
              <a:rPr lang="en" sz="1400">
                <a:latin typeface="Calibri"/>
                <a:ea typeface="Calibri"/>
                <a:cs typeface="Calibri"/>
                <a:sym typeface="Calibri"/>
              </a:rPr>
              <a:t>Obesity causes even further </a:t>
            </a:r>
            <a:r>
              <a:rPr lang="en" sz="1400">
                <a:latin typeface="Calibri"/>
                <a:ea typeface="Calibri"/>
                <a:cs typeface="Calibri"/>
                <a:sym typeface="Calibri"/>
              </a:rPr>
              <a:t>diseases</a:t>
            </a:r>
            <a:r>
              <a:rPr lang="en" sz="1400">
                <a:latin typeface="Calibri"/>
                <a:ea typeface="Calibri"/>
                <a:cs typeface="Calibri"/>
                <a:sym typeface="Calibri"/>
              </a:rPr>
              <a:t> affecting different parts of the body such as </a:t>
            </a:r>
            <a:endParaRPr sz="1400">
              <a:latin typeface="Calibri"/>
              <a:ea typeface="Calibri"/>
              <a:cs typeface="Calibri"/>
              <a:sym typeface="Calibri"/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Font typeface="Calibri"/>
              <a:buChar char="○"/>
            </a:pPr>
            <a:r>
              <a:rPr lang="en">
                <a:latin typeface="Calibri"/>
                <a:ea typeface="Calibri"/>
                <a:cs typeface="Calibri"/>
                <a:sym typeface="Calibri"/>
              </a:rPr>
              <a:t>Coronary Heart disease</a:t>
            </a:r>
            <a:endParaRPr>
              <a:latin typeface="Calibri"/>
              <a:ea typeface="Calibri"/>
              <a:cs typeface="Calibri"/>
              <a:sym typeface="Calibri"/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Font typeface="Calibri"/>
              <a:buChar char="○"/>
            </a:pPr>
            <a:r>
              <a:rPr lang="en">
                <a:latin typeface="Calibri"/>
                <a:ea typeface="Calibri"/>
                <a:cs typeface="Calibri"/>
                <a:sym typeface="Calibri"/>
              </a:rPr>
              <a:t>Type 2 Diabetes</a:t>
            </a:r>
            <a:endParaRPr>
              <a:latin typeface="Calibri"/>
              <a:ea typeface="Calibri"/>
              <a:cs typeface="Calibri"/>
              <a:sym typeface="Calibri"/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Font typeface="Calibri"/>
              <a:buChar char="○"/>
            </a:pPr>
            <a:r>
              <a:rPr lang="en">
                <a:latin typeface="Calibri"/>
                <a:ea typeface="Calibri"/>
                <a:cs typeface="Calibri"/>
                <a:sym typeface="Calibri"/>
              </a:rPr>
              <a:t>Stroke</a:t>
            </a:r>
            <a:endParaRPr>
              <a:latin typeface="Calibri"/>
              <a:ea typeface="Calibri"/>
              <a:cs typeface="Calibri"/>
              <a:sym typeface="Calibri"/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Font typeface="Calibri"/>
              <a:buChar char="○"/>
            </a:pPr>
            <a:r>
              <a:rPr lang="en">
                <a:latin typeface="Calibri"/>
                <a:ea typeface="Calibri"/>
                <a:cs typeface="Calibri"/>
                <a:sym typeface="Calibri"/>
              </a:rPr>
              <a:t>Gallbladder disease</a:t>
            </a:r>
            <a:endParaRPr>
              <a:latin typeface="Calibri"/>
              <a:ea typeface="Calibri"/>
              <a:cs typeface="Calibri"/>
              <a:sym typeface="Calibri"/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Font typeface="Calibri"/>
              <a:buChar char="○"/>
            </a:pPr>
            <a:r>
              <a:rPr lang="en">
                <a:latin typeface="Calibri"/>
                <a:ea typeface="Calibri"/>
                <a:cs typeface="Calibri"/>
                <a:sym typeface="Calibri"/>
              </a:rPr>
              <a:t>Mental health</a:t>
            </a:r>
            <a:endParaRPr>
              <a:latin typeface="Calibri"/>
              <a:ea typeface="Calibri"/>
              <a:cs typeface="Calibri"/>
              <a:sym typeface="Calibri"/>
            </a:endParaRPr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Font typeface="Calibri"/>
              <a:buChar char="○"/>
            </a:pPr>
            <a:r>
              <a:rPr lang="en">
                <a:latin typeface="Calibri"/>
                <a:ea typeface="Calibri"/>
                <a:cs typeface="Calibri"/>
                <a:sym typeface="Calibri"/>
              </a:rPr>
              <a:t>Reduces Self esteem</a:t>
            </a:r>
            <a:endParaRPr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" sz="1400">
                <a:latin typeface="Calibri"/>
                <a:ea typeface="Calibri"/>
                <a:cs typeface="Calibri"/>
                <a:sym typeface="Calibri"/>
              </a:rPr>
              <a:t>(Nhlbi, 2013)</a:t>
            </a:r>
            <a:endParaRPr sz="1400"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83" name="Google Shape;83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017353" y="1861500"/>
            <a:ext cx="4301126" cy="29355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b="1" lang="en" sz="2320" u="sng">
                <a:latin typeface="Calibri"/>
                <a:ea typeface="Calibri"/>
                <a:cs typeface="Calibri"/>
                <a:sym typeface="Calibri"/>
              </a:rPr>
              <a:t>Health, Social and Economic Factors</a:t>
            </a:r>
            <a:endParaRPr b="1" sz="2320" u="sng"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89" name="Google Shape;89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218053" y="2187350"/>
            <a:ext cx="2772324" cy="2738799"/>
          </a:xfrm>
          <a:prstGeom prst="rect">
            <a:avLst/>
          </a:prstGeom>
          <a:noFill/>
          <a:ln>
            <a:noFill/>
          </a:ln>
        </p:spPr>
      </p:pic>
      <p:sp>
        <p:nvSpPr>
          <p:cNvPr id="90" name="Google Shape;90;p18"/>
          <p:cNvSpPr txBox="1"/>
          <p:nvPr>
            <p:ph idx="1" type="body"/>
          </p:nvPr>
        </p:nvSpPr>
        <p:spPr>
          <a:xfrm>
            <a:off x="311700" y="1098350"/>
            <a:ext cx="5838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2500"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latin typeface="Calibri"/>
                <a:ea typeface="Calibri"/>
                <a:cs typeface="Calibri"/>
                <a:sym typeface="Calibri"/>
              </a:rPr>
              <a:t>Health Factors - Type 2 diabetes, coronary heart failure, asthma (Djalalinia, 2015) </a:t>
            </a:r>
            <a:endParaRPr sz="1700"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700"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700">
                <a:latin typeface="Calibri"/>
                <a:ea typeface="Calibri"/>
                <a:cs typeface="Calibri"/>
                <a:sym typeface="Calibri"/>
              </a:rPr>
              <a:t>Social Factors - </a:t>
            </a:r>
            <a:r>
              <a:rPr lang="en" sz="1700">
                <a:latin typeface="Calibri"/>
                <a:ea typeface="Calibri"/>
                <a:cs typeface="Calibri"/>
                <a:sym typeface="Calibri"/>
              </a:rPr>
              <a:t>Financial</a:t>
            </a:r>
            <a:r>
              <a:rPr lang="en" sz="1700">
                <a:latin typeface="Calibri"/>
                <a:ea typeface="Calibri"/>
                <a:cs typeface="Calibri"/>
                <a:sym typeface="Calibri"/>
              </a:rPr>
              <a:t> stress, marriage, sleep, health literacy (Brahmbhatt, 2017)</a:t>
            </a:r>
            <a:endParaRPr sz="1700"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700"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700">
                <a:latin typeface="Calibri"/>
                <a:ea typeface="Calibri"/>
                <a:cs typeface="Calibri"/>
                <a:sym typeface="Calibri"/>
              </a:rPr>
              <a:t>Economic Factors - Obesity will cost more than $4 trillion per year (World Obesity Atlas, 2023)</a:t>
            </a:r>
            <a:endParaRPr sz="1700"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400"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1400"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19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b="1" lang="en" sz="2320" u="sng">
                <a:latin typeface="Calibri"/>
                <a:ea typeface="Calibri"/>
                <a:cs typeface="Calibri"/>
                <a:sym typeface="Calibri"/>
              </a:rPr>
              <a:t>Prevention Methods </a:t>
            </a:r>
            <a:endParaRPr b="1" sz="2320" u="sng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6" name="Google Shape;96;p19"/>
          <p:cNvSpPr txBox="1"/>
          <p:nvPr>
            <p:ph idx="1" type="body"/>
          </p:nvPr>
        </p:nvSpPr>
        <p:spPr>
          <a:xfrm>
            <a:off x="311700" y="1098350"/>
            <a:ext cx="57954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SzPts val="1700"/>
              <a:buFont typeface="Calibri"/>
              <a:buChar char="●"/>
            </a:pPr>
            <a:r>
              <a:rPr lang="en" sz="1700">
                <a:latin typeface="Calibri"/>
                <a:ea typeface="Calibri"/>
                <a:cs typeface="Calibri"/>
                <a:sym typeface="Calibri"/>
              </a:rPr>
              <a:t>Labelling </a:t>
            </a:r>
            <a:r>
              <a:rPr lang="en" sz="1700">
                <a:latin typeface="Calibri"/>
                <a:ea typeface="Calibri"/>
                <a:cs typeface="Calibri"/>
                <a:sym typeface="Calibri"/>
              </a:rPr>
              <a:t>processed</a:t>
            </a:r>
            <a:r>
              <a:rPr lang="en" sz="1700">
                <a:latin typeface="Calibri"/>
                <a:ea typeface="Calibri"/>
                <a:cs typeface="Calibri"/>
                <a:sym typeface="Calibri"/>
              </a:rPr>
              <a:t> food clearly (Shekar, Popkin 2020)</a:t>
            </a:r>
            <a:endParaRPr sz="1700">
              <a:latin typeface="Calibri"/>
              <a:ea typeface="Calibri"/>
              <a:cs typeface="Calibri"/>
              <a:sym typeface="Calibri"/>
            </a:endParaRPr>
          </a:p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SzPts val="1700"/>
              <a:buFont typeface="Calibri"/>
              <a:buChar char="●"/>
            </a:pPr>
            <a:r>
              <a:rPr lang="en" sz="1700">
                <a:latin typeface="Calibri"/>
                <a:ea typeface="Calibri"/>
                <a:cs typeface="Calibri"/>
                <a:sym typeface="Calibri"/>
              </a:rPr>
              <a:t>Adding tax on unhealthy foods (Shekar, Popkin 2020)</a:t>
            </a:r>
            <a:endParaRPr sz="1700"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700">
              <a:latin typeface="Calibri"/>
              <a:ea typeface="Calibri"/>
              <a:cs typeface="Calibri"/>
              <a:sym typeface="Calibri"/>
            </a:endParaRPr>
          </a:p>
          <a:p>
            <a:pPr indent="-336550" lvl="0" marL="457200" rtl="0" algn="l">
              <a:spcBef>
                <a:spcPts val="1200"/>
              </a:spcBef>
              <a:spcAft>
                <a:spcPts val="0"/>
              </a:spcAft>
              <a:buSzPts val="1700"/>
              <a:buFont typeface="Calibri"/>
              <a:buChar char="●"/>
            </a:pPr>
            <a:r>
              <a:rPr lang="en" sz="1700">
                <a:latin typeface="Calibri"/>
                <a:ea typeface="Calibri"/>
                <a:cs typeface="Calibri"/>
                <a:sym typeface="Calibri"/>
              </a:rPr>
              <a:t>Introducing personalised weight loss plans and diet plans (Fruh, 2017)</a:t>
            </a:r>
            <a:endParaRPr sz="1700">
              <a:latin typeface="Calibri"/>
              <a:ea typeface="Calibri"/>
              <a:cs typeface="Calibri"/>
              <a:sym typeface="Calibri"/>
            </a:endParaRPr>
          </a:p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SzPts val="1700"/>
              <a:buFont typeface="Calibri"/>
              <a:buChar char="●"/>
            </a:pPr>
            <a:r>
              <a:rPr lang="en" sz="1700">
                <a:latin typeface="Calibri"/>
                <a:ea typeface="Calibri"/>
                <a:cs typeface="Calibri"/>
                <a:sym typeface="Calibri"/>
              </a:rPr>
              <a:t>Keeping a food diary (Fruh, 2017)</a:t>
            </a:r>
            <a:endParaRPr sz="1700"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400"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1400"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97" name="Google Shape;97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40950" y="2837725"/>
            <a:ext cx="3541800" cy="19928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20"/>
          <p:cNvSpPr txBox="1"/>
          <p:nvPr>
            <p:ph type="title"/>
          </p:nvPr>
        </p:nvSpPr>
        <p:spPr>
          <a:xfrm>
            <a:off x="311700" y="445025"/>
            <a:ext cx="8520600" cy="914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b="1" lang="en" sz="2420" u="sng">
                <a:latin typeface="Calibri"/>
                <a:ea typeface="Calibri"/>
                <a:cs typeface="Calibri"/>
                <a:sym typeface="Calibri"/>
              </a:rPr>
              <a:t>How health promotion enables people to improve their health? </a:t>
            </a:r>
            <a:endParaRPr b="1" sz="2420" u="sng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3" name="Google Shape;103;p20"/>
          <p:cNvSpPr txBox="1"/>
          <p:nvPr>
            <p:ph idx="1" type="body"/>
          </p:nvPr>
        </p:nvSpPr>
        <p:spPr>
          <a:xfrm>
            <a:off x="386775" y="1548300"/>
            <a:ext cx="8520600" cy="334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Calibri"/>
              <a:buChar char="●"/>
            </a:pPr>
            <a:r>
              <a:rPr lang="en" sz="1400">
                <a:latin typeface="Calibri"/>
                <a:ea typeface="Calibri"/>
                <a:cs typeface="Calibri"/>
                <a:sym typeface="Calibri"/>
              </a:rPr>
              <a:t>Encourages setting habits early during childhood and allows organisations to work together with parents</a:t>
            </a:r>
            <a:endParaRPr sz="1400">
              <a:latin typeface="Calibri"/>
              <a:ea typeface="Calibri"/>
              <a:cs typeface="Calibri"/>
              <a:sym typeface="Calibri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Calibri"/>
              <a:buChar char="●"/>
            </a:pPr>
            <a:r>
              <a:rPr lang="en" sz="1400">
                <a:latin typeface="Calibri"/>
                <a:ea typeface="Calibri"/>
                <a:cs typeface="Calibri"/>
                <a:sym typeface="Calibri"/>
              </a:rPr>
              <a:t>Including health promotion in the educational curriculum</a:t>
            </a:r>
            <a:endParaRPr sz="1400"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400">
                <a:latin typeface="Calibri"/>
                <a:ea typeface="Calibri"/>
                <a:cs typeface="Calibri"/>
                <a:sym typeface="Calibri"/>
              </a:rPr>
              <a:t>(</a:t>
            </a:r>
            <a:r>
              <a:rPr lang="en" sz="1400">
                <a:latin typeface="Calibri"/>
                <a:ea typeface="Calibri"/>
                <a:cs typeface="Calibri"/>
                <a:sym typeface="Calibri"/>
              </a:rPr>
              <a:t>Seiffge-Krenke, 2001)</a:t>
            </a:r>
            <a:endParaRPr sz="1400">
              <a:latin typeface="Calibri"/>
              <a:ea typeface="Calibri"/>
              <a:cs typeface="Calibri"/>
              <a:sym typeface="Calibri"/>
            </a:endParaRPr>
          </a:p>
          <a:p>
            <a:pPr indent="-317500" lvl="0" marL="457200" rtl="0" algn="l">
              <a:spcBef>
                <a:spcPts val="1200"/>
              </a:spcBef>
              <a:spcAft>
                <a:spcPts val="0"/>
              </a:spcAft>
              <a:buSzPts val="1400"/>
              <a:buFont typeface="Calibri"/>
              <a:buChar char="●"/>
            </a:pPr>
            <a:r>
              <a:rPr lang="en" sz="1400">
                <a:latin typeface="Calibri"/>
                <a:ea typeface="Calibri"/>
                <a:cs typeface="Calibri"/>
                <a:sym typeface="Calibri"/>
              </a:rPr>
              <a:t>Providing educational content, easy to understand encourages people to take action</a:t>
            </a:r>
            <a:endParaRPr sz="1400">
              <a:latin typeface="Calibri"/>
              <a:ea typeface="Calibri"/>
              <a:cs typeface="Calibri"/>
              <a:sym typeface="Calibri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Font typeface="Calibri"/>
              <a:buChar char="●"/>
            </a:pPr>
            <a:r>
              <a:rPr lang="en" sz="1400">
                <a:latin typeface="Calibri"/>
                <a:ea typeface="Calibri"/>
                <a:cs typeface="Calibri"/>
                <a:sym typeface="Calibri"/>
              </a:rPr>
              <a:t>Reading of consequences and long term illnesses warns people</a:t>
            </a:r>
            <a:endParaRPr sz="1400"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2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u="sng">
                <a:latin typeface="Calibri"/>
                <a:ea typeface="Calibri"/>
                <a:cs typeface="Calibri"/>
                <a:sym typeface="Calibri"/>
              </a:rPr>
              <a:t>References</a:t>
            </a:r>
            <a:endParaRPr b="1" u="sng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9" name="Google Shape;109;p21"/>
          <p:cNvSpPr txBox="1"/>
          <p:nvPr>
            <p:ph idx="1" type="body"/>
          </p:nvPr>
        </p:nvSpPr>
        <p:spPr>
          <a:xfrm>
            <a:off x="311700" y="1152475"/>
            <a:ext cx="8520600" cy="355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Brahmbhatt (2017) </a:t>
            </a:r>
            <a:r>
              <a:rPr i="1"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Social and Physical determinants of obesity in adults. 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Available at:</a:t>
            </a:r>
            <a:r>
              <a:rPr lang="en" sz="1200">
                <a:solidFill>
                  <a:schemeClr val="dk1"/>
                </a:solidFill>
                <a:uFill>
                  <a:noFill/>
                </a:uFill>
                <a:latin typeface="Calibri"/>
                <a:ea typeface="Calibri"/>
                <a:cs typeface="Calibri"/>
                <a:sym typeface="Calibri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" sz="1200" u="sng">
                <a:solidFill>
                  <a:srgbClr val="0563C1"/>
                </a:solidFill>
                <a:latin typeface="Calibri"/>
                <a:ea typeface="Calibri"/>
                <a:cs typeface="Calibri"/>
                <a:sym typeface="Calibri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https://medcraveonline.com/AOWMC/social-and-physical-determinants-of-obesity-in-adults.html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(Accessed 20</a:t>
            </a:r>
            <a:r>
              <a:rPr baseline="30000"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July 2023)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Diabetes (2022) </a:t>
            </a:r>
            <a:r>
              <a:rPr i="1"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Diabetes and Obesity.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Available at:</a:t>
            </a:r>
            <a:r>
              <a:rPr lang="en" sz="1200">
                <a:solidFill>
                  <a:schemeClr val="dk1"/>
                </a:solidFill>
                <a:uFill>
                  <a:noFill/>
                </a:uFill>
                <a:latin typeface="Calibri"/>
                <a:ea typeface="Calibri"/>
                <a:cs typeface="Calibri"/>
                <a:sym typeface="Calibri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" sz="1200" u="sng">
                <a:solidFill>
                  <a:srgbClr val="0563C1"/>
                </a:solidFill>
                <a:latin typeface="Calibri"/>
                <a:ea typeface="Calibri"/>
                <a:cs typeface="Calibri"/>
                <a:sym typeface="Calibri"/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https://www.diabetes.co.uk/diabetes-and-obesity.html#:~:text=Links%20between%20obesity%20and%20type%202%20diabetes&amp;text=In%20fact%2C%20obesity%20is%20believed,BMI%20of%20less%20than%2022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. (Accessed 20</a:t>
            </a:r>
            <a:r>
              <a:rPr baseline="30000"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July 2023)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Djalalina (2015) </a:t>
            </a:r>
            <a:r>
              <a:rPr i="1"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Health Impacts of Obesity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. Available at</a:t>
            </a:r>
            <a:r>
              <a:rPr lang="en" sz="1200">
                <a:solidFill>
                  <a:schemeClr val="dk1"/>
                </a:solidFill>
                <a:uFill>
                  <a:noFill/>
                </a:uFill>
                <a:latin typeface="Calibri"/>
                <a:ea typeface="Calibri"/>
                <a:cs typeface="Calibri"/>
                <a:sym typeface="Calibri"/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" sz="1200" u="sng">
                <a:solidFill>
                  <a:srgbClr val="0563C1"/>
                </a:solidFill>
                <a:latin typeface="Calibri"/>
                <a:ea typeface="Calibri"/>
                <a:cs typeface="Calibri"/>
                <a:sym typeface="Calibri"/>
                <a:hlinkClick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https://www.ncbi.nlm.nih.gov/pmc/articles/PMC4386197/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(Accessed 20</a:t>
            </a:r>
            <a:r>
              <a:rPr baseline="30000"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July 2023)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Fruh (2017) </a:t>
            </a:r>
            <a:r>
              <a:rPr i="1"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Obesity: Risk factors, complications, and strategies for sustainable long‐term weight management 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Available at:</a:t>
            </a:r>
            <a:r>
              <a:rPr lang="en" sz="1200">
                <a:solidFill>
                  <a:schemeClr val="dk1"/>
                </a:solidFill>
                <a:uFill>
                  <a:noFill/>
                </a:uFill>
                <a:latin typeface="Calibri"/>
                <a:ea typeface="Calibri"/>
                <a:cs typeface="Calibri"/>
                <a:sym typeface="Calibri"/>
                <a:hlinkClick r:id="rId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" sz="1200" u="sng">
                <a:solidFill>
                  <a:srgbClr val="0563C1"/>
                </a:solidFill>
                <a:latin typeface="Calibri"/>
                <a:ea typeface="Calibri"/>
                <a:cs typeface="Calibri"/>
                <a:sym typeface="Calibri"/>
                <a:hlinkClick r:id="rId10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https://www.ncbi.nlm.nih.gov/pmc/articles/PMC6088226/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(Accessed 20</a:t>
            </a:r>
            <a:r>
              <a:rPr baseline="30000"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July 2023)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Hancock (2021) </a:t>
            </a:r>
            <a:r>
              <a:rPr i="1"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Pattern and trends in excess weight among adults in England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. Available at:</a:t>
            </a:r>
            <a:r>
              <a:rPr lang="en" sz="1200">
                <a:solidFill>
                  <a:schemeClr val="dk1"/>
                </a:solidFill>
                <a:uFill>
                  <a:noFill/>
                </a:uFill>
                <a:latin typeface="Calibri"/>
                <a:ea typeface="Calibri"/>
                <a:cs typeface="Calibri"/>
                <a:sym typeface="Calibri"/>
                <a:hlinkClick r:id="rId11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" sz="1200" u="sng">
                <a:solidFill>
                  <a:srgbClr val="0563C1"/>
                </a:solidFill>
                <a:latin typeface="Calibri"/>
                <a:ea typeface="Calibri"/>
                <a:cs typeface="Calibri"/>
                <a:sym typeface="Calibri"/>
                <a:hlinkClick r:id="rId12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https://ukhsa.blog.gov.uk/2021/03/04/patterns-and-trends-in-excess-weight-among-adults-in-england/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(Accessed 20</a:t>
            </a:r>
            <a:r>
              <a:rPr baseline="30000"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July 2023)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22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u="sng">
                <a:latin typeface="Calibri"/>
                <a:ea typeface="Calibri"/>
                <a:cs typeface="Calibri"/>
                <a:sym typeface="Calibri"/>
              </a:rPr>
              <a:t>References</a:t>
            </a:r>
            <a:endParaRPr b="1" u="sng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5" name="Google Shape;115;p22"/>
          <p:cNvSpPr txBox="1"/>
          <p:nvPr>
            <p:ph idx="1" type="body"/>
          </p:nvPr>
        </p:nvSpPr>
        <p:spPr>
          <a:xfrm>
            <a:off x="311700" y="1152475"/>
            <a:ext cx="8520600" cy="355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latin typeface="Calibri"/>
                <a:ea typeface="Calibri"/>
                <a:cs typeface="Calibri"/>
                <a:sym typeface="Calibri"/>
              </a:rPr>
              <a:t>Nhlbi (2013) </a:t>
            </a:r>
            <a:r>
              <a:rPr i="1" lang="en" sz="1200">
                <a:latin typeface="Calibri"/>
                <a:ea typeface="Calibri"/>
                <a:cs typeface="Calibri"/>
                <a:sym typeface="Calibri"/>
              </a:rPr>
              <a:t>Managing overweight and Obesity in Adults.</a:t>
            </a:r>
            <a:r>
              <a:rPr lang="en" sz="1200">
                <a:latin typeface="Calibri"/>
                <a:ea typeface="Calibri"/>
                <a:cs typeface="Calibri"/>
                <a:sym typeface="Calibri"/>
              </a:rPr>
              <a:t> Available at: </a:t>
            </a:r>
            <a:r>
              <a:rPr lang="en" sz="1200" u="sng">
                <a:solidFill>
                  <a:schemeClr val="accent5"/>
                </a:solidFill>
                <a:latin typeface="Calibri"/>
                <a:ea typeface="Calibri"/>
                <a:cs typeface="Calibri"/>
                <a:sym typeface="Calibri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https://www.nhlbi.nih.gov/sites/default/files/media/docs/obesity-evidence-review.pdf</a:t>
            </a:r>
            <a:r>
              <a:rPr lang="en" sz="1200">
                <a:latin typeface="Calibri"/>
                <a:ea typeface="Calibri"/>
                <a:cs typeface="Calibri"/>
                <a:sym typeface="Calibri"/>
              </a:rPr>
              <a:t> (Accessed 20th July 2023)</a:t>
            </a:r>
            <a:endParaRPr sz="1200"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NHS (2023) </a:t>
            </a:r>
            <a:r>
              <a:rPr i="1"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Obesity. 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Available at:</a:t>
            </a:r>
            <a:r>
              <a:rPr lang="en" sz="1200">
                <a:solidFill>
                  <a:schemeClr val="dk1"/>
                </a:solidFill>
                <a:uFill>
                  <a:noFill/>
                </a:uFill>
                <a:latin typeface="Calibri"/>
                <a:ea typeface="Calibri"/>
                <a:cs typeface="Calibri"/>
                <a:sym typeface="Calibri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" sz="1200" u="sng">
                <a:solidFill>
                  <a:srgbClr val="0563C1"/>
                </a:solidFill>
                <a:latin typeface="Calibri"/>
                <a:ea typeface="Calibri"/>
                <a:cs typeface="Calibri"/>
                <a:sym typeface="Calibri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https://www.nhs.uk/conditions/obesity/#overview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(Accessed 20</a:t>
            </a:r>
            <a:r>
              <a:rPr baseline="30000"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July 2023)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Seiffge-Krenke (2001) </a:t>
            </a:r>
            <a:r>
              <a:rPr i="1"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Health Promotion in Schools.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Available at: https://www.sciencedirect.com/science/article/abs/pii/B0080430767038882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9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23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u="sng">
                <a:latin typeface="Calibri"/>
                <a:ea typeface="Calibri"/>
                <a:cs typeface="Calibri"/>
                <a:sym typeface="Calibri"/>
              </a:rPr>
              <a:t>References</a:t>
            </a:r>
            <a:endParaRPr b="1" u="sng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1" name="Google Shape;121;p23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Shekar, Popkin (2020) </a:t>
            </a:r>
            <a:r>
              <a:rPr i="1"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Obesity: Health and Economic Consequences of an Impending Global Challenge. 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Available at:</a:t>
            </a:r>
            <a:r>
              <a:rPr lang="en" sz="1200">
                <a:solidFill>
                  <a:schemeClr val="dk1"/>
                </a:solidFill>
                <a:uFill>
                  <a:noFill/>
                </a:uFill>
                <a:latin typeface="Calibri"/>
                <a:ea typeface="Calibri"/>
                <a:cs typeface="Calibri"/>
                <a:sym typeface="Calibri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" sz="1200" u="sng">
                <a:solidFill>
                  <a:srgbClr val="0563C1"/>
                </a:solidFill>
                <a:latin typeface="Calibri"/>
                <a:ea typeface="Calibri"/>
                <a:cs typeface="Calibri"/>
                <a:sym typeface="Calibri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https://www.worldbank.org/en/topic/nutrition/publication/obesity-health-and-economic-consequences-of-an-impending-global-challenge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(Accessed 20th July 2023)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World Obesity Atlas (2023) </a:t>
            </a:r>
            <a:r>
              <a:rPr i="1"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Economic impact of overweight and obesity to surpass $4 trillion by 2035. 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Available at:</a:t>
            </a:r>
            <a:r>
              <a:rPr lang="en" sz="1200">
                <a:solidFill>
                  <a:schemeClr val="dk1"/>
                </a:solidFill>
                <a:uFill>
                  <a:noFill/>
                </a:uFill>
                <a:latin typeface="Calibri"/>
                <a:ea typeface="Calibri"/>
                <a:cs typeface="Calibri"/>
                <a:sym typeface="Calibri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" sz="1200" u="sng">
                <a:solidFill>
                  <a:srgbClr val="0563C1"/>
                </a:solidFill>
                <a:latin typeface="Calibri"/>
                <a:ea typeface="Calibri"/>
                <a:cs typeface="Calibri"/>
                <a:sym typeface="Calibri"/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https://www.worldobesity.org/news/economic-impact-of-overweight-and-obesity-to-surpass-4-trillion-by-2035#:~:text=The%20World%20Obesity%20Atlas%202023,of%20COVID%2D19%20in%202020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. (Accessed 20</a:t>
            </a:r>
            <a:r>
              <a:rPr baseline="30000"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July 2023)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latin typeface="Calibri"/>
                <a:ea typeface="Calibri"/>
                <a:cs typeface="Calibri"/>
                <a:sym typeface="Calibri"/>
              </a:rPr>
              <a:t>World Health Organisation (no date) </a:t>
            </a:r>
            <a:r>
              <a:rPr i="1" lang="en" sz="1200">
                <a:latin typeface="Calibri"/>
                <a:ea typeface="Calibri"/>
                <a:cs typeface="Calibri"/>
                <a:sym typeface="Calibri"/>
              </a:rPr>
              <a:t>Health Promotion</a:t>
            </a:r>
            <a:r>
              <a:rPr lang="en" sz="1200">
                <a:latin typeface="Calibri"/>
                <a:ea typeface="Calibri"/>
                <a:cs typeface="Calibri"/>
                <a:sym typeface="Calibri"/>
              </a:rPr>
              <a:t>. Available at: </a:t>
            </a:r>
            <a:r>
              <a:rPr lang="en" sz="1200" u="sng">
                <a:solidFill>
                  <a:schemeClr val="accent5"/>
                </a:solidFill>
                <a:latin typeface="Calibri"/>
                <a:ea typeface="Calibri"/>
                <a:cs typeface="Calibri"/>
                <a:sym typeface="Calibri"/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https://www.who.int/westernpacific/about/how-we-work/programmes/health-promotion#:~:text=As%20a%20core%20function%20of,community%20action%20and%20personal%20skills</a:t>
            </a:r>
            <a:r>
              <a:rPr lang="en" sz="1200">
                <a:latin typeface="Calibri"/>
                <a:ea typeface="Calibri"/>
                <a:cs typeface="Calibri"/>
                <a:sym typeface="Calibri"/>
              </a:rPr>
              <a:t>. (Accessed 20th July 2023)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World Obesity (2016) </a:t>
            </a:r>
            <a:r>
              <a:rPr i="1"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Prevalence of Obesity. 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Available at: </a:t>
            </a:r>
            <a:r>
              <a:rPr lang="en" sz="1200" u="sng">
                <a:solidFill>
                  <a:schemeClr val="accent5"/>
                </a:solidFill>
                <a:latin typeface="Calibri"/>
                <a:ea typeface="Calibri"/>
                <a:cs typeface="Calibri"/>
                <a:sym typeface="Calibri"/>
                <a:hlinkClick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https://www.worldobesity.org/about/about-obesity/prevalence-of-obesity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(Accessed 20th July 2023)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