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65" r:id="rId5"/>
    <p:sldId id="266" r:id="rId6"/>
    <p:sldId id="452" r:id="rId7"/>
    <p:sldId id="320" r:id="rId8"/>
    <p:sldId id="321" r:id="rId9"/>
    <p:sldId id="354" r:id="rId10"/>
    <p:sldId id="325" r:id="rId11"/>
    <p:sldId id="355" r:id="rId12"/>
    <p:sldId id="305" r:id="rId13"/>
    <p:sldId id="462" r:id="rId14"/>
    <p:sldId id="463" r:id="rId15"/>
    <p:sldId id="464" r:id="rId16"/>
    <p:sldId id="465" r:id="rId17"/>
    <p:sldId id="466" r:id="rId18"/>
    <p:sldId id="323" r:id="rId19"/>
    <p:sldId id="342" r:id="rId20"/>
    <p:sldId id="343" r:id="rId21"/>
    <p:sldId id="333" r:id="rId22"/>
    <p:sldId id="303" r:id="rId23"/>
    <p:sldId id="341" r:id="rId24"/>
    <p:sldId id="46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C9EF04-C325-4E82-8D60-65078C681BE5}" v="20" dt="2022-09-28T10:45:55.0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61457" autoAdjust="0"/>
  </p:normalViewPr>
  <p:slideViewPr>
    <p:cSldViewPr snapToGrid="0">
      <p:cViewPr varScale="1">
        <p:scale>
          <a:sx n="54" d="100"/>
          <a:sy n="54" d="100"/>
        </p:scale>
        <p:origin x="1314" y="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F130BA-6D84-4D5C-AADF-DE0E464B08A6}" type="datetimeFigureOut">
              <a:rPr lang="en-GB" smtClean="0"/>
              <a:t>12/09/2023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E980CD-8002-477D-90BF-A1ADCDAA909C}" type="slidenum">
              <a:rPr lang="en-GB" smtClean="0"/>
              <a:t>‹#›</a:t>
            </a:fld>
            <a:endParaRPr lang="en-GB"/>
          </a:p>
        </p:txBody>
      </p:sp>
    </p:spTree>
    <p:extLst>
      <p:ext uri="{BB962C8B-B14F-4D97-AF65-F5344CB8AC3E}">
        <p14:creationId xmlns:p14="http://schemas.microsoft.com/office/powerpoint/2010/main" val="3127968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DC809C-2232-4865-AFB0-A6938D4F2433}" type="slidenum">
              <a:rPr lang="en-GB" smtClean="0"/>
              <a:t>1</a:t>
            </a:fld>
            <a:endParaRPr lang="en-GB"/>
          </a:p>
        </p:txBody>
      </p:sp>
    </p:spTree>
    <p:extLst>
      <p:ext uri="{BB962C8B-B14F-4D97-AF65-F5344CB8AC3E}">
        <p14:creationId xmlns:p14="http://schemas.microsoft.com/office/powerpoint/2010/main" val="643063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2</a:t>
            </a:fld>
            <a:endParaRPr lang="en-GB"/>
          </a:p>
        </p:txBody>
      </p:sp>
    </p:spTree>
    <p:extLst>
      <p:ext uri="{BB962C8B-B14F-4D97-AF65-F5344CB8AC3E}">
        <p14:creationId xmlns:p14="http://schemas.microsoft.com/office/powerpoint/2010/main" val="3100546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Discussion </a:t>
            </a:r>
          </a:p>
        </p:txBody>
      </p:sp>
      <p:sp>
        <p:nvSpPr>
          <p:cNvPr id="4" name="Slide Number Placeholder 3"/>
          <p:cNvSpPr>
            <a:spLocks noGrp="1"/>
          </p:cNvSpPr>
          <p:nvPr>
            <p:ph type="sldNum" sz="quarter" idx="5"/>
          </p:nvPr>
        </p:nvSpPr>
        <p:spPr/>
        <p:txBody>
          <a:bodyPr/>
          <a:lstStyle/>
          <a:p>
            <a:fld id="{03DC809C-2232-4865-AFB0-A6938D4F2433}" type="slidenum">
              <a:rPr lang="en-GB" smtClean="0"/>
              <a:t>3</a:t>
            </a:fld>
            <a:endParaRPr lang="en-GB"/>
          </a:p>
        </p:txBody>
      </p:sp>
    </p:spTree>
    <p:extLst>
      <p:ext uri="{BB962C8B-B14F-4D97-AF65-F5344CB8AC3E}">
        <p14:creationId xmlns:p14="http://schemas.microsoft.com/office/powerpoint/2010/main" val="17427452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genuine responses from teachers I have asked</a:t>
            </a:r>
          </a:p>
        </p:txBody>
      </p:sp>
      <p:sp>
        <p:nvSpPr>
          <p:cNvPr id="4" name="Slide Number Placeholder 3"/>
          <p:cNvSpPr>
            <a:spLocks noGrp="1"/>
          </p:cNvSpPr>
          <p:nvPr>
            <p:ph type="sldNum" sz="quarter" idx="10"/>
          </p:nvPr>
        </p:nvSpPr>
        <p:spPr/>
        <p:txBody>
          <a:bodyPr/>
          <a:lstStyle/>
          <a:p>
            <a:fld id="{79902DAC-7D19-4A83-928E-C9984FCD9667}" type="slidenum">
              <a:rPr lang="en-GB" smtClean="0"/>
              <a:t>4</a:t>
            </a:fld>
            <a:endParaRPr lang="en-GB"/>
          </a:p>
        </p:txBody>
      </p:sp>
    </p:spTree>
    <p:extLst>
      <p:ext uri="{BB962C8B-B14F-4D97-AF65-F5344CB8AC3E}">
        <p14:creationId xmlns:p14="http://schemas.microsoft.com/office/powerpoint/2010/main" val="2806530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Discussion </a:t>
            </a:r>
          </a:p>
        </p:txBody>
      </p:sp>
      <p:sp>
        <p:nvSpPr>
          <p:cNvPr id="4" name="Slide Number Placeholder 3"/>
          <p:cNvSpPr>
            <a:spLocks noGrp="1"/>
          </p:cNvSpPr>
          <p:nvPr>
            <p:ph type="sldNum" sz="quarter" idx="10"/>
          </p:nvPr>
        </p:nvSpPr>
        <p:spPr/>
        <p:txBody>
          <a:bodyPr/>
          <a:lstStyle/>
          <a:p>
            <a:fld id="{79902DAC-7D19-4A83-928E-C9984FCD9667}" type="slidenum">
              <a:rPr lang="en-GB" smtClean="0"/>
              <a:t>5</a:t>
            </a:fld>
            <a:endParaRPr lang="en-GB"/>
          </a:p>
        </p:txBody>
      </p:sp>
    </p:spTree>
    <p:extLst>
      <p:ext uri="{BB962C8B-B14F-4D97-AF65-F5344CB8AC3E}">
        <p14:creationId xmlns:p14="http://schemas.microsoft.com/office/powerpoint/2010/main" val="2736458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DC809C-2232-4865-AFB0-A6938D4F2433}" type="slidenum">
              <a:rPr lang="en-GB" smtClean="0"/>
              <a:t>6</a:t>
            </a:fld>
            <a:endParaRPr lang="en-GB"/>
          </a:p>
        </p:txBody>
      </p:sp>
    </p:spTree>
    <p:extLst>
      <p:ext uri="{BB962C8B-B14F-4D97-AF65-F5344CB8AC3E}">
        <p14:creationId xmlns:p14="http://schemas.microsoft.com/office/powerpoint/2010/main" val="78070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0061" indent="-170061">
              <a:buFont typeface="Arial" panose="020B0604020202020204" pitchFamily="34" charset="0"/>
              <a:buChar char="•"/>
            </a:pPr>
            <a:r>
              <a:rPr lang="en-GB" dirty="0"/>
              <a:t>Definitions about formative assessment revolve around the purpose of assessment being to </a:t>
            </a:r>
            <a:r>
              <a:rPr lang="en-GB" b="1" dirty="0"/>
              <a:t>improve learning</a:t>
            </a:r>
            <a:endParaRPr lang="en-GB" dirty="0"/>
          </a:p>
          <a:p>
            <a:pPr marL="170061" indent="-170061">
              <a:buFont typeface="Arial" panose="020B0604020202020204" pitchFamily="34" charset="0"/>
              <a:buChar char="•"/>
            </a:pPr>
            <a:r>
              <a:rPr lang="en-GB" dirty="0"/>
              <a:t>Formative assessment has been under development in various manifestations for the last</a:t>
            </a:r>
            <a:r>
              <a:rPr lang="en-GB" baseline="0" dirty="0"/>
              <a:t> couple of decades</a:t>
            </a:r>
          </a:p>
          <a:p>
            <a:pPr marL="170061" indent="-170061">
              <a:buFont typeface="Arial" panose="020B0604020202020204" pitchFamily="34" charset="0"/>
              <a:buChar char="•"/>
            </a:pPr>
            <a:endParaRPr lang="en-GB" baseline="0" dirty="0"/>
          </a:p>
          <a:p>
            <a:pPr marL="170061" indent="-170061">
              <a:buFont typeface="Arial" panose="020B0604020202020204" pitchFamily="34" charset="0"/>
              <a:buChar char="•"/>
            </a:pPr>
            <a:r>
              <a:rPr lang="en-GB" baseline="0" dirty="0"/>
              <a:t>Current interpretations of formative assessment  - also known as </a:t>
            </a:r>
            <a:r>
              <a:rPr lang="en-GB" baseline="0" dirty="0" err="1"/>
              <a:t>AfL</a:t>
            </a:r>
            <a:r>
              <a:rPr lang="en-GB" baseline="0" dirty="0"/>
              <a:t> – are often linked to Black and </a:t>
            </a:r>
            <a:r>
              <a:rPr lang="en-GB" baseline="0" dirty="0" err="1"/>
              <a:t>Wiliam’s</a:t>
            </a:r>
            <a:r>
              <a:rPr lang="en-GB" baseline="0" dirty="0"/>
              <a:t> (1998) review of literature and subsequent developments by the UK’s Assessment Reform Group (2002) </a:t>
            </a:r>
          </a:p>
          <a:p>
            <a:pPr marL="170061" indent="-170061">
              <a:buFont typeface="Arial" panose="020B0604020202020204" pitchFamily="34" charset="0"/>
              <a:buChar char="•"/>
            </a:pPr>
            <a:endParaRPr lang="en-GB" baseline="0" dirty="0"/>
          </a:p>
          <a:p>
            <a:pPr marL="170061" indent="-170061">
              <a:buFont typeface="Arial" panose="020B0604020202020204" pitchFamily="34" charset="0"/>
              <a:buChar char="•"/>
            </a:pPr>
            <a:endParaRPr lang="en-GB" baseline="0" dirty="0"/>
          </a:p>
          <a:p>
            <a:endParaRPr lang="en-GB" dirty="0"/>
          </a:p>
        </p:txBody>
      </p:sp>
      <p:sp>
        <p:nvSpPr>
          <p:cNvPr id="4" name="Slide Number Placeholder 3"/>
          <p:cNvSpPr>
            <a:spLocks noGrp="1"/>
          </p:cNvSpPr>
          <p:nvPr>
            <p:ph type="sldNum" sz="quarter" idx="10"/>
          </p:nvPr>
        </p:nvSpPr>
        <p:spPr/>
        <p:txBody>
          <a:bodyPr/>
          <a:lstStyle/>
          <a:p>
            <a:fld id="{79902DAC-7D19-4A83-928E-C9984FCD9667}" type="slidenum">
              <a:rPr lang="en-GB" smtClean="0"/>
              <a:t>7</a:t>
            </a:fld>
            <a:endParaRPr lang="en-GB"/>
          </a:p>
        </p:txBody>
      </p:sp>
    </p:spTree>
    <p:extLst>
      <p:ext uri="{BB962C8B-B14F-4D97-AF65-F5344CB8AC3E}">
        <p14:creationId xmlns:p14="http://schemas.microsoft.com/office/powerpoint/2010/main" val="2637386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DC809C-2232-4865-AFB0-A6938D4F2433}" type="slidenum">
              <a:rPr lang="en-GB" smtClean="0"/>
              <a:t>8</a:t>
            </a:fld>
            <a:endParaRPr lang="en-GB"/>
          </a:p>
        </p:txBody>
      </p:sp>
    </p:spTree>
    <p:extLst>
      <p:ext uri="{BB962C8B-B14F-4D97-AF65-F5344CB8AC3E}">
        <p14:creationId xmlns:p14="http://schemas.microsoft.com/office/powerpoint/2010/main" val="31855575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9</a:t>
            </a:fld>
            <a:endParaRPr lang="en-GB"/>
          </a:p>
        </p:txBody>
      </p:sp>
    </p:spTree>
    <p:extLst>
      <p:ext uri="{BB962C8B-B14F-4D97-AF65-F5344CB8AC3E}">
        <p14:creationId xmlns:p14="http://schemas.microsoft.com/office/powerpoint/2010/main" val="939359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Word document </a:t>
            </a:r>
          </a:p>
        </p:txBody>
      </p:sp>
      <p:sp>
        <p:nvSpPr>
          <p:cNvPr id="4" name="Slide Number Placeholder 3"/>
          <p:cNvSpPr>
            <a:spLocks noGrp="1"/>
          </p:cNvSpPr>
          <p:nvPr>
            <p:ph type="sldNum" sz="quarter" idx="5"/>
          </p:nvPr>
        </p:nvSpPr>
        <p:spPr/>
        <p:txBody>
          <a:bodyPr/>
          <a:lstStyle/>
          <a:p>
            <a:fld id="{21E980CD-8002-477D-90BF-A1ADCDAA909C}" type="slidenum">
              <a:rPr lang="en-GB" smtClean="0"/>
              <a:t>10</a:t>
            </a:fld>
            <a:endParaRPr lang="en-GB"/>
          </a:p>
        </p:txBody>
      </p:sp>
    </p:spTree>
    <p:extLst>
      <p:ext uri="{BB962C8B-B14F-4D97-AF65-F5344CB8AC3E}">
        <p14:creationId xmlns:p14="http://schemas.microsoft.com/office/powerpoint/2010/main" val="33173702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11</a:t>
            </a:fld>
            <a:endParaRPr lang="en-GB"/>
          </a:p>
        </p:txBody>
      </p:sp>
    </p:spTree>
    <p:extLst>
      <p:ext uri="{BB962C8B-B14F-4D97-AF65-F5344CB8AC3E}">
        <p14:creationId xmlns:p14="http://schemas.microsoft.com/office/powerpoint/2010/main" val="3652817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12</a:t>
            </a:fld>
            <a:endParaRPr lang="en-GB"/>
          </a:p>
        </p:txBody>
      </p:sp>
    </p:spTree>
    <p:extLst>
      <p:ext uri="{BB962C8B-B14F-4D97-AF65-F5344CB8AC3E}">
        <p14:creationId xmlns:p14="http://schemas.microsoft.com/office/powerpoint/2010/main" val="2779959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13</a:t>
            </a:fld>
            <a:endParaRPr lang="en-GB"/>
          </a:p>
        </p:txBody>
      </p:sp>
    </p:spTree>
    <p:extLst>
      <p:ext uri="{BB962C8B-B14F-4D97-AF65-F5344CB8AC3E}">
        <p14:creationId xmlns:p14="http://schemas.microsoft.com/office/powerpoint/2010/main" val="3953721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14</a:t>
            </a:fld>
            <a:endParaRPr lang="en-GB"/>
          </a:p>
        </p:txBody>
      </p:sp>
    </p:spTree>
    <p:extLst>
      <p:ext uri="{BB962C8B-B14F-4D97-AF65-F5344CB8AC3E}">
        <p14:creationId xmlns:p14="http://schemas.microsoft.com/office/powerpoint/2010/main" val="19941429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902DAC-7D19-4A83-928E-C9984FCD9667}" type="slidenum">
              <a:rPr lang="en-GB" smtClean="0"/>
              <a:t>15</a:t>
            </a:fld>
            <a:endParaRPr lang="en-GB"/>
          </a:p>
        </p:txBody>
      </p:sp>
    </p:spTree>
    <p:extLst>
      <p:ext uri="{BB962C8B-B14F-4D97-AF65-F5344CB8AC3E}">
        <p14:creationId xmlns:p14="http://schemas.microsoft.com/office/powerpoint/2010/main" val="42943101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F13EDF-A0C2-4299-A0B0-2D4E56DDF845}" type="slidenum">
              <a:rPr lang="en-GB" smtClean="0"/>
              <a:t>16</a:t>
            </a:fld>
            <a:endParaRPr lang="en-GB"/>
          </a:p>
        </p:txBody>
      </p:sp>
    </p:spTree>
    <p:extLst>
      <p:ext uri="{BB962C8B-B14F-4D97-AF65-F5344CB8AC3E}">
        <p14:creationId xmlns:p14="http://schemas.microsoft.com/office/powerpoint/2010/main" val="1432930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F13EDF-A0C2-4299-A0B0-2D4E56DDF845}" type="slidenum">
              <a:rPr lang="en-GB" smtClean="0"/>
              <a:t>17</a:t>
            </a:fld>
            <a:endParaRPr lang="en-GB"/>
          </a:p>
        </p:txBody>
      </p:sp>
    </p:spTree>
    <p:extLst>
      <p:ext uri="{BB962C8B-B14F-4D97-AF65-F5344CB8AC3E}">
        <p14:creationId xmlns:p14="http://schemas.microsoft.com/office/powerpoint/2010/main" val="35819841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0061" indent="-170061">
              <a:buFont typeface="Arial" panose="020B0604020202020204" pitchFamily="34" charset="0"/>
              <a:buChar char="•"/>
            </a:pPr>
            <a:r>
              <a:rPr lang="en-GB" dirty="0" err="1"/>
              <a:t>AfL</a:t>
            </a:r>
            <a:r>
              <a:rPr lang="en-GB" dirty="0"/>
              <a:t> is founded on a constructivist view of learning, which strongly recognises that </a:t>
            </a:r>
            <a:r>
              <a:rPr lang="en-GB" u="sng" dirty="0"/>
              <a:t>learning is something that</a:t>
            </a:r>
            <a:r>
              <a:rPr lang="en-GB" u="sng" baseline="0" dirty="0"/>
              <a:t> happens inside the mind of the learner – it is something they DO.  </a:t>
            </a:r>
          </a:p>
          <a:p>
            <a:pPr marL="170061" indent="-170061">
              <a:buFont typeface="Arial" panose="020B0604020202020204" pitchFamily="34" charset="0"/>
              <a:buChar char="•"/>
            </a:pPr>
            <a:endParaRPr lang="en-GB" u="sng" baseline="0" dirty="0"/>
          </a:p>
          <a:p>
            <a:pPr marL="170061" indent="-170061">
              <a:buFont typeface="Arial" panose="020B0604020202020204" pitchFamily="34" charset="0"/>
              <a:buChar char="•"/>
            </a:pPr>
            <a:r>
              <a:rPr lang="en-GB" u="none" baseline="0" dirty="0"/>
              <a:t>No matter what ARTISTRY we employ as teachers, learning is still something that learners do for themselves</a:t>
            </a:r>
          </a:p>
          <a:p>
            <a:pPr marL="170061" indent="-170061">
              <a:buFont typeface="Arial" panose="020B0604020202020204" pitchFamily="34" charset="0"/>
              <a:buChar char="•"/>
            </a:pPr>
            <a:endParaRPr lang="en-GB" u="none" baseline="0" dirty="0"/>
          </a:p>
          <a:p>
            <a:pPr marL="170061" indent="-170061">
              <a:buFont typeface="Arial" panose="020B0604020202020204" pitchFamily="34" charset="0"/>
              <a:buChar char="•"/>
            </a:pPr>
            <a:r>
              <a:rPr lang="en-GB" u="none" baseline="0" dirty="0"/>
              <a:t>It’s all too easy to get in to the habit of talking about learning as a product – as the outcome of teaching.  </a:t>
            </a:r>
            <a:r>
              <a:rPr lang="en-GB" u="none" baseline="0" dirty="0" err="1"/>
              <a:t>AfL</a:t>
            </a:r>
            <a:r>
              <a:rPr lang="en-GB" u="none" baseline="0" dirty="0"/>
              <a:t> focuses on learning as a PROCESS, giving pupils the opportunity to reflect and make sense of their recent learning experiences</a:t>
            </a:r>
          </a:p>
          <a:p>
            <a:pPr marL="170061" indent="-170061">
              <a:buFont typeface="Arial" panose="020B0604020202020204" pitchFamily="34" charset="0"/>
              <a:buChar char="•"/>
            </a:pPr>
            <a:endParaRPr lang="en-GB" u="none" baseline="0" dirty="0"/>
          </a:p>
          <a:p>
            <a:pPr marL="170061" indent="-170061">
              <a:buFont typeface="Arial" panose="020B0604020202020204" pitchFamily="34" charset="0"/>
              <a:buChar char="•"/>
            </a:pPr>
            <a:r>
              <a:rPr lang="en-GB" u="none" baseline="0" dirty="0"/>
              <a:t>Question should NOT be “How can I teach better?” but “How can I help my pupils to become better learners?”</a:t>
            </a:r>
          </a:p>
          <a:p>
            <a:pPr marL="170061" indent="-170061">
              <a:buFont typeface="Arial" panose="020B0604020202020204" pitchFamily="34" charset="0"/>
              <a:buChar char="•"/>
            </a:pPr>
            <a:r>
              <a:rPr lang="en-GB" u="none" baseline="0" dirty="0"/>
              <a:t>Therefore, the role of the teacher is to provide sufficient structure to SCAFFOLD tasks and activities and to REGULATE learning by intervening and providing FEEDBACK </a:t>
            </a:r>
          </a:p>
          <a:p>
            <a:pPr marL="170061" indent="-170061">
              <a:buFont typeface="Arial" panose="020B0604020202020204" pitchFamily="34" charset="0"/>
              <a:buChar char="•"/>
            </a:pPr>
            <a:r>
              <a:rPr lang="en-GB" u="none" baseline="0" dirty="0"/>
              <a:t>Each new task will generate a different ZPD </a:t>
            </a:r>
            <a:endParaRPr lang="en-GB" u="none" dirty="0"/>
          </a:p>
        </p:txBody>
      </p:sp>
      <p:sp>
        <p:nvSpPr>
          <p:cNvPr id="4" name="Slide Number Placeholder 3"/>
          <p:cNvSpPr>
            <a:spLocks noGrp="1"/>
          </p:cNvSpPr>
          <p:nvPr>
            <p:ph type="sldNum" sz="quarter" idx="10"/>
          </p:nvPr>
        </p:nvSpPr>
        <p:spPr/>
        <p:txBody>
          <a:bodyPr/>
          <a:lstStyle/>
          <a:p>
            <a:pPr>
              <a:defRPr/>
            </a:pPr>
            <a:fld id="{B5558541-AB78-4A89-8AAF-902939CD1B16}" type="slidenum">
              <a:rPr lang="cy-GB" altLang="en-US" smtClean="0"/>
              <a:pPr>
                <a:defRPr/>
              </a:pPr>
              <a:t>18</a:t>
            </a:fld>
            <a:endParaRPr lang="cy-GB" altLang="en-US"/>
          </a:p>
        </p:txBody>
      </p:sp>
    </p:spTree>
    <p:extLst>
      <p:ext uri="{BB962C8B-B14F-4D97-AF65-F5344CB8AC3E}">
        <p14:creationId xmlns:p14="http://schemas.microsoft.com/office/powerpoint/2010/main" val="5959385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F13EDF-A0C2-4299-A0B0-2D4E56DDF845}" type="slidenum">
              <a:rPr lang="en-GB" smtClean="0"/>
              <a:t>19</a:t>
            </a:fld>
            <a:endParaRPr lang="en-GB"/>
          </a:p>
        </p:txBody>
      </p:sp>
    </p:spTree>
    <p:extLst>
      <p:ext uri="{BB962C8B-B14F-4D97-AF65-F5344CB8AC3E}">
        <p14:creationId xmlns:p14="http://schemas.microsoft.com/office/powerpoint/2010/main" val="973927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902DAC-7D19-4A83-928E-C9984FCD9667}" type="slidenum">
              <a:rPr lang="en-GB" smtClean="0"/>
              <a:t>20</a:t>
            </a:fld>
            <a:endParaRPr lang="en-GB"/>
          </a:p>
        </p:txBody>
      </p:sp>
    </p:spTree>
    <p:extLst>
      <p:ext uri="{BB962C8B-B14F-4D97-AF65-F5344CB8AC3E}">
        <p14:creationId xmlns:p14="http://schemas.microsoft.com/office/powerpoint/2010/main" val="19143970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E980CD-8002-477D-90BF-A1ADCDAA909C}" type="slidenum">
              <a:rPr lang="en-GB" smtClean="0"/>
              <a:t>21</a:t>
            </a:fld>
            <a:endParaRPr lang="en-GB"/>
          </a:p>
        </p:txBody>
      </p:sp>
    </p:spTree>
    <p:extLst>
      <p:ext uri="{BB962C8B-B14F-4D97-AF65-F5344CB8AC3E}">
        <p14:creationId xmlns:p14="http://schemas.microsoft.com/office/powerpoint/2010/main" val="531042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D38E3-B35F-4F21-B32C-C51C8F8AED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51936F-7853-4DA4-82E2-69F511F57E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726CCB-693C-473F-BFD3-1DEE84E6EF5A}"/>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5" name="Footer Placeholder 4">
            <a:extLst>
              <a:ext uri="{FF2B5EF4-FFF2-40B4-BE49-F238E27FC236}">
                <a16:creationId xmlns:a16="http://schemas.microsoft.com/office/drawing/2014/main" id="{A5EAD00E-4343-419C-8A30-A75EB5513F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860A6A-F096-45EA-93BE-9659A776B812}"/>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2000015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55C90-0513-420B-B6DF-7FB16553F9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69AD42-BDD9-4FFE-AD6E-0B4373B743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FA578B-3AE4-4843-AD9B-3F46725B8C0A}"/>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5" name="Footer Placeholder 4">
            <a:extLst>
              <a:ext uri="{FF2B5EF4-FFF2-40B4-BE49-F238E27FC236}">
                <a16:creationId xmlns:a16="http://schemas.microsoft.com/office/drawing/2014/main" id="{AA883183-4C70-4A1A-866B-D69FC5DEF1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EA2B76-C146-4DBF-806C-1E5C4E9169E5}"/>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2822750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96D96-0B0F-49A2-B59C-3970C222FA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40FD58-7267-4B4B-86B3-35210390E8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E4BDF-F908-4DB5-A9CE-2F13FA280AC1}"/>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5" name="Footer Placeholder 4">
            <a:extLst>
              <a:ext uri="{FF2B5EF4-FFF2-40B4-BE49-F238E27FC236}">
                <a16:creationId xmlns:a16="http://schemas.microsoft.com/office/drawing/2014/main" id="{75FEC993-222A-4994-84DD-510537CE0F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6BBCB0-7898-432E-80B0-2493A527C56F}"/>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425533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B66AF-8539-4BF7-B747-74A5D685C8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DEF163-5B0F-42CF-8811-16FF31E532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81C9D1-BC3F-4DDC-8F10-707BE4F88E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505E32-4673-4B06-BE76-EFEFD9875A5E}"/>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6" name="Footer Placeholder 5">
            <a:extLst>
              <a:ext uri="{FF2B5EF4-FFF2-40B4-BE49-F238E27FC236}">
                <a16:creationId xmlns:a16="http://schemas.microsoft.com/office/drawing/2014/main" id="{EECAEE3C-75F9-4BDA-A6C4-9AA2EC0AF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2C29F1-3B38-4DE1-BE83-3548B3A5D2DF}"/>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683646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8CC44-FF18-40F3-A4D2-40572883FC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DB9C57-CBD0-470A-9A30-85496B5734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039927-93B2-427D-8502-E2952D29DB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0993751-52E8-40AD-857A-F2570256C5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5BF2F7-C9ED-4875-B66A-42CC2E7367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F807FD-D9A4-4DAC-B8B1-352F37C7BD0F}"/>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8" name="Footer Placeholder 7">
            <a:extLst>
              <a:ext uri="{FF2B5EF4-FFF2-40B4-BE49-F238E27FC236}">
                <a16:creationId xmlns:a16="http://schemas.microsoft.com/office/drawing/2014/main" id="{01FFAEFA-4249-46C8-B206-06107F59D9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39ADCF-90FE-4EA4-8E5C-56413D65E7D4}"/>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3967876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5F53D-49A6-4187-A292-10181CE556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DF11BF-4A18-44AA-BB24-904375FD8080}"/>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4" name="Footer Placeholder 3">
            <a:extLst>
              <a:ext uri="{FF2B5EF4-FFF2-40B4-BE49-F238E27FC236}">
                <a16:creationId xmlns:a16="http://schemas.microsoft.com/office/drawing/2014/main" id="{B9643E94-EFD1-468A-8635-E252605197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766746-9A88-4B43-98AA-E0E37F342E76}"/>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623178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7DCA39-8D41-42F6-9742-89367B5C5F85}"/>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3" name="Footer Placeholder 2">
            <a:extLst>
              <a:ext uri="{FF2B5EF4-FFF2-40B4-BE49-F238E27FC236}">
                <a16:creationId xmlns:a16="http://schemas.microsoft.com/office/drawing/2014/main" id="{73171E3D-42F8-43D0-8167-D5141628EF3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23D38B-3959-4A07-8524-A36D7AD899C3}"/>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3372660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D4F57-B8E1-454B-A1A9-2E48D09C67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C35599B-6DC9-43EB-9D6E-1128CC2455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659E98-9BF0-41C5-9568-6DC987096C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BB6EFF-F2CA-48C2-BECC-D1C225F7E612}"/>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6" name="Footer Placeholder 5">
            <a:extLst>
              <a:ext uri="{FF2B5EF4-FFF2-40B4-BE49-F238E27FC236}">
                <a16:creationId xmlns:a16="http://schemas.microsoft.com/office/drawing/2014/main" id="{D2A72134-8002-4761-BC55-4CB3FAC85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827F97-E237-4C96-8E67-309687B0860B}"/>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462318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67E06-FF1F-4261-B665-1BA3FD79E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9AEBE9-899A-4A32-9C23-AC76E96F7D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3936F2-267B-433B-AD45-844F5D26AB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C70372-F2DF-4729-BDA2-740A94EF0430}"/>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6" name="Footer Placeholder 5">
            <a:extLst>
              <a:ext uri="{FF2B5EF4-FFF2-40B4-BE49-F238E27FC236}">
                <a16:creationId xmlns:a16="http://schemas.microsoft.com/office/drawing/2014/main" id="{83B5B476-A6DA-4724-B761-A8B754DA5F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6FFFED-A0F0-4A9B-A4D4-2079F0F274BE}"/>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716019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7A06B-1ADA-4198-BB3F-DE93D886B8C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293AE5-58E9-4FEC-9E20-E2E86DE61D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2A05C2-C546-4A6F-BE0D-4D6DC433B348}"/>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5" name="Footer Placeholder 4">
            <a:extLst>
              <a:ext uri="{FF2B5EF4-FFF2-40B4-BE49-F238E27FC236}">
                <a16:creationId xmlns:a16="http://schemas.microsoft.com/office/drawing/2014/main" id="{A247FF7D-E8E7-4A5D-83EE-77A7FBC00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0A3417-AD80-476C-91D0-D64533254B97}"/>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442542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6052FD-7162-401C-8AA4-8999E17EC3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82E554-EF65-43CC-9419-1ED175C2DF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14AFBB-11DC-46DD-B332-8A559EAEF438}"/>
              </a:ext>
            </a:extLst>
          </p:cNvPr>
          <p:cNvSpPr>
            <a:spLocks noGrp="1"/>
          </p:cNvSpPr>
          <p:nvPr>
            <p:ph type="dt" sz="half" idx="10"/>
          </p:nvPr>
        </p:nvSpPr>
        <p:spPr/>
        <p:txBody>
          <a:bodyPr/>
          <a:lstStyle/>
          <a:p>
            <a:fld id="{B95CD1DD-42E7-43D8-9AC4-88366F6E3B83}" type="datetimeFigureOut">
              <a:rPr lang="en-GB" smtClean="0"/>
              <a:t>12/09/2023</a:t>
            </a:fld>
            <a:endParaRPr lang="en-GB"/>
          </a:p>
        </p:txBody>
      </p:sp>
      <p:sp>
        <p:nvSpPr>
          <p:cNvPr id="5" name="Footer Placeholder 4">
            <a:extLst>
              <a:ext uri="{FF2B5EF4-FFF2-40B4-BE49-F238E27FC236}">
                <a16:creationId xmlns:a16="http://schemas.microsoft.com/office/drawing/2014/main" id="{4D33EF28-B9E8-442A-AC31-E73C473542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892A1C-393A-48FD-9570-C72CE71E2875}"/>
              </a:ext>
            </a:extLst>
          </p:cNvPr>
          <p:cNvSpPr>
            <a:spLocks noGrp="1"/>
          </p:cNvSpPr>
          <p:nvPr>
            <p:ph type="sldNum" sz="quarter" idx="12"/>
          </p:nvPr>
        </p:nvSpPr>
        <p:spPr/>
        <p:txBody>
          <a:bodyPr/>
          <a:lstStyle/>
          <a:p>
            <a:fld id="{86056F99-80F2-4145-848C-05D4FF4554BD}" type="slidenum">
              <a:rPr lang="en-GB" smtClean="0"/>
              <a:t>‹#›</a:t>
            </a:fld>
            <a:endParaRPr lang="en-GB"/>
          </a:p>
        </p:txBody>
      </p:sp>
    </p:spTree>
    <p:extLst>
      <p:ext uri="{BB962C8B-B14F-4D97-AF65-F5344CB8AC3E}">
        <p14:creationId xmlns:p14="http://schemas.microsoft.com/office/powerpoint/2010/main" val="1765067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1A673D-4968-4746-B07C-597998054A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E626FD-DB77-460E-B315-3A57CAD394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07EB3D-AB42-4094-B3D4-79FD56B648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CD1DD-42E7-43D8-9AC4-88366F6E3B83}" type="datetimeFigureOut">
              <a:rPr lang="en-GB" smtClean="0"/>
              <a:t>12/09/2023</a:t>
            </a:fld>
            <a:endParaRPr lang="en-GB"/>
          </a:p>
        </p:txBody>
      </p:sp>
      <p:sp>
        <p:nvSpPr>
          <p:cNvPr id="5" name="Footer Placeholder 4">
            <a:extLst>
              <a:ext uri="{FF2B5EF4-FFF2-40B4-BE49-F238E27FC236}">
                <a16:creationId xmlns:a16="http://schemas.microsoft.com/office/drawing/2014/main" id="{A55AABAE-6960-485A-8216-169CD66F59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3327E6F-5A95-4784-AA1D-165982F715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056F99-80F2-4145-848C-05D4FF4554BD}" type="slidenum">
              <a:rPr lang="en-GB" smtClean="0"/>
              <a:t>‹#›</a:t>
            </a:fld>
            <a:endParaRPr lang="en-GB"/>
          </a:p>
        </p:txBody>
      </p:sp>
    </p:spTree>
    <p:extLst>
      <p:ext uri="{BB962C8B-B14F-4D97-AF65-F5344CB8AC3E}">
        <p14:creationId xmlns:p14="http://schemas.microsoft.com/office/powerpoint/2010/main" val="1251601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hyperlink" Target="https://www.youtube.com/watch?v=zZL6Zf5lMVw"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s://www.wjec.co.uk/qualifications/religious-studies-as-a-level/#tab_keydocuments" TargetMode="External"/><Relationship Id="rId4" Type="http://schemas.openxmlformats.org/officeDocument/2006/relationships/hyperlink" Target="https://www.wjec.co.uk/qualifications/religious-studies-gcse/#tab_keydocum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ware, fastening, sitting, pair&#10;&#10;Description automatically generated">
            <a:extLst>
              <a:ext uri="{FF2B5EF4-FFF2-40B4-BE49-F238E27FC236}">
                <a16:creationId xmlns:a16="http://schemas.microsoft.com/office/drawing/2014/main" id="{23AB88E5-DA6F-4CC6-8CAF-68AA8FB92B3B}"/>
              </a:ext>
            </a:extLst>
          </p:cNvPr>
          <p:cNvPicPr>
            <a:picLocks noChangeAspect="1"/>
          </p:cNvPicPr>
          <p:nvPr/>
        </p:nvPicPr>
        <p:blipFill rotWithShape="1">
          <a:blip r:embed="rId3">
            <a:alphaModFix amt="42000"/>
          </a:blip>
          <a:srcRect t="15319" b="9695"/>
          <a:stretch/>
        </p:blipFill>
        <p:spPr>
          <a:xfrm>
            <a:off x="20" y="1282"/>
            <a:ext cx="12191980" cy="6856718"/>
          </a:xfrm>
          <a:prstGeom prst="rect">
            <a:avLst/>
          </a:prstGeom>
          <a:effectLst>
            <a:softEdge rad="1270000"/>
          </a:effectLst>
        </p:spPr>
      </p:pic>
      <p:sp>
        <p:nvSpPr>
          <p:cNvPr id="3" name="TextBox 2">
            <a:extLst>
              <a:ext uri="{FF2B5EF4-FFF2-40B4-BE49-F238E27FC236}">
                <a16:creationId xmlns:a16="http://schemas.microsoft.com/office/drawing/2014/main" id="{5A92F476-B2BD-440F-9191-094E95298908}"/>
              </a:ext>
            </a:extLst>
          </p:cNvPr>
          <p:cNvSpPr txBox="1"/>
          <p:nvPr/>
        </p:nvSpPr>
        <p:spPr>
          <a:xfrm>
            <a:off x="457200" y="345233"/>
            <a:ext cx="9707732" cy="1446550"/>
          </a:xfrm>
          <a:prstGeom prst="rect">
            <a:avLst/>
          </a:prstGeom>
          <a:noFill/>
        </p:spPr>
        <p:txBody>
          <a:bodyPr wrap="square" rtlCol="0">
            <a:spAutoFit/>
          </a:bodyPr>
          <a:lstStyle/>
          <a:p>
            <a:r>
              <a:rPr lang="en-GB" sz="4400" b="1" dirty="0" err="1"/>
              <a:t>Cyswllt</a:t>
            </a:r>
            <a:r>
              <a:rPr lang="en-GB" sz="4400" b="1" dirty="0"/>
              <a:t> at </a:t>
            </a:r>
            <a:r>
              <a:rPr lang="en-GB" sz="4400" b="1" dirty="0" err="1"/>
              <a:t>yr</a:t>
            </a:r>
            <a:r>
              <a:rPr lang="en-GB" sz="4400" b="1" dirty="0"/>
              <a:t> </a:t>
            </a:r>
            <a:r>
              <a:rPr lang="en-GB" sz="4400" b="1" dirty="0" err="1"/>
              <a:t>egwyddorion</a:t>
            </a:r>
            <a:r>
              <a:rPr lang="en-GB" sz="4400" b="1" dirty="0"/>
              <a:t> </a:t>
            </a:r>
            <a:r>
              <a:rPr lang="en-GB" sz="4400" b="1" dirty="0" err="1"/>
              <a:t>addysgegol</a:t>
            </a:r>
            <a:r>
              <a:rPr lang="en-GB" sz="4400" b="1" dirty="0"/>
              <a:t>:</a:t>
            </a:r>
          </a:p>
          <a:p>
            <a:r>
              <a:rPr lang="en-GB" sz="4400" b="1" dirty="0"/>
              <a:t>Link to pedagogical principles</a:t>
            </a:r>
          </a:p>
        </p:txBody>
      </p:sp>
      <p:sp>
        <p:nvSpPr>
          <p:cNvPr id="4" name="TextBox 3">
            <a:extLst>
              <a:ext uri="{FF2B5EF4-FFF2-40B4-BE49-F238E27FC236}">
                <a16:creationId xmlns:a16="http://schemas.microsoft.com/office/drawing/2014/main" id="{8B9DDBCF-0092-42A3-AC8A-022542A32678}"/>
              </a:ext>
            </a:extLst>
          </p:cNvPr>
          <p:cNvSpPr txBox="1"/>
          <p:nvPr/>
        </p:nvSpPr>
        <p:spPr>
          <a:xfrm>
            <a:off x="457200" y="2225102"/>
            <a:ext cx="10944808" cy="3477875"/>
          </a:xfrm>
          <a:prstGeom prst="rect">
            <a:avLst/>
          </a:prstGeom>
          <a:noFill/>
        </p:spPr>
        <p:txBody>
          <a:bodyPr wrap="square" rtlCol="0">
            <a:spAutoFit/>
          </a:bodyPr>
          <a:lstStyle/>
          <a:p>
            <a:r>
              <a:rPr lang="en-GB" sz="4400" b="1" dirty="0"/>
              <a:t>2. </a:t>
            </a:r>
          </a:p>
          <a:p>
            <a:endParaRPr lang="en-GB" sz="4400" b="1" dirty="0"/>
          </a:p>
          <a:p>
            <a:r>
              <a:rPr lang="en-GB" sz="4400" b="1" dirty="0"/>
              <a:t>7. </a:t>
            </a:r>
          </a:p>
          <a:p>
            <a:endParaRPr lang="en-GB" sz="4400" b="1" dirty="0"/>
          </a:p>
          <a:p>
            <a:r>
              <a:rPr lang="en-GB" sz="4400" b="1" dirty="0"/>
              <a:t>12. </a:t>
            </a:r>
          </a:p>
        </p:txBody>
      </p:sp>
    </p:spTree>
    <p:extLst>
      <p:ext uri="{BB962C8B-B14F-4D97-AF65-F5344CB8AC3E}">
        <p14:creationId xmlns:p14="http://schemas.microsoft.com/office/powerpoint/2010/main" val="613004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A910A8-C908-427A-86EC-B9DC8B94991B}"/>
              </a:ext>
            </a:extLst>
          </p:cNvPr>
          <p:cNvPicPr>
            <a:picLocks noChangeAspect="1"/>
          </p:cNvPicPr>
          <p:nvPr/>
        </p:nvPicPr>
        <p:blipFill rotWithShape="1">
          <a:blip r:embed="rId3"/>
          <a:srcRect b="10794"/>
          <a:stretch/>
        </p:blipFill>
        <p:spPr>
          <a:xfrm>
            <a:off x="9093200" y="78725"/>
            <a:ext cx="2946400" cy="2838646"/>
          </a:xfrm>
          <a:prstGeom prst="rect">
            <a:avLst/>
          </a:prstGeom>
        </p:spPr>
      </p:pic>
      <p:sp>
        <p:nvSpPr>
          <p:cNvPr id="3" name="TextBox 2">
            <a:extLst>
              <a:ext uri="{FF2B5EF4-FFF2-40B4-BE49-F238E27FC236}">
                <a16:creationId xmlns:a16="http://schemas.microsoft.com/office/drawing/2014/main" id="{D2154C45-9EEE-4117-B36A-784C12DCE356}"/>
              </a:ext>
            </a:extLst>
          </p:cNvPr>
          <p:cNvSpPr txBox="1"/>
          <p:nvPr/>
        </p:nvSpPr>
        <p:spPr>
          <a:xfrm>
            <a:off x="631372" y="424543"/>
            <a:ext cx="6117771" cy="1446550"/>
          </a:xfrm>
          <a:prstGeom prst="rect">
            <a:avLst/>
          </a:prstGeom>
          <a:noFill/>
        </p:spPr>
        <p:txBody>
          <a:bodyPr wrap="square" rtlCol="0">
            <a:spAutoFit/>
          </a:bodyPr>
          <a:lstStyle/>
          <a:p>
            <a:r>
              <a:rPr lang="en-GB" sz="4400" b="1" dirty="0" err="1"/>
              <a:t>Amcanion</a:t>
            </a:r>
            <a:r>
              <a:rPr lang="en-GB" sz="4400" b="1" dirty="0"/>
              <a:t> y </a:t>
            </a:r>
            <a:r>
              <a:rPr lang="en-GB" sz="4400" b="1" dirty="0" err="1"/>
              <a:t>sesiwn</a:t>
            </a:r>
            <a:endParaRPr lang="en-GB" sz="4400" b="1" dirty="0"/>
          </a:p>
          <a:p>
            <a:r>
              <a:rPr lang="en-GB" sz="4400" b="1" dirty="0"/>
              <a:t>Session aims</a:t>
            </a:r>
          </a:p>
        </p:txBody>
      </p:sp>
      <p:sp>
        <p:nvSpPr>
          <p:cNvPr id="4" name="TextBox 3">
            <a:extLst>
              <a:ext uri="{FF2B5EF4-FFF2-40B4-BE49-F238E27FC236}">
                <a16:creationId xmlns:a16="http://schemas.microsoft.com/office/drawing/2014/main" id="{EE20789C-959E-4264-9CFF-A601572F843F}"/>
              </a:ext>
            </a:extLst>
          </p:cNvPr>
          <p:cNvSpPr txBox="1"/>
          <p:nvPr/>
        </p:nvSpPr>
        <p:spPr>
          <a:xfrm>
            <a:off x="914400" y="1393185"/>
            <a:ext cx="8839200" cy="144655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endParaRPr lang="en-GB" sz="2800" dirty="0">
              <a:latin typeface="Arial Rounded MT Bold" panose="020F0704030504030204" pitchFamily="34" charset="0"/>
            </a:endParaRPr>
          </a:p>
          <a:p>
            <a:pPr marL="457200" indent="-457200">
              <a:buFont typeface="Arial" panose="020B0604020202020204" pitchFamily="34" charset="0"/>
              <a:buChar char="•"/>
            </a:pPr>
            <a:endParaRPr lang="en-GB" sz="2800" dirty="0"/>
          </a:p>
        </p:txBody>
      </p:sp>
      <p:sp>
        <p:nvSpPr>
          <p:cNvPr id="6" name="TextBox 5">
            <a:extLst>
              <a:ext uri="{FF2B5EF4-FFF2-40B4-BE49-F238E27FC236}">
                <a16:creationId xmlns:a16="http://schemas.microsoft.com/office/drawing/2014/main" id="{8D2646AC-3F56-4CA2-8955-1B63250540BE}"/>
              </a:ext>
            </a:extLst>
          </p:cNvPr>
          <p:cNvSpPr txBox="1"/>
          <p:nvPr/>
        </p:nvSpPr>
        <p:spPr>
          <a:xfrm>
            <a:off x="283029" y="1498048"/>
            <a:ext cx="9863256" cy="2000548"/>
          </a:xfrm>
          <a:prstGeom prst="rect">
            <a:avLst/>
          </a:prstGeom>
          <a:noFill/>
        </p:spPr>
        <p:txBody>
          <a:bodyPr wrap="square" rtlCol="0">
            <a:spAutoFit/>
          </a:bodyPr>
          <a:lstStyle/>
          <a:p>
            <a:endParaRPr lang="en-GB" sz="2800" dirty="0">
              <a:latin typeface="Calibri" panose="020F0502020204030204" pitchFamily="34" charset="0"/>
            </a:endParaRP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endParaRPr lang="en-GB" sz="2400" dirty="0">
              <a:latin typeface="Calibri" panose="020F0502020204030204" pitchFamily="34" charset="0"/>
            </a:endParaRPr>
          </a:p>
        </p:txBody>
      </p:sp>
      <p:graphicFrame>
        <p:nvGraphicFramePr>
          <p:cNvPr id="5" name="Table 8">
            <a:extLst>
              <a:ext uri="{FF2B5EF4-FFF2-40B4-BE49-F238E27FC236}">
                <a16:creationId xmlns:a16="http://schemas.microsoft.com/office/drawing/2014/main" id="{D06D2EBD-8449-DF38-E6D5-CB67C88B82D9}"/>
              </a:ext>
            </a:extLst>
          </p:cNvPr>
          <p:cNvGraphicFramePr>
            <a:graphicFrameLocks noGrp="1"/>
          </p:cNvGraphicFramePr>
          <p:nvPr>
            <p:extLst>
              <p:ext uri="{D42A27DB-BD31-4B8C-83A1-F6EECF244321}">
                <p14:modId xmlns:p14="http://schemas.microsoft.com/office/powerpoint/2010/main" val="2269272314"/>
              </p:ext>
            </p:extLst>
          </p:nvPr>
        </p:nvGraphicFramePr>
        <p:xfrm>
          <a:off x="488271" y="2201658"/>
          <a:ext cx="9454720" cy="4114800"/>
        </p:xfrm>
        <a:graphic>
          <a:graphicData uri="http://schemas.openxmlformats.org/drawingml/2006/table">
            <a:tbl>
              <a:tblPr firstRow="1" bandRow="1">
                <a:tableStyleId>{5C22544A-7EE6-4342-B048-85BDC9FD1C3A}</a:tableStyleId>
              </a:tblPr>
              <a:tblGrid>
                <a:gridCol w="4727360">
                  <a:extLst>
                    <a:ext uri="{9D8B030D-6E8A-4147-A177-3AD203B41FA5}">
                      <a16:colId xmlns:a16="http://schemas.microsoft.com/office/drawing/2014/main" val="161550261"/>
                    </a:ext>
                  </a:extLst>
                </a:gridCol>
                <a:gridCol w="4727360">
                  <a:extLst>
                    <a:ext uri="{9D8B030D-6E8A-4147-A177-3AD203B41FA5}">
                      <a16:colId xmlns:a16="http://schemas.microsoft.com/office/drawing/2014/main" val="2421380753"/>
                    </a:ext>
                  </a:extLst>
                </a:gridCol>
              </a:tblGrid>
              <a:tr h="3516087">
                <a:tc>
                  <a:txBody>
                    <a:bodyPr/>
                    <a:lstStyle/>
                    <a:p>
                      <a:r>
                        <a:rPr lang="en-GB" sz="2400" dirty="0" err="1"/>
                        <a:t>Deall</a:t>
                      </a:r>
                      <a:r>
                        <a:rPr lang="en-GB" sz="2400" dirty="0"/>
                        <a:t> y </a:t>
                      </a:r>
                      <a:r>
                        <a:rPr lang="en-GB" sz="2400" dirty="0" err="1"/>
                        <a:t>gwahaniaeth</a:t>
                      </a:r>
                      <a:r>
                        <a:rPr lang="en-GB" sz="2400" dirty="0"/>
                        <a:t> </a:t>
                      </a:r>
                      <a:r>
                        <a:rPr lang="en-GB" sz="2400" dirty="0" err="1"/>
                        <a:t>rhwng</a:t>
                      </a:r>
                      <a:r>
                        <a:rPr lang="en-GB" sz="2400" dirty="0"/>
                        <a:t> </a:t>
                      </a:r>
                      <a:r>
                        <a:rPr lang="en-GB" sz="2400" dirty="0" err="1"/>
                        <a:t>asesu</a:t>
                      </a:r>
                      <a:r>
                        <a:rPr lang="en-GB" sz="2400" dirty="0"/>
                        <a:t> </a:t>
                      </a:r>
                      <a:r>
                        <a:rPr lang="en-GB" sz="2400" dirty="0" err="1"/>
                        <a:t>crynodol</a:t>
                      </a:r>
                      <a:r>
                        <a:rPr lang="en-GB" sz="2400" dirty="0"/>
                        <a:t> a </a:t>
                      </a:r>
                      <a:r>
                        <a:rPr lang="en-GB" sz="2400" dirty="0" err="1"/>
                        <a:t>ffurfiannol</a:t>
                      </a:r>
                      <a:endParaRPr lang="en-GB" sz="2400" dirty="0"/>
                    </a:p>
                    <a:p>
                      <a:endParaRPr lang="en-GB" sz="2400" dirty="0"/>
                    </a:p>
                    <a:p>
                      <a:r>
                        <a:rPr lang="en-GB" sz="2400" dirty="0" err="1"/>
                        <a:t>Dechrau</a:t>
                      </a:r>
                      <a:r>
                        <a:rPr lang="en-GB" sz="2400" dirty="0"/>
                        <a:t> </a:t>
                      </a:r>
                      <a:r>
                        <a:rPr lang="en-GB" sz="2400" dirty="0" err="1"/>
                        <a:t>gwerthuso</a:t>
                      </a:r>
                      <a:r>
                        <a:rPr lang="en-GB" sz="2400" dirty="0"/>
                        <a:t> </a:t>
                      </a:r>
                      <a:r>
                        <a:rPr lang="en-GB" sz="2400" dirty="0" err="1"/>
                        <a:t>strategaethau</a:t>
                      </a:r>
                      <a:r>
                        <a:rPr lang="en-GB" sz="2400" dirty="0"/>
                        <a:t> </a:t>
                      </a:r>
                      <a:r>
                        <a:rPr lang="en-GB" sz="2400" dirty="0" err="1"/>
                        <a:t>Asesu</a:t>
                      </a:r>
                      <a:r>
                        <a:rPr lang="en-GB" sz="2400" dirty="0"/>
                        <a:t> </a:t>
                      </a:r>
                      <a:r>
                        <a:rPr lang="en-GB" sz="2400" dirty="0" err="1"/>
                        <a:t>ar</a:t>
                      </a:r>
                      <a:r>
                        <a:rPr lang="en-GB" sz="2400" dirty="0"/>
                        <a:t> </a:t>
                      </a:r>
                      <a:r>
                        <a:rPr lang="en-GB" sz="2400" dirty="0" err="1"/>
                        <a:t>gyfer</a:t>
                      </a:r>
                      <a:r>
                        <a:rPr lang="en-GB" sz="2400" dirty="0"/>
                        <a:t> </a:t>
                      </a:r>
                      <a:r>
                        <a:rPr lang="en-GB" sz="2400" dirty="0" err="1"/>
                        <a:t>Dysgu</a:t>
                      </a:r>
                      <a:endParaRPr lang="en-GB" sz="2400" dirty="0"/>
                    </a:p>
                    <a:p>
                      <a:endParaRPr lang="en-GB" sz="2400" dirty="0"/>
                    </a:p>
                    <a:p>
                      <a:r>
                        <a:rPr lang="en-GB" sz="2400" dirty="0" err="1"/>
                        <a:t>Defnyddio'r</a:t>
                      </a:r>
                      <a:r>
                        <a:rPr lang="en-GB" sz="2400" dirty="0"/>
                        <a:t> </a:t>
                      </a:r>
                      <a:r>
                        <a:rPr lang="en-GB" sz="2400" dirty="0" err="1"/>
                        <a:t>wybodaeth</a:t>
                      </a:r>
                      <a:r>
                        <a:rPr lang="en-GB" sz="2400" dirty="0"/>
                        <a:t> a </a:t>
                      </a:r>
                      <a:r>
                        <a:rPr lang="en-GB" sz="2400" dirty="0" err="1"/>
                        <a:t>gyflwynwyd</a:t>
                      </a:r>
                      <a:r>
                        <a:rPr lang="en-GB" sz="2400" dirty="0"/>
                        <a:t> </a:t>
                      </a:r>
                      <a:r>
                        <a:rPr lang="en-GB" sz="2400" dirty="0" err="1"/>
                        <a:t>i</a:t>
                      </a:r>
                      <a:r>
                        <a:rPr lang="en-GB" sz="2400" dirty="0"/>
                        <a:t> </a:t>
                      </a:r>
                      <a:r>
                        <a:rPr lang="en-GB" sz="2400" dirty="0" err="1"/>
                        <a:t>wella</a:t>
                      </a:r>
                      <a:r>
                        <a:rPr lang="en-GB" sz="2400" dirty="0"/>
                        <a:t> </a:t>
                      </a:r>
                      <a:r>
                        <a:rPr lang="en-GB" sz="2400" dirty="0" err="1"/>
                        <a:t>cynllunio</a:t>
                      </a:r>
                      <a:r>
                        <a:rPr lang="en-GB" sz="2400" dirty="0"/>
                        <a:t> </a:t>
                      </a:r>
                      <a:r>
                        <a:rPr lang="en-GB" sz="2400" dirty="0" err="1"/>
                        <a:t>yn</a:t>
                      </a:r>
                      <a:r>
                        <a:rPr lang="en-GB" sz="2400" dirty="0"/>
                        <a:t> ECAD6008 a PTE1/2</a:t>
                      </a:r>
                    </a:p>
                  </a:txBody>
                  <a:tcPr/>
                </a:tc>
                <a:tc>
                  <a:txBody>
                    <a:bodyPr/>
                    <a:lstStyle/>
                    <a:p>
                      <a:pPr marL="342900" indent="-342900">
                        <a:buFont typeface="Arial" panose="020B0604020202020204" pitchFamily="34" charset="0"/>
                        <a:buChar char="•"/>
                      </a:pPr>
                      <a:r>
                        <a:rPr lang="en-GB" sz="2400" dirty="0">
                          <a:latin typeface="Calibri" panose="020F0502020204030204" pitchFamily="34" charset="0"/>
                        </a:rPr>
                        <a:t>To understand the difference between summative and formative assessment </a:t>
                      </a:r>
                    </a:p>
                    <a:p>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To begin to evaluate Assessment for Learning strategies</a:t>
                      </a:r>
                    </a:p>
                    <a:p>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To use the information presented to enhance planning in ECAD6008 and PTE1/2</a:t>
                      </a:r>
                    </a:p>
                    <a:p>
                      <a:endParaRPr lang="en-GB" sz="2400" dirty="0"/>
                    </a:p>
                  </a:txBody>
                  <a:tcPr/>
                </a:tc>
                <a:extLst>
                  <a:ext uri="{0D108BD9-81ED-4DB2-BD59-A6C34878D82A}">
                    <a16:rowId xmlns:a16="http://schemas.microsoft.com/office/drawing/2014/main" val="3398042761"/>
                  </a:ext>
                </a:extLst>
              </a:tr>
            </a:tbl>
          </a:graphicData>
        </a:graphic>
      </p:graphicFrame>
    </p:spTree>
    <p:extLst>
      <p:ext uri="{BB962C8B-B14F-4D97-AF65-F5344CB8AC3E}">
        <p14:creationId xmlns:p14="http://schemas.microsoft.com/office/powerpoint/2010/main" val="4260901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F7CAD29-849C-45E5-8DF0-C4A3FD250BDD}"/>
              </a:ext>
            </a:extLst>
          </p:cNvPr>
          <p:cNvPicPr>
            <a:picLocks noChangeAspect="1"/>
          </p:cNvPicPr>
          <p:nvPr/>
        </p:nvPicPr>
        <p:blipFill rotWithShape="1">
          <a:blip r:embed="rId3">
            <a:alphaModFix amt="40000"/>
          </a:blip>
          <a:srcRect b="19"/>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F95041A6-4BF2-4B18-80AF-FE0FAF3F21A1}"/>
              </a:ext>
            </a:extLst>
          </p:cNvPr>
          <p:cNvSpPr txBox="1"/>
          <p:nvPr/>
        </p:nvSpPr>
        <p:spPr>
          <a:xfrm>
            <a:off x="726881" y="1069599"/>
            <a:ext cx="11182120" cy="4339650"/>
          </a:xfrm>
          <a:prstGeom prst="rect">
            <a:avLst/>
          </a:prstGeom>
          <a:noFill/>
        </p:spPr>
        <p:txBody>
          <a:bodyPr wrap="square" rtlCol="0">
            <a:spAutoFit/>
          </a:bodyPr>
          <a:lstStyle/>
          <a:p>
            <a:pPr algn="ctr"/>
            <a:r>
              <a:rPr lang="en-GB" sz="13800" dirty="0"/>
              <a:t>Pam </a:t>
            </a:r>
            <a:r>
              <a:rPr lang="en-GB" sz="13800" dirty="0" err="1"/>
              <a:t>asesu</a:t>
            </a:r>
            <a:r>
              <a:rPr lang="en-GB" sz="13800" dirty="0"/>
              <a:t>?</a:t>
            </a:r>
          </a:p>
          <a:p>
            <a:pPr algn="ctr"/>
            <a:r>
              <a:rPr lang="en-GB" sz="13800" dirty="0"/>
              <a:t>Why assess? </a:t>
            </a:r>
          </a:p>
        </p:txBody>
      </p:sp>
    </p:spTree>
    <p:extLst>
      <p:ext uri="{BB962C8B-B14F-4D97-AF65-F5344CB8AC3E}">
        <p14:creationId xmlns:p14="http://schemas.microsoft.com/office/powerpoint/2010/main" val="1094262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03512" y="188640"/>
            <a:ext cx="8784976" cy="6647974"/>
          </a:xfrm>
          <a:prstGeom prst="rect">
            <a:avLst/>
          </a:prstGeom>
          <a:noFill/>
        </p:spPr>
        <p:txBody>
          <a:bodyPr wrap="square" rtlCol="0">
            <a:spAutoFit/>
          </a:bodyPr>
          <a:lstStyle/>
          <a:p>
            <a:pPr marL="457200" indent="-457200">
              <a:lnSpc>
                <a:spcPct val="150000"/>
              </a:lnSpc>
              <a:buAutoNum type="arabicPeriod"/>
            </a:pPr>
            <a:r>
              <a:rPr lang="en-GB" sz="2800" dirty="0">
                <a:latin typeface="Calibri" panose="020F0502020204030204" pitchFamily="34" charset="0"/>
              </a:rPr>
              <a:t>It allows us to monitor progress against tangible data</a:t>
            </a:r>
          </a:p>
          <a:p>
            <a:pPr marL="457200" indent="-457200">
              <a:lnSpc>
                <a:spcPct val="150000"/>
              </a:lnSpc>
              <a:buAutoNum type="arabicPeriod"/>
            </a:pPr>
            <a:r>
              <a:rPr lang="en-GB" sz="2800" dirty="0">
                <a:latin typeface="Calibri" panose="020F0502020204030204" pitchFamily="34" charset="0"/>
              </a:rPr>
              <a:t>Formal assessment needed to track progress throughout the course or key stage.</a:t>
            </a:r>
          </a:p>
          <a:p>
            <a:pPr marL="457200" indent="-457200">
              <a:lnSpc>
                <a:spcPct val="150000"/>
              </a:lnSpc>
              <a:buAutoNum type="arabicPeriod"/>
            </a:pPr>
            <a:r>
              <a:rPr lang="en-GB" sz="2800" dirty="0">
                <a:latin typeface="Calibri" panose="020F0502020204030204" pitchFamily="34" charset="0"/>
              </a:rPr>
              <a:t>Informal assessment needed to check pupils know what to do and how to progress</a:t>
            </a:r>
          </a:p>
          <a:p>
            <a:pPr marL="457200" indent="-457200">
              <a:lnSpc>
                <a:spcPct val="150000"/>
              </a:lnSpc>
              <a:buAutoNum type="arabicPeriod"/>
            </a:pPr>
            <a:r>
              <a:rPr lang="en-GB" sz="2800" dirty="0">
                <a:latin typeface="Calibri" panose="020F0502020204030204" pitchFamily="34" charset="0"/>
              </a:rPr>
              <a:t>Control!  I am accountable for results and need to manage the learning</a:t>
            </a:r>
          </a:p>
          <a:p>
            <a:pPr marL="457200" indent="-457200">
              <a:lnSpc>
                <a:spcPct val="150000"/>
              </a:lnSpc>
              <a:buAutoNum type="arabicPeriod"/>
            </a:pPr>
            <a:r>
              <a:rPr lang="en-GB" sz="2800" dirty="0">
                <a:latin typeface="Calibri" panose="020F0502020204030204" pitchFamily="34" charset="0"/>
              </a:rPr>
              <a:t>Realistic targets can be set so learners know where they are and how to progress</a:t>
            </a:r>
          </a:p>
          <a:p>
            <a:endParaRPr lang="en-GB" sz="2400" dirty="0"/>
          </a:p>
          <a:p>
            <a:pPr marL="457200" indent="-457200">
              <a:buAutoNum type="arabicPeriod"/>
            </a:pPr>
            <a:endParaRPr lang="en-GB" sz="2400" dirty="0"/>
          </a:p>
        </p:txBody>
      </p:sp>
    </p:spTree>
    <p:extLst>
      <p:ext uri="{BB962C8B-B14F-4D97-AF65-F5344CB8AC3E}">
        <p14:creationId xmlns:p14="http://schemas.microsoft.com/office/powerpoint/2010/main" val="935082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03512" y="188640"/>
            <a:ext cx="8784976" cy="6647974"/>
          </a:xfrm>
          <a:prstGeom prst="rect">
            <a:avLst/>
          </a:prstGeom>
          <a:noFill/>
        </p:spPr>
        <p:txBody>
          <a:bodyPr wrap="square" rtlCol="0">
            <a:spAutoFit/>
          </a:bodyPr>
          <a:lstStyle/>
          <a:p>
            <a:pPr marL="457200" indent="-457200">
              <a:lnSpc>
                <a:spcPct val="150000"/>
              </a:lnSpc>
              <a:buAutoNum type="arabicPeriod"/>
            </a:pPr>
            <a:r>
              <a:rPr lang="en-GB" sz="2800" dirty="0">
                <a:latin typeface="Calibri" panose="020F0502020204030204" pitchFamily="34" charset="0"/>
              </a:rPr>
              <a:t>It allows us to </a:t>
            </a:r>
            <a:r>
              <a:rPr lang="en-GB" sz="2800" dirty="0">
                <a:solidFill>
                  <a:srgbClr val="FF0000"/>
                </a:solidFill>
                <a:latin typeface="Calibri" panose="020F0502020204030204" pitchFamily="34" charset="0"/>
              </a:rPr>
              <a:t>monitor progress </a:t>
            </a:r>
            <a:r>
              <a:rPr lang="en-GB" sz="2800" dirty="0">
                <a:latin typeface="Calibri" panose="020F0502020204030204" pitchFamily="34" charset="0"/>
              </a:rPr>
              <a:t>against </a:t>
            </a:r>
            <a:r>
              <a:rPr lang="en-GB" sz="2800" dirty="0">
                <a:solidFill>
                  <a:srgbClr val="FF0000"/>
                </a:solidFill>
                <a:latin typeface="Calibri" panose="020F0502020204030204" pitchFamily="34" charset="0"/>
              </a:rPr>
              <a:t>tangible data</a:t>
            </a:r>
          </a:p>
          <a:p>
            <a:pPr marL="457200" indent="-457200">
              <a:lnSpc>
                <a:spcPct val="150000"/>
              </a:lnSpc>
              <a:buAutoNum type="arabicPeriod"/>
            </a:pPr>
            <a:r>
              <a:rPr lang="en-GB" sz="2800" dirty="0">
                <a:latin typeface="Calibri" panose="020F0502020204030204" pitchFamily="34" charset="0"/>
              </a:rPr>
              <a:t>Formal assessment needed to </a:t>
            </a:r>
            <a:r>
              <a:rPr lang="en-GB" sz="2800" dirty="0">
                <a:solidFill>
                  <a:srgbClr val="FF0000"/>
                </a:solidFill>
                <a:latin typeface="Calibri" panose="020F0502020204030204" pitchFamily="34" charset="0"/>
              </a:rPr>
              <a:t>track progress </a:t>
            </a:r>
            <a:r>
              <a:rPr lang="en-GB" sz="2800" dirty="0">
                <a:latin typeface="Calibri" panose="020F0502020204030204" pitchFamily="34" charset="0"/>
              </a:rPr>
              <a:t>throughout the course or key stage.</a:t>
            </a:r>
          </a:p>
          <a:p>
            <a:pPr marL="457200" indent="-457200">
              <a:lnSpc>
                <a:spcPct val="150000"/>
              </a:lnSpc>
              <a:buAutoNum type="arabicPeriod"/>
            </a:pPr>
            <a:r>
              <a:rPr lang="en-GB" sz="2800" dirty="0">
                <a:latin typeface="Calibri" panose="020F0502020204030204" pitchFamily="34" charset="0"/>
              </a:rPr>
              <a:t>Informal assessment needed to </a:t>
            </a:r>
            <a:r>
              <a:rPr lang="en-GB" sz="2800" dirty="0">
                <a:solidFill>
                  <a:srgbClr val="FF0000"/>
                </a:solidFill>
                <a:latin typeface="Calibri" panose="020F0502020204030204" pitchFamily="34" charset="0"/>
              </a:rPr>
              <a:t>check pupils know what to do</a:t>
            </a:r>
            <a:r>
              <a:rPr lang="en-GB" sz="2800" dirty="0">
                <a:latin typeface="Calibri" panose="020F0502020204030204" pitchFamily="34" charset="0"/>
              </a:rPr>
              <a:t> and </a:t>
            </a:r>
            <a:r>
              <a:rPr lang="en-GB" sz="2800" dirty="0">
                <a:solidFill>
                  <a:srgbClr val="FF0000"/>
                </a:solidFill>
                <a:latin typeface="Calibri" panose="020F0502020204030204" pitchFamily="34" charset="0"/>
              </a:rPr>
              <a:t>how to progress</a:t>
            </a:r>
          </a:p>
          <a:p>
            <a:pPr marL="457200" indent="-457200">
              <a:lnSpc>
                <a:spcPct val="150000"/>
              </a:lnSpc>
              <a:buAutoNum type="arabicPeriod"/>
            </a:pPr>
            <a:r>
              <a:rPr lang="en-GB" sz="2800" dirty="0">
                <a:latin typeface="Calibri" panose="020F0502020204030204" pitchFamily="34" charset="0"/>
              </a:rPr>
              <a:t>Control!  I am </a:t>
            </a:r>
            <a:r>
              <a:rPr lang="en-GB" sz="2800" dirty="0">
                <a:solidFill>
                  <a:srgbClr val="FF0000"/>
                </a:solidFill>
                <a:latin typeface="Calibri" panose="020F0502020204030204" pitchFamily="34" charset="0"/>
              </a:rPr>
              <a:t>accountable for results </a:t>
            </a:r>
            <a:r>
              <a:rPr lang="en-GB" sz="2800" dirty="0">
                <a:latin typeface="Calibri" panose="020F0502020204030204" pitchFamily="34" charset="0"/>
              </a:rPr>
              <a:t>and need to manage the learning</a:t>
            </a:r>
          </a:p>
          <a:p>
            <a:pPr marL="457200" indent="-457200">
              <a:lnSpc>
                <a:spcPct val="150000"/>
              </a:lnSpc>
              <a:buAutoNum type="arabicPeriod"/>
            </a:pPr>
            <a:r>
              <a:rPr lang="en-GB" sz="2800" dirty="0">
                <a:solidFill>
                  <a:srgbClr val="FF0000"/>
                </a:solidFill>
                <a:latin typeface="Calibri" panose="020F0502020204030204" pitchFamily="34" charset="0"/>
              </a:rPr>
              <a:t>Realistic targets </a:t>
            </a:r>
            <a:r>
              <a:rPr lang="en-GB" sz="2800" dirty="0">
                <a:latin typeface="Calibri" panose="020F0502020204030204" pitchFamily="34" charset="0"/>
              </a:rPr>
              <a:t>can be set so </a:t>
            </a:r>
            <a:r>
              <a:rPr lang="en-GB" sz="2800" dirty="0">
                <a:solidFill>
                  <a:srgbClr val="FF0000"/>
                </a:solidFill>
                <a:latin typeface="Calibri" panose="020F0502020204030204" pitchFamily="34" charset="0"/>
              </a:rPr>
              <a:t>learners know where they are</a:t>
            </a:r>
            <a:r>
              <a:rPr lang="en-GB" sz="2800" dirty="0">
                <a:latin typeface="Calibri" panose="020F0502020204030204" pitchFamily="34" charset="0"/>
              </a:rPr>
              <a:t> and </a:t>
            </a:r>
            <a:r>
              <a:rPr lang="en-GB" sz="2800" dirty="0">
                <a:solidFill>
                  <a:srgbClr val="FF0000"/>
                </a:solidFill>
                <a:latin typeface="Calibri" panose="020F0502020204030204" pitchFamily="34" charset="0"/>
              </a:rPr>
              <a:t>how to progress</a:t>
            </a:r>
          </a:p>
          <a:p>
            <a:endParaRPr lang="en-GB" sz="2400" dirty="0"/>
          </a:p>
          <a:p>
            <a:pPr marL="457200" indent="-457200">
              <a:buAutoNum type="arabicPeriod"/>
            </a:pPr>
            <a:endParaRPr lang="en-GB" sz="2400" dirty="0"/>
          </a:p>
        </p:txBody>
      </p:sp>
    </p:spTree>
    <p:extLst>
      <p:ext uri="{BB962C8B-B14F-4D97-AF65-F5344CB8AC3E}">
        <p14:creationId xmlns:p14="http://schemas.microsoft.com/office/powerpoint/2010/main" val="3467866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FE702EF-47D9-4BCB-B333-9F2109773C3C}"/>
              </a:ext>
            </a:extLst>
          </p:cNvPr>
          <p:cNvSpPr txBox="1"/>
          <p:nvPr/>
        </p:nvSpPr>
        <p:spPr>
          <a:xfrm>
            <a:off x="838199" y="4094111"/>
            <a:ext cx="10515600" cy="822326"/>
          </a:xfrm>
          <a:prstGeom prst="rect">
            <a:avLst/>
          </a:prstGeom>
        </p:spPr>
        <p:txBody>
          <a:bodyPr vert="horz" lIns="91440" tIns="45720" rIns="91440" bIns="45720" rtlCol="0" anchor="ctr">
            <a:normAutofit fontScale="77500" lnSpcReduction="20000"/>
          </a:bodyPr>
          <a:lstStyle/>
          <a:p>
            <a:pPr algn="ctr">
              <a:lnSpc>
                <a:spcPct val="90000"/>
              </a:lnSpc>
              <a:spcBef>
                <a:spcPct val="0"/>
              </a:spcBef>
              <a:spcAft>
                <a:spcPts val="600"/>
              </a:spcAft>
            </a:pPr>
            <a:r>
              <a:rPr lang="en-US" sz="3700" b="1" kern="1200" dirty="0" err="1">
                <a:solidFill>
                  <a:srgbClr val="FF0000"/>
                </a:solidFill>
                <a:ea typeface="+mj-ea"/>
                <a:cs typeface="+mj-cs"/>
              </a:rPr>
              <a:t>Asesu</a:t>
            </a:r>
            <a:r>
              <a:rPr lang="en-US" sz="3700" b="1" kern="1200" dirty="0">
                <a:solidFill>
                  <a:srgbClr val="FF0000"/>
                </a:solidFill>
                <a:ea typeface="+mj-ea"/>
                <a:cs typeface="+mj-cs"/>
              </a:rPr>
              <a:t>: Y </a:t>
            </a:r>
            <a:r>
              <a:rPr lang="en-US" sz="3700" b="1" kern="1200" dirty="0" err="1">
                <a:solidFill>
                  <a:srgbClr val="FF0000"/>
                </a:solidFill>
                <a:ea typeface="+mj-ea"/>
                <a:cs typeface="+mj-cs"/>
              </a:rPr>
              <a:t>bont</a:t>
            </a:r>
            <a:r>
              <a:rPr lang="en-US" sz="3700" b="1" kern="1200" dirty="0">
                <a:solidFill>
                  <a:srgbClr val="FF0000"/>
                </a:solidFill>
                <a:ea typeface="+mj-ea"/>
                <a:cs typeface="+mj-cs"/>
              </a:rPr>
              <a:t> </a:t>
            </a:r>
            <a:r>
              <a:rPr lang="en-US" sz="3700" b="1" kern="1200" dirty="0" err="1">
                <a:solidFill>
                  <a:srgbClr val="FF0000"/>
                </a:solidFill>
                <a:ea typeface="+mj-ea"/>
                <a:cs typeface="+mj-cs"/>
              </a:rPr>
              <a:t>rhwng</a:t>
            </a:r>
            <a:r>
              <a:rPr lang="en-US" sz="3700" b="1" kern="1200" dirty="0">
                <a:solidFill>
                  <a:srgbClr val="FF0000"/>
                </a:solidFill>
                <a:ea typeface="+mj-ea"/>
                <a:cs typeface="+mj-cs"/>
              </a:rPr>
              <a:t> </a:t>
            </a:r>
            <a:r>
              <a:rPr lang="en-US" sz="3700" b="1" kern="1200" dirty="0" err="1">
                <a:solidFill>
                  <a:srgbClr val="FF0000"/>
                </a:solidFill>
                <a:ea typeface="+mj-ea"/>
                <a:cs typeface="+mj-cs"/>
              </a:rPr>
              <a:t>addysgu</a:t>
            </a:r>
            <a:r>
              <a:rPr lang="en-US" sz="3700" b="1" kern="1200" dirty="0">
                <a:solidFill>
                  <a:srgbClr val="FF0000"/>
                </a:solidFill>
                <a:ea typeface="+mj-ea"/>
                <a:cs typeface="+mj-cs"/>
              </a:rPr>
              <a:t> a </a:t>
            </a:r>
            <a:r>
              <a:rPr lang="en-US" sz="3700" b="1" kern="1200" dirty="0" err="1">
                <a:solidFill>
                  <a:srgbClr val="FF0000"/>
                </a:solidFill>
                <a:ea typeface="+mj-ea"/>
                <a:cs typeface="+mj-cs"/>
              </a:rPr>
              <a:t>dysgu</a:t>
            </a:r>
            <a:endParaRPr lang="en-US" sz="3700" b="1" kern="1200" dirty="0">
              <a:solidFill>
                <a:srgbClr val="FF0000"/>
              </a:solidFill>
              <a:ea typeface="+mj-ea"/>
              <a:cs typeface="+mj-cs"/>
            </a:endParaRPr>
          </a:p>
          <a:p>
            <a:pPr algn="ctr">
              <a:lnSpc>
                <a:spcPct val="90000"/>
              </a:lnSpc>
              <a:spcBef>
                <a:spcPct val="0"/>
              </a:spcBef>
              <a:spcAft>
                <a:spcPts val="600"/>
              </a:spcAft>
            </a:pPr>
            <a:r>
              <a:rPr lang="en-US" sz="3700" b="1" kern="1200" dirty="0">
                <a:solidFill>
                  <a:srgbClr val="FF0000"/>
                </a:solidFill>
                <a:ea typeface="+mj-ea"/>
                <a:cs typeface="+mj-cs"/>
              </a:rPr>
              <a:t>Assessment:  The bridge between teaching and learning </a:t>
            </a:r>
          </a:p>
        </p:txBody>
      </p:sp>
      <p:pic>
        <p:nvPicPr>
          <p:cNvPr id="2" name="Picture 1">
            <a:extLst>
              <a:ext uri="{FF2B5EF4-FFF2-40B4-BE49-F238E27FC236}">
                <a16:creationId xmlns:a16="http://schemas.microsoft.com/office/drawing/2014/main" id="{107E6613-CCBD-48D2-AB9A-289ADD736B97}"/>
              </a:ext>
            </a:extLst>
          </p:cNvPr>
          <p:cNvPicPr>
            <a:picLocks noChangeAspect="1"/>
          </p:cNvPicPr>
          <p:nvPr/>
        </p:nvPicPr>
        <p:blipFill rotWithShape="1">
          <a:blip r:embed="rId3"/>
          <a:srcRect r="13725"/>
          <a:stretch/>
        </p:blipFill>
        <p:spPr>
          <a:xfrm>
            <a:off x="271180" y="105041"/>
            <a:ext cx="10905066" cy="3791969"/>
          </a:xfrm>
          <a:prstGeom prst="rect">
            <a:avLst/>
          </a:prstGeom>
        </p:spPr>
      </p:pic>
      <p:pic>
        <p:nvPicPr>
          <p:cNvPr id="4" name="Picture 3">
            <a:extLst>
              <a:ext uri="{FF2B5EF4-FFF2-40B4-BE49-F238E27FC236}">
                <a16:creationId xmlns:a16="http://schemas.microsoft.com/office/drawing/2014/main" id="{640FB77B-3E98-4FE6-B7B1-F6DD3B98CB72}"/>
              </a:ext>
            </a:extLst>
          </p:cNvPr>
          <p:cNvPicPr>
            <a:picLocks noChangeAspect="1"/>
          </p:cNvPicPr>
          <p:nvPr/>
        </p:nvPicPr>
        <p:blipFill rotWithShape="1">
          <a:blip r:embed="rId4"/>
          <a:srcRect t="44498" b="27389"/>
          <a:stretch/>
        </p:blipFill>
        <p:spPr>
          <a:xfrm>
            <a:off x="205669" y="5113538"/>
            <a:ext cx="11780661" cy="1639421"/>
          </a:xfrm>
          <a:prstGeom prst="rect">
            <a:avLst/>
          </a:prstGeom>
        </p:spPr>
      </p:pic>
    </p:spTree>
    <p:extLst>
      <p:ext uri="{BB962C8B-B14F-4D97-AF65-F5344CB8AC3E}">
        <p14:creationId xmlns:p14="http://schemas.microsoft.com/office/powerpoint/2010/main" val="667553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33F2D4-2427-417E-997D-954ADB0FCC83}"/>
              </a:ext>
            </a:extLst>
          </p:cNvPr>
          <p:cNvPicPr>
            <a:picLocks noChangeAspect="1"/>
          </p:cNvPicPr>
          <p:nvPr/>
        </p:nvPicPr>
        <p:blipFill>
          <a:blip r:embed="rId3"/>
          <a:stretch>
            <a:fillRect/>
          </a:stretch>
        </p:blipFill>
        <p:spPr>
          <a:xfrm rot="20857552">
            <a:off x="8804704" y="473495"/>
            <a:ext cx="3307215" cy="2204810"/>
          </a:xfrm>
          <a:prstGeom prst="rect">
            <a:avLst/>
          </a:prstGeom>
        </p:spPr>
      </p:pic>
      <p:pic>
        <p:nvPicPr>
          <p:cNvPr id="5" name="Picture 4">
            <a:extLst>
              <a:ext uri="{FF2B5EF4-FFF2-40B4-BE49-F238E27FC236}">
                <a16:creationId xmlns:a16="http://schemas.microsoft.com/office/drawing/2014/main" id="{7956A563-DBE4-4DD9-91CE-A41303005F66}"/>
              </a:ext>
            </a:extLst>
          </p:cNvPr>
          <p:cNvPicPr>
            <a:picLocks noChangeAspect="1"/>
          </p:cNvPicPr>
          <p:nvPr/>
        </p:nvPicPr>
        <p:blipFill>
          <a:blip r:embed="rId4"/>
          <a:stretch>
            <a:fillRect/>
          </a:stretch>
        </p:blipFill>
        <p:spPr>
          <a:xfrm rot="843953">
            <a:off x="8797165" y="2928535"/>
            <a:ext cx="3184395" cy="2124604"/>
          </a:xfrm>
          <a:prstGeom prst="rect">
            <a:avLst/>
          </a:prstGeom>
        </p:spPr>
      </p:pic>
      <p:sp>
        <p:nvSpPr>
          <p:cNvPr id="7" name="TextBox 6">
            <a:extLst>
              <a:ext uri="{FF2B5EF4-FFF2-40B4-BE49-F238E27FC236}">
                <a16:creationId xmlns:a16="http://schemas.microsoft.com/office/drawing/2014/main" id="{202F8F31-6B9E-46C7-BE87-C3C6AB8D98C1}"/>
              </a:ext>
            </a:extLst>
          </p:cNvPr>
          <p:cNvSpPr txBox="1"/>
          <p:nvPr/>
        </p:nvSpPr>
        <p:spPr>
          <a:xfrm>
            <a:off x="549131" y="235994"/>
            <a:ext cx="8991476" cy="1446550"/>
          </a:xfrm>
          <a:prstGeom prst="rect">
            <a:avLst/>
          </a:prstGeom>
          <a:noFill/>
        </p:spPr>
        <p:txBody>
          <a:bodyPr wrap="square" rtlCol="0">
            <a:spAutoFit/>
          </a:bodyPr>
          <a:lstStyle/>
          <a:p>
            <a:r>
              <a:rPr lang="en-GB" sz="4400" dirty="0" err="1"/>
              <a:t>Diffiniad</a:t>
            </a:r>
            <a:r>
              <a:rPr lang="en-GB" sz="4400" dirty="0"/>
              <a:t> o </a:t>
            </a:r>
            <a:r>
              <a:rPr lang="en-GB" sz="4400" dirty="0" err="1"/>
              <a:t>asesu</a:t>
            </a:r>
            <a:r>
              <a:rPr lang="en-GB" sz="4400" dirty="0"/>
              <a:t> </a:t>
            </a:r>
            <a:r>
              <a:rPr lang="en-GB" sz="4400" dirty="0" err="1">
                <a:solidFill>
                  <a:srgbClr val="FF0000"/>
                </a:solidFill>
              </a:rPr>
              <a:t>ffurfiannol</a:t>
            </a:r>
            <a:endParaRPr lang="en-GB" sz="4400" dirty="0">
              <a:solidFill>
                <a:srgbClr val="FF0000"/>
              </a:solidFill>
            </a:endParaRPr>
          </a:p>
          <a:p>
            <a:r>
              <a:rPr lang="en-GB" sz="4400" dirty="0"/>
              <a:t>Definition of </a:t>
            </a:r>
            <a:r>
              <a:rPr lang="en-GB" sz="4400" dirty="0">
                <a:solidFill>
                  <a:srgbClr val="FF0000"/>
                </a:solidFill>
              </a:rPr>
              <a:t>formative</a:t>
            </a:r>
            <a:r>
              <a:rPr lang="en-GB" sz="4400" dirty="0"/>
              <a:t> assessment </a:t>
            </a:r>
          </a:p>
        </p:txBody>
      </p:sp>
      <p:sp>
        <p:nvSpPr>
          <p:cNvPr id="9" name="TextBox 8">
            <a:extLst>
              <a:ext uri="{FF2B5EF4-FFF2-40B4-BE49-F238E27FC236}">
                <a16:creationId xmlns:a16="http://schemas.microsoft.com/office/drawing/2014/main" id="{5D566708-6614-4715-B6D9-401E123E5DE3}"/>
              </a:ext>
            </a:extLst>
          </p:cNvPr>
          <p:cNvSpPr txBox="1"/>
          <p:nvPr/>
        </p:nvSpPr>
        <p:spPr>
          <a:xfrm>
            <a:off x="289956" y="1742669"/>
            <a:ext cx="8316925" cy="3539430"/>
          </a:xfrm>
          <a:prstGeom prst="rect">
            <a:avLst/>
          </a:prstGeom>
          <a:noFill/>
        </p:spPr>
        <p:txBody>
          <a:bodyPr wrap="square" rtlCol="0">
            <a:spAutoFit/>
          </a:bodyPr>
          <a:lstStyle/>
          <a:p>
            <a:r>
              <a:rPr lang="en-GB" sz="3200" dirty="0">
                <a:latin typeface="Calibri" panose="020F0502020204030204" pitchFamily="34" charset="0"/>
              </a:rPr>
              <a:t>‘…encompassing all those activities undertaken by teachers, and/or by their students, which provide information to be used as feedback to modify the teaching and learning activities in which they are engaged’</a:t>
            </a:r>
          </a:p>
          <a:p>
            <a:pPr algn="r"/>
            <a:r>
              <a:rPr lang="en-GB" sz="3200" dirty="0">
                <a:latin typeface="Calibri" panose="020F0502020204030204" pitchFamily="34" charset="0"/>
              </a:rPr>
              <a:t>Black and </a:t>
            </a:r>
            <a:r>
              <a:rPr lang="en-GB" sz="3200" dirty="0" err="1">
                <a:latin typeface="Calibri" panose="020F0502020204030204" pitchFamily="34" charset="0"/>
              </a:rPr>
              <a:t>Wiliam</a:t>
            </a:r>
            <a:r>
              <a:rPr lang="en-GB" sz="3200" dirty="0">
                <a:latin typeface="Calibri" panose="020F0502020204030204" pitchFamily="34" charset="0"/>
              </a:rPr>
              <a:t>, 1998:7</a:t>
            </a:r>
          </a:p>
          <a:p>
            <a:endParaRPr lang="en-GB" sz="3200" dirty="0">
              <a:latin typeface="Calibri" panose="020F0502020204030204" pitchFamily="34" charset="0"/>
            </a:endParaRPr>
          </a:p>
        </p:txBody>
      </p:sp>
    </p:spTree>
    <p:extLst>
      <p:ext uri="{BB962C8B-B14F-4D97-AF65-F5344CB8AC3E}">
        <p14:creationId xmlns:p14="http://schemas.microsoft.com/office/powerpoint/2010/main" val="105078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96FE88-AC37-4946-893E-D7D7B20D00A5}"/>
              </a:ext>
            </a:extLst>
          </p:cNvPr>
          <p:cNvSpPr txBox="1"/>
          <p:nvPr/>
        </p:nvSpPr>
        <p:spPr>
          <a:xfrm>
            <a:off x="605929" y="418640"/>
            <a:ext cx="10311788" cy="6186309"/>
          </a:xfrm>
          <a:prstGeom prst="rect">
            <a:avLst/>
          </a:prstGeom>
          <a:noFill/>
        </p:spPr>
        <p:txBody>
          <a:bodyPr wrap="square" rtlCol="0">
            <a:spAutoFit/>
          </a:bodyPr>
          <a:lstStyle/>
          <a:p>
            <a:r>
              <a:rPr lang="en-GB" sz="3600" dirty="0"/>
              <a:t>‘The teacher’s job is not to transmit knowledge, nor to facilitate learning.  It is to engineer effective learning environments for the students.  The key features of effective learning environments are that they create student engagement and allow teachers, learners, and their peers to ensure that the learning is proceeding in the intended direction.  The only way we can do this is through assessment.  That is why assessment is, indeed, the bridge between teaching and learning.’</a:t>
            </a:r>
          </a:p>
          <a:p>
            <a:endParaRPr lang="en-GB" sz="3600" dirty="0"/>
          </a:p>
          <a:p>
            <a:pPr algn="r"/>
            <a:r>
              <a:rPr lang="en-GB" sz="3600" dirty="0"/>
              <a:t>(</a:t>
            </a:r>
            <a:r>
              <a:rPr lang="en-GB" sz="3600" dirty="0" err="1"/>
              <a:t>Wiliam</a:t>
            </a:r>
            <a:r>
              <a:rPr lang="en-GB" sz="3600" dirty="0"/>
              <a:t>, 2011:50) </a:t>
            </a:r>
          </a:p>
        </p:txBody>
      </p:sp>
    </p:spTree>
    <p:extLst>
      <p:ext uri="{BB962C8B-B14F-4D97-AF65-F5344CB8AC3E}">
        <p14:creationId xmlns:p14="http://schemas.microsoft.com/office/powerpoint/2010/main" val="1208009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2548" t="7353" r="32950" b="15480"/>
          <a:stretch/>
        </p:blipFill>
        <p:spPr bwMode="auto">
          <a:xfrm>
            <a:off x="713955" y="514156"/>
            <a:ext cx="2804619" cy="35283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182365" y="331669"/>
            <a:ext cx="6771177" cy="4524315"/>
          </a:xfrm>
          <a:prstGeom prst="rect">
            <a:avLst/>
          </a:prstGeom>
          <a:noFill/>
        </p:spPr>
        <p:txBody>
          <a:bodyPr wrap="square" rtlCol="0">
            <a:spAutoFit/>
          </a:bodyPr>
          <a:lstStyle/>
          <a:p>
            <a:r>
              <a:rPr lang="en-GB" sz="3200" b="1" dirty="0">
                <a:latin typeface="Calibri" panose="020F0502020204030204" pitchFamily="34" charset="0"/>
              </a:rPr>
              <a:t>Welsh government’s response to the Successful Futures:</a:t>
            </a:r>
          </a:p>
          <a:p>
            <a:endParaRPr lang="en-GB" sz="3200" dirty="0">
              <a:latin typeface="Calibri" panose="020F0502020204030204" pitchFamily="34" charset="0"/>
            </a:endParaRPr>
          </a:p>
          <a:p>
            <a:r>
              <a:rPr lang="en-GB" sz="3200" i="1" dirty="0">
                <a:latin typeface="Calibri" panose="020F0502020204030204" pitchFamily="34" charset="0"/>
              </a:rPr>
              <a:t>“Assessment is integral to successful learning.  The most important purpose of assessment is to </a:t>
            </a:r>
            <a:r>
              <a:rPr lang="en-GB" sz="3200" i="1" dirty="0">
                <a:solidFill>
                  <a:srgbClr val="FF0000"/>
                </a:solidFill>
                <a:latin typeface="Calibri" panose="020F0502020204030204" pitchFamily="34" charset="0"/>
              </a:rPr>
              <a:t>inform learning and teaching</a:t>
            </a:r>
            <a:r>
              <a:rPr lang="en-GB" sz="3200" i="1" dirty="0">
                <a:latin typeface="Calibri" panose="020F0502020204030204" pitchFamily="34" charset="0"/>
              </a:rPr>
              <a:t>”</a:t>
            </a:r>
          </a:p>
          <a:p>
            <a:endParaRPr lang="en-GB" sz="3200" i="1" dirty="0">
              <a:latin typeface="Calibri" panose="020F0502020204030204" pitchFamily="34" charset="0"/>
            </a:endParaRPr>
          </a:p>
          <a:p>
            <a:endParaRPr lang="en-GB" sz="3200" dirty="0">
              <a:latin typeface="Calibri" panose="020F0502020204030204" pitchFamily="34" charset="0"/>
            </a:endParaRPr>
          </a:p>
        </p:txBody>
      </p:sp>
      <p:sp>
        <p:nvSpPr>
          <p:cNvPr id="4" name="TextBox 3"/>
          <p:cNvSpPr txBox="1"/>
          <p:nvPr/>
        </p:nvSpPr>
        <p:spPr>
          <a:xfrm>
            <a:off x="1934399" y="4386807"/>
            <a:ext cx="8323201" cy="2554545"/>
          </a:xfrm>
          <a:prstGeom prst="rect">
            <a:avLst/>
          </a:prstGeom>
          <a:noFill/>
        </p:spPr>
        <p:txBody>
          <a:bodyPr wrap="square" rtlCol="0">
            <a:spAutoFit/>
          </a:bodyPr>
          <a:lstStyle/>
          <a:p>
            <a:r>
              <a:rPr lang="en-GB" sz="3200" i="1" dirty="0">
                <a:latin typeface="Calibri" panose="020F0502020204030204" pitchFamily="34" charset="0"/>
              </a:rPr>
              <a:t>“…developing a new assessment and evaluation framework that </a:t>
            </a:r>
            <a:r>
              <a:rPr lang="en-GB" sz="3200" i="1" dirty="0">
                <a:solidFill>
                  <a:srgbClr val="FF0000"/>
                </a:solidFill>
                <a:latin typeface="Calibri" panose="020F0502020204030204" pitchFamily="34" charset="0"/>
              </a:rPr>
              <a:t>prioritises assessment for learning</a:t>
            </a:r>
            <a:r>
              <a:rPr lang="en-GB" sz="3200" i="1" dirty="0">
                <a:latin typeface="Calibri" panose="020F0502020204030204" pitchFamily="34" charset="0"/>
              </a:rPr>
              <a:t>…”</a:t>
            </a:r>
          </a:p>
          <a:p>
            <a:endParaRPr lang="en-GB" sz="3200" i="1" dirty="0">
              <a:latin typeface="Calibri" panose="020F0502020204030204" pitchFamily="34" charset="0"/>
            </a:endParaRPr>
          </a:p>
          <a:p>
            <a:endParaRPr lang="en-GB" sz="3200" dirty="0">
              <a:latin typeface="Calibri" panose="020F0502020204030204" pitchFamily="34" charset="0"/>
            </a:endParaRPr>
          </a:p>
        </p:txBody>
      </p:sp>
    </p:spTree>
    <p:extLst>
      <p:ext uri="{BB962C8B-B14F-4D97-AF65-F5344CB8AC3E}">
        <p14:creationId xmlns:p14="http://schemas.microsoft.com/office/powerpoint/2010/main" val="2111022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5EE742-600C-AE3E-4A46-A7566C3918A6}"/>
              </a:ext>
            </a:extLst>
          </p:cNvPr>
          <p:cNvPicPr>
            <a:picLocks noChangeAspect="1"/>
          </p:cNvPicPr>
          <p:nvPr/>
        </p:nvPicPr>
        <p:blipFill rotWithShape="1">
          <a:blip r:embed="rId3"/>
          <a:srcRect l="13500" t="20718" r="13808" b="18154"/>
          <a:stretch/>
        </p:blipFill>
        <p:spPr>
          <a:xfrm>
            <a:off x="1772530" y="2391508"/>
            <a:ext cx="8862646" cy="4192172"/>
          </a:xfrm>
          <a:prstGeom prst="rect">
            <a:avLst/>
          </a:prstGeom>
        </p:spPr>
      </p:pic>
      <p:sp>
        <p:nvSpPr>
          <p:cNvPr id="5" name="TextBox 4">
            <a:extLst>
              <a:ext uri="{FF2B5EF4-FFF2-40B4-BE49-F238E27FC236}">
                <a16:creationId xmlns:a16="http://schemas.microsoft.com/office/drawing/2014/main" id="{DA36F5F4-D144-F975-23DD-64D5700708AD}"/>
              </a:ext>
            </a:extLst>
          </p:cNvPr>
          <p:cNvSpPr txBox="1"/>
          <p:nvPr/>
        </p:nvSpPr>
        <p:spPr>
          <a:xfrm>
            <a:off x="422031" y="647114"/>
            <a:ext cx="10888394" cy="1384995"/>
          </a:xfrm>
          <a:prstGeom prst="rect">
            <a:avLst/>
          </a:prstGeom>
          <a:solidFill>
            <a:schemeClr val="accent4">
              <a:lumMod val="20000"/>
              <a:lumOff val="80000"/>
            </a:schemeClr>
          </a:solidFill>
        </p:spPr>
        <p:txBody>
          <a:bodyPr wrap="square" rtlCol="0">
            <a:spAutoFit/>
          </a:bodyPr>
          <a:lstStyle/>
          <a:p>
            <a:r>
              <a:rPr lang="en-GB" sz="2800" dirty="0" err="1"/>
              <a:t>Wiliam</a:t>
            </a:r>
            <a:r>
              <a:rPr lang="en-GB" sz="2800" dirty="0"/>
              <a:t> and Leahy (2015) consider the following techniques to be at the heart of Assessment for Learning.  Take some time to think about WHY you may use them in your teaching and HOW you may use them.  </a:t>
            </a:r>
          </a:p>
        </p:txBody>
      </p:sp>
    </p:spTree>
    <p:extLst>
      <p:ext uri="{BB962C8B-B14F-4D97-AF65-F5344CB8AC3E}">
        <p14:creationId xmlns:p14="http://schemas.microsoft.com/office/powerpoint/2010/main" val="4180648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8312D4-AE00-1AE6-F583-B9BBFD95F05D}"/>
              </a:ext>
            </a:extLst>
          </p:cNvPr>
          <p:cNvPicPr>
            <a:picLocks noChangeAspect="1"/>
          </p:cNvPicPr>
          <p:nvPr/>
        </p:nvPicPr>
        <p:blipFill rotWithShape="1">
          <a:blip r:embed="rId3"/>
          <a:srcRect l="24923" t="18416" r="27193" b="25941"/>
          <a:stretch/>
        </p:blipFill>
        <p:spPr>
          <a:xfrm>
            <a:off x="1181686" y="273285"/>
            <a:ext cx="9465053" cy="6408869"/>
          </a:xfrm>
          <a:prstGeom prst="rect">
            <a:avLst/>
          </a:prstGeom>
        </p:spPr>
      </p:pic>
    </p:spTree>
    <p:extLst>
      <p:ext uri="{BB962C8B-B14F-4D97-AF65-F5344CB8AC3E}">
        <p14:creationId xmlns:p14="http://schemas.microsoft.com/office/powerpoint/2010/main" val="157409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15ED57-47EA-829A-1F9B-36573FC0377E}"/>
              </a:ext>
            </a:extLst>
          </p:cNvPr>
          <p:cNvPicPr>
            <a:picLocks noChangeAspect="1"/>
          </p:cNvPicPr>
          <p:nvPr/>
        </p:nvPicPr>
        <p:blipFill rotWithShape="1">
          <a:blip r:embed="rId3"/>
          <a:srcRect l="24692" t="23796" r="27193" b="29641"/>
          <a:stretch/>
        </p:blipFill>
        <p:spPr>
          <a:xfrm>
            <a:off x="576775" y="426859"/>
            <a:ext cx="10536702" cy="5735807"/>
          </a:xfrm>
          <a:prstGeom prst="rect">
            <a:avLst/>
          </a:prstGeom>
        </p:spPr>
      </p:pic>
    </p:spTree>
    <p:extLst>
      <p:ext uri="{BB962C8B-B14F-4D97-AF65-F5344CB8AC3E}">
        <p14:creationId xmlns:p14="http://schemas.microsoft.com/office/powerpoint/2010/main" val="2799958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5685FC-29C1-14FA-A295-9B25D878989A}"/>
              </a:ext>
            </a:extLst>
          </p:cNvPr>
          <p:cNvPicPr>
            <a:picLocks noChangeAspect="1"/>
          </p:cNvPicPr>
          <p:nvPr/>
        </p:nvPicPr>
        <p:blipFill rotWithShape="1">
          <a:blip r:embed="rId3"/>
          <a:srcRect l="26193" t="31589" r="27077" b="24309"/>
          <a:stretch/>
        </p:blipFill>
        <p:spPr>
          <a:xfrm>
            <a:off x="759654" y="844062"/>
            <a:ext cx="10440849" cy="5542669"/>
          </a:xfrm>
          <a:prstGeom prst="rect">
            <a:avLst/>
          </a:prstGeom>
        </p:spPr>
      </p:pic>
    </p:spTree>
    <p:extLst>
      <p:ext uri="{BB962C8B-B14F-4D97-AF65-F5344CB8AC3E}">
        <p14:creationId xmlns:p14="http://schemas.microsoft.com/office/powerpoint/2010/main" val="16337605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F35DC2-A08F-7E59-3E54-2B33ACB6919D}"/>
              </a:ext>
            </a:extLst>
          </p:cNvPr>
          <p:cNvPicPr>
            <a:picLocks noChangeAspect="1"/>
          </p:cNvPicPr>
          <p:nvPr/>
        </p:nvPicPr>
        <p:blipFill rotWithShape="1">
          <a:blip r:embed="rId3"/>
          <a:srcRect l="25616" t="29951" r="27423" b="11588"/>
          <a:stretch/>
        </p:blipFill>
        <p:spPr>
          <a:xfrm>
            <a:off x="1069144" y="188072"/>
            <a:ext cx="9256543" cy="6481855"/>
          </a:xfrm>
          <a:prstGeom prst="rect">
            <a:avLst/>
          </a:prstGeom>
        </p:spPr>
      </p:pic>
    </p:spTree>
    <p:extLst>
      <p:ext uri="{BB962C8B-B14F-4D97-AF65-F5344CB8AC3E}">
        <p14:creationId xmlns:p14="http://schemas.microsoft.com/office/powerpoint/2010/main" val="677574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847528" y="476672"/>
          <a:ext cx="8568952" cy="5889450"/>
        </p:xfrm>
        <a:graphic>
          <a:graphicData uri="http://schemas.openxmlformats.org/drawingml/2006/table">
            <a:tbl>
              <a:tblPr firstRow="1" firstCol="1" bandRow="1"/>
              <a:tblGrid>
                <a:gridCol w="3236179">
                  <a:extLst>
                    <a:ext uri="{9D8B030D-6E8A-4147-A177-3AD203B41FA5}">
                      <a16:colId xmlns:a16="http://schemas.microsoft.com/office/drawing/2014/main" val="20000"/>
                    </a:ext>
                  </a:extLst>
                </a:gridCol>
                <a:gridCol w="5332773">
                  <a:extLst>
                    <a:ext uri="{9D8B030D-6E8A-4147-A177-3AD203B41FA5}">
                      <a16:colId xmlns:a16="http://schemas.microsoft.com/office/drawing/2014/main" val="20001"/>
                    </a:ext>
                  </a:extLst>
                </a:gridCol>
              </a:tblGrid>
              <a:tr h="1536170">
                <a:tc>
                  <a:txBody>
                    <a:bodyPr/>
                    <a:lstStyle/>
                    <a:p>
                      <a:pPr>
                        <a:lnSpc>
                          <a:spcPct val="115000"/>
                        </a:lnSpc>
                        <a:spcAft>
                          <a:spcPts val="0"/>
                        </a:spcAft>
                      </a:pPr>
                      <a:r>
                        <a:rPr lang="en-GB" sz="3600" b="1" dirty="0">
                          <a:effectLst/>
                          <a:latin typeface="Calibri"/>
                          <a:ea typeface="Calibri"/>
                          <a:cs typeface="Times New Roman"/>
                        </a:rPr>
                        <a:t>Assessment </a:t>
                      </a:r>
                      <a:r>
                        <a:rPr lang="en-GB" sz="3600" b="1" dirty="0">
                          <a:solidFill>
                            <a:srgbClr val="FF0000"/>
                          </a:solidFill>
                          <a:effectLst/>
                          <a:latin typeface="Calibri"/>
                          <a:ea typeface="Calibri"/>
                          <a:cs typeface="Times New Roman"/>
                        </a:rPr>
                        <a:t>OF</a:t>
                      </a:r>
                      <a:r>
                        <a:rPr lang="en-GB" sz="3600" b="1" dirty="0">
                          <a:effectLst/>
                          <a:latin typeface="Calibri"/>
                          <a:ea typeface="Calibri"/>
                          <a:cs typeface="Times New Roman"/>
                        </a:rPr>
                        <a:t> learning </a:t>
                      </a:r>
                      <a:endParaRPr lang="en-GB" sz="1200" dirty="0">
                        <a:effectLst/>
                        <a:latin typeface="Calibri"/>
                        <a:ea typeface="Calibri"/>
                        <a:cs typeface="Times New Roman"/>
                      </a:endParaRPr>
                    </a:p>
                  </a:txBody>
                  <a:tcPr marL="59222" marR="592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GB" sz="2000" dirty="0">
                          <a:effectLst/>
                          <a:latin typeface="Calibri"/>
                          <a:ea typeface="Calibri"/>
                          <a:cs typeface="Times New Roman"/>
                        </a:rPr>
                        <a:t>Any </a:t>
                      </a:r>
                      <a:r>
                        <a:rPr lang="en-GB" sz="2000" b="1" dirty="0">
                          <a:solidFill>
                            <a:srgbClr val="FF0000"/>
                          </a:solidFill>
                          <a:effectLst/>
                          <a:latin typeface="Calibri"/>
                          <a:ea typeface="Calibri"/>
                          <a:cs typeface="Times New Roman"/>
                        </a:rPr>
                        <a:t>summative</a:t>
                      </a:r>
                      <a:r>
                        <a:rPr lang="en-GB" sz="2000" dirty="0">
                          <a:effectLst/>
                          <a:latin typeface="Calibri"/>
                          <a:ea typeface="Calibri"/>
                          <a:cs typeface="Times New Roman"/>
                        </a:rPr>
                        <a:t> test or assessment</a:t>
                      </a:r>
                      <a:endParaRPr lang="en-GB" sz="1050" dirty="0">
                        <a:effectLst/>
                        <a:latin typeface="Calibri"/>
                        <a:ea typeface="Calibri"/>
                        <a:cs typeface="Times New Roman"/>
                      </a:endParaRPr>
                    </a:p>
                    <a:p>
                      <a:pPr marL="342900" lvl="0" indent="-342900">
                        <a:lnSpc>
                          <a:spcPct val="115000"/>
                        </a:lnSpc>
                        <a:spcAft>
                          <a:spcPts val="0"/>
                        </a:spcAft>
                        <a:buFont typeface="Symbol"/>
                        <a:buChar char=""/>
                      </a:pPr>
                      <a:r>
                        <a:rPr lang="en-GB" sz="2000" dirty="0">
                          <a:effectLst/>
                          <a:latin typeface="Calibri"/>
                          <a:ea typeface="Calibri"/>
                          <a:cs typeface="Times New Roman"/>
                        </a:rPr>
                        <a:t>Audits taken to use as evidence of pupils’ learning to assess achievement against learning goals and standards</a:t>
                      </a:r>
                      <a:endParaRPr lang="en-GB" sz="1050" dirty="0">
                        <a:effectLst/>
                        <a:latin typeface="Calibri"/>
                        <a:ea typeface="Calibri"/>
                        <a:cs typeface="Times New Roman"/>
                      </a:endParaRPr>
                    </a:p>
                  </a:txBody>
                  <a:tcPr marL="59222" marR="592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20214">
                <a:tc>
                  <a:txBody>
                    <a:bodyPr/>
                    <a:lstStyle/>
                    <a:p>
                      <a:pPr>
                        <a:lnSpc>
                          <a:spcPct val="115000"/>
                        </a:lnSpc>
                        <a:spcAft>
                          <a:spcPts val="0"/>
                        </a:spcAft>
                      </a:pPr>
                      <a:r>
                        <a:rPr lang="en-GB" sz="3600" b="1" dirty="0">
                          <a:effectLst/>
                          <a:latin typeface="Calibri"/>
                          <a:ea typeface="Calibri"/>
                          <a:cs typeface="Times New Roman"/>
                        </a:rPr>
                        <a:t>Assessment </a:t>
                      </a:r>
                      <a:r>
                        <a:rPr lang="en-GB" sz="3600" b="1" dirty="0">
                          <a:solidFill>
                            <a:srgbClr val="FF0000"/>
                          </a:solidFill>
                          <a:effectLst/>
                          <a:latin typeface="Calibri"/>
                          <a:ea typeface="Calibri"/>
                          <a:cs typeface="Times New Roman"/>
                        </a:rPr>
                        <a:t>FOR</a:t>
                      </a:r>
                      <a:r>
                        <a:rPr lang="en-GB" sz="3600" b="1" dirty="0">
                          <a:effectLst/>
                          <a:latin typeface="Calibri"/>
                          <a:ea typeface="Calibri"/>
                          <a:cs typeface="Times New Roman"/>
                        </a:rPr>
                        <a:t> learning </a:t>
                      </a:r>
                      <a:endParaRPr lang="en-GB" sz="1200" dirty="0">
                        <a:effectLst/>
                        <a:latin typeface="Calibri"/>
                        <a:ea typeface="Calibri"/>
                        <a:cs typeface="Times New Roman"/>
                      </a:endParaRPr>
                    </a:p>
                  </a:txBody>
                  <a:tcPr marL="59222" marR="592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GB" sz="2000" dirty="0">
                          <a:effectLst/>
                          <a:latin typeface="Calibri"/>
                          <a:ea typeface="Calibri"/>
                          <a:cs typeface="Times New Roman"/>
                        </a:rPr>
                        <a:t>Any </a:t>
                      </a:r>
                      <a:r>
                        <a:rPr lang="en-GB" sz="2000" b="1" dirty="0">
                          <a:solidFill>
                            <a:srgbClr val="FF0000"/>
                          </a:solidFill>
                          <a:effectLst/>
                          <a:latin typeface="Calibri"/>
                          <a:ea typeface="Calibri"/>
                          <a:cs typeface="Times New Roman"/>
                        </a:rPr>
                        <a:t>formative</a:t>
                      </a:r>
                      <a:r>
                        <a:rPr lang="en-GB" sz="2000" dirty="0">
                          <a:effectLst/>
                          <a:latin typeface="Calibri"/>
                          <a:ea typeface="Calibri"/>
                          <a:cs typeface="Times New Roman"/>
                        </a:rPr>
                        <a:t> practice which provides information to pupils about what to do to improve</a:t>
                      </a:r>
                      <a:endParaRPr lang="en-GB" sz="1050" dirty="0">
                        <a:effectLst/>
                        <a:latin typeface="Calibri"/>
                        <a:ea typeface="Calibri"/>
                        <a:cs typeface="Times New Roman"/>
                      </a:endParaRPr>
                    </a:p>
                    <a:p>
                      <a:pPr marL="342900" lvl="0" indent="-342900">
                        <a:lnSpc>
                          <a:spcPct val="115000"/>
                        </a:lnSpc>
                        <a:spcAft>
                          <a:spcPts val="0"/>
                        </a:spcAft>
                        <a:buFont typeface="Symbol"/>
                        <a:buChar char=""/>
                      </a:pPr>
                      <a:r>
                        <a:rPr lang="en-GB" sz="2000" dirty="0">
                          <a:effectLst/>
                          <a:latin typeface="Calibri"/>
                          <a:ea typeface="Calibri"/>
                          <a:cs typeface="Times New Roman"/>
                        </a:rPr>
                        <a:t>Teacher provides feedback to pupils about their learning </a:t>
                      </a:r>
                      <a:endParaRPr lang="en-GB" sz="1050" dirty="0">
                        <a:effectLst/>
                        <a:latin typeface="Calibri"/>
                        <a:ea typeface="Calibri"/>
                        <a:cs typeface="Times New Roman"/>
                      </a:endParaRPr>
                    </a:p>
                  </a:txBody>
                  <a:tcPr marL="59222" marR="592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304256">
                <a:tc>
                  <a:txBody>
                    <a:bodyPr/>
                    <a:lstStyle/>
                    <a:p>
                      <a:pPr>
                        <a:lnSpc>
                          <a:spcPct val="115000"/>
                        </a:lnSpc>
                        <a:spcAft>
                          <a:spcPts val="0"/>
                        </a:spcAft>
                      </a:pPr>
                      <a:r>
                        <a:rPr lang="en-GB" sz="3600" b="1" dirty="0">
                          <a:effectLst/>
                          <a:latin typeface="Calibri"/>
                          <a:ea typeface="Calibri"/>
                          <a:cs typeface="Times New Roman"/>
                        </a:rPr>
                        <a:t>Assessment </a:t>
                      </a:r>
                      <a:r>
                        <a:rPr lang="en-GB" sz="3600" b="1" dirty="0">
                          <a:solidFill>
                            <a:srgbClr val="FF0000"/>
                          </a:solidFill>
                          <a:effectLst/>
                          <a:latin typeface="Calibri"/>
                          <a:ea typeface="Calibri"/>
                          <a:cs typeface="Times New Roman"/>
                        </a:rPr>
                        <a:t>AS</a:t>
                      </a:r>
                      <a:r>
                        <a:rPr lang="en-GB" sz="3600" b="1" dirty="0">
                          <a:effectLst/>
                          <a:latin typeface="Calibri"/>
                          <a:ea typeface="Calibri"/>
                          <a:cs typeface="Times New Roman"/>
                        </a:rPr>
                        <a:t> learning </a:t>
                      </a:r>
                      <a:endParaRPr lang="en-GB" sz="1200" dirty="0">
                        <a:effectLst/>
                        <a:latin typeface="Calibri"/>
                        <a:ea typeface="Calibri"/>
                        <a:cs typeface="Times New Roman"/>
                      </a:endParaRPr>
                    </a:p>
                  </a:txBody>
                  <a:tcPr marL="59222" marR="592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GB" sz="2000" dirty="0">
                          <a:effectLst/>
                          <a:latin typeface="Calibri"/>
                          <a:ea typeface="Calibri"/>
                          <a:cs typeface="Times New Roman"/>
                        </a:rPr>
                        <a:t>Involves pupils in learning process where they monitor their own progress, ask questions and practise skills</a:t>
                      </a:r>
                      <a:endParaRPr lang="en-GB" sz="1050" dirty="0">
                        <a:effectLst/>
                        <a:latin typeface="Calibri"/>
                        <a:ea typeface="Calibri"/>
                        <a:cs typeface="Times New Roman"/>
                      </a:endParaRPr>
                    </a:p>
                    <a:p>
                      <a:pPr marL="342900" lvl="0" indent="-342900">
                        <a:lnSpc>
                          <a:spcPct val="115000"/>
                        </a:lnSpc>
                        <a:spcAft>
                          <a:spcPts val="0"/>
                        </a:spcAft>
                        <a:buFont typeface="Symbol"/>
                        <a:buChar char=""/>
                      </a:pPr>
                      <a:r>
                        <a:rPr lang="en-GB" sz="2000" dirty="0">
                          <a:effectLst/>
                          <a:latin typeface="Calibri"/>
                          <a:ea typeface="Calibri"/>
                          <a:cs typeface="Times New Roman"/>
                        </a:rPr>
                        <a:t>Pupils use self-assessment and teacher feedback to reflect on their learning, consolidate understanding and work towards learning goals</a:t>
                      </a:r>
                      <a:endParaRPr lang="en-GB" sz="1050" dirty="0">
                        <a:effectLst/>
                        <a:latin typeface="Calibri"/>
                        <a:ea typeface="Calibri"/>
                        <a:cs typeface="Times New Roman"/>
                      </a:endParaRPr>
                    </a:p>
                  </a:txBody>
                  <a:tcPr marL="59222" marR="592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 name="TextBox 1"/>
          <p:cNvSpPr txBox="1"/>
          <p:nvPr/>
        </p:nvSpPr>
        <p:spPr>
          <a:xfrm>
            <a:off x="7680176" y="6381328"/>
            <a:ext cx="2232248" cy="369332"/>
          </a:xfrm>
          <a:prstGeom prst="rect">
            <a:avLst/>
          </a:prstGeom>
          <a:noFill/>
        </p:spPr>
        <p:txBody>
          <a:bodyPr wrap="square" rtlCol="0">
            <a:spAutoFit/>
          </a:bodyPr>
          <a:lstStyle/>
          <a:p>
            <a:r>
              <a:rPr lang="en-GB" dirty="0"/>
              <a:t>S Clarke, 2008</a:t>
            </a:r>
          </a:p>
        </p:txBody>
      </p:sp>
    </p:spTree>
    <p:extLst>
      <p:ext uri="{BB962C8B-B14F-4D97-AF65-F5344CB8AC3E}">
        <p14:creationId xmlns:p14="http://schemas.microsoft.com/office/powerpoint/2010/main" val="3644722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7568" y="1196752"/>
            <a:ext cx="8208912" cy="5421842"/>
          </a:xfrm>
          <a:prstGeom prst="rect">
            <a:avLst/>
          </a:prstGeom>
        </p:spPr>
      </p:pic>
      <p:sp>
        <p:nvSpPr>
          <p:cNvPr id="3" name="Rectangle 2"/>
          <p:cNvSpPr/>
          <p:nvPr/>
        </p:nvSpPr>
        <p:spPr>
          <a:xfrm>
            <a:off x="1812663" y="188641"/>
            <a:ext cx="8654357" cy="120032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anose="020F0502020204030204" pitchFamily="34" charset="0"/>
              </a:rPr>
              <a:t>What is </a:t>
            </a:r>
            <a:r>
              <a:rPr lang="en-US" sz="72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anose="020F0502020204030204" pitchFamily="34" charset="0"/>
              </a:rPr>
              <a:t>AfL</a:t>
            </a:r>
            <a:r>
              <a:rPr lang="en-US"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anose="020F0502020204030204" pitchFamily="34" charset="0"/>
              </a:rPr>
              <a:t> based on?</a:t>
            </a:r>
          </a:p>
        </p:txBody>
      </p:sp>
      <p:sp>
        <p:nvSpPr>
          <p:cNvPr id="4" name="Oval 3"/>
          <p:cNvSpPr/>
          <p:nvPr/>
        </p:nvSpPr>
        <p:spPr>
          <a:xfrm>
            <a:off x="3503712" y="3284984"/>
            <a:ext cx="2232248" cy="10081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3503712" y="4340013"/>
            <a:ext cx="2232248" cy="10081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3503712" y="5477261"/>
            <a:ext cx="2232248" cy="10081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952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8107" y="1124744"/>
            <a:ext cx="8208912" cy="5421842"/>
          </a:xfrm>
          <a:prstGeom prst="rect">
            <a:avLst/>
          </a:prstGeom>
        </p:spPr>
      </p:pic>
      <p:sp>
        <p:nvSpPr>
          <p:cNvPr id="3" name="Rectangle 2"/>
          <p:cNvSpPr/>
          <p:nvPr/>
        </p:nvSpPr>
        <p:spPr>
          <a:xfrm>
            <a:off x="1812663" y="188641"/>
            <a:ext cx="8654357" cy="120032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anose="020F0502020204030204" pitchFamily="34" charset="0"/>
              </a:rPr>
              <a:t>What is </a:t>
            </a:r>
            <a:r>
              <a:rPr lang="en-US" sz="72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anose="020F0502020204030204" pitchFamily="34" charset="0"/>
              </a:rPr>
              <a:t>AfL</a:t>
            </a:r>
            <a:r>
              <a:rPr lang="en-US"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anose="020F0502020204030204" pitchFamily="34" charset="0"/>
              </a:rPr>
              <a:t> based on?</a:t>
            </a:r>
          </a:p>
        </p:txBody>
      </p:sp>
      <p:sp>
        <p:nvSpPr>
          <p:cNvPr id="4" name="Oval 3"/>
          <p:cNvSpPr/>
          <p:nvPr/>
        </p:nvSpPr>
        <p:spPr>
          <a:xfrm>
            <a:off x="6130866" y="4340636"/>
            <a:ext cx="3781558" cy="10081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6130866" y="5400822"/>
            <a:ext cx="3781558" cy="10081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9062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95600" y="1640867"/>
            <a:ext cx="7848872" cy="707886"/>
          </a:xfrm>
          <a:prstGeom prst="rect">
            <a:avLst/>
          </a:prstGeom>
          <a:noFill/>
        </p:spPr>
        <p:txBody>
          <a:bodyPr wrap="square" rtlCol="0">
            <a:spAutoFit/>
          </a:bodyPr>
          <a:lstStyle/>
          <a:p>
            <a:r>
              <a:rPr lang="en-GB" sz="4000" dirty="0">
                <a:latin typeface="Calibri" panose="020F0502020204030204" pitchFamily="34" charset="0"/>
              </a:rPr>
              <a:t>Based on constructivist view</a:t>
            </a:r>
          </a:p>
        </p:txBody>
      </p:sp>
      <p:pic>
        <p:nvPicPr>
          <p:cNvPr id="5" name="Picture 4"/>
          <p:cNvPicPr>
            <a:picLocks noChangeAspect="1"/>
          </p:cNvPicPr>
          <p:nvPr/>
        </p:nvPicPr>
        <p:blipFill>
          <a:blip r:embed="rId3"/>
          <a:stretch>
            <a:fillRect/>
          </a:stretch>
        </p:blipFill>
        <p:spPr>
          <a:xfrm>
            <a:off x="3071665" y="2420888"/>
            <a:ext cx="5710329" cy="3997230"/>
          </a:xfrm>
          <a:prstGeom prst="rect">
            <a:avLst/>
          </a:prstGeom>
        </p:spPr>
      </p:pic>
      <p:sp>
        <p:nvSpPr>
          <p:cNvPr id="6" name="TextBox 5"/>
          <p:cNvSpPr txBox="1"/>
          <p:nvPr/>
        </p:nvSpPr>
        <p:spPr>
          <a:xfrm>
            <a:off x="6621753" y="5176433"/>
            <a:ext cx="2304256" cy="369332"/>
          </a:xfrm>
          <a:prstGeom prst="rect">
            <a:avLst/>
          </a:prstGeom>
          <a:noFill/>
        </p:spPr>
        <p:txBody>
          <a:bodyPr wrap="square" rtlCol="0">
            <a:spAutoFit/>
          </a:bodyPr>
          <a:lstStyle/>
          <a:p>
            <a:r>
              <a:rPr lang="en-GB" b="1" dirty="0">
                <a:latin typeface="Calibri" panose="020F0502020204030204" pitchFamily="34" charset="0"/>
              </a:rPr>
              <a:t>Vygotsky 1978</a:t>
            </a:r>
          </a:p>
        </p:txBody>
      </p:sp>
      <p:sp>
        <p:nvSpPr>
          <p:cNvPr id="2" name="TextBox 1"/>
          <p:cNvSpPr txBox="1"/>
          <p:nvPr/>
        </p:nvSpPr>
        <p:spPr>
          <a:xfrm>
            <a:off x="2351584" y="205620"/>
            <a:ext cx="7632848" cy="923330"/>
          </a:xfrm>
          <a:prstGeom prst="rect">
            <a:avLst/>
          </a:prstGeom>
          <a:noFill/>
        </p:spPr>
        <p:txBody>
          <a:bodyPr wrap="square" rtlCol="0">
            <a:spAutoFit/>
          </a:bodyPr>
          <a:lstStyle/>
          <a:p>
            <a:r>
              <a:rPr lang="en-GB" sz="5400" dirty="0"/>
              <a:t>What is </a:t>
            </a:r>
            <a:r>
              <a:rPr lang="en-GB" sz="5400" dirty="0" err="1"/>
              <a:t>AfL</a:t>
            </a:r>
            <a:r>
              <a:rPr lang="en-GB" sz="5400" dirty="0"/>
              <a:t> based on? </a:t>
            </a:r>
          </a:p>
        </p:txBody>
      </p:sp>
    </p:spTree>
    <p:extLst>
      <p:ext uri="{BB962C8B-B14F-4D97-AF65-F5344CB8AC3E}">
        <p14:creationId xmlns:p14="http://schemas.microsoft.com/office/powerpoint/2010/main" val="307623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38187" t="65952" r="46192" b="13376"/>
          <a:stretch/>
        </p:blipFill>
        <p:spPr>
          <a:xfrm>
            <a:off x="447982" y="3666804"/>
            <a:ext cx="6709967" cy="2662312"/>
          </a:xfrm>
          <a:prstGeom prst="rect">
            <a:avLst/>
          </a:prstGeom>
        </p:spPr>
      </p:pic>
      <p:pic>
        <p:nvPicPr>
          <p:cNvPr id="4" name="Picture 3"/>
          <p:cNvPicPr>
            <a:picLocks noChangeAspect="1"/>
          </p:cNvPicPr>
          <p:nvPr/>
        </p:nvPicPr>
        <p:blipFill rotWithShape="1">
          <a:blip r:embed="rId3"/>
          <a:srcRect l="30422" t="29372" r="36550" b="37274"/>
          <a:stretch/>
        </p:blipFill>
        <p:spPr>
          <a:xfrm>
            <a:off x="1000087" y="241090"/>
            <a:ext cx="6033437" cy="3425714"/>
          </a:xfrm>
          <a:prstGeom prst="rect">
            <a:avLst/>
          </a:prstGeom>
        </p:spPr>
      </p:pic>
      <p:sp>
        <p:nvSpPr>
          <p:cNvPr id="6" name="TextBox 5">
            <a:extLst>
              <a:ext uri="{FF2B5EF4-FFF2-40B4-BE49-F238E27FC236}">
                <a16:creationId xmlns:a16="http://schemas.microsoft.com/office/drawing/2014/main" id="{6AFEAFE4-083B-0E14-3ADA-061564C2CF25}"/>
              </a:ext>
            </a:extLst>
          </p:cNvPr>
          <p:cNvSpPr txBox="1"/>
          <p:nvPr/>
        </p:nvSpPr>
        <p:spPr>
          <a:xfrm>
            <a:off x="7354897" y="3429000"/>
            <a:ext cx="4265017" cy="646331"/>
          </a:xfrm>
          <a:prstGeom prst="rect">
            <a:avLst/>
          </a:prstGeom>
          <a:solidFill>
            <a:schemeClr val="accent4">
              <a:lumMod val="20000"/>
              <a:lumOff val="80000"/>
            </a:schemeClr>
          </a:solidFill>
        </p:spPr>
        <p:txBody>
          <a:bodyPr wrap="square" rtlCol="0">
            <a:spAutoFit/>
          </a:bodyPr>
          <a:lstStyle/>
          <a:p>
            <a:r>
              <a:rPr lang="en-GB" sz="3600" b="1" dirty="0"/>
              <a:t>Providing Challenge…</a:t>
            </a:r>
          </a:p>
        </p:txBody>
      </p:sp>
    </p:spTree>
    <p:extLst>
      <p:ext uri="{BB962C8B-B14F-4D97-AF65-F5344CB8AC3E}">
        <p14:creationId xmlns:p14="http://schemas.microsoft.com/office/powerpoint/2010/main" val="1417517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063552" y="3877972"/>
            <a:ext cx="4514850" cy="2533650"/>
          </a:xfrm>
          <a:prstGeom prst="rect">
            <a:avLst/>
          </a:prstGeom>
        </p:spPr>
      </p:pic>
      <p:pic>
        <p:nvPicPr>
          <p:cNvPr id="3" name="Picture 2">
            <a:hlinkClick r:id="rId4"/>
          </p:cNvPr>
          <p:cNvPicPr>
            <a:picLocks noChangeAspect="1"/>
          </p:cNvPicPr>
          <p:nvPr/>
        </p:nvPicPr>
        <p:blipFill>
          <a:blip r:embed="rId5"/>
          <a:stretch>
            <a:fillRect/>
          </a:stretch>
        </p:blipFill>
        <p:spPr>
          <a:xfrm>
            <a:off x="7465414" y="4091908"/>
            <a:ext cx="3299149" cy="2319714"/>
          </a:xfrm>
          <a:prstGeom prst="rect">
            <a:avLst/>
          </a:prstGeom>
        </p:spPr>
      </p:pic>
      <p:sp>
        <p:nvSpPr>
          <p:cNvPr id="4" name="TextBox 3"/>
          <p:cNvSpPr txBox="1"/>
          <p:nvPr/>
        </p:nvSpPr>
        <p:spPr>
          <a:xfrm>
            <a:off x="2063552" y="188641"/>
            <a:ext cx="7704856" cy="3108543"/>
          </a:xfrm>
          <a:prstGeom prst="rect">
            <a:avLst/>
          </a:prstGeom>
          <a:noFill/>
        </p:spPr>
        <p:txBody>
          <a:bodyPr wrap="square" rtlCol="0">
            <a:spAutoFit/>
          </a:bodyPr>
          <a:lstStyle/>
          <a:p>
            <a:r>
              <a:rPr lang="en-GB" sz="2800" dirty="0"/>
              <a:t>‘We cannot predict what students will learn as a result of any particular sequence of instruction.  Formative assessment involves getting the best possible evidence about what students have learned and then using this information to decide what to do next’</a:t>
            </a:r>
          </a:p>
          <a:p>
            <a:pPr algn="r"/>
            <a:r>
              <a:rPr lang="en-GB" sz="2800" dirty="0" err="1"/>
              <a:t>Wiliam</a:t>
            </a:r>
            <a:r>
              <a:rPr lang="en-GB" sz="2800" dirty="0"/>
              <a:t>, D (2011:50) </a:t>
            </a:r>
          </a:p>
        </p:txBody>
      </p:sp>
    </p:spTree>
    <p:extLst>
      <p:ext uri="{BB962C8B-B14F-4D97-AF65-F5344CB8AC3E}">
        <p14:creationId xmlns:p14="http://schemas.microsoft.com/office/powerpoint/2010/main" val="355547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85F8DC-C14C-62D7-3ECA-C30C2627271B}"/>
              </a:ext>
            </a:extLst>
          </p:cNvPr>
          <p:cNvPicPr>
            <a:picLocks noChangeAspect="1"/>
          </p:cNvPicPr>
          <p:nvPr/>
        </p:nvPicPr>
        <p:blipFill>
          <a:blip r:embed="rId3"/>
          <a:stretch>
            <a:fillRect/>
          </a:stretch>
        </p:blipFill>
        <p:spPr>
          <a:xfrm>
            <a:off x="501138" y="351829"/>
            <a:ext cx="3255546" cy="2243522"/>
          </a:xfrm>
          <a:prstGeom prst="rect">
            <a:avLst/>
          </a:prstGeom>
        </p:spPr>
      </p:pic>
      <p:sp>
        <p:nvSpPr>
          <p:cNvPr id="5" name="TextBox 4">
            <a:extLst>
              <a:ext uri="{FF2B5EF4-FFF2-40B4-BE49-F238E27FC236}">
                <a16:creationId xmlns:a16="http://schemas.microsoft.com/office/drawing/2014/main" id="{03C60C0F-1A18-402E-2A2E-F36F7BFF6BAE}"/>
              </a:ext>
            </a:extLst>
          </p:cNvPr>
          <p:cNvSpPr txBox="1"/>
          <p:nvPr/>
        </p:nvSpPr>
        <p:spPr>
          <a:xfrm>
            <a:off x="703385" y="3080825"/>
            <a:ext cx="6049107" cy="3785652"/>
          </a:xfrm>
          <a:prstGeom prst="rect">
            <a:avLst/>
          </a:prstGeom>
          <a:noFill/>
        </p:spPr>
        <p:txBody>
          <a:bodyPr wrap="square" rtlCol="0">
            <a:spAutoFit/>
          </a:bodyPr>
          <a:lstStyle/>
          <a:p>
            <a:r>
              <a:rPr lang="en-GB" sz="4800" dirty="0"/>
              <a:t>Familiarise yourselves with the WJEC Religious Studies website by </a:t>
            </a:r>
            <a:r>
              <a:rPr lang="en-GB" sz="4800" dirty="0">
                <a:solidFill>
                  <a:srgbClr val="FF0000"/>
                </a:solidFill>
              </a:rPr>
              <a:t>Wednesday 11/10</a:t>
            </a:r>
          </a:p>
        </p:txBody>
      </p:sp>
      <p:sp>
        <p:nvSpPr>
          <p:cNvPr id="6" name="TextBox 5">
            <a:extLst>
              <a:ext uri="{FF2B5EF4-FFF2-40B4-BE49-F238E27FC236}">
                <a16:creationId xmlns:a16="http://schemas.microsoft.com/office/drawing/2014/main" id="{A0DDFDB1-FB0C-4FFD-5D3C-39BE7E2BF01F}"/>
              </a:ext>
            </a:extLst>
          </p:cNvPr>
          <p:cNvSpPr txBox="1"/>
          <p:nvPr/>
        </p:nvSpPr>
        <p:spPr>
          <a:xfrm>
            <a:off x="5596342" y="1008486"/>
            <a:ext cx="6094520" cy="2031325"/>
          </a:xfrm>
          <a:prstGeom prst="rect">
            <a:avLst/>
          </a:prstGeom>
          <a:noFill/>
        </p:spPr>
        <p:txBody>
          <a:bodyPr wrap="square">
            <a:spAutoFit/>
          </a:bodyPr>
          <a:lstStyle/>
          <a:p>
            <a:r>
              <a:rPr lang="en-GB" dirty="0">
                <a:hlinkClick r:id="rId4"/>
              </a:rPr>
              <a:t>https://www.wjec.co.uk/qualifications/religious-studies-gcse/#tab_keydocuments</a:t>
            </a:r>
            <a:endParaRPr lang="en-GB" dirty="0"/>
          </a:p>
          <a:p>
            <a:endParaRPr lang="en-GB" dirty="0"/>
          </a:p>
          <a:p>
            <a:r>
              <a:rPr lang="en-GB" dirty="0">
                <a:hlinkClick r:id="rId5"/>
              </a:rPr>
              <a:t>https://www.wjec.co.uk/qualifications/religious-studies-as-a-level/#tab_keydocuments</a:t>
            </a:r>
            <a:endParaRPr lang="en-GB" dirty="0"/>
          </a:p>
          <a:p>
            <a:endParaRPr lang="en-GB" dirty="0"/>
          </a:p>
          <a:p>
            <a:endParaRPr lang="en-GB" dirty="0"/>
          </a:p>
        </p:txBody>
      </p:sp>
    </p:spTree>
    <p:extLst>
      <p:ext uri="{BB962C8B-B14F-4D97-AF65-F5344CB8AC3E}">
        <p14:creationId xmlns:p14="http://schemas.microsoft.com/office/powerpoint/2010/main" val="40898744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8" ma:contentTypeDescription="Create a new document." ma:contentTypeScope="" ma:versionID="4576ee298cffb3f6819b6dfc0efea8ee">
  <xsd:schema xmlns:xsd="http://www.w3.org/2001/XMLSchema" xmlns:xs="http://www.w3.org/2001/XMLSchema" xmlns:p="http://schemas.microsoft.com/office/2006/metadata/properties" xmlns:ns3="a3276f14-397d-4ed7-b8c7-ece791485ff1" xmlns:ns4="bf13d2f1-3fb4-4d24-806f-713eb38c1b0e" targetNamespace="http://schemas.microsoft.com/office/2006/metadata/properties" ma:root="true" ma:fieldsID="bceb4dc732fbc59a2b9a9ddc687c18e5" ns3:_="" ns4:_="">
    <xsd:import namespace="a3276f14-397d-4ed7-b8c7-ece791485ff1"/>
    <xsd:import namespace="bf13d2f1-3fb4-4d24-806f-713eb38c1b0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276f14-397d-4ed7-b8c7-ece791485ff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0778DE-8931-4D83-8622-BBB14CC4F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276f14-397d-4ed7-b8c7-ece791485ff1"/>
    <ds:schemaRef ds:uri="bf13d2f1-3fb4-4d24-806f-713eb38c1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54B9B3E-02E4-41F5-94AB-794F63C8348B}">
  <ds:schemaRefs>
    <ds:schemaRef ds:uri="http://purl.org/dc/dcmitype/"/>
    <ds:schemaRef ds:uri="http://schemas.openxmlformats.org/package/2006/metadata/core-properties"/>
    <ds:schemaRef ds:uri="http://www.w3.org/XML/1998/namespace"/>
    <ds:schemaRef ds:uri="http://purl.org/dc/terms/"/>
    <ds:schemaRef ds:uri="bf13d2f1-3fb4-4d24-806f-713eb38c1b0e"/>
    <ds:schemaRef ds:uri="http://schemas.microsoft.com/office/2006/documentManagement/types"/>
    <ds:schemaRef ds:uri="http://purl.org/dc/elements/1.1/"/>
    <ds:schemaRef ds:uri="http://schemas.microsoft.com/office/infopath/2007/PartnerControls"/>
    <ds:schemaRef ds:uri="a3276f14-397d-4ed7-b8c7-ece791485ff1"/>
    <ds:schemaRef ds:uri="http://schemas.microsoft.com/office/2006/metadata/properties"/>
  </ds:schemaRefs>
</ds:datastoreItem>
</file>

<file path=customXml/itemProps3.xml><?xml version="1.0" encoding="utf-8"?>
<ds:datastoreItem xmlns:ds="http://schemas.openxmlformats.org/officeDocument/2006/customXml" ds:itemID="{51C99ACF-F3A0-4870-8347-578165E2FEA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1182</TotalTime>
  <Words>919</Words>
  <Application>Microsoft Office PowerPoint</Application>
  <PresentationFormat>Widescreen</PresentationFormat>
  <Paragraphs>110</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Arial Rounded MT Bold</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Evans</dc:creator>
  <cp:lastModifiedBy>Rachel Bendall</cp:lastModifiedBy>
  <cp:revision>10</cp:revision>
  <dcterms:created xsi:type="dcterms:W3CDTF">2020-08-14T09:26:37Z</dcterms:created>
  <dcterms:modified xsi:type="dcterms:W3CDTF">2023-09-12T08:24:54Z</dcterms:modified>
</cp:coreProperties>
</file>