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6" r:id="rId2"/>
    <p:sldId id="264" r:id="rId3"/>
    <p:sldId id="259" r:id="rId4"/>
    <p:sldId id="257" r:id="rId5"/>
    <p:sldId id="258" r:id="rId6"/>
    <p:sldId id="260" r:id="rId7"/>
    <p:sldId id="261" r:id="rId8"/>
    <p:sldId id="262" r:id="rId9"/>
    <p:sldId id="265" r:id="rId10"/>
    <p:sldId id="266" r:id="rId11"/>
    <p:sldId id="267" r:id="rId12"/>
    <p:sldId id="263"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408" autoAdjust="0"/>
    <p:restoredTop sz="94660"/>
  </p:normalViewPr>
  <p:slideViewPr>
    <p:cSldViewPr snapToGrid="0">
      <p:cViewPr varScale="1">
        <p:scale>
          <a:sx n="80" d="100"/>
          <a:sy n="80" d="100"/>
        </p:scale>
        <p:origin x="20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1AA2475-2FE1-4FB4-901E-5FB650829163}"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36770122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1AA2475-2FE1-4FB4-901E-5FB650829163}"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2500342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1AA2475-2FE1-4FB4-901E-5FB650829163}"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34589758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1AA2475-2FE1-4FB4-901E-5FB650829163}"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3073828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1AA2475-2FE1-4FB4-901E-5FB650829163}" type="datetimeFigureOut">
              <a:rPr lang="en-GB" smtClean="0"/>
              <a:t>06/11/2017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1617892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1AA2475-2FE1-4FB4-901E-5FB650829163}" type="datetimeFigureOut">
              <a:rPr lang="en-GB" smtClean="0"/>
              <a:t>06/11/2017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2754914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1AA2475-2FE1-4FB4-901E-5FB650829163}" type="datetimeFigureOut">
              <a:rPr lang="en-GB" smtClean="0"/>
              <a:t>06/11/2017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26307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AA2475-2FE1-4FB4-901E-5FB650829163}"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8572811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AA2475-2FE1-4FB4-901E-5FB650829163}"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212177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AA2475-2FE1-4FB4-901E-5FB650829163}"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5060362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AA2475-2FE1-4FB4-901E-5FB650829163}"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13206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AA2475-2FE1-4FB4-901E-5FB650829163}"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9ECE73C0-71AC-40AA-8740-454CD49927C8}"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754334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1AA2475-2FE1-4FB4-901E-5FB650829163}" type="datetimeFigureOut">
              <a:rPr lang="en-GB" smtClean="0"/>
              <a:t>06/11/2017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606725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91AA2475-2FE1-4FB4-901E-5FB650829163}" type="datetimeFigureOut">
              <a:rPr lang="en-GB" smtClean="0"/>
              <a:t>06/11/2017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40297315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91AA2475-2FE1-4FB4-901E-5FB650829163}" type="datetimeFigureOut">
              <a:rPr lang="en-GB" smtClean="0"/>
              <a:t>06/11/2017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38904716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1AA2475-2FE1-4FB4-901E-5FB650829163}" type="datetimeFigureOut">
              <a:rPr lang="en-GB" smtClean="0"/>
              <a:t>06/11/2017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CE73C0-71AC-40AA-8740-454CD49927C8}" type="slidenum">
              <a:rPr lang="en-GB" smtClean="0"/>
              <a:t>‹#›</a:t>
            </a:fld>
            <a:endParaRPr lang="en-GB"/>
          </a:p>
        </p:txBody>
      </p:sp>
    </p:spTree>
    <p:extLst>
      <p:ext uri="{BB962C8B-B14F-4D97-AF65-F5344CB8AC3E}">
        <p14:creationId xmlns:p14="http://schemas.microsoft.com/office/powerpoint/2010/main" val="15016980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91AA2475-2FE1-4FB4-901E-5FB650829163}" type="datetimeFigureOut">
              <a:rPr lang="en-GB" smtClean="0"/>
              <a:t>06/11/2017</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9ECE73C0-71AC-40AA-8740-454CD49927C8}" type="slidenum">
              <a:rPr lang="en-GB" smtClean="0"/>
              <a:t>‹#›</a:t>
            </a:fld>
            <a:endParaRPr lang="en-GB"/>
          </a:p>
        </p:txBody>
      </p:sp>
    </p:spTree>
    <p:extLst>
      <p:ext uri="{BB962C8B-B14F-4D97-AF65-F5344CB8AC3E}">
        <p14:creationId xmlns:p14="http://schemas.microsoft.com/office/powerpoint/2010/main" val="4518802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1AA2475-2FE1-4FB4-901E-5FB650829163}" type="datetimeFigureOut">
              <a:rPr lang="en-GB" smtClean="0"/>
              <a:t>06/11/2017</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9ECE73C0-71AC-40AA-8740-454CD49927C8}" type="slidenum">
              <a:rPr lang="en-GB" smtClean="0"/>
              <a:t>‹#›</a:t>
            </a:fld>
            <a:endParaRPr lang="en-GB"/>
          </a:p>
        </p:txBody>
      </p:sp>
    </p:spTree>
    <p:extLst>
      <p:ext uri="{BB962C8B-B14F-4D97-AF65-F5344CB8AC3E}">
        <p14:creationId xmlns:p14="http://schemas.microsoft.com/office/powerpoint/2010/main" val="1827417753"/>
      </p:ext>
    </p:extLst>
  </p:cSld>
  <p:clrMap bg1="dk1" tx1="lt1" bg2="dk2" tx2="lt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ageing/bulletins/estimatesoftheveryoldincludingcentenarians/2002to2016" TargetMode="External"/><Relationship Id="rId2" Type="http://schemas.openxmlformats.org/officeDocument/2006/relationships/hyperlink" Target="http://strategicsociety.org.uk/wp-content/uploads/2016/07/Attendance-Allowance-and-Local-Government-Examining-the-evidence-and-the-options.pdf" TargetMode="External"/><Relationship Id="rId1" Type="http://schemas.openxmlformats.org/officeDocument/2006/relationships/slideLayout" Target="../slideLayouts/slideLayout2.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t>AGE UK        </a:t>
            </a:r>
            <a:r>
              <a:rPr lang="en-GB" dirty="0" smtClean="0"/>
              <a:t/>
            </a:r>
            <a:br>
              <a:rPr lang="en-GB" dirty="0" smtClean="0"/>
            </a:br>
            <a:r>
              <a:rPr lang="en-GB" b="1" i="1" dirty="0" smtClean="0"/>
              <a:t>Love Later Life! </a:t>
            </a:r>
            <a:endParaRPr lang="en-GB" b="1" i="1" dirty="0"/>
          </a:p>
        </p:txBody>
      </p:sp>
      <p:sp>
        <p:nvSpPr>
          <p:cNvPr id="3" name="Subtitle 2"/>
          <p:cNvSpPr>
            <a:spLocks noGrp="1"/>
          </p:cNvSpPr>
          <p:nvPr>
            <p:ph type="subTitle" idx="1"/>
          </p:nvPr>
        </p:nvSpPr>
        <p:spPr/>
        <p:txBody>
          <a:bodyPr>
            <a:normAutofit/>
          </a:bodyPr>
          <a:lstStyle/>
          <a:p>
            <a:r>
              <a:rPr lang="en-GB" dirty="0" smtClean="0"/>
              <a:t>By Alisha Gronland</a:t>
            </a:r>
          </a:p>
        </p:txBody>
      </p:sp>
      <p:sp>
        <p:nvSpPr>
          <p:cNvPr id="4" name="Rectangle 3"/>
          <p:cNvSpPr/>
          <p:nvPr/>
        </p:nvSpPr>
        <p:spPr>
          <a:xfrm>
            <a:off x="228600" y="199033"/>
            <a:ext cx="6096000" cy="923330"/>
          </a:xfrm>
          <a:prstGeom prst="rect">
            <a:avLst/>
          </a:prstGeom>
        </p:spPr>
        <p:txBody>
          <a:bodyPr>
            <a:spAutoFit/>
          </a:bodyPr>
          <a:lstStyle/>
          <a:p>
            <a:r>
              <a:rPr lang="en-GB" dirty="0" smtClean="0"/>
              <a:t>Student Number: 148956</a:t>
            </a:r>
          </a:p>
          <a:p>
            <a:r>
              <a:rPr lang="en-GB" dirty="0" smtClean="0"/>
              <a:t>Module Title: Applied Mental Health and Advocacy</a:t>
            </a:r>
          </a:p>
          <a:p>
            <a:r>
              <a:rPr lang="en-GB" dirty="0" smtClean="0"/>
              <a:t>Module Code: M5X0096</a:t>
            </a:r>
            <a:endParaRPr lang="en-GB" dirty="0"/>
          </a:p>
        </p:txBody>
      </p:sp>
      <p:pic>
        <p:nvPicPr>
          <p:cNvPr id="1026" name="Picture 2" descr="Age UK - love later lif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66582" y="2733709"/>
            <a:ext cx="2150577" cy="11606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38276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smtClean="0"/>
              <a:t>FUN FACTS ABOUT AGE</a:t>
            </a:r>
            <a:endParaRPr lang="en-GB" sz="5400" dirty="0"/>
          </a:p>
        </p:txBody>
      </p:sp>
      <p:pic>
        <p:nvPicPr>
          <p:cNvPr id="4" name="Picture 3"/>
          <p:cNvPicPr>
            <a:picLocks noChangeAspect="1"/>
          </p:cNvPicPr>
          <p:nvPr/>
        </p:nvPicPr>
        <p:blipFill rotWithShape="1">
          <a:blip r:embed="rId2"/>
          <a:srcRect l="10810" t="33079" r="20106" b="6835"/>
          <a:stretch/>
        </p:blipFill>
        <p:spPr>
          <a:xfrm>
            <a:off x="194235" y="2455102"/>
            <a:ext cx="6392350" cy="3858017"/>
          </a:xfrm>
          <a:prstGeom prst="rect">
            <a:avLst/>
          </a:prstGeom>
        </p:spPr>
      </p:pic>
      <p:sp>
        <p:nvSpPr>
          <p:cNvPr id="5" name="Title 1"/>
          <p:cNvSpPr txBox="1">
            <a:spLocks/>
          </p:cNvSpPr>
          <p:nvPr/>
        </p:nvSpPr>
        <p:spPr>
          <a:xfrm>
            <a:off x="6949840" y="3484432"/>
            <a:ext cx="4813838"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dirty="0" smtClean="0">
                <a:solidFill>
                  <a:schemeClr val="bg1"/>
                </a:solidFill>
              </a:rPr>
              <a:t>14,910 Over 100 years old!</a:t>
            </a:r>
          </a:p>
          <a:p>
            <a:endParaRPr lang="en-GB" sz="4000" dirty="0">
              <a:solidFill>
                <a:schemeClr val="bg1"/>
              </a:solidFill>
            </a:endParaRPr>
          </a:p>
          <a:p>
            <a:r>
              <a:rPr lang="en-GB" sz="4000" dirty="0" smtClean="0">
                <a:solidFill>
                  <a:schemeClr val="bg1"/>
                </a:solidFill>
              </a:rPr>
              <a:t>Approx. </a:t>
            </a:r>
            <a:r>
              <a:rPr lang="en-GB" sz="4000" dirty="0" smtClean="0">
                <a:solidFill>
                  <a:schemeClr val="bg1"/>
                </a:solidFill>
              </a:rPr>
              <a:t>400 people in the UK turned 100 years old from 2015 – 2016! </a:t>
            </a:r>
            <a:endParaRPr lang="en-GB" sz="4000" dirty="0">
              <a:solidFill>
                <a:schemeClr val="bg1"/>
              </a:solidFill>
            </a:endParaRPr>
          </a:p>
        </p:txBody>
      </p:sp>
      <p:pic>
        <p:nvPicPr>
          <p:cNvPr id="6" name="Picture 2" descr="Age UK - love later lif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84147" y="866273"/>
            <a:ext cx="1263473" cy="68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9769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 name="&quot;No&quot; Symbol 99"/>
          <p:cNvSpPr/>
          <p:nvPr/>
        </p:nvSpPr>
        <p:spPr>
          <a:xfrm>
            <a:off x="192180" y="2127849"/>
            <a:ext cx="2162540" cy="2190749"/>
          </a:xfrm>
          <a:prstGeom prst="noSmoking">
            <a:avLst/>
          </a:prstGeom>
          <a:solidFill>
            <a:srgbClr val="FF0000"/>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nvGrpSpPr>
          <p:cNvPr id="49" name="Group 48"/>
          <p:cNvGrpSpPr/>
          <p:nvPr/>
        </p:nvGrpSpPr>
        <p:grpSpPr>
          <a:xfrm>
            <a:off x="853295" y="2158085"/>
            <a:ext cx="878304" cy="2130276"/>
            <a:chOff x="1576137" y="806116"/>
            <a:chExt cx="553452" cy="1708484"/>
          </a:xfrm>
        </p:grpSpPr>
        <p:sp>
          <p:nvSpPr>
            <p:cNvPr id="50" name="Oval 49"/>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51" name="Straight Connector 50"/>
            <p:cNvCxnSpPr>
              <a:stCxn id="50"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52" name="Straight Connector 51"/>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53" name="Straight Connector 52"/>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54" name="Straight Connector 53"/>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55" name="Straight Connector 54"/>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99" name="Group 98"/>
          <p:cNvGrpSpPr/>
          <p:nvPr/>
        </p:nvGrpSpPr>
        <p:grpSpPr>
          <a:xfrm>
            <a:off x="2311637" y="4070186"/>
            <a:ext cx="3339207" cy="2297842"/>
            <a:chOff x="3809988" y="4429436"/>
            <a:chExt cx="3339207" cy="2297842"/>
          </a:xfrm>
        </p:grpSpPr>
        <p:grpSp>
          <p:nvGrpSpPr>
            <p:cNvPr id="20" name="Group 19"/>
            <p:cNvGrpSpPr/>
            <p:nvPr/>
          </p:nvGrpSpPr>
          <p:grpSpPr>
            <a:xfrm>
              <a:off x="5493899" y="5895615"/>
              <a:ext cx="336884" cy="806116"/>
              <a:chOff x="1576137" y="806116"/>
              <a:chExt cx="553452" cy="1708484"/>
            </a:xfrm>
          </p:grpSpPr>
          <p:sp>
            <p:nvSpPr>
              <p:cNvPr id="4" name="Oval 3"/>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6" name="Straight Connector 5"/>
              <p:cNvCxnSpPr>
                <a:stCxn id="4"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8" name="Straight Connector 7"/>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9" name="Straight Connector 8"/>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16" name="Straight Connector 15"/>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17" name="Straight Connector 16"/>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21" name="Group 20"/>
            <p:cNvGrpSpPr/>
            <p:nvPr/>
          </p:nvGrpSpPr>
          <p:grpSpPr>
            <a:xfrm>
              <a:off x="3809988" y="5171068"/>
              <a:ext cx="336884" cy="806116"/>
              <a:chOff x="1576137" y="806116"/>
              <a:chExt cx="553452" cy="1708484"/>
            </a:xfrm>
          </p:grpSpPr>
          <p:sp>
            <p:nvSpPr>
              <p:cNvPr id="22" name="Oval 21"/>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23" name="Straight Connector 22"/>
              <p:cNvCxnSpPr>
                <a:stCxn id="22"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24" name="Straight Connector 23"/>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25" name="Straight Connector 24"/>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26" name="Straight Connector 25"/>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27" name="Straight Connector 26"/>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28" name="Group 27"/>
            <p:cNvGrpSpPr/>
            <p:nvPr/>
          </p:nvGrpSpPr>
          <p:grpSpPr>
            <a:xfrm>
              <a:off x="5206257" y="4429436"/>
              <a:ext cx="336884" cy="806116"/>
              <a:chOff x="1576137" y="806116"/>
              <a:chExt cx="553452" cy="1708484"/>
            </a:xfrm>
          </p:grpSpPr>
          <p:sp>
            <p:nvSpPr>
              <p:cNvPr id="29" name="Oval 28"/>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30" name="Straight Connector 29"/>
              <p:cNvCxnSpPr>
                <a:stCxn id="29"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31" name="Straight Connector 30"/>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32" name="Straight Connector 31"/>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33" name="Straight Connector 32"/>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34" name="Straight Connector 33"/>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35" name="Group 34"/>
            <p:cNvGrpSpPr/>
            <p:nvPr/>
          </p:nvGrpSpPr>
          <p:grpSpPr>
            <a:xfrm>
              <a:off x="4800845" y="5171068"/>
              <a:ext cx="336884" cy="806116"/>
              <a:chOff x="1576137" y="806116"/>
              <a:chExt cx="553452" cy="1708484"/>
            </a:xfrm>
          </p:grpSpPr>
          <p:sp>
            <p:nvSpPr>
              <p:cNvPr id="36" name="Oval 35"/>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37" name="Straight Connector 36"/>
              <p:cNvCxnSpPr>
                <a:stCxn id="36"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38" name="Straight Connector 37"/>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39" name="Straight Connector 38"/>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40" name="Straight Connector 39"/>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41" name="Straight Connector 40"/>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42" name="Group 41"/>
            <p:cNvGrpSpPr/>
            <p:nvPr/>
          </p:nvGrpSpPr>
          <p:grpSpPr>
            <a:xfrm>
              <a:off x="4220106" y="4482963"/>
              <a:ext cx="336884" cy="806116"/>
              <a:chOff x="1576137" y="806116"/>
              <a:chExt cx="553452" cy="1708484"/>
            </a:xfrm>
          </p:grpSpPr>
          <p:sp>
            <p:nvSpPr>
              <p:cNvPr id="43" name="Oval 42"/>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44" name="Straight Connector 43"/>
              <p:cNvCxnSpPr>
                <a:stCxn id="43"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45" name="Straight Connector 44"/>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46" name="Straight Connector 45"/>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47" name="Straight Connector 46"/>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48" name="Straight Connector 47"/>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63" name="Group 62"/>
            <p:cNvGrpSpPr/>
            <p:nvPr/>
          </p:nvGrpSpPr>
          <p:grpSpPr>
            <a:xfrm>
              <a:off x="6196326" y="4429436"/>
              <a:ext cx="336884" cy="806116"/>
              <a:chOff x="1576137" y="806116"/>
              <a:chExt cx="553452" cy="1708484"/>
            </a:xfrm>
          </p:grpSpPr>
          <p:sp>
            <p:nvSpPr>
              <p:cNvPr id="64" name="Oval 63"/>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65" name="Straight Connector 64"/>
              <p:cNvCxnSpPr>
                <a:stCxn id="64"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66" name="Straight Connector 65"/>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67" name="Straight Connector 66"/>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68" name="Straight Connector 67"/>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69" name="Straight Connector 68"/>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70" name="Group 69"/>
            <p:cNvGrpSpPr/>
            <p:nvPr/>
          </p:nvGrpSpPr>
          <p:grpSpPr>
            <a:xfrm>
              <a:off x="5755958" y="5059712"/>
              <a:ext cx="336884" cy="806116"/>
              <a:chOff x="1576137" y="806116"/>
              <a:chExt cx="553452" cy="1708484"/>
            </a:xfrm>
          </p:grpSpPr>
          <p:sp>
            <p:nvSpPr>
              <p:cNvPr id="71" name="Oval 70"/>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72" name="Straight Connector 71"/>
              <p:cNvCxnSpPr>
                <a:stCxn id="71"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73" name="Straight Connector 72"/>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74" name="Straight Connector 73"/>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75" name="Straight Connector 74"/>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76" name="Straight Connector 75"/>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77" name="Group 76"/>
            <p:cNvGrpSpPr/>
            <p:nvPr/>
          </p:nvGrpSpPr>
          <p:grpSpPr>
            <a:xfrm>
              <a:off x="4382807" y="5921162"/>
              <a:ext cx="336884" cy="806116"/>
              <a:chOff x="1576137" y="806116"/>
              <a:chExt cx="553452" cy="1708484"/>
            </a:xfrm>
          </p:grpSpPr>
          <p:sp>
            <p:nvSpPr>
              <p:cNvPr id="78" name="Oval 77"/>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79" name="Straight Connector 78"/>
              <p:cNvCxnSpPr>
                <a:stCxn id="78"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80" name="Straight Connector 79"/>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81" name="Straight Connector 80"/>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82" name="Straight Connector 81"/>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83" name="Straight Connector 82"/>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84" name="Group 83"/>
            <p:cNvGrpSpPr/>
            <p:nvPr/>
          </p:nvGrpSpPr>
          <p:grpSpPr>
            <a:xfrm>
              <a:off x="6427629" y="5888935"/>
              <a:ext cx="336884" cy="806116"/>
              <a:chOff x="1576137" y="806116"/>
              <a:chExt cx="553452" cy="1708484"/>
            </a:xfrm>
          </p:grpSpPr>
          <p:sp>
            <p:nvSpPr>
              <p:cNvPr id="85" name="Oval 84"/>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86" name="Straight Connector 85"/>
              <p:cNvCxnSpPr>
                <a:stCxn id="85"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87" name="Straight Connector 86"/>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88" name="Straight Connector 87"/>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89" name="Straight Connector 88"/>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90" name="Straight Connector 89"/>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91" name="Group 90"/>
            <p:cNvGrpSpPr/>
            <p:nvPr/>
          </p:nvGrpSpPr>
          <p:grpSpPr>
            <a:xfrm>
              <a:off x="6812311" y="5078162"/>
              <a:ext cx="336884" cy="806116"/>
              <a:chOff x="1576137" y="806116"/>
              <a:chExt cx="553452" cy="1708484"/>
            </a:xfrm>
          </p:grpSpPr>
          <p:sp>
            <p:nvSpPr>
              <p:cNvPr id="92" name="Oval 91"/>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93" name="Straight Connector 92"/>
              <p:cNvCxnSpPr>
                <a:stCxn id="92"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94" name="Straight Connector 93"/>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95" name="Straight Connector 94"/>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96" name="Straight Connector 95"/>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97" name="Straight Connector 96"/>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sp>
        <p:nvSpPr>
          <p:cNvPr id="98" name="Rectangle 97"/>
          <p:cNvSpPr/>
          <p:nvPr/>
        </p:nvSpPr>
        <p:spPr>
          <a:xfrm>
            <a:off x="3086490" y="799643"/>
            <a:ext cx="4591065" cy="923330"/>
          </a:xfrm>
          <a:prstGeom prst="rect">
            <a:avLst/>
          </a:prstGeom>
          <a:noFill/>
        </p:spPr>
        <p:txBody>
          <a:bodyPr wrap="none" lIns="91440" tIns="45720" rIns="91440" bIns="45720">
            <a:spAutoFit/>
          </a:bodyPr>
          <a:lstStyle/>
          <a:p>
            <a:pPr algn="ctr"/>
            <a:r>
              <a:rPr lang="en-US" sz="5400" b="0" cap="none" spc="0" dirty="0" smtClean="0">
                <a:ln w="0"/>
                <a:solidFill>
                  <a:schemeClr val="tx1"/>
                </a:solidFill>
                <a:effectLst>
                  <a:outerShdw blurRad="38100" dist="19050" dir="2700000" algn="tl" rotWithShape="0">
                    <a:schemeClr val="dk1">
                      <a:alpha val="40000"/>
                    </a:schemeClr>
                  </a:outerShdw>
                </a:effectLst>
              </a:rPr>
              <a:t>Aims of AGE UK</a:t>
            </a: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105" name="Freeform 104"/>
          <p:cNvSpPr/>
          <p:nvPr/>
        </p:nvSpPr>
        <p:spPr>
          <a:xfrm>
            <a:off x="3617532" y="2578137"/>
            <a:ext cx="1134899" cy="1010299"/>
          </a:xfrm>
          <a:custGeom>
            <a:avLst/>
            <a:gdLst>
              <a:gd name="connsiteX0" fmla="*/ 908 w 1134899"/>
              <a:gd name="connsiteY0" fmla="*/ 689283 h 1010299"/>
              <a:gd name="connsiteX1" fmla="*/ 277634 w 1134899"/>
              <a:gd name="connsiteY1" fmla="*/ 990072 h 1010299"/>
              <a:gd name="connsiteX2" fmla="*/ 1119845 w 1134899"/>
              <a:gd name="connsiteY2" fmla="*/ 27546 h 1010299"/>
              <a:gd name="connsiteX3" fmla="*/ 782961 w 1134899"/>
              <a:gd name="connsiteY3" fmla="*/ 304272 h 1010299"/>
              <a:gd name="connsiteX4" fmla="*/ 337792 w 1134899"/>
              <a:gd name="connsiteY4" fmla="*/ 749441 h 1010299"/>
              <a:gd name="connsiteX5" fmla="*/ 193413 w 1134899"/>
              <a:gd name="connsiteY5" fmla="*/ 773504 h 1010299"/>
              <a:gd name="connsiteX6" fmla="*/ 908 w 1134899"/>
              <a:gd name="connsiteY6" fmla="*/ 689283 h 1010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4899" h="1010299">
                <a:moveTo>
                  <a:pt x="908" y="689283"/>
                </a:moveTo>
                <a:cubicBezTo>
                  <a:pt x="14945" y="725378"/>
                  <a:pt x="91145" y="1100361"/>
                  <a:pt x="277634" y="990072"/>
                </a:cubicBezTo>
                <a:cubicBezTo>
                  <a:pt x="464123" y="879783"/>
                  <a:pt x="1035624" y="141846"/>
                  <a:pt x="1119845" y="27546"/>
                </a:cubicBezTo>
                <a:cubicBezTo>
                  <a:pt x="1204066" y="-86754"/>
                  <a:pt x="913303" y="183956"/>
                  <a:pt x="782961" y="304272"/>
                </a:cubicBezTo>
                <a:cubicBezTo>
                  <a:pt x="652619" y="424588"/>
                  <a:pt x="436050" y="671236"/>
                  <a:pt x="337792" y="749441"/>
                </a:cubicBezTo>
                <a:cubicBezTo>
                  <a:pt x="239534" y="827646"/>
                  <a:pt x="247555" y="791551"/>
                  <a:pt x="193413" y="773504"/>
                </a:cubicBezTo>
                <a:cubicBezTo>
                  <a:pt x="139271" y="755457"/>
                  <a:pt x="-13129" y="653188"/>
                  <a:pt x="908" y="689283"/>
                </a:cubicBezTo>
                <a:close/>
              </a:path>
            </a:pathLst>
          </a:custGeom>
          <a:solidFill>
            <a:srgbClr val="00B050"/>
          </a:solidFill>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GB"/>
          </a:p>
        </p:txBody>
      </p:sp>
      <p:grpSp>
        <p:nvGrpSpPr>
          <p:cNvPr id="131" name="Group 130"/>
          <p:cNvGrpSpPr/>
          <p:nvPr/>
        </p:nvGrpSpPr>
        <p:grpSpPr>
          <a:xfrm>
            <a:off x="8944384" y="4764798"/>
            <a:ext cx="3018505" cy="1723340"/>
            <a:chOff x="8787586" y="908708"/>
            <a:chExt cx="3018505" cy="1723340"/>
          </a:xfrm>
        </p:grpSpPr>
        <p:grpSp>
          <p:nvGrpSpPr>
            <p:cNvPr id="56" name="Group 55"/>
            <p:cNvGrpSpPr/>
            <p:nvPr/>
          </p:nvGrpSpPr>
          <p:grpSpPr>
            <a:xfrm>
              <a:off x="8787586" y="908708"/>
              <a:ext cx="789551" cy="1723340"/>
              <a:chOff x="1576137" y="806116"/>
              <a:chExt cx="553452" cy="1708484"/>
            </a:xfrm>
          </p:grpSpPr>
          <p:sp>
            <p:nvSpPr>
              <p:cNvPr id="57" name="Oval 56"/>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58" name="Straight Connector 57"/>
              <p:cNvCxnSpPr>
                <a:stCxn id="57"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59" name="Straight Connector 58"/>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60" name="Straight Connector 59"/>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61" name="Straight Connector 60"/>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62" name="Straight Connector 61"/>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113" name="Group 112"/>
            <p:cNvGrpSpPr/>
            <p:nvPr/>
          </p:nvGrpSpPr>
          <p:grpSpPr>
            <a:xfrm>
              <a:off x="9903257" y="908708"/>
              <a:ext cx="799403" cy="1603230"/>
              <a:chOff x="1576137" y="806116"/>
              <a:chExt cx="553452" cy="1708484"/>
            </a:xfrm>
          </p:grpSpPr>
          <p:sp>
            <p:nvSpPr>
              <p:cNvPr id="114" name="Oval 113"/>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115" name="Straight Connector 114"/>
              <p:cNvCxnSpPr>
                <a:stCxn id="114"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116" name="Straight Connector 115"/>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117" name="Straight Connector 116"/>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118" name="Straight Connector 117"/>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119" name="Straight Connector 118"/>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120" name="Group 119"/>
            <p:cNvGrpSpPr/>
            <p:nvPr/>
          </p:nvGrpSpPr>
          <p:grpSpPr>
            <a:xfrm>
              <a:off x="11098293" y="908708"/>
              <a:ext cx="707798" cy="1723340"/>
              <a:chOff x="1576137" y="806116"/>
              <a:chExt cx="553452" cy="1708484"/>
            </a:xfrm>
          </p:grpSpPr>
          <p:sp>
            <p:nvSpPr>
              <p:cNvPr id="121" name="Oval 120"/>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122" name="Straight Connector 121"/>
              <p:cNvCxnSpPr>
                <a:stCxn id="121"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123" name="Straight Connector 122"/>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124" name="Straight Connector 123"/>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125" name="Straight Connector 124"/>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126" name="Straight Connector 125"/>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sp>
        <p:nvSpPr>
          <p:cNvPr id="130" name="Freeform 129"/>
          <p:cNvSpPr/>
          <p:nvPr/>
        </p:nvSpPr>
        <p:spPr>
          <a:xfrm>
            <a:off x="10063198" y="2997990"/>
            <a:ext cx="1091446" cy="1335333"/>
          </a:xfrm>
          <a:custGeom>
            <a:avLst/>
            <a:gdLst>
              <a:gd name="connsiteX0" fmla="*/ 439487 w 1017002"/>
              <a:gd name="connsiteY0" fmla="*/ 1058779 h 1179095"/>
              <a:gd name="connsiteX1" fmla="*/ 379329 w 1017002"/>
              <a:gd name="connsiteY1" fmla="*/ 998621 h 1179095"/>
              <a:gd name="connsiteX2" fmla="*/ 355266 w 1017002"/>
              <a:gd name="connsiteY2" fmla="*/ 962527 h 1179095"/>
              <a:gd name="connsiteX3" fmla="*/ 295108 w 1017002"/>
              <a:gd name="connsiteY3" fmla="*/ 902369 h 1179095"/>
              <a:gd name="connsiteX4" fmla="*/ 271044 w 1017002"/>
              <a:gd name="connsiteY4" fmla="*/ 878306 h 1179095"/>
              <a:gd name="connsiteX5" fmla="*/ 246981 w 1017002"/>
              <a:gd name="connsiteY5" fmla="*/ 854242 h 1179095"/>
              <a:gd name="connsiteX6" fmla="*/ 198855 w 1017002"/>
              <a:gd name="connsiteY6" fmla="*/ 782053 h 1179095"/>
              <a:gd name="connsiteX7" fmla="*/ 102602 w 1017002"/>
              <a:gd name="connsiteY7" fmla="*/ 649706 h 1179095"/>
              <a:gd name="connsiteX8" fmla="*/ 66508 w 1017002"/>
              <a:gd name="connsiteY8" fmla="*/ 577516 h 1179095"/>
              <a:gd name="connsiteX9" fmla="*/ 42444 w 1017002"/>
              <a:gd name="connsiteY9" fmla="*/ 505327 h 1179095"/>
              <a:gd name="connsiteX10" fmla="*/ 18381 w 1017002"/>
              <a:gd name="connsiteY10" fmla="*/ 421106 h 1179095"/>
              <a:gd name="connsiteX11" fmla="*/ 6350 w 1017002"/>
              <a:gd name="connsiteY11" fmla="*/ 385011 h 1179095"/>
              <a:gd name="connsiteX12" fmla="*/ 42444 w 1017002"/>
              <a:gd name="connsiteY12" fmla="*/ 84221 h 1179095"/>
              <a:gd name="connsiteX13" fmla="*/ 66508 w 1017002"/>
              <a:gd name="connsiteY13" fmla="*/ 60158 h 1179095"/>
              <a:gd name="connsiteX14" fmla="*/ 102602 w 1017002"/>
              <a:gd name="connsiteY14" fmla="*/ 36095 h 1179095"/>
              <a:gd name="connsiteX15" fmla="*/ 210887 w 1017002"/>
              <a:gd name="connsiteY15" fmla="*/ 24063 h 1179095"/>
              <a:gd name="connsiteX16" fmla="*/ 451518 w 1017002"/>
              <a:gd name="connsiteY16" fmla="*/ 36095 h 1179095"/>
              <a:gd name="connsiteX17" fmla="*/ 475581 w 1017002"/>
              <a:gd name="connsiteY17" fmla="*/ 72190 h 1179095"/>
              <a:gd name="connsiteX18" fmla="*/ 499644 w 1017002"/>
              <a:gd name="connsiteY18" fmla="*/ 144379 h 1179095"/>
              <a:gd name="connsiteX19" fmla="*/ 511676 w 1017002"/>
              <a:gd name="connsiteY19" fmla="*/ 180474 h 1179095"/>
              <a:gd name="connsiteX20" fmla="*/ 523708 w 1017002"/>
              <a:gd name="connsiteY20" fmla="*/ 216569 h 1179095"/>
              <a:gd name="connsiteX21" fmla="*/ 535739 w 1017002"/>
              <a:gd name="connsiteY21" fmla="*/ 276727 h 1179095"/>
              <a:gd name="connsiteX22" fmla="*/ 559802 w 1017002"/>
              <a:gd name="connsiteY22" fmla="*/ 348916 h 1179095"/>
              <a:gd name="connsiteX23" fmla="*/ 583866 w 1017002"/>
              <a:gd name="connsiteY23" fmla="*/ 264695 h 1179095"/>
              <a:gd name="connsiteX24" fmla="*/ 595897 w 1017002"/>
              <a:gd name="connsiteY24" fmla="*/ 216569 h 1179095"/>
              <a:gd name="connsiteX25" fmla="*/ 619960 w 1017002"/>
              <a:gd name="connsiteY25" fmla="*/ 144379 h 1179095"/>
              <a:gd name="connsiteX26" fmla="*/ 631992 w 1017002"/>
              <a:gd name="connsiteY26" fmla="*/ 108285 h 1179095"/>
              <a:gd name="connsiteX27" fmla="*/ 656055 w 1017002"/>
              <a:gd name="connsiteY27" fmla="*/ 84221 h 1179095"/>
              <a:gd name="connsiteX28" fmla="*/ 692150 w 1017002"/>
              <a:gd name="connsiteY28" fmla="*/ 24063 h 1179095"/>
              <a:gd name="connsiteX29" fmla="*/ 764339 w 1017002"/>
              <a:gd name="connsiteY29" fmla="*/ 0 h 1179095"/>
              <a:gd name="connsiteX30" fmla="*/ 920750 w 1017002"/>
              <a:gd name="connsiteY30" fmla="*/ 12032 h 1179095"/>
              <a:gd name="connsiteX31" fmla="*/ 944813 w 1017002"/>
              <a:gd name="connsiteY31" fmla="*/ 48127 h 1179095"/>
              <a:gd name="connsiteX32" fmla="*/ 980908 w 1017002"/>
              <a:gd name="connsiteY32" fmla="*/ 84221 h 1179095"/>
              <a:gd name="connsiteX33" fmla="*/ 992939 w 1017002"/>
              <a:gd name="connsiteY33" fmla="*/ 120316 h 1179095"/>
              <a:gd name="connsiteX34" fmla="*/ 1017002 w 1017002"/>
              <a:gd name="connsiteY34" fmla="*/ 216569 h 1179095"/>
              <a:gd name="connsiteX35" fmla="*/ 1004971 w 1017002"/>
              <a:gd name="connsiteY35" fmla="*/ 385011 h 1179095"/>
              <a:gd name="connsiteX36" fmla="*/ 956844 w 1017002"/>
              <a:gd name="connsiteY36" fmla="*/ 457200 h 1179095"/>
              <a:gd name="connsiteX37" fmla="*/ 932781 w 1017002"/>
              <a:gd name="connsiteY37" fmla="*/ 505327 h 1179095"/>
              <a:gd name="connsiteX38" fmla="*/ 920750 w 1017002"/>
              <a:gd name="connsiteY38" fmla="*/ 541421 h 1179095"/>
              <a:gd name="connsiteX39" fmla="*/ 884655 w 1017002"/>
              <a:gd name="connsiteY39" fmla="*/ 577516 h 1179095"/>
              <a:gd name="connsiteX40" fmla="*/ 836529 w 1017002"/>
              <a:gd name="connsiteY40" fmla="*/ 649706 h 1179095"/>
              <a:gd name="connsiteX41" fmla="*/ 812466 w 1017002"/>
              <a:gd name="connsiteY41" fmla="*/ 721895 h 1179095"/>
              <a:gd name="connsiteX42" fmla="*/ 776371 w 1017002"/>
              <a:gd name="connsiteY42" fmla="*/ 794085 h 1179095"/>
              <a:gd name="connsiteX43" fmla="*/ 764339 w 1017002"/>
              <a:gd name="connsiteY43" fmla="*/ 830179 h 1179095"/>
              <a:gd name="connsiteX44" fmla="*/ 740276 w 1017002"/>
              <a:gd name="connsiteY44" fmla="*/ 878306 h 1179095"/>
              <a:gd name="connsiteX45" fmla="*/ 728244 w 1017002"/>
              <a:gd name="connsiteY45" fmla="*/ 914400 h 1179095"/>
              <a:gd name="connsiteX46" fmla="*/ 692150 w 1017002"/>
              <a:gd name="connsiteY46" fmla="*/ 950495 h 1179095"/>
              <a:gd name="connsiteX47" fmla="*/ 680118 w 1017002"/>
              <a:gd name="connsiteY47" fmla="*/ 986590 h 1179095"/>
              <a:gd name="connsiteX48" fmla="*/ 656055 w 1017002"/>
              <a:gd name="connsiteY48" fmla="*/ 1022685 h 1179095"/>
              <a:gd name="connsiteX49" fmla="*/ 631992 w 1017002"/>
              <a:gd name="connsiteY49" fmla="*/ 1094874 h 1179095"/>
              <a:gd name="connsiteX50" fmla="*/ 619960 w 1017002"/>
              <a:gd name="connsiteY50" fmla="*/ 1130969 h 1179095"/>
              <a:gd name="connsiteX51" fmla="*/ 607929 w 1017002"/>
              <a:gd name="connsiteY51" fmla="*/ 1179095 h 1179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017002" h="1179095">
                <a:moveTo>
                  <a:pt x="439487" y="1058779"/>
                </a:moveTo>
                <a:cubicBezTo>
                  <a:pt x="419434" y="1038726"/>
                  <a:pt x="398003" y="1019963"/>
                  <a:pt x="379329" y="998621"/>
                </a:cubicBezTo>
                <a:cubicBezTo>
                  <a:pt x="369807" y="987739"/>
                  <a:pt x="364788" y="973409"/>
                  <a:pt x="355266" y="962527"/>
                </a:cubicBezTo>
                <a:cubicBezTo>
                  <a:pt x="336592" y="941185"/>
                  <a:pt x="315161" y="922422"/>
                  <a:pt x="295108" y="902369"/>
                </a:cubicBezTo>
                <a:lnTo>
                  <a:pt x="271044" y="878306"/>
                </a:lnTo>
                <a:lnTo>
                  <a:pt x="246981" y="854242"/>
                </a:lnTo>
                <a:cubicBezTo>
                  <a:pt x="225371" y="789411"/>
                  <a:pt x="249550" y="844014"/>
                  <a:pt x="198855" y="782053"/>
                </a:cubicBezTo>
                <a:cubicBezTo>
                  <a:pt x="150348" y="722767"/>
                  <a:pt x="137246" y="701670"/>
                  <a:pt x="102602" y="649706"/>
                </a:cubicBezTo>
                <a:cubicBezTo>
                  <a:pt x="58733" y="518093"/>
                  <a:pt x="128693" y="717430"/>
                  <a:pt x="66508" y="577516"/>
                </a:cubicBezTo>
                <a:cubicBezTo>
                  <a:pt x="56206" y="554337"/>
                  <a:pt x="50465" y="529390"/>
                  <a:pt x="42444" y="505327"/>
                </a:cubicBezTo>
                <a:cubicBezTo>
                  <a:pt x="13609" y="418823"/>
                  <a:pt x="48581" y="526808"/>
                  <a:pt x="18381" y="421106"/>
                </a:cubicBezTo>
                <a:cubicBezTo>
                  <a:pt x="14897" y="408912"/>
                  <a:pt x="10360" y="397043"/>
                  <a:pt x="6350" y="385011"/>
                </a:cubicBezTo>
                <a:cubicBezTo>
                  <a:pt x="13661" y="224163"/>
                  <a:pt x="-29731" y="174439"/>
                  <a:pt x="42444" y="84221"/>
                </a:cubicBezTo>
                <a:cubicBezTo>
                  <a:pt x="49530" y="75363"/>
                  <a:pt x="57650" y="67244"/>
                  <a:pt x="66508" y="60158"/>
                </a:cubicBezTo>
                <a:cubicBezTo>
                  <a:pt x="77799" y="51125"/>
                  <a:pt x="88574" y="39602"/>
                  <a:pt x="102602" y="36095"/>
                </a:cubicBezTo>
                <a:cubicBezTo>
                  <a:pt x="137835" y="27287"/>
                  <a:pt x="174792" y="28074"/>
                  <a:pt x="210887" y="24063"/>
                </a:cubicBezTo>
                <a:cubicBezTo>
                  <a:pt x="291097" y="28074"/>
                  <a:pt x="372503" y="21728"/>
                  <a:pt x="451518" y="36095"/>
                </a:cubicBezTo>
                <a:cubicBezTo>
                  <a:pt x="465745" y="38682"/>
                  <a:pt x="469708" y="58976"/>
                  <a:pt x="475581" y="72190"/>
                </a:cubicBezTo>
                <a:cubicBezTo>
                  <a:pt x="485883" y="95369"/>
                  <a:pt x="491623" y="120316"/>
                  <a:pt x="499644" y="144379"/>
                </a:cubicBezTo>
                <a:lnTo>
                  <a:pt x="511676" y="180474"/>
                </a:lnTo>
                <a:cubicBezTo>
                  <a:pt x="515687" y="192506"/>
                  <a:pt x="521221" y="204133"/>
                  <a:pt x="523708" y="216569"/>
                </a:cubicBezTo>
                <a:cubicBezTo>
                  <a:pt x="527718" y="236622"/>
                  <a:pt x="530358" y="256998"/>
                  <a:pt x="535739" y="276727"/>
                </a:cubicBezTo>
                <a:cubicBezTo>
                  <a:pt x="542413" y="301198"/>
                  <a:pt x="559802" y="348916"/>
                  <a:pt x="559802" y="348916"/>
                </a:cubicBezTo>
                <a:cubicBezTo>
                  <a:pt x="567823" y="320842"/>
                  <a:pt x="576184" y="292863"/>
                  <a:pt x="583866" y="264695"/>
                </a:cubicBezTo>
                <a:cubicBezTo>
                  <a:pt x="588217" y="248742"/>
                  <a:pt x="591146" y="232407"/>
                  <a:pt x="595897" y="216569"/>
                </a:cubicBezTo>
                <a:cubicBezTo>
                  <a:pt x="603185" y="192274"/>
                  <a:pt x="611939" y="168442"/>
                  <a:pt x="619960" y="144379"/>
                </a:cubicBezTo>
                <a:cubicBezTo>
                  <a:pt x="623971" y="132348"/>
                  <a:pt x="623025" y="117253"/>
                  <a:pt x="631992" y="108285"/>
                </a:cubicBezTo>
                <a:lnTo>
                  <a:pt x="656055" y="84221"/>
                </a:lnTo>
                <a:cubicBezTo>
                  <a:pt x="664288" y="59524"/>
                  <a:pt x="665726" y="37275"/>
                  <a:pt x="692150" y="24063"/>
                </a:cubicBezTo>
                <a:cubicBezTo>
                  <a:pt x="714837" y="12719"/>
                  <a:pt x="764339" y="0"/>
                  <a:pt x="764339" y="0"/>
                </a:cubicBezTo>
                <a:cubicBezTo>
                  <a:pt x="816476" y="4011"/>
                  <a:pt x="870225" y="-1442"/>
                  <a:pt x="920750" y="12032"/>
                </a:cubicBezTo>
                <a:cubicBezTo>
                  <a:pt x="934722" y="15758"/>
                  <a:pt x="935556" y="37018"/>
                  <a:pt x="944813" y="48127"/>
                </a:cubicBezTo>
                <a:cubicBezTo>
                  <a:pt x="955706" y="61198"/>
                  <a:pt x="968876" y="72190"/>
                  <a:pt x="980908" y="84221"/>
                </a:cubicBezTo>
                <a:cubicBezTo>
                  <a:pt x="984918" y="96253"/>
                  <a:pt x="989602" y="108080"/>
                  <a:pt x="992939" y="120316"/>
                </a:cubicBezTo>
                <a:cubicBezTo>
                  <a:pt x="1001641" y="152222"/>
                  <a:pt x="1017002" y="216569"/>
                  <a:pt x="1017002" y="216569"/>
                </a:cubicBezTo>
                <a:cubicBezTo>
                  <a:pt x="1012992" y="272716"/>
                  <a:pt x="1018623" y="330401"/>
                  <a:pt x="1004971" y="385011"/>
                </a:cubicBezTo>
                <a:cubicBezTo>
                  <a:pt x="997957" y="413068"/>
                  <a:pt x="969777" y="431333"/>
                  <a:pt x="956844" y="457200"/>
                </a:cubicBezTo>
                <a:cubicBezTo>
                  <a:pt x="948823" y="473242"/>
                  <a:pt x="939846" y="488841"/>
                  <a:pt x="932781" y="505327"/>
                </a:cubicBezTo>
                <a:cubicBezTo>
                  <a:pt x="927785" y="516984"/>
                  <a:pt x="927785" y="530869"/>
                  <a:pt x="920750" y="541421"/>
                </a:cubicBezTo>
                <a:cubicBezTo>
                  <a:pt x="911312" y="555579"/>
                  <a:pt x="896687" y="565484"/>
                  <a:pt x="884655" y="577516"/>
                </a:cubicBezTo>
                <a:cubicBezTo>
                  <a:pt x="844849" y="696932"/>
                  <a:pt x="911634" y="514514"/>
                  <a:pt x="836529" y="649706"/>
                </a:cubicBezTo>
                <a:cubicBezTo>
                  <a:pt x="824211" y="671879"/>
                  <a:pt x="823809" y="699208"/>
                  <a:pt x="812466" y="721895"/>
                </a:cubicBezTo>
                <a:cubicBezTo>
                  <a:pt x="800434" y="745958"/>
                  <a:pt x="787298" y="769500"/>
                  <a:pt x="776371" y="794085"/>
                </a:cubicBezTo>
                <a:cubicBezTo>
                  <a:pt x="771220" y="805674"/>
                  <a:pt x="769335" y="818522"/>
                  <a:pt x="764339" y="830179"/>
                </a:cubicBezTo>
                <a:cubicBezTo>
                  <a:pt x="757274" y="846665"/>
                  <a:pt x="747341" y="861820"/>
                  <a:pt x="740276" y="878306"/>
                </a:cubicBezTo>
                <a:cubicBezTo>
                  <a:pt x="735280" y="889963"/>
                  <a:pt x="735279" y="903848"/>
                  <a:pt x="728244" y="914400"/>
                </a:cubicBezTo>
                <a:cubicBezTo>
                  <a:pt x="718806" y="928557"/>
                  <a:pt x="704181" y="938463"/>
                  <a:pt x="692150" y="950495"/>
                </a:cubicBezTo>
                <a:cubicBezTo>
                  <a:pt x="688139" y="962527"/>
                  <a:pt x="685790" y="975246"/>
                  <a:pt x="680118" y="986590"/>
                </a:cubicBezTo>
                <a:cubicBezTo>
                  <a:pt x="673651" y="999524"/>
                  <a:pt x="661928" y="1009471"/>
                  <a:pt x="656055" y="1022685"/>
                </a:cubicBezTo>
                <a:cubicBezTo>
                  <a:pt x="645753" y="1045864"/>
                  <a:pt x="640013" y="1070811"/>
                  <a:pt x="631992" y="1094874"/>
                </a:cubicBezTo>
                <a:lnTo>
                  <a:pt x="619960" y="1130969"/>
                </a:lnTo>
                <a:cubicBezTo>
                  <a:pt x="606661" y="1170867"/>
                  <a:pt x="607929" y="1154381"/>
                  <a:pt x="607929" y="1179095"/>
                </a:cubicBezTo>
              </a:path>
            </a:pathLst>
          </a:cu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33" name="Group 132"/>
          <p:cNvGrpSpPr/>
          <p:nvPr/>
        </p:nvGrpSpPr>
        <p:grpSpPr>
          <a:xfrm>
            <a:off x="6012240" y="2222656"/>
            <a:ext cx="878304" cy="2130276"/>
            <a:chOff x="1576137" y="806116"/>
            <a:chExt cx="553452" cy="1708484"/>
          </a:xfrm>
        </p:grpSpPr>
        <p:sp>
          <p:nvSpPr>
            <p:cNvPr id="134" name="Oval 133"/>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135" name="Straight Connector 134"/>
            <p:cNvCxnSpPr>
              <a:stCxn id="134"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136" name="Straight Connector 135"/>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137" name="Straight Connector 136"/>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138" name="Straight Connector 137"/>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139" name="Straight Connector 138"/>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140" name="Group 139"/>
          <p:cNvGrpSpPr/>
          <p:nvPr/>
        </p:nvGrpSpPr>
        <p:grpSpPr>
          <a:xfrm>
            <a:off x="7750007" y="2245971"/>
            <a:ext cx="878304" cy="2130276"/>
            <a:chOff x="1576137" y="806116"/>
            <a:chExt cx="553452" cy="1708484"/>
          </a:xfrm>
        </p:grpSpPr>
        <p:sp>
          <p:nvSpPr>
            <p:cNvPr id="141" name="Oval 140"/>
            <p:cNvSpPr/>
            <p:nvPr/>
          </p:nvSpPr>
          <p:spPr>
            <a:xfrm>
              <a:off x="1576137" y="806116"/>
              <a:ext cx="553452" cy="613610"/>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a:p>
          </p:txBody>
        </p:sp>
        <p:cxnSp>
          <p:nvCxnSpPr>
            <p:cNvPr id="142" name="Straight Connector 141"/>
            <p:cNvCxnSpPr>
              <a:stCxn id="141" idx="4"/>
            </p:cNvCxnSpPr>
            <p:nvPr/>
          </p:nvCxnSpPr>
          <p:spPr>
            <a:xfrm>
              <a:off x="1852863" y="1419726"/>
              <a:ext cx="12033" cy="733925"/>
            </a:xfrm>
            <a:prstGeom prst="line">
              <a:avLst/>
            </a:prstGeom>
            <a:ln w="28575"/>
          </p:spPr>
          <p:style>
            <a:lnRef idx="1">
              <a:schemeClr val="dk1"/>
            </a:lnRef>
            <a:fillRef idx="0">
              <a:schemeClr val="dk1"/>
            </a:fillRef>
            <a:effectRef idx="0">
              <a:schemeClr val="dk1"/>
            </a:effectRef>
            <a:fontRef idx="minor">
              <a:schemeClr val="tx1"/>
            </a:fontRef>
          </p:style>
        </p:cxnSp>
        <p:cxnSp>
          <p:nvCxnSpPr>
            <p:cNvPr id="143" name="Straight Connector 142"/>
            <p:cNvCxnSpPr/>
            <p:nvPr/>
          </p:nvCxnSpPr>
          <p:spPr>
            <a:xfrm flipH="1" flipV="1">
              <a:off x="1624263" y="1618247"/>
              <a:ext cx="228602" cy="162428"/>
            </a:xfrm>
            <a:prstGeom prst="line">
              <a:avLst/>
            </a:prstGeom>
            <a:ln w="19050"/>
          </p:spPr>
          <p:style>
            <a:lnRef idx="1">
              <a:schemeClr val="dk1"/>
            </a:lnRef>
            <a:fillRef idx="0">
              <a:schemeClr val="dk1"/>
            </a:fillRef>
            <a:effectRef idx="0">
              <a:schemeClr val="dk1"/>
            </a:effectRef>
            <a:fontRef idx="minor">
              <a:schemeClr val="tx1"/>
            </a:fontRef>
          </p:style>
        </p:cxnSp>
        <p:cxnSp>
          <p:nvCxnSpPr>
            <p:cNvPr id="144" name="Straight Connector 143"/>
            <p:cNvCxnSpPr/>
            <p:nvPr/>
          </p:nvCxnSpPr>
          <p:spPr>
            <a:xfrm flipH="1">
              <a:off x="1840832" y="1618247"/>
              <a:ext cx="288757" cy="162427"/>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cxnSp>
          <p:nvCxnSpPr>
            <p:cNvPr id="145" name="Straight Connector 144"/>
            <p:cNvCxnSpPr/>
            <p:nvPr/>
          </p:nvCxnSpPr>
          <p:spPr>
            <a:xfrm flipH="1">
              <a:off x="1738564" y="2129589"/>
              <a:ext cx="102268" cy="385011"/>
            </a:xfrm>
            <a:prstGeom prst="line">
              <a:avLst/>
            </a:prstGeom>
            <a:ln w="19050"/>
          </p:spPr>
          <p:style>
            <a:lnRef idx="1">
              <a:schemeClr val="dk1"/>
            </a:lnRef>
            <a:fillRef idx="0">
              <a:schemeClr val="dk1"/>
            </a:fillRef>
            <a:effectRef idx="0">
              <a:schemeClr val="dk1"/>
            </a:effectRef>
            <a:fontRef idx="minor">
              <a:schemeClr val="tx1"/>
            </a:fontRef>
          </p:style>
        </p:cxnSp>
        <p:cxnSp>
          <p:nvCxnSpPr>
            <p:cNvPr id="146" name="Straight Connector 145"/>
            <p:cNvCxnSpPr/>
            <p:nvPr/>
          </p:nvCxnSpPr>
          <p:spPr>
            <a:xfrm>
              <a:off x="1876926" y="2153651"/>
              <a:ext cx="158417" cy="360949"/>
            </a:xfrm>
            <a:prstGeom prst="line">
              <a:avLst/>
            </a:prstGeom>
            <a:ln w="19050"/>
          </p:spPr>
          <p:style>
            <a:lnRef idx="1">
              <a:schemeClr val="dk1"/>
            </a:lnRef>
            <a:fillRef idx="0">
              <a:schemeClr val="dk1"/>
            </a:fillRef>
            <a:effectRef idx="0">
              <a:schemeClr val="dk1"/>
            </a:effectRef>
            <a:fontRef idx="minor">
              <a:schemeClr val="tx1"/>
            </a:fontRef>
          </p:style>
        </p:cxnSp>
      </p:grpSp>
      <p:grpSp>
        <p:nvGrpSpPr>
          <p:cNvPr id="162" name="Group 161"/>
          <p:cNvGrpSpPr/>
          <p:nvPr/>
        </p:nvGrpSpPr>
        <p:grpSpPr>
          <a:xfrm>
            <a:off x="6960449" y="2369602"/>
            <a:ext cx="328860" cy="500691"/>
            <a:chOff x="6965192" y="2923184"/>
            <a:chExt cx="328860" cy="500691"/>
          </a:xfrm>
        </p:grpSpPr>
        <p:cxnSp>
          <p:nvCxnSpPr>
            <p:cNvPr id="148" name="Straight Connector 147"/>
            <p:cNvCxnSpPr/>
            <p:nvPr/>
          </p:nvCxnSpPr>
          <p:spPr>
            <a:xfrm flipV="1">
              <a:off x="6965192" y="2923184"/>
              <a:ext cx="299597" cy="160102"/>
            </a:xfrm>
            <a:prstGeom prst="line">
              <a:avLst/>
            </a:prstGeom>
            <a:ln w="38100">
              <a:solidFill>
                <a:schemeClr val="tx1"/>
              </a:solidFill>
            </a:ln>
          </p:spPr>
          <p:style>
            <a:lnRef idx="1">
              <a:schemeClr val="accent2"/>
            </a:lnRef>
            <a:fillRef idx="0">
              <a:schemeClr val="accent2"/>
            </a:fillRef>
            <a:effectRef idx="0">
              <a:schemeClr val="accent2"/>
            </a:effectRef>
            <a:fontRef idx="minor">
              <a:schemeClr val="tx1"/>
            </a:fontRef>
          </p:style>
        </p:cxnSp>
        <p:cxnSp>
          <p:nvCxnSpPr>
            <p:cNvPr id="149" name="Straight Connector 148"/>
            <p:cNvCxnSpPr/>
            <p:nvPr/>
          </p:nvCxnSpPr>
          <p:spPr>
            <a:xfrm flipV="1">
              <a:off x="6974172" y="3188457"/>
              <a:ext cx="242295" cy="14744"/>
            </a:xfrm>
            <a:prstGeom prst="line">
              <a:avLst/>
            </a:prstGeom>
            <a:ln w="38100">
              <a:solidFill>
                <a:schemeClr val="tx1"/>
              </a:solidFill>
            </a:ln>
          </p:spPr>
          <p:style>
            <a:lnRef idx="1">
              <a:schemeClr val="accent2"/>
            </a:lnRef>
            <a:fillRef idx="0">
              <a:schemeClr val="accent2"/>
            </a:fillRef>
            <a:effectRef idx="0">
              <a:schemeClr val="accent2"/>
            </a:effectRef>
            <a:fontRef idx="minor">
              <a:schemeClr val="tx1"/>
            </a:fontRef>
          </p:style>
        </p:cxnSp>
        <p:cxnSp>
          <p:nvCxnSpPr>
            <p:cNvPr id="150" name="Straight Connector 149"/>
            <p:cNvCxnSpPr/>
            <p:nvPr/>
          </p:nvCxnSpPr>
          <p:spPr>
            <a:xfrm>
              <a:off x="6974172" y="3322611"/>
              <a:ext cx="319880" cy="101264"/>
            </a:xfrm>
            <a:prstGeom prst="line">
              <a:avLst/>
            </a:prstGeom>
            <a:ln w="38100">
              <a:solidFill>
                <a:schemeClr val="tx1"/>
              </a:solidFill>
            </a:ln>
          </p:spPr>
          <p:style>
            <a:lnRef idx="1">
              <a:schemeClr val="accent2"/>
            </a:lnRef>
            <a:fillRef idx="0">
              <a:schemeClr val="accent2"/>
            </a:fillRef>
            <a:effectRef idx="0">
              <a:schemeClr val="accent2"/>
            </a:effectRef>
            <a:fontRef idx="minor">
              <a:schemeClr val="tx1"/>
            </a:fontRef>
          </p:style>
        </p:cxnSp>
      </p:grpSp>
      <p:grpSp>
        <p:nvGrpSpPr>
          <p:cNvPr id="163" name="Group 162"/>
          <p:cNvGrpSpPr/>
          <p:nvPr/>
        </p:nvGrpSpPr>
        <p:grpSpPr>
          <a:xfrm>
            <a:off x="7611245" y="2358060"/>
            <a:ext cx="1115449" cy="461601"/>
            <a:chOff x="7611245" y="2358060"/>
            <a:chExt cx="1115449" cy="461601"/>
          </a:xfrm>
        </p:grpSpPr>
        <p:sp>
          <p:nvSpPr>
            <p:cNvPr id="160" name="Freeform 159"/>
            <p:cNvSpPr/>
            <p:nvPr/>
          </p:nvSpPr>
          <p:spPr>
            <a:xfrm>
              <a:off x="8505139" y="2359521"/>
              <a:ext cx="221555" cy="460140"/>
            </a:xfrm>
            <a:custGeom>
              <a:avLst/>
              <a:gdLst>
                <a:gd name="connsiteX0" fmla="*/ 0 w 288757"/>
                <a:gd name="connsiteY0" fmla="*/ 228600 h 505326"/>
                <a:gd name="connsiteX1" fmla="*/ 12031 w 288757"/>
                <a:gd name="connsiteY1" fmla="*/ 96252 h 505326"/>
                <a:gd name="connsiteX2" fmla="*/ 72189 w 288757"/>
                <a:gd name="connsiteY2" fmla="*/ 36095 h 505326"/>
                <a:gd name="connsiteX3" fmla="*/ 108284 w 288757"/>
                <a:gd name="connsiteY3" fmla="*/ 24063 h 505326"/>
                <a:gd name="connsiteX4" fmla="*/ 144379 w 288757"/>
                <a:gd name="connsiteY4" fmla="*/ 0 h 505326"/>
                <a:gd name="connsiteX5" fmla="*/ 204536 w 288757"/>
                <a:gd name="connsiteY5" fmla="*/ 12031 h 505326"/>
                <a:gd name="connsiteX6" fmla="*/ 252663 w 288757"/>
                <a:gd name="connsiteY6" fmla="*/ 72189 h 505326"/>
                <a:gd name="connsiteX7" fmla="*/ 276726 w 288757"/>
                <a:gd name="connsiteY7" fmla="*/ 144379 h 505326"/>
                <a:gd name="connsiteX8" fmla="*/ 288757 w 288757"/>
                <a:gd name="connsiteY8" fmla="*/ 180473 h 505326"/>
                <a:gd name="connsiteX9" fmla="*/ 276726 w 288757"/>
                <a:gd name="connsiteY9" fmla="*/ 312821 h 505326"/>
                <a:gd name="connsiteX10" fmla="*/ 252663 w 288757"/>
                <a:gd name="connsiteY10" fmla="*/ 348916 h 505326"/>
                <a:gd name="connsiteX11" fmla="*/ 240631 w 288757"/>
                <a:gd name="connsiteY11" fmla="*/ 385010 h 505326"/>
                <a:gd name="connsiteX12" fmla="*/ 216568 w 288757"/>
                <a:gd name="connsiteY12" fmla="*/ 421105 h 505326"/>
                <a:gd name="connsiteX13" fmla="*/ 156410 w 288757"/>
                <a:gd name="connsiteY13" fmla="*/ 505326 h 505326"/>
                <a:gd name="connsiteX14" fmla="*/ 108284 w 288757"/>
                <a:gd name="connsiteY14" fmla="*/ 493295 h 505326"/>
                <a:gd name="connsiteX15" fmla="*/ 72189 w 288757"/>
                <a:gd name="connsiteY15" fmla="*/ 360947 h 505326"/>
                <a:gd name="connsiteX16" fmla="*/ 48126 w 288757"/>
                <a:gd name="connsiteY16" fmla="*/ 300789 h 505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8757" h="505326">
                  <a:moveTo>
                    <a:pt x="0" y="228600"/>
                  </a:moveTo>
                  <a:cubicBezTo>
                    <a:pt x="4010" y="184484"/>
                    <a:pt x="2749" y="139567"/>
                    <a:pt x="12031" y="96252"/>
                  </a:cubicBezTo>
                  <a:cubicBezTo>
                    <a:pt x="17806" y="69301"/>
                    <a:pt x="50372" y="47003"/>
                    <a:pt x="72189" y="36095"/>
                  </a:cubicBezTo>
                  <a:cubicBezTo>
                    <a:pt x="83533" y="30423"/>
                    <a:pt x="96940" y="29735"/>
                    <a:pt x="108284" y="24063"/>
                  </a:cubicBezTo>
                  <a:cubicBezTo>
                    <a:pt x="121218" y="17596"/>
                    <a:pt x="132347" y="8021"/>
                    <a:pt x="144379" y="0"/>
                  </a:cubicBezTo>
                  <a:cubicBezTo>
                    <a:pt x="164431" y="4010"/>
                    <a:pt x="185740" y="3976"/>
                    <a:pt x="204536" y="12031"/>
                  </a:cubicBezTo>
                  <a:cubicBezTo>
                    <a:pt x="220537" y="18889"/>
                    <a:pt x="245619" y="61622"/>
                    <a:pt x="252663" y="72189"/>
                  </a:cubicBezTo>
                  <a:lnTo>
                    <a:pt x="276726" y="144379"/>
                  </a:lnTo>
                  <a:lnTo>
                    <a:pt x="288757" y="180473"/>
                  </a:lnTo>
                  <a:cubicBezTo>
                    <a:pt x="284747" y="224589"/>
                    <a:pt x="286007" y="269506"/>
                    <a:pt x="276726" y="312821"/>
                  </a:cubicBezTo>
                  <a:cubicBezTo>
                    <a:pt x="273696" y="326960"/>
                    <a:pt x="259130" y="335982"/>
                    <a:pt x="252663" y="348916"/>
                  </a:cubicBezTo>
                  <a:cubicBezTo>
                    <a:pt x="246991" y="360259"/>
                    <a:pt x="246303" y="373667"/>
                    <a:pt x="240631" y="385010"/>
                  </a:cubicBezTo>
                  <a:cubicBezTo>
                    <a:pt x="234164" y="397944"/>
                    <a:pt x="222441" y="407891"/>
                    <a:pt x="216568" y="421105"/>
                  </a:cubicBezTo>
                  <a:cubicBezTo>
                    <a:pt x="177509" y="508988"/>
                    <a:pt x="222061" y="483444"/>
                    <a:pt x="156410" y="505326"/>
                  </a:cubicBezTo>
                  <a:cubicBezTo>
                    <a:pt x="140368" y="501316"/>
                    <a:pt x="123074" y="500690"/>
                    <a:pt x="108284" y="493295"/>
                  </a:cubicBezTo>
                  <a:cubicBezTo>
                    <a:pt x="60801" y="469553"/>
                    <a:pt x="78241" y="397258"/>
                    <a:pt x="72189" y="360947"/>
                  </a:cubicBezTo>
                  <a:cubicBezTo>
                    <a:pt x="68472" y="338648"/>
                    <a:pt x="57944" y="320425"/>
                    <a:pt x="48126" y="300789"/>
                  </a:cubicBezTo>
                </a:path>
              </a:pathLst>
            </a:cu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1" name="Freeform 160"/>
            <p:cNvSpPr/>
            <p:nvPr/>
          </p:nvSpPr>
          <p:spPr>
            <a:xfrm flipH="1">
              <a:off x="7611245" y="2358060"/>
              <a:ext cx="215135" cy="461601"/>
            </a:xfrm>
            <a:custGeom>
              <a:avLst/>
              <a:gdLst>
                <a:gd name="connsiteX0" fmla="*/ 0 w 288757"/>
                <a:gd name="connsiteY0" fmla="*/ 228600 h 505326"/>
                <a:gd name="connsiteX1" fmla="*/ 12031 w 288757"/>
                <a:gd name="connsiteY1" fmla="*/ 96252 h 505326"/>
                <a:gd name="connsiteX2" fmla="*/ 72189 w 288757"/>
                <a:gd name="connsiteY2" fmla="*/ 36095 h 505326"/>
                <a:gd name="connsiteX3" fmla="*/ 108284 w 288757"/>
                <a:gd name="connsiteY3" fmla="*/ 24063 h 505326"/>
                <a:gd name="connsiteX4" fmla="*/ 144379 w 288757"/>
                <a:gd name="connsiteY4" fmla="*/ 0 h 505326"/>
                <a:gd name="connsiteX5" fmla="*/ 204536 w 288757"/>
                <a:gd name="connsiteY5" fmla="*/ 12031 h 505326"/>
                <a:gd name="connsiteX6" fmla="*/ 252663 w 288757"/>
                <a:gd name="connsiteY6" fmla="*/ 72189 h 505326"/>
                <a:gd name="connsiteX7" fmla="*/ 276726 w 288757"/>
                <a:gd name="connsiteY7" fmla="*/ 144379 h 505326"/>
                <a:gd name="connsiteX8" fmla="*/ 288757 w 288757"/>
                <a:gd name="connsiteY8" fmla="*/ 180473 h 505326"/>
                <a:gd name="connsiteX9" fmla="*/ 276726 w 288757"/>
                <a:gd name="connsiteY9" fmla="*/ 312821 h 505326"/>
                <a:gd name="connsiteX10" fmla="*/ 252663 w 288757"/>
                <a:gd name="connsiteY10" fmla="*/ 348916 h 505326"/>
                <a:gd name="connsiteX11" fmla="*/ 240631 w 288757"/>
                <a:gd name="connsiteY11" fmla="*/ 385010 h 505326"/>
                <a:gd name="connsiteX12" fmla="*/ 216568 w 288757"/>
                <a:gd name="connsiteY12" fmla="*/ 421105 h 505326"/>
                <a:gd name="connsiteX13" fmla="*/ 156410 w 288757"/>
                <a:gd name="connsiteY13" fmla="*/ 505326 h 505326"/>
                <a:gd name="connsiteX14" fmla="*/ 108284 w 288757"/>
                <a:gd name="connsiteY14" fmla="*/ 493295 h 505326"/>
                <a:gd name="connsiteX15" fmla="*/ 72189 w 288757"/>
                <a:gd name="connsiteY15" fmla="*/ 360947 h 505326"/>
                <a:gd name="connsiteX16" fmla="*/ 48126 w 288757"/>
                <a:gd name="connsiteY16" fmla="*/ 300789 h 505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8757" h="505326">
                  <a:moveTo>
                    <a:pt x="0" y="228600"/>
                  </a:moveTo>
                  <a:cubicBezTo>
                    <a:pt x="4010" y="184484"/>
                    <a:pt x="2749" y="139567"/>
                    <a:pt x="12031" y="96252"/>
                  </a:cubicBezTo>
                  <a:cubicBezTo>
                    <a:pt x="17806" y="69301"/>
                    <a:pt x="50372" y="47003"/>
                    <a:pt x="72189" y="36095"/>
                  </a:cubicBezTo>
                  <a:cubicBezTo>
                    <a:pt x="83533" y="30423"/>
                    <a:pt x="96940" y="29735"/>
                    <a:pt x="108284" y="24063"/>
                  </a:cubicBezTo>
                  <a:cubicBezTo>
                    <a:pt x="121218" y="17596"/>
                    <a:pt x="132347" y="8021"/>
                    <a:pt x="144379" y="0"/>
                  </a:cubicBezTo>
                  <a:cubicBezTo>
                    <a:pt x="164431" y="4010"/>
                    <a:pt x="185740" y="3976"/>
                    <a:pt x="204536" y="12031"/>
                  </a:cubicBezTo>
                  <a:cubicBezTo>
                    <a:pt x="220537" y="18889"/>
                    <a:pt x="245619" y="61622"/>
                    <a:pt x="252663" y="72189"/>
                  </a:cubicBezTo>
                  <a:lnTo>
                    <a:pt x="276726" y="144379"/>
                  </a:lnTo>
                  <a:lnTo>
                    <a:pt x="288757" y="180473"/>
                  </a:lnTo>
                  <a:cubicBezTo>
                    <a:pt x="284747" y="224589"/>
                    <a:pt x="286007" y="269506"/>
                    <a:pt x="276726" y="312821"/>
                  </a:cubicBezTo>
                  <a:cubicBezTo>
                    <a:pt x="273696" y="326960"/>
                    <a:pt x="259130" y="335982"/>
                    <a:pt x="252663" y="348916"/>
                  </a:cubicBezTo>
                  <a:cubicBezTo>
                    <a:pt x="246991" y="360259"/>
                    <a:pt x="246303" y="373667"/>
                    <a:pt x="240631" y="385010"/>
                  </a:cubicBezTo>
                  <a:cubicBezTo>
                    <a:pt x="234164" y="397944"/>
                    <a:pt x="222441" y="407891"/>
                    <a:pt x="216568" y="421105"/>
                  </a:cubicBezTo>
                  <a:cubicBezTo>
                    <a:pt x="177509" y="508988"/>
                    <a:pt x="222061" y="483444"/>
                    <a:pt x="156410" y="505326"/>
                  </a:cubicBezTo>
                  <a:cubicBezTo>
                    <a:pt x="140368" y="501316"/>
                    <a:pt x="123074" y="500690"/>
                    <a:pt x="108284" y="493295"/>
                  </a:cubicBezTo>
                  <a:cubicBezTo>
                    <a:pt x="60801" y="469553"/>
                    <a:pt x="78241" y="397258"/>
                    <a:pt x="72189" y="360947"/>
                  </a:cubicBezTo>
                  <a:cubicBezTo>
                    <a:pt x="68472" y="338648"/>
                    <a:pt x="57944" y="320425"/>
                    <a:pt x="48126" y="300789"/>
                  </a:cubicBezTo>
                </a:path>
              </a:pathLst>
            </a:cu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27" name="Picture 2" descr="Age UK - love later lif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84147" y="866273"/>
            <a:ext cx="1263473" cy="68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5919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0"/>
                                        </p:tgtEl>
                                        <p:attrNameLst>
                                          <p:attrName>style.visibility</p:attrName>
                                        </p:attrNameLst>
                                      </p:cBhvr>
                                      <p:to>
                                        <p:strVal val="visible"/>
                                      </p:to>
                                    </p:set>
                                    <p:anim calcmode="lin" valueType="num">
                                      <p:cBhvr additive="base">
                                        <p:cTn id="7" dur="500" fill="hold"/>
                                        <p:tgtEl>
                                          <p:spTgt spid="100"/>
                                        </p:tgtEl>
                                        <p:attrNameLst>
                                          <p:attrName>ppt_x</p:attrName>
                                        </p:attrNameLst>
                                      </p:cBhvr>
                                      <p:tavLst>
                                        <p:tav tm="0">
                                          <p:val>
                                            <p:strVal val="#ppt_x"/>
                                          </p:val>
                                        </p:tav>
                                        <p:tav tm="100000">
                                          <p:val>
                                            <p:strVal val="#ppt_x"/>
                                          </p:val>
                                        </p:tav>
                                      </p:tavLst>
                                    </p:anim>
                                    <p:anim calcmode="lin" valueType="num">
                                      <p:cBhvr additive="base">
                                        <p:cTn id="8" dur="500" fill="hold"/>
                                        <p:tgtEl>
                                          <p:spTgt spid="10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5"/>
                                        </p:tgtEl>
                                        <p:attrNameLst>
                                          <p:attrName>style.visibility</p:attrName>
                                        </p:attrNameLst>
                                      </p:cBhvr>
                                      <p:to>
                                        <p:strVal val="visible"/>
                                      </p:to>
                                    </p:set>
                                    <p:anim calcmode="lin" valueType="num">
                                      <p:cBhvr additive="base">
                                        <p:cTn id="13" dur="500" fill="hold"/>
                                        <p:tgtEl>
                                          <p:spTgt spid="105"/>
                                        </p:tgtEl>
                                        <p:attrNameLst>
                                          <p:attrName>ppt_x</p:attrName>
                                        </p:attrNameLst>
                                      </p:cBhvr>
                                      <p:tavLst>
                                        <p:tav tm="0">
                                          <p:val>
                                            <p:strVal val="#ppt_x"/>
                                          </p:val>
                                        </p:tav>
                                        <p:tav tm="100000">
                                          <p:val>
                                            <p:strVal val="#ppt_x"/>
                                          </p:val>
                                        </p:tav>
                                      </p:tavLst>
                                    </p:anim>
                                    <p:anim calcmode="lin" valueType="num">
                                      <p:cBhvr additive="base">
                                        <p:cTn id="14" dur="500" fill="hold"/>
                                        <p:tgtEl>
                                          <p:spTgt spid="10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62"/>
                                        </p:tgtEl>
                                        <p:attrNameLst>
                                          <p:attrName>style.visibility</p:attrName>
                                        </p:attrNameLst>
                                      </p:cBhvr>
                                      <p:to>
                                        <p:strVal val="visible"/>
                                      </p:to>
                                    </p:set>
                                    <p:anim calcmode="lin" valueType="num">
                                      <p:cBhvr additive="base">
                                        <p:cTn id="19" dur="500" fill="hold"/>
                                        <p:tgtEl>
                                          <p:spTgt spid="162"/>
                                        </p:tgtEl>
                                        <p:attrNameLst>
                                          <p:attrName>ppt_x</p:attrName>
                                        </p:attrNameLst>
                                      </p:cBhvr>
                                      <p:tavLst>
                                        <p:tav tm="0">
                                          <p:val>
                                            <p:strVal val="#ppt_x"/>
                                          </p:val>
                                        </p:tav>
                                        <p:tav tm="100000">
                                          <p:val>
                                            <p:strVal val="#ppt_x"/>
                                          </p:val>
                                        </p:tav>
                                      </p:tavLst>
                                    </p:anim>
                                    <p:anim calcmode="lin" valueType="num">
                                      <p:cBhvr additive="base">
                                        <p:cTn id="20" dur="500" fill="hold"/>
                                        <p:tgtEl>
                                          <p:spTgt spid="162"/>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63"/>
                                        </p:tgtEl>
                                        <p:attrNameLst>
                                          <p:attrName>style.visibility</p:attrName>
                                        </p:attrNameLst>
                                      </p:cBhvr>
                                      <p:to>
                                        <p:strVal val="visible"/>
                                      </p:to>
                                    </p:set>
                                    <p:anim calcmode="lin" valueType="num">
                                      <p:cBhvr additive="base">
                                        <p:cTn id="23" dur="500" fill="hold"/>
                                        <p:tgtEl>
                                          <p:spTgt spid="163"/>
                                        </p:tgtEl>
                                        <p:attrNameLst>
                                          <p:attrName>ppt_x</p:attrName>
                                        </p:attrNameLst>
                                      </p:cBhvr>
                                      <p:tavLst>
                                        <p:tav tm="0">
                                          <p:val>
                                            <p:strVal val="#ppt_x"/>
                                          </p:val>
                                        </p:tav>
                                        <p:tav tm="100000">
                                          <p:val>
                                            <p:strVal val="#ppt_x"/>
                                          </p:val>
                                        </p:tav>
                                      </p:tavLst>
                                    </p:anim>
                                    <p:anim calcmode="lin" valueType="num">
                                      <p:cBhvr additive="base">
                                        <p:cTn id="24" dur="500" fill="hold"/>
                                        <p:tgtEl>
                                          <p:spTgt spid="163"/>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30"/>
                                        </p:tgtEl>
                                        <p:attrNameLst>
                                          <p:attrName>style.visibility</p:attrName>
                                        </p:attrNameLst>
                                      </p:cBhvr>
                                      <p:to>
                                        <p:strVal val="visible"/>
                                      </p:to>
                                    </p:set>
                                    <p:anim calcmode="lin" valueType="num">
                                      <p:cBhvr additive="base">
                                        <p:cTn id="29" dur="500" fill="hold"/>
                                        <p:tgtEl>
                                          <p:spTgt spid="130"/>
                                        </p:tgtEl>
                                        <p:attrNameLst>
                                          <p:attrName>ppt_x</p:attrName>
                                        </p:attrNameLst>
                                      </p:cBhvr>
                                      <p:tavLst>
                                        <p:tav tm="0">
                                          <p:val>
                                            <p:strVal val="#ppt_x"/>
                                          </p:val>
                                        </p:tav>
                                        <p:tav tm="100000">
                                          <p:val>
                                            <p:strVal val="#ppt_x"/>
                                          </p:val>
                                        </p:tav>
                                      </p:tavLst>
                                    </p:anim>
                                    <p:anim calcmode="lin" valueType="num">
                                      <p:cBhvr additive="base">
                                        <p:cTn id="30" dur="500" fill="hold"/>
                                        <p:tgtEl>
                                          <p:spTgt spid="13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 grpId="0" animBg="1"/>
      <p:bldP spid="105" grpId="0" animBg="1"/>
      <p:bldP spid="13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3974" y="97273"/>
            <a:ext cx="2745752" cy="369332"/>
          </a:xfrm>
          <a:prstGeom prst="rect">
            <a:avLst/>
          </a:prstGeom>
        </p:spPr>
        <p:txBody>
          <a:bodyPr wrap="none">
            <a:spAutoFit/>
          </a:bodyPr>
          <a:lstStyle/>
          <a:p>
            <a:r>
              <a:rPr lang="en-GB" dirty="0" smtClean="0"/>
              <a:t>https://www.ageuk.org.uk/</a:t>
            </a:r>
            <a:endParaRPr lang="en-GB" dirty="0"/>
          </a:p>
        </p:txBody>
      </p:sp>
      <p:sp>
        <p:nvSpPr>
          <p:cNvPr id="7" name="Title 6"/>
          <p:cNvSpPr>
            <a:spLocks noGrp="1"/>
          </p:cNvSpPr>
          <p:nvPr>
            <p:ph type="title"/>
          </p:nvPr>
        </p:nvSpPr>
        <p:spPr>
          <a:xfrm>
            <a:off x="884823" y="4168094"/>
            <a:ext cx="10515600" cy="1325563"/>
          </a:xfrm>
        </p:spPr>
        <p:txBody>
          <a:bodyPr>
            <a:noAutofit/>
          </a:bodyPr>
          <a:lstStyle/>
          <a:p>
            <a:r>
              <a:rPr lang="en-GB" sz="4000" dirty="0" smtClean="0"/>
              <a:t>“Ageing is not an illness, but it can be challenging”.</a:t>
            </a:r>
            <a:br>
              <a:rPr lang="en-GB" sz="4000" dirty="0" smtClean="0"/>
            </a:br>
            <a:r>
              <a:rPr lang="en-GB" sz="4000" dirty="0" smtClean="0"/>
              <a:t> </a:t>
            </a:r>
            <a:br>
              <a:rPr lang="en-GB" sz="4000" dirty="0" smtClean="0"/>
            </a:br>
            <a:r>
              <a:rPr lang="en-GB" sz="4000" dirty="0"/>
              <a:t> </a:t>
            </a:r>
            <a:r>
              <a:rPr lang="en-GB" sz="4000" dirty="0" smtClean="0"/>
              <a:t>                               -Age UK Organisation</a:t>
            </a:r>
            <a:br>
              <a:rPr lang="en-GB" sz="4000" dirty="0" smtClean="0"/>
            </a:br>
            <a:r>
              <a:rPr lang="en-GB" sz="4000" dirty="0" smtClean="0"/>
              <a:t>                           </a:t>
            </a:r>
            <a:br>
              <a:rPr lang="en-GB" sz="4000" dirty="0" smtClean="0"/>
            </a:br>
            <a:endParaRPr lang="en-GB" sz="4000" dirty="0"/>
          </a:p>
        </p:txBody>
      </p:sp>
      <p:sp>
        <p:nvSpPr>
          <p:cNvPr id="9" name="Title 1"/>
          <p:cNvSpPr txBox="1">
            <a:spLocks/>
          </p:cNvSpPr>
          <p:nvPr/>
        </p:nvSpPr>
        <p:spPr>
          <a:xfrm>
            <a:off x="884823" y="3879335"/>
            <a:ext cx="10515600"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dirty="0"/>
              <a:t>“We stand up and speak for those who have reached later life and also protect the long term interests of future generations.”</a:t>
            </a:r>
          </a:p>
          <a:p>
            <a:endParaRPr lang="en-GB" sz="4000" dirty="0" smtClean="0"/>
          </a:p>
          <a:p>
            <a:r>
              <a:rPr lang="en-GB" sz="4000" dirty="0" smtClean="0"/>
              <a:t>                           -Age UK Organisation </a:t>
            </a:r>
            <a:endParaRPr lang="en-GB" sz="4000" dirty="0"/>
          </a:p>
        </p:txBody>
      </p:sp>
      <p:pic>
        <p:nvPicPr>
          <p:cNvPr id="5" name="Picture 2" descr="Age UK - love later lif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84147" y="866273"/>
            <a:ext cx="1263473" cy="68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3358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7"/>
                                        </p:tgtEl>
                                        <p:attrNameLst>
                                          <p:attrName>ppt_x</p:attrName>
                                        </p:attrNameLst>
                                      </p:cBhvr>
                                      <p:tavLst>
                                        <p:tav tm="0">
                                          <p:val>
                                            <p:strVal val="ppt_x"/>
                                          </p:val>
                                        </p:tav>
                                        <p:tav tm="100000">
                                          <p:val>
                                            <p:strVal val="ppt_x"/>
                                          </p:val>
                                        </p:tav>
                                      </p:tavLst>
                                    </p:anim>
                                    <p:anim calcmode="lin" valueType="num">
                                      <p:cBhvr additive="base">
                                        <p:cTn id="7" dur="500"/>
                                        <p:tgtEl>
                                          <p:spTgt spid="7"/>
                                        </p:tgtEl>
                                        <p:attrNameLst>
                                          <p:attrName>ppt_y</p:attrName>
                                        </p:attrNameLst>
                                      </p:cBhvr>
                                      <p:tavLst>
                                        <p:tav tm="0">
                                          <p:val>
                                            <p:strVal val="ppt_y"/>
                                          </p:val>
                                        </p:tav>
                                        <p:tav tm="100000">
                                          <p:val>
                                            <p:strVal val="1+ppt_h/2"/>
                                          </p:val>
                                        </p:tav>
                                      </p:tavLst>
                                    </p:anim>
                                    <p:set>
                                      <p:cBhvr>
                                        <p:cTn id="8" dur="1" fill="hold">
                                          <p:stCondLst>
                                            <p:cond delay="499"/>
                                          </p:stCondLst>
                                        </p:cTn>
                                        <p:tgtEl>
                                          <p:spTgt spid="7"/>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7036" y="1569681"/>
            <a:ext cx="10515600" cy="1325563"/>
          </a:xfrm>
        </p:spPr>
        <p:txBody>
          <a:bodyPr>
            <a:noAutofit/>
          </a:bodyPr>
          <a:lstStyle/>
          <a:p>
            <a:r>
              <a:rPr lang="en-GB" sz="4400" dirty="0" smtClean="0"/>
              <a:t>How do Age Organisation Work?</a:t>
            </a:r>
            <a:br>
              <a:rPr lang="en-GB" sz="4400" dirty="0" smtClean="0"/>
            </a:br>
            <a:r>
              <a:rPr lang="en-GB" sz="4400" dirty="0"/>
              <a:t/>
            </a:r>
            <a:br>
              <a:rPr lang="en-GB" sz="4400" dirty="0"/>
            </a:br>
            <a:r>
              <a:rPr lang="en-GB" sz="4400" dirty="0" smtClean="0"/>
              <a:t/>
            </a:r>
            <a:br>
              <a:rPr lang="en-GB" sz="4400" dirty="0" smtClean="0"/>
            </a:br>
            <a:endParaRPr lang="en-GB" sz="4400" dirty="0"/>
          </a:p>
        </p:txBody>
      </p:sp>
      <p:grpSp>
        <p:nvGrpSpPr>
          <p:cNvPr id="3" name="Group 2"/>
          <p:cNvGrpSpPr/>
          <p:nvPr/>
        </p:nvGrpSpPr>
        <p:grpSpPr>
          <a:xfrm>
            <a:off x="809625" y="2238813"/>
            <a:ext cx="10515600" cy="4749406"/>
            <a:chOff x="1266825" y="1853802"/>
            <a:chExt cx="10515600" cy="4749406"/>
          </a:xfrm>
        </p:grpSpPr>
        <p:sp>
          <p:nvSpPr>
            <p:cNvPr id="4" name="Title 1"/>
            <p:cNvSpPr txBox="1">
              <a:spLocks/>
            </p:cNvSpPr>
            <p:nvPr/>
          </p:nvSpPr>
          <p:spPr>
            <a:xfrm>
              <a:off x="1266825" y="1853802"/>
              <a:ext cx="10515600" cy="1325563"/>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143000" indent="-1143000">
                <a:buFont typeface="Arial" panose="020B0604020202020204" pitchFamily="34" charset="0"/>
                <a:buChar char="•"/>
              </a:pPr>
              <a:r>
                <a:rPr lang="en-GB" sz="16000" dirty="0" smtClean="0"/>
                <a:t>Information and Advice Services</a:t>
              </a:r>
            </a:p>
            <a:p>
              <a:r>
                <a:rPr lang="en-GB" sz="16000" dirty="0" smtClean="0"/>
                <a:t/>
              </a:r>
              <a:br>
                <a:rPr lang="en-GB" sz="16000" dirty="0" smtClean="0"/>
              </a:br>
              <a:r>
                <a:rPr lang="en-GB" dirty="0" smtClean="0"/>
                <a:t/>
              </a:r>
              <a:br>
                <a:rPr lang="en-GB" dirty="0" smtClean="0"/>
              </a:br>
              <a:endParaRPr lang="en-GB" dirty="0"/>
            </a:p>
          </p:txBody>
        </p:sp>
        <p:sp>
          <p:nvSpPr>
            <p:cNvPr id="6" name="Title 1"/>
            <p:cNvSpPr txBox="1">
              <a:spLocks/>
            </p:cNvSpPr>
            <p:nvPr/>
          </p:nvSpPr>
          <p:spPr>
            <a:xfrm>
              <a:off x="1266825" y="2747962"/>
              <a:ext cx="10515600" cy="1325563"/>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143000" indent="-1143000">
                <a:buFont typeface="Arial" panose="020B0604020202020204" pitchFamily="34" charset="0"/>
                <a:buChar char="•"/>
              </a:pPr>
              <a:r>
                <a:rPr lang="en-GB" sz="16000" dirty="0" smtClean="0"/>
                <a:t>Care and Support</a:t>
              </a:r>
            </a:p>
            <a:p>
              <a:r>
                <a:rPr lang="en-GB" sz="16000" dirty="0" smtClean="0"/>
                <a:t/>
              </a:r>
              <a:br>
                <a:rPr lang="en-GB" sz="16000" dirty="0" smtClean="0"/>
              </a:br>
              <a:r>
                <a:rPr lang="en-GB" dirty="0" smtClean="0"/>
                <a:t/>
              </a:r>
              <a:br>
                <a:rPr lang="en-GB" dirty="0" smtClean="0"/>
              </a:br>
              <a:endParaRPr lang="en-GB" dirty="0"/>
            </a:p>
          </p:txBody>
        </p:sp>
        <p:sp>
          <p:nvSpPr>
            <p:cNvPr id="7" name="Title 1"/>
            <p:cNvSpPr txBox="1">
              <a:spLocks/>
            </p:cNvSpPr>
            <p:nvPr/>
          </p:nvSpPr>
          <p:spPr>
            <a:xfrm>
              <a:off x="1266825" y="3654822"/>
              <a:ext cx="10515600" cy="1325563"/>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143000" indent="-1143000">
                <a:buFont typeface="Arial" panose="020B0604020202020204" pitchFamily="34" charset="0"/>
                <a:buChar char="•"/>
              </a:pPr>
              <a:endParaRPr lang="en-GB" sz="16000" dirty="0" smtClean="0"/>
            </a:p>
            <a:p>
              <a:pPr marL="1143000" indent="-1143000">
                <a:buFont typeface="Arial" panose="020B0604020202020204" pitchFamily="34" charset="0"/>
                <a:buChar char="•"/>
              </a:pPr>
              <a:r>
                <a:rPr lang="en-GB" sz="16000" dirty="0" smtClean="0"/>
                <a:t>Health and Well-being</a:t>
              </a:r>
            </a:p>
            <a:p>
              <a:endParaRPr lang="en-GB" sz="16000" dirty="0" smtClean="0"/>
            </a:p>
            <a:p>
              <a:r>
                <a:rPr lang="en-GB" sz="16000" dirty="0" smtClean="0"/>
                <a:t/>
              </a:r>
              <a:br>
                <a:rPr lang="en-GB" sz="16000" dirty="0" smtClean="0"/>
              </a:br>
              <a:r>
                <a:rPr lang="en-GB" dirty="0" smtClean="0"/>
                <a:t/>
              </a:r>
              <a:br>
                <a:rPr lang="en-GB" dirty="0" smtClean="0"/>
              </a:br>
              <a:endParaRPr lang="en-GB" dirty="0"/>
            </a:p>
          </p:txBody>
        </p:sp>
        <p:sp>
          <p:nvSpPr>
            <p:cNvPr id="8" name="Title 1"/>
            <p:cNvSpPr txBox="1">
              <a:spLocks/>
            </p:cNvSpPr>
            <p:nvPr/>
          </p:nvSpPr>
          <p:spPr>
            <a:xfrm>
              <a:off x="1266825" y="4534694"/>
              <a:ext cx="10515600" cy="1325563"/>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143000" indent="-1143000">
                <a:buFont typeface="Arial" panose="020B0604020202020204" pitchFamily="34" charset="0"/>
                <a:buChar char="•"/>
              </a:pPr>
              <a:endParaRPr lang="en-GB" sz="16000" dirty="0" smtClean="0"/>
            </a:p>
            <a:p>
              <a:pPr marL="1143000" indent="-1143000">
                <a:buFont typeface="Arial" panose="020B0604020202020204" pitchFamily="34" charset="0"/>
                <a:buChar char="•"/>
              </a:pPr>
              <a:r>
                <a:rPr lang="en-GB" sz="16000" dirty="0" smtClean="0"/>
                <a:t>Campaigning and Researching</a:t>
              </a:r>
            </a:p>
            <a:p>
              <a:endParaRPr lang="en-GB" sz="16000" dirty="0" smtClean="0"/>
            </a:p>
            <a:p>
              <a:r>
                <a:rPr lang="en-GB" sz="16000" dirty="0" smtClean="0"/>
                <a:t/>
              </a:r>
              <a:br>
                <a:rPr lang="en-GB" sz="16000" dirty="0" smtClean="0"/>
              </a:br>
              <a:r>
                <a:rPr lang="en-GB" dirty="0" smtClean="0"/>
                <a:t/>
              </a:r>
              <a:br>
                <a:rPr lang="en-GB" dirty="0" smtClean="0"/>
              </a:br>
              <a:endParaRPr lang="en-GB" dirty="0"/>
            </a:p>
          </p:txBody>
        </p:sp>
        <p:sp>
          <p:nvSpPr>
            <p:cNvPr id="9" name="Title 1"/>
            <p:cNvSpPr txBox="1">
              <a:spLocks/>
            </p:cNvSpPr>
            <p:nvPr/>
          </p:nvSpPr>
          <p:spPr>
            <a:xfrm>
              <a:off x="1266825" y="5277645"/>
              <a:ext cx="10515600" cy="1325563"/>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1143000" indent="-1143000">
                <a:buFont typeface="Arial" panose="020B0604020202020204" pitchFamily="34" charset="0"/>
                <a:buChar char="•"/>
              </a:pPr>
              <a:endParaRPr lang="en-GB" sz="16000" dirty="0" smtClean="0"/>
            </a:p>
            <a:p>
              <a:pPr marL="1143000" indent="-1143000">
                <a:buFont typeface="Arial" panose="020B0604020202020204" pitchFamily="34" charset="0"/>
                <a:buChar char="•"/>
              </a:pPr>
              <a:r>
                <a:rPr lang="en-GB" sz="16000" dirty="0" smtClean="0"/>
                <a:t>Age UK Network – Age International</a:t>
              </a:r>
            </a:p>
            <a:p>
              <a:r>
                <a:rPr lang="en-GB" sz="16000" dirty="0" smtClean="0"/>
                <a:t/>
              </a:r>
              <a:br>
                <a:rPr lang="en-GB" sz="16000" dirty="0" smtClean="0"/>
              </a:br>
              <a:r>
                <a:rPr lang="en-GB" dirty="0" smtClean="0"/>
                <a:t/>
              </a:r>
              <a:br>
                <a:rPr lang="en-GB" dirty="0" smtClean="0"/>
              </a:br>
              <a:endParaRPr lang="en-GB" dirty="0"/>
            </a:p>
          </p:txBody>
        </p:sp>
      </p:grpSp>
      <p:pic>
        <p:nvPicPr>
          <p:cNvPr id="10" name="Picture 2" descr="Age UK - love later lif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84147" y="866273"/>
            <a:ext cx="1263473" cy="68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996890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smtClean="0"/>
              <a:t>Origin</a:t>
            </a:r>
            <a:endParaRPr lang="en-GB" sz="6000" dirty="0"/>
          </a:p>
        </p:txBody>
      </p:sp>
      <p:sp>
        <p:nvSpPr>
          <p:cNvPr id="3" name="Content Placeholder 2"/>
          <p:cNvSpPr>
            <a:spLocks noGrp="1"/>
          </p:cNvSpPr>
          <p:nvPr>
            <p:ph idx="1"/>
          </p:nvPr>
        </p:nvSpPr>
        <p:spPr>
          <a:xfrm>
            <a:off x="680320" y="2925935"/>
            <a:ext cx="9613861" cy="3599316"/>
          </a:xfrm>
        </p:spPr>
        <p:txBody>
          <a:bodyPr>
            <a:normAutofit/>
          </a:bodyPr>
          <a:lstStyle/>
          <a:p>
            <a:pPr marL="0" indent="0">
              <a:buNone/>
            </a:pPr>
            <a:r>
              <a:rPr lang="en-GB" sz="3600" b="1" dirty="0" smtClean="0"/>
              <a:t>The Age and Widow Act 1940</a:t>
            </a:r>
          </a:p>
          <a:p>
            <a:pPr marL="0" indent="0">
              <a:buNone/>
            </a:pPr>
            <a:endParaRPr lang="en-GB" sz="3600" b="1" dirty="0" smtClean="0"/>
          </a:p>
          <a:p>
            <a:pPr marL="0" indent="0">
              <a:buNone/>
            </a:pPr>
            <a:endParaRPr lang="en-GB" sz="3600" b="1" dirty="0"/>
          </a:p>
        </p:txBody>
      </p:sp>
      <p:sp>
        <p:nvSpPr>
          <p:cNvPr id="4" name="Rectangle 3"/>
          <p:cNvSpPr/>
          <p:nvPr/>
        </p:nvSpPr>
        <p:spPr>
          <a:xfrm>
            <a:off x="105673" y="2231059"/>
            <a:ext cx="9414108" cy="646331"/>
          </a:xfrm>
          <a:prstGeom prst="rect">
            <a:avLst/>
          </a:prstGeom>
        </p:spPr>
        <p:txBody>
          <a:bodyPr wrap="square">
            <a:spAutoFit/>
          </a:bodyPr>
          <a:lstStyle/>
          <a:p>
            <a:r>
              <a:rPr lang="en-GB" sz="3600" b="1" dirty="0" smtClean="0"/>
              <a:t>1940 – Old Peoples Welfare Committee </a:t>
            </a:r>
            <a:endParaRPr lang="en-GB" sz="3600" b="1" dirty="0"/>
          </a:p>
        </p:txBody>
      </p:sp>
      <p:sp>
        <p:nvSpPr>
          <p:cNvPr id="5" name="Rectangle 4"/>
          <p:cNvSpPr/>
          <p:nvPr/>
        </p:nvSpPr>
        <p:spPr>
          <a:xfrm>
            <a:off x="193355" y="3572973"/>
            <a:ext cx="11905588" cy="646331"/>
          </a:xfrm>
          <a:prstGeom prst="rect">
            <a:avLst/>
          </a:prstGeom>
        </p:spPr>
        <p:txBody>
          <a:bodyPr wrap="square">
            <a:spAutoFit/>
          </a:bodyPr>
          <a:lstStyle/>
          <a:p>
            <a:r>
              <a:rPr lang="en-GB" sz="3600" b="1" dirty="0" smtClean="0"/>
              <a:t>1944- National Old Peoples Welfare Committee </a:t>
            </a:r>
            <a:endParaRPr lang="en-GB" sz="3600" b="1" dirty="0"/>
          </a:p>
        </p:txBody>
      </p:sp>
      <p:sp>
        <p:nvSpPr>
          <p:cNvPr id="6" name="Rectangle 5"/>
          <p:cNvSpPr/>
          <p:nvPr/>
        </p:nvSpPr>
        <p:spPr>
          <a:xfrm>
            <a:off x="286412" y="4832531"/>
            <a:ext cx="12632308" cy="646331"/>
          </a:xfrm>
          <a:prstGeom prst="rect">
            <a:avLst/>
          </a:prstGeom>
        </p:spPr>
        <p:txBody>
          <a:bodyPr wrap="square">
            <a:spAutoFit/>
          </a:bodyPr>
          <a:lstStyle/>
          <a:p>
            <a:r>
              <a:rPr lang="en-GB" sz="3600" b="1" dirty="0" smtClean="0"/>
              <a:t>1</a:t>
            </a:r>
            <a:r>
              <a:rPr lang="en-GB" sz="3600" b="1" baseline="30000" dirty="0" smtClean="0"/>
              <a:t>st</a:t>
            </a:r>
            <a:r>
              <a:rPr lang="en-GB" sz="3600" b="1" dirty="0" smtClean="0"/>
              <a:t> April 2009- Joined together to create a new charity </a:t>
            </a:r>
            <a:endParaRPr lang="en-GB" sz="3600" b="1" dirty="0"/>
          </a:p>
        </p:txBody>
      </p:sp>
      <p:sp>
        <p:nvSpPr>
          <p:cNvPr id="7" name="Rectangle 6"/>
          <p:cNvSpPr/>
          <p:nvPr/>
        </p:nvSpPr>
        <p:spPr>
          <a:xfrm>
            <a:off x="286412" y="5439758"/>
            <a:ext cx="11905588" cy="646331"/>
          </a:xfrm>
          <a:prstGeom prst="rect">
            <a:avLst/>
          </a:prstGeom>
        </p:spPr>
        <p:txBody>
          <a:bodyPr wrap="square">
            <a:spAutoFit/>
          </a:bodyPr>
          <a:lstStyle/>
          <a:p>
            <a:r>
              <a:rPr lang="en-GB" sz="3600" b="1" dirty="0" smtClean="0"/>
              <a:t>April 2010- Officially become Age UK  </a:t>
            </a:r>
            <a:endParaRPr lang="en-GB" sz="3600" b="1" dirty="0"/>
          </a:p>
        </p:txBody>
      </p:sp>
      <p:sp>
        <p:nvSpPr>
          <p:cNvPr id="8" name="Rectangle 7"/>
          <p:cNvSpPr/>
          <p:nvPr/>
        </p:nvSpPr>
        <p:spPr>
          <a:xfrm>
            <a:off x="286412" y="6058899"/>
            <a:ext cx="11905588" cy="646331"/>
          </a:xfrm>
          <a:prstGeom prst="rect">
            <a:avLst/>
          </a:prstGeom>
        </p:spPr>
        <p:txBody>
          <a:bodyPr wrap="square">
            <a:spAutoFit/>
          </a:bodyPr>
          <a:lstStyle/>
          <a:p>
            <a:r>
              <a:rPr lang="en-GB" sz="3600" b="1" dirty="0" smtClean="0"/>
              <a:t>2012- Sister Charity, Age International </a:t>
            </a:r>
            <a:endParaRPr lang="en-GB" sz="3600" b="1" dirty="0"/>
          </a:p>
        </p:txBody>
      </p:sp>
      <p:sp>
        <p:nvSpPr>
          <p:cNvPr id="9" name="Rectangle 8"/>
          <p:cNvSpPr/>
          <p:nvPr/>
        </p:nvSpPr>
        <p:spPr>
          <a:xfrm>
            <a:off x="286412" y="4199176"/>
            <a:ext cx="11905588" cy="1200329"/>
          </a:xfrm>
          <a:prstGeom prst="rect">
            <a:avLst/>
          </a:prstGeom>
        </p:spPr>
        <p:txBody>
          <a:bodyPr wrap="square">
            <a:spAutoFit/>
          </a:bodyPr>
          <a:lstStyle/>
          <a:p>
            <a:r>
              <a:rPr lang="en-GB" sz="3600" b="1" dirty="0"/>
              <a:t>In 1971 the NOPWC </a:t>
            </a:r>
            <a:r>
              <a:rPr lang="en-GB" sz="3600" b="1" dirty="0" smtClean="0"/>
              <a:t>was </a:t>
            </a:r>
            <a:r>
              <a:rPr lang="en-GB" sz="3600" b="1" dirty="0"/>
              <a:t>renamed Age </a:t>
            </a:r>
            <a:r>
              <a:rPr lang="en-GB" sz="3600" b="1" dirty="0" smtClean="0"/>
              <a:t>Concern</a:t>
            </a:r>
            <a:endParaRPr lang="en-GB" sz="3600" b="1" dirty="0"/>
          </a:p>
          <a:p>
            <a:r>
              <a:rPr lang="en-GB" sz="3600" b="1" dirty="0" smtClean="0"/>
              <a:t> </a:t>
            </a:r>
            <a:endParaRPr lang="en-GB" sz="3600" b="1" dirty="0"/>
          </a:p>
        </p:txBody>
      </p:sp>
      <p:pic>
        <p:nvPicPr>
          <p:cNvPr id="10" name="Picture 2" descr="Age UK - love later lif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84147" y="866273"/>
            <a:ext cx="1263473" cy="68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2862075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smtClean="0"/>
              <a:t>Mission Statement</a:t>
            </a:r>
            <a:endParaRPr lang="en-GB" sz="6000" dirty="0"/>
          </a:p>
        </p:txBody>
      </p:sp>
      <p:sp>
        <p:nvSpPr>
          <p:cNvPr id="3" name="Content Placeholder 2"/>
          <p:cNvSpPr>
            <a:spLocks noGrp="1"/>
          </p:cNvSpPr>
          <p:nvPr>
            <p:ph idx="1"/>
          </p:nvPr>
        </p:nvSpPr>
        <p:spPr>
          <a:xfrm>
            <a:off x="400365" y="2868460"/>
            <a:ext cx="5086886" cy="2224690"/>
          </a:xfrm>
        </p:spPr>
        <p:txBody>
          <a:bodyPr>
            <a:noAutofit/>
          </a:bodyPr>
          <a:lstStyle/>
          <a:p>
            <a:r>
              <a:rPr lang="en-GB" sz="3200" dirty="0" smtClean="0"/>
              <a:t>Make later life better</a:t>
            </a:r>
          </a:p>
          <a:p>
            <a:pPr marL="0" indent="0">
              <a:buNone/>
            </a:pPr>
            <a:endParaRPr lang="en-GB" sz="3200" dirty="0" smtClean="0"/>
          </a:p>
          <a:p>
            <a:pPr marL="0" indent="0">
              <a:buNone/>
            </a:pPr>
            <a:endParaRPr lang="en-GB" sz="3200" dirty="0" smtClean="0"/>
          </a:p>
        </p:txBody>
      </p:sp>
      <p:sp>
        <p:nvSpPr>
          <p:cNvPr id="4" name="Rectangle 3"/>
          <p:cNvSpPr/>
          <p:nvPr/>
        </p:nvSpPr>
        <p:spPr>
          <a:xfrm>
            <a:off x="5487251" y="3169177"/>
            <a:ext cx="6611692" cy="1077218"/>
          </a:xfrm>
          <a:prstGeom prst="rect">
            <a:avLst/>
          </a:prstGeom>
        </p:spPr>
        <p:txBody>
          <a:bodyPr wrap="square">
            <a:spAutoFit/>
          </a:bodyPr>
          <a:lstStyle/>
          <a:p>
            <a:pPr marL="457200" indent="-457200">
              <a:buFont typeface="Arial" panose="020B0604020202020204" pitchFamily="34" charset="0"/>
              <a:buChar char="•"/>
            </a:pPr>
            <a:r>
              <a:rPr lang="en-GB" sz="3200" dirty="0"/>
              <a:t>Create a world where everyone can love later life</a:t>
            </a:r>
          </a:p>
        </p:txBody>
      </p:sp>
      <p:sp>
        <p:nvSpPr>
          <p:cNvPr id="5" name="Rectangle 4"/>
          <p:cNvSpPr/>
          <p:nvPr/>
        </p:nvSpPr>
        <p:spPr>
          <a:xfrm>
            <a:off x="455111" y="4632918"/>
            <a:ext cx="10490585" cy="2062103"/>
          </a:xfrm>
          <a:prstGeom prst="rect">
            <a:avLst/>
          </a:prstGeom>
        </p:spPr>
        <p:txBody>
          <a:bodyPr wrap="square">
            <a:spAutoFit/>
          </a:bodyPr>
          <a:lstStyle/>
          <a:p>
            <a:pPr marL="457200" indent="-457200">
              <a:buFont typeface="Arial" panose="020B0604020202020204" pitchFamily="34" charset="0"/>
              <a:buChar char="•"/>
            </a:pPr>
            <a:r>
              <a:rPr lang="en-GB" sz="3200" dirty="0"/>
              <a:t>Caring for the organisations intentions</a:t>
            </a:r>
          </a:p>
          <a:p>
            <a:pPr marL="457200" indent="-457200">
              <a:buFont typeface="Arial" panose="020B0604020202020204" pitchFamily="34" charset="0"/>
              <a:buChar char="•"/>
            </a:pPr>
            <a:r>
              <a:rPr lang="en-GB" sz="3200" dirty="0"/>
              <a:t>Care for the needs of the elderly </a:t>
            </a:r>
          </a:p>
          <a:p>
            <a:pPr marL="457200" indent="-457200">
              <a:buFont typeface="Arial" panose="020B0604020202020204" pitchFamily="34" charset="0"/>
              <a:buChar char="•"/>
            </a:pPr>
            <a:r>
              <a:rPr lang="en-GB" sz="3200" dirty="0"/>
              <a:t>Respecting choices made</a:t>
            </a:r>
          </a:p>
          <a:p>
            <a:pPr marL="457200" indent="-457200">
              <a:buFont typeface="Arial" panose="020B0604020202020204" pitchFamily="34" charset="0"/>
              <a:buChar char="•"/>
            </a:pPr>
            <a:r>
              <a:rPr lang="en-GB" sz="3200" dirty="0"/>
              <a:t>Valuing Diversity</a:t>
            </a:r>
          </a:p>
        </p:txBody>
      </p:sp>
      <p:sp>
        <p:nvSpPr>
          <p:cNvPr id="6" name="Rectangle 5"/>
          <p:cNvSpPr/>
          <p:nvPr/>
        </p:nvSpPr>
        <p:spPr>
          <a:xfrm>
            <a:off x="1183089" y="1959519"/>
            <a:ext cx="2510624" cy="923330"/>
          </a:xfrm>
          <a:prstGeom prst="rect">
            <a:avLst/>
          </a:prstGeom>
          <a:noFill/>
        </p:spPr>
        <p:txBody>
          <a:bodyPr wrap="none" lIns="91440" tIns="45720" rIns="91440" bIns="45720">
            <a:spAutoFit/>
          </a:bodyPr>
          <a:lstStyle/>
          <a:p>
            <a:pPr algn="ctr"/>
            <a:r>
              <a:rPr lang="en-US" sz="5400" b="1" dirty="0" smtClean="0">
                <a:ln w="9525">
                  <a:solidFill>
                    <a:schemeClr val="bg1"/>
                  </a:solidFill>
                  <a:prstDash val="solid"/>
                </a:ln>
                <a:effectLst>
                  <a:outerShdw blurRad="12700" dist="38100" dir="2700000" algn="tl" rotWithShape="0">
                    <a:schemeClr val="bg1">
                      <a:lumMod val="50000"/>
                    </a:schemeClr>
                  </a:outerShdw>
                </a:effectLst>
              </a:rPr>
              <a:t>Mission</a:t>
            </a:r>
            <a:endParaRPr lang="en-US" sz="5400" b="1" cap="none" spc="50" dirty="0">
              <a:ln w="0"/>
              <a:solidFill>
                <a:schemeClr val="bg2"/>
              </a:solidFill>
              <a:effectLst>
                <a:innerShdw blurRad="63500" dist="50800" dir="13500000">
                  <a:srgbClr val="000000">
                    <a:alpha val="50000"/>
                  </a:srgbClr>
                </a:innerShdw>
              </a:effectLst>
            </a:endParaRPr>
          </a:p>
        </p:txBody>
      </p:sp>
      <p:sp>
        <p:nvSpPr>
          <p:cNvPr id="7" name="Rectangle 6"/>
          <p:cNvSpPr/>
          <p:nvPr/>
        </p:nvSpPr>
        <p:spPr>
          <a:xfrm>
            <a:off x="1708201" y="3784730"/>
            <a:ext cx="2241191" cy="923330"/>
          </a:xfrm>
          <a:prstGeom prst="rect">
            <a:avLst/>
          </a:prstGeom>
          <a:noFill/>
        </p:spPr>
        <p:txBody>
          <a:bodyPr wrap="none" lIns="91440" tIns="45720" rIns="91440" bIns="45720">
            <a:spAutoFit/>
          </a:bodyPr>
          <a:lstStyle/>
          <a:p>
            <a:pPr algn="ctr"/>
            <a:r>
              <a:rPr lang="en-US" sz="5400" b="1" dirty="0" smtClean="0">
                <a:ln w="9525">
                  <a:solidFill>
                    <a:schemeClr val="bg1"/>
                  </a:solidFill>
                  <a:prstDash val="solid"/>
                </a:ln>
                <a:effectLst>
                  <a:outerShdw blurRad="12700" dist="38100" dir="2700000" algn="tl" rotWithShape="0">
                    <a:schemeClr val="bg1">
                      <a:lumMod val="50000"/>
                    </a:schemeClr>
                  </a:outerShdw>
                </a:effectLst>
              </a:rPr>
              <a:t>Values</a:t>
            </a:r>
            <a:endParaRPr lang="en-US" sz="5400" b="1" cap="none" spc="50" dirty="0">
              <a:ln w="0"/>
              <a:solidFill>
                <a:schemeClr val="bg2"/>
              </a:solidFill>
              <a:effectLst>
                <a:innerShdw blurRad="63500" dist="50800" dir="13500000">
                  <a:srgbClr val="000000">
                    <a:alpha val="50000"/>
                  </a:srgbClr>
                </a:innerShdw>
              </a:effectLst>
            </a:endParaRPr>
          </a:p>
        </p:txBody>
      </p:sp>
      <p:sp>
        <p:nvSpPr>
          <p:cNvPr id="8" name="Rectangle 7"/>
          <p:cNvSpPr/>
          <p:nvPr/>
        </p:nvSpPr>
        <p:spPr>
          <a:xfrm>
            <a:off x="7617747" y="2283418"/>
            <a:ext cx="1723550" cy="923330"/>
          </a:xfrm>
          <a:prstGeom prst="rect">
            <a:avLst/>
          </a:prstGeom>
          <a:noFill/>
        </p:spPr>
        <p:txBody>
          <a:bodyPr wrap="none" lIns="91440" tIns="45720" rIns="91440" bIns="45720">
            <a:spAutoFit/>
          </a:bodyPr>
          <a:lstStyle/>
          <a:p>
            <a:pPr algn="ctr"/>
            <a:r>
              <a:rPr lang="en-US" sz="5400" b="1" dirty="0" smtClean="0">
                <a:ln w="9525">
                  <a:solidFill>
                    <a:schemeClr val="bg1"/>
                  </a:solidFill>
                  <a:prstDash val="solid"/>
                </a:ln>
                <a:effectLst>
                  <a:outerShdw blurRad="12700" dist="38100" dir="2700000" algn="tl" rotWithShape="0">
                    <a:schemeClr val="bg1">
                      <a:lumMod val="50000"/>
                    </a:schemeClr>
                  </a:outerShdw>
                </a:effectLst>
              </a:rPr>
              <a:t>Aims</a:t>
            </a:r>
            <a:endParaRPr lang="en-US" sz="5400" b="1" cap="none" spc="50" dirty="0">
              <a:ln w="0"/>
              <a:solidFill>
                <a:schemeClr val="bg2"/>
              </a:solidFill>
              <a:effectLst>
                <a:innerShdw blurRad="63500" dist="50800" dir="13500000">
                  <a:srgbClr val="000000">
                    <a:alpha val="50000"/>
                  </a:srgbClr>
                </a:innerShdw>
              </a:effectLst>
            </a:endParaRPr>
          </a:p>
        </p:txBody>
      </p:sp>
      <p:pic>
        <p:nvPicPr>
          <p:cNvPr id="9" name="Picture 2" descr="Age UK - love later lif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84147" y="866273"/>
            <a:ext cx="1263473" cy="68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4463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 calcmode="lin" valueType="num">
                                      <p:cBhvr additive="base">
                                        <p:cTn id="17" dur="500" fill="hold"/>
                                        <p:tgtEl>
                                          <p:spTgt spid="8"/>
                                        </p:tgtEl>
                                        <p:attrNameLst>
                                          <p:attrName>ppt_x</p:attrName>
                                        </p:attrNameLst>
                                      </p:cBhvr>
                                      <p:tavLst>
                                        <p:tav tm="0">
                                          <p:val>
                                            <p:strVal val="#ppt_x"/>
                                          </p:val>
                                        </p:tav>
                                        <p:tav tm="100000">
                                          <p:val>
                                            <p:strVal val="#ppt_x"/>
                                          </p:val>
                                        </p:tav>
                                      </p:tavLst>
                                    </p:anim>
                                    <p:anim calcmode="lin" valueType="num">
                                      <p:cBhvr additive="base">
                                        <p:cTn id="18" dur="500" fill="hold"/>
                                        <p:tgtEl>
                                          <p:spTgt spid="8"/>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additive="base">
                                        <p:cTn id="21" dur="500" fill="hold"/>
                                        <p:tgtEl>
                                          <p:spTgt spid="4"/>
                                        </p:tgtEl>
                                        <p:attrNameLst>
                                          <p:attrName>ppt_x</p:attrName>
                                        </p:attrNameLst>
                                      </p:cBhvr>
                                      <p:tavLst>
                                        <p:tav tm="0">
                                          <p:val>
                                            <p:strVal val="#ppt_x"/>
                                          </p:val>
                                        </p:tav>
                                        <p:tav tm="100000">
                                          <p:val>
                                            <p:strVal val="#ppt_x"/>
                                          </p:val>
                                        </p:tav>
                                      </p:tavLst>
                                    </p:anim>
                                    <p:anim calcmode="lin" valueType="num">
                                      <p:cBhvr additive="base">
                                        <p:cTn id="2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dirty="0" smtClean="0"/>
              <a:t>What type of Advocacy Service?</a:t>
            </a:r>
            <a:endParaRPr lang="en-GB" sz="4400" dirty="0"/>
          </a:p>
        </p:txBody>
      </p:sp>
      <p:sp>
        <p:nvSpPr>
          <p:cNvPr id="3" name="Content Placeholder 2"/>
          <p:cNvSpPr>
            <a:spLocks noGrp="1"/>
          </p:cNvSpPr>
          <p:nvPr>
            <p:ph idx="1"/>
          </p:nvPr>
        </p:nvSpPr>
        <p:spPr>
          <a:xfrm>
            <a:off x="304541" y="2036248"/>
            <a:ext cx="11469926" cy="3599316"/>
          </a:xfrm>
        </p:spPr>
        <p:txBody>
          <a:bodyPr>
            <a:noAutofit/>
          </a:bodyPr>
          <a:lstStyle/>
          <a:p>
            <a:pPr marL="0" indent="0">
              <a:buNone/>
            </a:pPr>
            <a:r>
              <a:rPr lang="en-GB" sz="4000" dirty="0" smtClean="0"/>
              <a:t>      Independence Advocacy service.</a:t>
            </a:r>
          </a:p>
          <a:p>
            <a:pPr marL="0" indent="0">
              <a:buNone/>
            </a:pPr>
            <a:endParaRPr lang="en-GB" sz="4000" dirty="0" smtClean="0"/>
          </a:p>
          <a:p>
            <a:pPr marL="0" indent="0">
              <a:buNone/>
            </a:pPr>
            <a:r>
              <a:rPr lang="en-GB" sz="4000" dirty="0" smtClean="0"/>
              <a:t>“We </a:t>
            </a:r>
            <a:r>
              <a:rPr lang="en-GB" sz="4000" dirty="0"/>
              <a:t>support older people to assert their rights and enable their voice to be heard when decisions need to be made that affect their lives. We assert older people by giving them information which allows them to make informed choices</a:t>
            </a:r>
            <a:r>
              <a:rPr lang="en-GB" sz="4000" dirty="0" smtClean="0"/>
              <a:t>.” – Age UK</a:t>
            </a:r>
            <a:endParaRPr lang="en-GB" sz="4000" dirty="0"/>
          </a:p>
          <a:p>
            <a:pPr marL="0" indent="0">
              <a:buNone/>
            </a:pPr>
            <a:endParaRPr lang="en-GB" sz="4000" dirty="0"/>
          </a:p>
        </p:txBody>
      </p:sp>
      <p:pic>
        <p:nvPicPr>
          <p:cNvPr id="4" name="Picture 2" descr="Age UK - love later lif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84147" y="866273"/>
            <a:ext cx="1263473" cy="68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7080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smtClean="0"/>
              <a:t>Finance / Funding's</a:t>
            </a:r>
            <a:endParaRPr lang="en-GB" sz="5400" dirty="0"/>
          </a:p>
        </p:txBody>
      </p:sp>
      <p:sp>
        <p:nvSpPr>
          <p:cNvPr id="3" name="Content Placeholder 2"/>
          <p:cNvSpPr>
            <a:spLocks noGrp="1"/>
          </p:cNvSpPr>
          <p:nvPr>
            <p:ph idx="1"/>
          </p:nvPr>
        </p:nvSpPr>
        <p:spPr>
          <a:xfrm>
            <a:off x="417274" y="2174035"/>
            <a:ext cx="9613861" cy="3599316"/>
          </a:xfrm>
        </p:spPr>
        <p:txBody>
          <a:bodyPr>
            <a:noAutofit/>
          </a:bodyPr>
          <a:lstStyle/>
          <a:p>
            <a:pPr marL="0" indent="0">
              <a:buNone/>
            </a:pPr>
            <a:r>
              <a:rPr lang="en-GB" sz="4000" dirty="0" smtClean="0"/>
              <a:t>Donations:</a:t>
            </a:r>
          </a:p>
          <a:p>
            <a:r>
              <a:rPr lang="en-GB" sz="4000" dirty="0" smtClean="0"/>
              <a:t>Legacy </a:t>
            </a:r>
            <a:r>
              <a:rPr lang="en-GB" sz="4000" dirty="0" smtClean="0"/>
              <a:t>Donations </a:t>
            </a:r>
            <a:endParaRPr lang="en-GB" sz="4000" dirty="0" smtClean="0"/>
          </a:p>
          <a:p>
            <a:r>
              <a:rPr lang="en-GB" sz="4000" dirty="0" smtClean="0"/>
              <a:t>Gifts</a:t>
            </a:r>
          </a:p>
          <a:p>
            <a:r>
              <a:rPr lang="en-GB" sz="4000" dirty="0" smtClean="0"/>
              <a:t>Volunteering Contributions </a:t>
            </a:r>
          </a:p>
          <a:p>
            <a:r>
              <a:rPr lang="en-GB" sz="4000" dirty="0"/>
              <a:t> </a:t>
            </a:r>
            <a:r>
              <a:rPr lang="en-GB" sz="4000" dirty="0" smtClean="0"/>
              <a:t>Charity Shops – Over 520 charity shops within the UK</a:t>
            </a:r>
          </a:p>
          <a:p>
            <a:r>
              <a:rPr lang="en-GB" sz="4000" dirty="0" smtClean="0"/>
              <a:t>Charitable Events </a:t>
            </a:r>
            <a:endParaRPr lang="en-GB" sz="4000" dirty="0"/>
          </a:p>
        </p:txBody>
      </p:sp>
      <p:pic>
        <p:nvPicPr>
          <p:cNvPr id="4" name="Picture 2" descr="Age UK - love later lif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84147" y="866273"/>
            <a:ext cx="1263473" cy="68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036405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smtClean="0"/>
              <a:t>Divided </a:t>
            </a:r>
            <a:endParaRPr lang="en-GB" sz="6000" dirty="0"/>
          </a:p>
        </p:txBody>
      </p:sp>
      <p:sp>
        <p:nvSpPr>
          <p:cNvPr id="4" name="Oval 3"/>
          <p:cNvSpPr/>
          <p:nvPr/>
        </p:nvSpPr>
        <p:spPr>
          <a:xfrm>
            <a:off x="782052" y="3344779"/>
            <a:ext cx="1588170" cy="1588168"/>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6000" dirty="0" smtClean="0">
                <a:ln w="0"/>
                <a:solidFill>
                  <a:schemeClr val="accent1"/>
                </a:solidFill>
                <a:effectLst>
                  <a:outerShdw blurRad="38100" dist="25400" dir="5400000" algn="ctr" rotWithShape="0">
                    <a:srgbClr val="6E747A">
                      <a:alpha val="43000"/>
                    </a:srgbClr>
                  </a:outerShdw>
                </a:effectLst>
              </a:rPr>
              <a:t>£1</a:t>
            </a:r>
            <a:endParaRPr lang="en-GB" sz="6000" dirty="0">
              <a:ln w="0"/>
              <a:solidFill>
                <a:schemeClr val="accent1"/>
              </a:solidFill>
              <a:effectLst>
                <a:outerShdw blurRad="38100" dist="25400" dir="5400000" algn="ctr" rotWithShape="0">
                  <a:srgbClr val="6E747A">
                    <a:alpha val="43000"/>
                  </a:srgbClr>
                </a:outerShdw>
              </a:effectLst>
            </a:endParaRPr>
          </a:p>
        </p:txBody>
      </p:sp>
      <p:sp>
        <p:nvSpPr>
          <p:cNvPr id="5" name="Right Arrow 4"/>
          <p:cNvSpPr/>
          <p:nvPr/>
        </p:nvSpPr>
        <p:spPr>
          <a:xfrm rot="20349786">
            <a:off x="2482437" y="3302204"/>
            <a:ext cx="1765565" cy="457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4271581" y="2209057"/>
            <a:ext cx="1588170" cy="1588168"/>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sz="5400" dirty="0">
              <a:ln w="0"/>
              <a:solidFill>
                <a:schemeClr val="accent1"/>
              </a:solidFill>
              <a:effectLst>
                <a:outerShdw blurRad="38100" dist="25400" dir="5400000" algn="ctr" rotWithShape="0">
                  <a:srgbClr val="6E747A">
                    <a:alpha val="43000"/>
                  </a:srgbClr>
                </a:outerShdw>
              </a:effectLst>
            </a:endParaRPr>
          </a:p>
        </p:txBody>
      </p:sp>
      <p:sp>
        <p:nvSpPr>
          <p:cNvPr id="7" name="Rectangle 6"/>
          <p:cNvSpPr/>
          <p:nvPr/>
        </p:nvSpPr>
        <p:spPr>
          <a:xfrm>
            <a:off x="4440772" y="2541476"/>
            <a:ext cx="1418979" cy="923330"/>
          </a:xfrm>
          <a:prstGeom prst="rect">
            <a:avLst/>
          </a:prstGeom>
          <a:noFill/>
        </p:spPr>
        <p:txBody>
          <a:bodyPr wrap="none" lIns="91440" tIns="45720" rIns="91440" bIns="45720">
            <a:spAutoFit/>
          </a:bodyPr>
          <a:lstStyle/>
          <a:p>
            <a:pPr algn="ctr"/>
            <a:r>
              <a:rPr lang="en-US" sz="5400" b="1" cap="none" spc="50" dirty="0" smtClean="0">
                <a:ln w="0"/>
                <a:solidFill>
                  <a:schemeClr val="bg2"/>
                </a:solidFill>
                <a:effectLst>
                  <a:innerShdw blurRad="63500" dist="50800" dir="13500000">
                    <a:srgbClr val="000000">
                      <a:alpha val="50000"/>
                    </a:srgbClr>
                  </a:innerShdw>
                </a:effectLst>
              </a:rPr>
              <a:t>89p</a:t>
            </a:r>
            <a:endParaRPr lang="en-US" sz="5400" b="1" cap="none" spc="50" dirty="0">
              <a:ln w="0"/>
              <a:solidFill>
                <a:schemeClr val="bg2"/>
              </a:solidFill>
              <a:effectLst>
                <a:innerShdw blurRad="63500" dist="50800" dir="13500000">
                  <a:srgbClr val="000000">
                    <a:alpha val="50000"/>
                  </a:srgbClr>
                </a:innerShdw>
              </a:effectLst>
            </a:endParaRPr>
          </a:p>
        </p:txBody>
      </p:sp>
      <p:sp>
        <p:nvSpPr>
          <p:cNvPr id="8" name="Oval 7"/>
          <p:cNvSpPr/>
          <p:nvPr/>
        </p:nvSpPr>
        <p:spPr>
          <a:xfrm>
            <a:off x="4271581" y="4258890"/>
            <a:ext cx="1588170" cy="1588168"/>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GB" sz="6000" dirty="0">
              <a:ln w="0"/>
              <a:solidFill>
                <a:schemeClr val="accent1"/>
              </a:solidFill>
              <a:effectLst>
                <a:outerShdw blurRad="38100" dist="25400" dir="5400000" algn="ctr" rotWithShape="0">
                  <a:srgbClr val="6E747A">
                    <a:alpha val="43000"/>
                  </a:srgbClr>
                </a:outerShdw>
              </a:effectLst>
            </a:endParaRPr>
          </a:p>
        </p:txBody>
      </p:sp>
      <p:sp>
        <p:nvSpPr>
          <p:cNvPr id="9" name="Rectangle 8"/>
          <p:cNvSpPr/>
          <p:nvPr/>
        </p:nvSpPr>
        <p:spPr>
          <a:xfrm>
            <a:off x="4440772" y="4591309"/>
            <a:ext cx="1418979" cy="923330"/>
          </a:xfrm>
          <a:prstGeom prst="rect">
            <a:avLst/>
          </a:prstGeom>
          <a:noFill/>
        </p:spPr>
        <p:txBody>
          <a:bodyPr wrap="none" lIns="91440" tIns="45720" rIns="91440" bIns="45720">
            <a:spAutoFit/>
          </a:bodyPr>
          <a:lstStyle/>
          <a:p>
            <a:pPr algn="ctr"/>
            <a:r>
              <a:rPr lang="en-US" sz="5400" b="1" spc="50" dirty="0" smtClean="0">
                <a:ln w="0"/>
                <a:solidFill>
                  <a:schemeClr val="bg2"/>
                </a:solidFill>
                <a:effectLst>
                  <a:innerShdw blurRad="63500" dist="50800" dir="13500000">
                    <a:srgbClr val="000000">
                      <a:alpha val="50000"/>
                    </a:srgbClr>
                  </a:innerShdw>
                </a:effectLst>
              </a:rPr>
              <a:t>11</a:t>
            </a:r>
            <a:r>
              <a:rPr lang="en-US" sz="5400" b="1" cap="none" spc="50" dirty="0" smtClean="0">
                <a:ln w="0"/>
                <a:solidFill>
                  <a:schemeClr val="bg2"/>
                </a:solidFill>
                <a:effectLst>
                  <a:innerShdw blurRad="63500" dist="50800" dir="13500000">
                    <a:srgbClr val="000000">
                      <a:alpha val="50000"/>
                    </a:srgbClr>
                  </a:innerShdw>
                </a:effectLst>
              </a:rPr>
              <a:t>p</a:t>
            </a:r>
            <a:endParaRPr lang="en-US" sz="5400" b="1" cap="none" spc="50" dirty="0">
              <a:ln w="0"/>
              <a:solidFill>
                <a:schemeClr val="bg2"/>
              </a:solidFill>
              <a:effectLst>
                <a:innerShdw blurRad="63500" dist="50800" dir="13500000">
                  <a:srgbClr val="000000">
                    <a:alpha val="50000"/>
                  </a:srgbClr>
                </a:innerShdw>
              </a:effectLst>
            </a:endParaRPr>
          </a:p>
        </p:txBody>
      </p:sp>
      <p:sp>
        <p:nvSpPr>
          <p:cNvPr id="10" name="Right Arrow 9"/>
          <p:cNvSpPr/>
          <p:nvPr/>
        </p:nvSpPr>
        <p:spPr>
          <a:xfrm rot="1416642">
            <a:off x="2488358" y="4236986"/>
            <a:ext cx="1765565" cy="45720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5724674" y="2464893"/>
            <a:ext cx="6611692" cy="1200329"/>
          </a:xfrm>
          <a:prstGeom prst="rect">
            <a:avLst/>
          </a:prstGeom>
        </p:spPr>
        <p:txBody>
          <a:bodyPr wrap="square">
            <a:spAutoFit/>
          </a:bodyPr>
          <a:lstStyle/>
          <a:p>
            <a:pPr algn="ctr"/>
            <a:r>
              <a:rPr lang="en-GB" sz="3600" dirty="0" smtClean="0"/>
              <a:t>Goes towards helping</a:t>
            </a:r>
          </a:p>
          <a:p>
            <a:pPr algn="ctr"/>
            <a:r>
              <a:rPr lang="en-GB" sz="3600" dirty="0" smtClean="0"/>
              <a:t> the elderly </a:t>
            </a:r>
            <a:endParaRPr lang="en-GB" sz="3600" dirty="0"/>
          </a:p>
        </p:txBody>
      </p:sp>
      <p:sp>
        <p:nvSpPr>
          <p:cNvPr id="13" name="Rectangle 12"/>
          <p:cNvSpPr/>
          <p:nvPr/>
        </p:nvSpPr>
        <p:spPr>
          <a:xfrm>
            <a:off x="6212660" y="4823301"/>
            <a:ext cx="6611692" cy="1200329"/>
          </a:xfrm>
          <a:prstGeom prst="rect">
            <a:avLst/>
          </a:prstGeom>
        </p:spPr>
        <p:txBody>
          <a:bodyPr wrap="square">
            <a:spAutoFit/>
          </a:bodyPr>
          <a:lstStyle/>
          <a:p>
            <a:pPr algn="ctr"/>
            <a:r>
              <a:rPr lang="en-GB" sz="3600" dirty="0" smtClean="0"/>
              <a:t>Raise funds for today and tomorrow </a:t>
            </a:r>
            <a:endParaRPr lang="en-GB" sz="3600" dirty="0"/>
          </a:p>
        </p:txBody>
      </p:sp>
      <p:sp>
        <p:nvSpPr>
          <p:cNvPr id="14" name="Equal 13"/>
          <p:cNvSpPr/>
          <p:nvPr/>
        </p:nvSpPr>
        <p:spPr>
          <a:xfrm>
            <a:off x="6026962" y="2541476"/>
            <a:ext cx="818147" cy="649705"/>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Equal 14"/>
          <p:cNvSpPr/>
          <p:nvPr/>
        </p:nvSpPr>
        <p:spPr>
          <a:xfrm>
            <a:off x="6028940" y="4769840"/>
            <a:ext cx="818147" cy="649705"/>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6" name="Picture 2" descr="Age UK - love later lif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84147" y="866273"/>
            <a:ext cx="1263473" cy="68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43680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anim calcmode="lin" valueType="num">
                                      <p:cBhvr additive="base">
                                        <p:cTn id="11" dur="500" fill="hold"/>
                                        <p:tgtEl>
                                          <p:spTgt spid="13"/>
                                        </p:tgtEl>
                                        <p:attrNameLst>
                                          <p:attrName>ppt_x</p:attrName>
                                        </p:attrNameLst>
                                      </p:cBhvr>
                                      <p:tavLst>
                                        <p:tav tm="0">
                                          <p:val>
                                            <p:strVal val="#ppt_x"/>
                                          </p:val>
                                        </p:tav>
                                        <p:tav tm="100000">
                                          <p:val>
                                            <p:strVal val="#ppt_x"/>
                                          </p:val>
                                        </p:tav>
                                      </p:tavLst>
                                    </p:anim>
                                    <p:anim calcmode="lin" valueType="num">
                                      <p:cBhvr additive="base">
                                        <p:cTn id="12"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smtClean="0"/>
              <a:t>Sponsors</a:t>
            </a:r>
            <a:endParaRPr lang="en-GB" sz="6600" dirty="0"/>
          </a:p>
        </p:txBody>
      </p:sp>
      <p:sp>
        <p:nvSpPr>
          <p:cNvPr id="3" name="Content Placeholder 2"/>
          <p:cNvSpPr>
            <a:spLocks noGrp="1"/>
          </p:cNvSpPr>
          <p:nvPr>
            <p:ph idx="1"/>
          </p:nvPr>
        </p:nvSpPr>
        <p:spPr>
          <a:xfrm>
            <a:off x="680321" y="2577505"/>
            <a:ext cx="10304511" cy="3599316"/>
          </a:xfrm>
        </p:spPr>
        <p:txBody>
          <a:bodyPr>
            <a:noAutofit/>
          </a:bodyPr>
          <a:lstStyle/>
          <a:p>
            <a:pPr marL="0" indent="0">
              <a:buNone/>
            </a:pPr>
            <a:r>
              <a:rPr lang="en-GB" sz="3600" dirty="0" smtClean="0"/>
              <a:t>January 2016 Age UK was sponsored by Santander- alongside with Barnardo's.</a:t>
            </a:r>
          </a:p>
          <a:p>
            <a:pPr marL="0" indent="0">
              <a:buNone/>
            </a:pPr>
            <a:endParaRPr lang="en-GB" sz="3600" dirty="0" smtClean="0"/>
          </a:p>
          <a:p>
            <a:pPr marL="0" indent="0">
              <a:buNone/>
            </a:pPr>
            <a:r>
              <a:rPr lang="en-GB" sz="3600" dirty="0" smtClean="0"/>
              <a:t>Santander funds and supports Age UK. Santander recently funded </a:t>
            </a:r>
            <a:r>
              <a:rPr lang="en-GB" sz="3600" dirty="0" smtClean="0"/>
              <a:t>an Age </a:t>
            </a:r>
            <a:r>
              <a:rPr lang="en-GB" sz="3600" dirty="0" smtClean="0"/>
              <a:t>UK project “Ambitions for later life programme”</a:t>
            </a:r>
          </a:p>
          <a:p>
            <a:pPr marL="0" indent="0">
              <a:buNone/>
            </a:pPr>
            <a:r>
              <a:rPr lang="en-GB" sz="3600" dirty="0" smtClean="0"/>
              <a:t>Which helped 1,837 elderly people!</a:t>
            </a:r>
            <a:endParaRPr lang="en-GB" sz="3600" dirty="0"/>
          </a:p>
        </p:txBody>
      </p:sp>
      <p:pic>
        <p:nvPicPr>
          <p:cNvPr id="4" name="Picture 2" descr="Age UK - love later lif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84147" y="866273"/>
            <a:ext cx="1263473" cy="68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572867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fontScale="85000" lnSpcReduction="20000"/>
          </a:bodyPr>
          <a:lstStyle/>
          <a:p>
            <a:r>
              <a:rPr lang="en-GB" b="1" cap="all" dirty="0"/>
              <a:t>OLD AGE AND WIDOWS' PENSIONS ACT, 1940</a:t>
            </a:r>
            <a:r>
              <a:rPr lang="en-GB" b="1" cap="all" dirty="0" smtClean="0"/>
              <a:t>. </a:t>
            </a:r>
            <a:r>
              <a:rPr lang="en-GB" i="1" dirty="0" smtClean="0"/>
              <a:t>(</a:t>
            </a:r>
            <a:r>
              <a:rPr lang="en-GB" i="1" dirty="0"/>
              <a:t>Hansard, 4 April 1940)</a:t>
            </a:r>
            <a:r>
              <a:rPr lang="en-GB" dirty="0"/>
              <a:t>. </a:t>
            </a:r>
            <a:r>
              <a:rPr lang="en-GB" dirty="0"/>
              <a:t>(</a:t>
            </a:r>
            <a:r>
              <a:rPr lang="en-GB" dirty="0" smtClean="0"/>
              <a:t>online) Available </a:t>
            </a:r>
            <a:r>
              <a:rPr lang="en-GB" dirty="0"/>
              <a:t>at: http://hansard.millbanksystems.com/commons/1940/apr/04/old-age-and-widows-pensions-act-1940 </a:t>
            </a:r>
            <a:r>
              <a:rPr lang="en-GB" dirty="0" smtClean="0"/>
              <a:t>(Accessed 31st October. 2017).</a:t>
            </a:r>
          </a:p>
          <a:p>
            <a:r>
              <a:rPr lang="en-GB" dirty="0" smtClean="0"/>
              <a:t>(Online) Available at: </a:t>
            </a:r>
            <a:r>
              <a:rPr lang="en-GB" dirty="0" smtClean="0">
                <a:hlinkClick r:id="rId2"/>
              </a:rPr>
              <a:t>http</a:t>
            </a:r>
            <a:r>
              <a:rPr lang="en-GB" dirty="0">
                <a:hlinkClick r:id="rId2"/>
              </a:rPr>
              <a:t>://</a:t>
            </a:r>
            <a:r>
              <a:rPr lang="en-GB" dirty="0" smtClean="0">
                <a:hlinkClick r:id="rId2"/>
              </a:rPr>
              <a:t>strategicsociety.org.uk/wp-content/uploads/2016/07/Attendance-Allowance-and-Local-Government-Examining-the-evidence-and-the-options.pdf</a:t>
            </a:r>
            <a:r>
              <a:rPr lang="en-GB" dirty="0" smtClean="0"/>
              <a:t> (Accessed 31st October.2017).</a:t>
            </a:r>
            <a:endParaRPr lang="en-GB" dirty="0" smtClean="0"/>
          </a:p>
          <a:p>
            <a:pPr marL="0" indent="0">
              <a:buNone/>
            </a:pPr>
            <a:r>
              <a:rPr lang="en-GB" dirty="0" smtClean="0"/>
              <a:t>"Information </a:t>
            </a:r>
            <a:r>
              <a:rPr lang="en-GB" dirty="0"/>
              <a:t>and advice | Age UK", in </a:t>
            </a:r>
            <a:r>
              <a:rPr lang="en-GB" i="1" dirty="0"/>
              <a:t>Ageuk.org.uk</a:t>
            </a:r>
            <a:r>
              <a:rPr lang="en-GB" dirty="0"/>
              <a:t>, , 2017, &lt;https://</a:t>
            </a:r>
            <a:r>
              <a:rPr lang="en-GB" dirty="0" smtClean="0"/>
              <a:t>www.ageuk.org.uk/information-advice [Accessed </a:t>
            </a:r>
            <a:r>
              <a:rPr lang="en-GB" dirty="0"/>
              <a:t>6 November 2017</a:t>
            </a:r>
            <a:r>
              <a:rPr lang="en-GB" dirty="0" smtClean="0"/>
              <a:t>]. </a:t>
            </a:r>
          </a:p>
          <a:p>
            <a:pPr marL="0" indent="0">
              <a:buNone/>
            </a:pPr>
            <a:r>
              <a:rPr lang="en-GB" dirty="0" smtClean="0"/>
              <a:t>GOV (ONLINE) Available at ht</a:t>
            </a:r>
            <a:r>
              <a:rPr lang="en-GB" dirty="0" smtClean="0">
                <a:hlinkClick r:id="rId3"/>
              </a:rPr>
              <a:t>tps</a:t>
            </a:r>
            <a:r>
              <a:rPr lang="en-GB" dirty="0">
                <a:hlinkClick r:id="rId3"/>
              </a:rPr>
              <a:t>://</a:t>
            </a:r>
            <a:r>
              <a:rPr lang="en-GB" dirty="0" smtClean="0">
                <a:hlinkClick r:id="rId3"/>
              </a:rPr>
              <a:t>www.ons.gov.uk/peoplepopulationandcommunity/birthsdeathsandmarriages/ageing/bulletins/estimatesoftheveryoldincludingcentenarians/2002to2016</a:t>
            </a:r>
            <a:endParaRPr lang="en-GB" dirty="0" smtClean="0"/>
          </a:p>
          <a:p>
            <a:pPr marL="0" indent="0">
              <a:buNone/>
            </a:pPr>
            <a:r>
              <a:rPr lang="en-GB" dirty="0" smtClean="0"/>
              <a:t>Online Available at: Age </a:t>
            </a:r>
            <a:r>
              <a:rPr lang="en-GB" dirty="0"/>
              <a:t>UK | The UK's largest charity working with older people". </a:t>
            </a:r>
            <a:r>
              <a:rPr lang="en-GB" dirty="0"/>
              <a:t>,</a:t>
            </a:r>
            <a:r>
              <a:rPr lang="en-GB" dirty="0" smtClean="0"/>
              <a:t>2017</a:t>
            </a:r>
            <a:r>
              <a:rPr lang="en-GB" dirty="0"/>
              <a:t>, &lt;https://www.ageuk.org.uk/&gt; [accessed 6 November 2017].</a:t>
            </a:r>
            <a:endParaRPr lang="en-GB" dirty="0" smtClean="0"/>
          </a:p>
          <a:p>
            <a:pPr marL="0" indent="0">
              <a:buNone/>
            </a:pPr>
            <a:endParaRPr lang="en-GB" dirty="0" smtClean="0"/>
          </a:p>
          <a:p>
            <a:pPr marL="0" indent="0">
              <a:buNone/>
            </a:pPr>
            <a:endParaRPr lang="en-GB" dirty="0" smtClean="0"/>
          </a:p>
          <a:p>
            <a:pPr marL="0" indent="0">
              <a:buNone/>
            </a:pPr>
            <a:endParaRPr lang="en-GB" dirty="0" smtClean="0"/>
          </a:p>
          <a:p>
            <a:pPr marL="0" indent="0">
              <a:buNone/>
            </a:pPr>
            <a:endParaRPr lang="en-GB" dirty="0"/>
          </a:p>
        </p:txBody>
      </p:sp>
      <p:pic>
        <p:nvPicPr>
          <p:cNvPr id="5" name="Picture 2" descr="Age UK - love later lif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84147" y="866273"/>
            <a:ext cx="1263473" cy="68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4727301"/>
      </p:ext>
    </p:extLst>
  </p:cSld>
  <p:clrMapOvr>
    <a:masterClrMapping/>
  </p:clrMapOvr>
  <p:timing>
    <p:tnLst>
      <p:par>
        <p:cTn id="1" dur="indefinite" restart="never" nodeType="tmRoot"/>
      </p:par>
    </p:tnLst>
  </p:timing>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Berlin</Template>
  <TotalTime>585</TotalTime>
  <Words>401</Words>
  <Application>Microsoft Office PowerPoint</Application>
  <PresentationFormat>Widescreen</PresentationFormat>
  <Paragraphs>81</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Arial</vt:lpstr>
      <vt:lpstr>Trebuchet MS</vt:lpstr>
      <vt:lpstr>Berlin</vt:lpstr>
      <vt:lpstr>AGE UK         Love Later Life! </vt:lpstr>
      <vt:lpstr>FUN FACTS ABOUT AGE</vt:lpstr>
      <vt:lpstr>PowerPoint Presentation</vt:lpstr>
      <vt:lpstr>“Ageing is not an illness, but it can be challenging”.                                   -Age UK Organisation                             </vt:lpstr>
      <vt:lpstr>How do Age Organisation Work?   </vt:lpstr>
      <vt:lpstr>Origin</vt:lpstr>
      <vt:lpstr>Mission Statement</vt:lpstr>
      <vt:lpstr>What type of Advocacy Service?</vt:lpstr>
      <vt:lpstr>Finance / Funding's</vt:lpstr>
      <vt:lpstr>Divided </vt:lpstr>
      <vt:lpstr>Sponsors</vt:lpstr>
      <vt:lpstr>References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AGE UK</dc:title>
  <dc:creator>Alisha Gronland (P148956)</dc:creator>
  <cp:lastModifiedBy>Alisha Gronland</cp:lastModifiedBy>
  <cp:revision>37</cp:revision>
  <dcterms:created xsi:type="dcterms:W3CDTF">2017-10-24T11:35:32Z</dcterms:created>
  <dcterms:modified xsi:type="dcterms:W3CDTF">2017-11-06T23:24:07Z</dcterms:modified>
</cp:coreProperties>
</file>