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notesMasterIdLst>
    <p:notesMasterId r:id="rId17"/>
  </p:notesMasterIdLst>
  <p:sldIdLst>
    <p:sldId id="256" r:id="rId2"/>
    <p:sldId id="257" r:id="rId3"/>
    <p:sldId id="267" r:id="rId4"/>
    <p:sldId id="258" r:id="rId5"/>
    <p:sldId id="272" r:id="rId6"/>
    <p:sldId id="274" r:id="rId7"/>
    <p:sldId id="273" r:id="rId8"/>
    <p:sldId id="278" r:id="rId9"/>
    <p:sldId id="264" r:id="rId10"/>
    <p:sldId id="275" r:id="rId11"/>
    <p:sldId id="276" r:id="rId12"/>
    <p:sldId id="265" r:id="rId13"/>
    <p:sldId id="262" r:id="rId14"/>
    <p:sldId id="277" r:id="rId15"/>
    <p:sldId id="270" r:id="rId1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C53646-D4B4-114A-9E6E-6CF16088959A}" name="Shazia Begum" initials="SB" userId="Shazia Begum" providerId="None"/>
  <p188:author id="{7698B449-155B-E76E-84D7-E30F958F055D}" name="Shazia Begum (2117727)" initials="S(" userId="S::2117727@student.uwtsd.ac.uk::977955b9-8b41-426a-a9e4-5ccd56d8b63e" providerId="AD"/>
  <p188:author id="{797FA857-51EB-874A-FDC0-30C0E18E8E90}" name="Rubina Akbur (2118370)" initials="R(" userId="S::2118370@student.uwtsd.ac.uk::7b3e337c-6009-4f0d-a161-34b76ad7e998" providerId="AD"/>
  <p188:author id="{82AD6FC1-7238-C8B9-0CC9-9F4BEF965429}" name="Samina Mumtaz (2119016)" initials="S(" userId="S::2119016@student.uwtsd.ac.uk::fe583c2f-c9ff-4dd0-9558-463e6a5d8e7e"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32736B-4440-D138-6D9E-22CB8940BC1C}" v="25" dt="2022-07-21T12:56:46.892"/>
    <p1510:client id="{56910EAB-7FA9-FB5E-7CD0-0A05AC024A58}" v="243" dt="2022-07-21T18:42:55.074"/>
    <p1510:client id="{853D886A-4781-4751-9012-2E11F6294BB6}" v="2493" dt="2022-07-22T11:28:10.729"/>
    <p1510:client id="{A2628B55-B33C-5ECC-AE01-A8940D955AD2}" v="306" dt="2022-07-21T22:59:32.1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8/10/relationships/authors" Target="authors.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diagrams/_rels/data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CBC578-B1D5-41F3-AA6C-ACAE4E8D0FF8}" type="doc">
      <dgm:prSet loTypeId="urn:microsoft.com/office/officeart/2016/7/layout/ChevronBlockProcess" loCatId="process" qsTypeId="urn:microsoft.com/office/officeart/2005/8/quickstyle/simple4" qsCatId="simple" csTypeId="urn:microsoft.com/office/officeart/2005/8/colors/accent1_2" csCatId="accent1" phldr="1"/>
      <dgm:spPr/>
      <dgm:t>
        <a:bodyPr/>
        <a:lstStyle/>
        <a:p>
          <a:endParaRPr lang="en-GB"/>
        </a:p>
      </dgm:t>
    </dgm:pt>
    <dgm:pt modelId="{E7310A16-10AD-4AFF-9620-D4135EDCC16E}">
      <dgm:prSet phldrT="[Text]" phldr="0"/>
      <dgm:spPr/>
      <dgm:t>
        <a:bodyPr/>
        <a:lstStyle/>
        <a:p>
          <a:pPr rtl="0"/>
          <a:r>
            <a:rPr lang="en-GB" b="1">
              <a:latin typeface="Arial"/>
              <a:cs typeface="Arial"/>
            </a:rPr>
            <a:t>HOW TO COMMUNICATE</a:t>
          </a:r>
        </a:p>
      </dgm:t>
    </dgm:pt>
    <dgm:pt modelId="{D249507C-0EB3-4F69-8C73-6CD0EDC58395}" type="parTrans" cxnId="{A0D13E86-3F94-4940-B086-04A7D2B84D77}">
      <dgm:prSet/>
      <dgm:spPr/>
      <dgm:t>
        <a:bodyPr/>
        <a:lstStyle/>
        <a:p>
          <a:endParaRPr lang="en-GB"/>
        </a:p>
      </dgm:t>
    </dgm:pt>
    <dgm:pt modelId="{200568DA-0084-4214-B5F1-15F27B48EB46}" type="sibTrans" cxnId="{A0D13E86-3F94-4940-B086-04A7D2B84D77}">
      <dgm:prSet/>
      <dgm:spPr/>
      <dgm:t>
        <a:bodyPr/>
        <a:lstStyle/>
        <a:p>
          <a:endParaRPr lang="en-GB"/>
        </a:p>
      </dgm:t>
    </dgm:pt>
    <dgm:pt modelId="{65003842-9D66-4263-9065-91FAC19157FD}">
      <dgm:prSet phldrT="[Text]" phldr="0"/>
      <dgm:spPr/>
      <dgm:t>
        <a:bodyPr/>
        <a:lstStyle/>
        <a:p>
          <a:pPr rtl="0"/>
          <a:r>
            <a:rPr lang="en-GB">
              <a:latin typeface="Arial"/>
              <a:cs typeface="Arial"/>
            </a:rPr>
            <a:t>Ideas/Thoughts  </a:t>
          </a:r>
        </a:p>
      </dgm:t>
    </dgm:pt>
    <dgm:pt modelId="{82D5D31B-7A3A-42B4-AA92-C53D1D3082F7}" type="parTrans" cxnId="{8E015300-81E7-4293-87E7-AD7E04EEB35D}">
      <dgm:prSet/>
      <dgm:spPr/>
      <dgm:t>
        <a:bodyPr/>
        <a:lstStyle/>
        <a:p>
          <a:endParaRPr lang="en-GB"/>
        </a:p>
      </dgm:t>
    </dgm:pt>
    <dgm:pt modelId="{B0F5920D-0670-4B2E-9E5A-BB5070EB0669}" type="sibTrans" cxnId="{8E015300-81E7-4293-87E7-AD7E04EEB35D}">
      <dgm:prSet/>
      <dgm:spPr/>
      <dgm:t>
        <a:bodyPr/>
        <a:lstStyle/>
        <a:p>
          <a:endParaRPr lang="en-GB"/>
        </a:p>
      </dgm:t>
    </dgm:pt>
    <dgm:pt modelId="{55CBF966-8FD8-4599-9503-9CA146C1E287}">
      <dgm:prSet phldrT="[Text]" phldr="0"/>
      <dgm:spPr/>
      <dgm:t>
        <a:bodyPr/>
        <a:lstStyle/>
        <a:p>
          <a:pPr rtl="0"/>
          <a:r>
            <a:rPr lang="en-GB">
              <a:latin typeface="Arial"/>
              <a:cs typeface="Arial"/>
            </a:rPr>
            <a:t>Eye contact</a:t>
          </a:r>
        </a:p>
      </dgm:t>
    </dgm:pt>
    <dgm:pt modelId="{F4D9F110-9580-4D6C-8F59-57BB2EC5303D}" type="parTrans" cxnId="{1D028250-0552-43F8-9E89-4415067EBC75}">
      <dgm:prSet/>
      <dgm:spPr/>
      <dgm:t>
        <a:bodyPr/>
        <a:lstStyle/>
        <a:p>
          <a:endParaRPr lang="en-GB"/>
        </a:p>
      </dgm:t>
    </dgm:pt>
    <dgm:pt modelId="{B055A007-D250-4D59-8DB7-739F4F717F0B}" type="sibTrans" cxnId="{1D028250-0552-43F8-9E89-4415067EBC75}">
      <dgm:prSet/>
      <dgm:spPr/>
      <dgm:t>
        <a:bodyPr/>
        <a:lstStyle/>
        <a:p>
          <a:endParaRPr lang="en-GB"/>
        </a:p>
      </dgm:t>
    </dgm:pt>
    <dgm:pt modelId="{F338FB7C-0D6D-468B-934E-AA14E1A2837A}">
      <dgm:prSet phldrT="[Text]" phldr="0"/>
      <dgm:spPr/>
      <dgm:t>
        <a:bodyPr/>
        <a:lstStyle/>
        <a:p>
          <a:pPr rtl="0"/>
          <a:r>
            <a:rPr lang="en-GB" b="1">
              <a:latin typeface="Arial"/>
              <a:cs typeface="Arial"/>
            </a:rPr>
            <a:t>UNDERSTANDING COMMUNICATION</a:t>
          </a:r>
        </a:p>
      </dgm:t>
    </dgm:pt>
    <dgm:pt modelId="{6A2454D7-BD58-4A1C-B043-2E1DB0A411DD}" type="parTrans" cxnId="{4422A5C5-7232-4721-9022-F72472FC890A}">
      <dgm:prSet/>
      <dgm:spPr/>
      <dgm:t>
        <a:bodyPr/>
        <a:lstStyle/>
        <a:p>
          <a:endParaRPr lang="en-GB"/>
        </a:p>
      </dgm:t>
    </dgm:pt>
    <dgm:pt modelId="{5D6EDF48-350D-4669-80B2-9AD5953B9F73}" type="sibTrans" cxnId="{4422A5C5-7232-4721-9022-F72472FC890A}">
      <dgm:prSet/>
      <dgm:spPr/>
      <dgm:t>
        <a:bodyPr/>
        <a:lstStyle/>
        <a:p>
          <a:endParaRPr lang="en-GB"/>
        </a:p>
      </dgm:t>
    </dgm:pt>
    <dgm:pt modelId="{9FBBD325-6F8C-4F61-845F-285B1C769FB9}">
      <dgm:prSet phldrT="[Text]" custT="1"/>
      <dgm:spPr/>
      <dgm:t>
        <a:bodyPr/>
        <a:lstStyle/>
        <a:p>
          <a:pPr rtl="0"/>
          <a:r>
            <a:rPr lang="en-GB" sz="1400">
              <a:latin typeface="Arial"/>
              <a:cs typeface="Arial"/>
            </a:rPr>
            <a:t>To be able to understand language spoken</a:t>
          </a:r>
        </a:p>
      </dgm:t>
    </dgm:pt>
    <dgm:pt modelId="{5BFE94E4-FA9C-4372-B891-2E4CF2605103}" type="parTrans" cxnId="{35317B98-4FDB-4F45-A45C-C02584EDA237}">
      <dgm:prSet/>
      <dgm:spPr/>
      <dgm:t>
        <a:bodyPr/>
        <a:lstStyle/>
        <a:p>
          <a:endParaRPr lang="en-GB"/>
        </a:p>
      </dgm:t>
    </dgm:pt>
    <dgm:pt modelId="{528256D6-3D74-4685-89AD-ABDBC8327A53}" type="sibTrans" cxnId="{35317B98-4FDB-4F45-A45C-C02584EDA237}">
      <dgm:prSet/>
      <dgm:spPr/>
      <dgm:t>
        <a:bodyPr/>
        <a:lstStyle/>
        <a:p>
          <a:endParaRPr lang="en-GB"/>
        </a:p>
      </dgm:t>
    </dgm:pt>
    <dgm:pt modelId="{7F0A9C64-182E-4719-9F2B-4E82526BF2D4}">
      <dgm:prSet phldrT="[Text]" custT="1"/>
      <dgm:spPr/>
      <dgm:t>
        <a:bodyPr/>
        <a:lstStyle/>
        <a:p>
          <a:pPr rtl="0"/>
          <a:r>
            <a:rPr lang="en-GB" sz="1400">
              <a:latin typeface="Arial"/>
              <a:cs typeface="Arial"/>
            </a:rPr>
            <a:t>Understanding and utilisation of information</a:t>
          </a:r>
        </a:p>
      </dgm:t>
    </dgm:pt>
    <dgm:pt modelId="{91A58FC6-13A6-4324-B67D-5027A2DA56EB}" type="parTrans" cxnId="{0F643FE4-64C8-4109-B0D2-4D43CBCD8149}">
      <dgm:prSet/>
      <dgm:spPr/>
      <dgm:t>
        <a:bodyPr/>
        <a:lstStyle/>
        <a:p>
          <a:endParaRPr lang="en-GB"/>
        </a:p>
      </dgm:t>
    </dgm:pt>
    <dgm:pt modelId="{6C0BD716-D863-42D6-ABAF-B7288775AA3B}" type="sibTrans" cxnId="{0F643FE4-64C8-4109-B0D2-4D43CBCD8149}">
      <dgm:prSet/>
      <dgm:spPr/>
      <dgm:t>
        <a:bodyPr/>
        <a:lstStyle/>
        <a:p>
          <a:endParaRPr lang="en-GB"/>
        </a:p>
      </dgm:t>
    </dgm:pt>
    <dgm:pt modelId="{025ABE23-E8CC-4210-924E-20E27D4F1CC6}">
      <dgm:prSet phldrT="[Text]" phldr="0"/>
      <dgm:spPr/>
      <dgm:t>
        <a:bodyPr/>
        <a:lstStyle/>
        <a:p>
          <a:pPr rtl="0"/>
          <a:r>
            <a:rPr lang="en-GB" b="1">
              <a:latin typeface="Arial"/>
              <a:cs typeface="Arial"/>
            </a:rPr>
            <a:t>FUNCTIONS OF COMMUNICATION</a:t>
          </a:r>
        </a:p>
      </dgm:t>
    </dgm:pt>
    <dgm:pt modelId="{7C85DCCA-1059-4410-B20D-3725CD66155E}" type="parTrans" cxnId="{D3284831-48C0-472D-91A8-048690D1B2EE}">
      <dgm:prSet/>
      <dgm:spPr/>
      <dgm:t>
        <a:bodyPr/>
        <a:lstStyle/>
        <a:p>
          <a:endParaRPr lang="en-GB"/>
        </a:p>
      </dgm:t>
    </dgm:pt>
    <dgm:pt modelId="{E985F504-6B03-4258-BB4C-1254F407EB2A}" type="sibTrans" cxnId="{D3284831-48C0-472D-91A8-048690D1B2EE}">
      <dgm:prSet/>
      <dgm:spPr/>
      <dgm:t>
        <a:bodyPr/>
        <a:lstStyle/>
        <a:p>
          <a:endParaRPr lang="en-GB"/>
        </a:p>
      </dgm:t>
    </dgm:pt>
    <dgm:pt modelId="{6F5C788F-F462-40EE-A186-CFB1EB8FFE3B}">
      <dgm:prSet phldrT="[Text]" phldr="0"/>
      <dgm:spPr/>
      <dgm:t>
        <a:bodyPr/>
        <a:lstStyle/>
        <a:p>
          <a:pPr rtl="0"/>
          <a:r>
            <a:rPr lang="en-GB" b="1">
              <a:latin typeface="Arial"/>
              <a:cs typeface="Arial"/>
            </a:rPr>
            <a:t>Control</a:t>
          </a:r>
          <a:r>
            <a:rPr lang="en-GB">
              <a:latin typeface="Arial"/>
              <a:cs typeface="Arial"/>
            </a:rPr>
            <a:t> – Managing staff</a:t>
          </a:r>
        </a:p>
      </dgm:t>
    </dgm:pt>
    <dgm:pt modelId="{B5D66C9E-B0C7-46F4-BA9A-CB508E434703}" type="parTrans" cxnId="{30DFB553-850A-4633-9B94-E203BC51782A}">
      <dgm:prSet/>
      <dgm:spPr/>
      <dgm:t>
        <a:bodyPr/>
        <a:lstStyle/>
        <a:p>
          <a:endParaRPr lang="en-GB"/>
        </a:p>
      </dgm:t>
    </dgm:pt>
    <dgm:pt modelId="{45B5C093-5D0C-42F2-A4E4-41D7936570BC}" type="sibTrans" cxnId="{30DFB553-850A-4633-9B94-E203BC51782A}">
      <dgm:prSet/>
      <dgm:spPr/>
      <dgm:t>
        <a:bodyPr/>
        <a:lstStyle/>
        <a:p>
          <a:endParaRPr lang="en-GB"/>
        </a:p>
      </dgm:t>
    </dgm:pt>
    <dgm:pt modelId="{5F6EE836-46D6-4EEF-9978-3BE19385EA1F}">
      <dgm:prSet phldrT="[Text]" phldr="0"/>
      <dgm:spPr/>
      <dgm:t>
        <a:bodyPr/>
        <a:lstStyle/>
        <a:p>
          <a:pPr rtl="0"/>
          <a:r>
            <a:rPr lang="en-GB" b="1">
              <a:latin typeface="Arial"/>
              <a:cs typeface="Arial"/>
            </a:rPr>
            <a:t>Emotional</a:t>
          </a:r>
          <a:r>
            <a:rPr lang="en-GB">
              <a:latin typeface="Arial"/>
              <a:cs typeface="Arial"/>
            </a:rPr>
            <a:t> expression – Tone of voice</a:t>
          </a:r>
        </a:p>
      </dgm:t>
    </dgm:pt>
    <dgm:pt modelId="{B7F0EF2B-B0EE-4A61-B214-FD8BAF35EC10}" type="parTrans" cxnId="{A7A5DC07-F53B-486B-A995-5CABDD499B44}">
      <dgm:prSet/>
      <dgm:spPr/>
      <dgm:t>
        <a:bodyPr/>
        <a:lstStyle/>
        <a:p>
          <a:endParaRPr lang="en-GB"/>
        </a:p>
      </dgm:t>
    </dgm:pt>
    <dgm:pt modelId="{A0DC4B46-4032-4C74-AD2E-4CEDA32E60FB}" type="sibTrans" cxnId="{A7A5DC07-F53B-486B-A995-5CABDD499B44}">
      <dgm:prSet/>
      <dgm:spPr/>
      <dgm:t>
        <a:bodyPr/>
        <a:lstStyle/>
        <a:p>
          <a:endParaRPr lang="en-GB"/>
        </a:p>
      </dgm:t>
    </dgm:pt>
    <dgm:pt modelId="{C81FBCBE-4811-4D07-800A-408A046CB0FD}">
      <dgm:prSet phldr="0"/>
      <dgm:spPr/>
      <dgm:t>
        <a:bodyPr/>
        <a:lstStyle/>
        <a:p>
          <a:pPr rtl="0"/>
          <a:r>
            <a:rPr lang="en-GB">
              <a:latin typeface="Arial"/>
              <a:cs typeface="Arial"/>
            </a:rPr>
            <a:t>Verbal/Non-verbal words</a:t>
          </a:r>
        </a:p>
      </dgm:t>
    </dgm:pt>
    <dgm:pt modelId="{489372F6-78DE-4DB3-8280-FF7761DFADBB}" type="parTrans" cxnId="{4C962192-F23A-43F4-A6FE-880D2C90849E}">
      <dgm:prSet/>
      <dgm:spPr/>
    </dgm:pt>
    <dgm:pt modelId="{4AD77EE4-BD97-420B-8BCE-66B7922F3EFC}" type="sibTrans" cxnId="{4C962192-F23A-43F4-A6FE-880D2C90849E}">
      <dgm:prSet/>
      <dgm:spPr/>
    </dgm:pt>
    <dgm:pt modelId="{C3B84E5D-F8A1-44D4-8158-B169C04C941E}">
      <dgm:prSet phldr="0"/>
      <dgm:spPr/>
      <dgm:t>
        <a:bodyPr/>
        <a:lstStyle/>
        <a:p>
          <a:pPr rtl="0"/>
          <a:r>
            <a:rPr lang="en-GB">
              <a:latin typeface="Arial"/>
              <a:cs typeface="Arial"/>
            </a:rPr>
            <a:t>Transferring information</a:t>
          </a:r>
        </a:p>
      </dgm:t>
    </dgm:pt>
    <dgm:pt modelId="{EB5ADE8C-B5F9-4837-A3C5-4AE9A382D72E}" type="parTrans" cxnId="{133BD1DB-7D2A-4914-84FB-78CCC2114DF8}">
      <dgm:prSet/>
      <dgm:spPr/>
    </dgm:pt>
    <dgm:pt modelId="{1FE438E0-B5C1-4F8C-ADAF-5C30F46867D0}" type="sibTrans" cxnId="{133BD1DB-7D2A-4914-84FB-78CCC2114DF8}">
      <dgm:prSet/>
      <dgm:spPr/>
    </dgm:pt>
    <dgm:pt modelId="{A2E9C80D-703C-43CE-AE24-5ABD586946F7}">
      <dgm:prSet custT="1"/>
      <dgm:spPr/>
      <dgm:t>
        <a:bodyPr/>
        <a:lstStyle/>
        <a:p>
          <a:pPr rtl="0"/>
          <a:r>
            <a:rPr lang="en-GB" sz="1400">
              <a:latin typeface="Arial"/>
              <a:cs typeface="Arial"/>
            </a:rPr>
            <a:t>Ability to see and listen</a:t>
          </a:r>
        </a:p>
      </dgm:t>
    </dgm:pt>
    <dgm:pt modelId="{AF466B6E-1311-4543-96DB-2D6319E24014}" type="parTrans" cxnId="{A595DFD1-71A6-4C1F-BD68-665F73C26AF5}">
      <dgm:prSet/>
      <dgm:spPr/>
    </dgm:pt>
    <dgm:pt modelId="{8EACEF8C-6F8A-49F7-B108-E4FC24375504}" type="sibTrans" cxnId="{A595DFD1-71A6-4C1F-BD68-665F73C26AF5}">
      <dgm:prSet/>
      <dgm:spPr/>
    </dgm:pt>
    <dgm:pt modelId="{3AEEBF70-5CB1-43E6-9E09-FC5765F00C85}">
      <dgm:prSet custT="1"/>
      <dgm:spPr/>
      <dgm:t>
        <a:bodyPr/>
        <a:lstStyle/>
        <a:p>
          <a:pPr rtl="0"/>
          <a:r>
            <a:rPr lang="en-GB" sz="1400">
              <a:latin typeface="Arial"/>
              <a:cs typeface="Arial"/>
            </a:rPr>
            <a:t>Memory for knowledge intake and processing</a:t>
          </a:r>
        </a:p>
      </dgm:t>
    </dgm:pt>
    <dgm:pt modelId="{5F98560F-FF2B-49E4-8197-92C0FF21C479}" type="parTrans" cxnId="{0E230F74-27E2-45EC-A0A5-E8B268BD9925}">
      <dgm:prSet/>
      <dgm:spPr/>
    </dgm:pt>
    <dgm:pt modelId="{E166534A-0F9B-4B88-B47E-E14421D6723F}" type="sibTrans" cxnId="{0E230F74-27E2-45EC-A0A5-E8B268BD9925}">
      <dgm:prSet/>
      <dgm:spPr/>
    </dgm:pt>
    <dgm:pt modelId="{5458F4C7-226C-4C6B-B63D-DCDE7261FA34}">
      <dgm:prSet phldr="0"/>
      <dgm:spPr/>
      <dgm:t>
        <a:bodyPr/>
        <a:lstStyle/>
        <a:p>
          <a:pPr rtl="0"/>
          <a:r>
            <a:rPr lang="en-GB" b="1">
              <a:latin typeface="Arial"/>
              <a:cs typeface="Arial"/>
            </a:rPr>
            <a:t>Sharing information </a:t>
          </a:r>
          <a:r>
            <a:rPr lang="en-GB">
              <a:latin typeface="Arial"/>
              <a:cs typeface="Arial"/>
            </a:rPr>
            <a:t>– Policies and Procedures</a:t>
          </a:r>
        </a:p>
      </dgm:t>
    </dgm:pt>
    <dgm:pt modelId="{C238A1DB-93F2-4A4F-BEB2-C47E63706C1D}" type="parTrans" cxnId="{51AC6443-FD1D-42C5-BE79-ADCBA3BBD07B}">
      <dgm:prSet/>
      <dgm:spPr/>
    </dgm:pt>
    <dgm:pt modelId="{BA8EA8C1-4C97-479F-BE3B-650BBB7FE3FF}" type="sibTrans" cxnId="{51AC6443-FD1D-42C5-BE79-ADCBA3BBD07B}">
      <dgm:prSet/>
      <dgm:spPr/>
    </dgm:pt>
    <dgm:pt modelId="{AC10842F-B7C5-4564-A85A-17F7A4A5F6D7}">
      <dgm:prSet phldr="0"/>
      <dgm:spPr/>
      <dgm:t>
        <a:bodyPr/>
        <a:lstStyle/>
        <a:p>
          <a:pPr rtl="0"/>
          <a:r>
            <a:rPr lang="en-GB" b="1">
              <a:latin typeface="Arial"/>
              <a:cs typeface="Arial"/>
            </a:rPr>
            <a:t>Motivational </a:t>
          </a:r>
          <a:r>
            <a:rPr lang="en-GB">
              <a:latin typeface="Arial"/>
              <a:cs typeface="Arial"/>
            </a:rPr>
            <a:t>– Rewards and Recognition</a:t>
          </a:r>
        </a:p>
      </dgm:t>
    </dgm:pt>
    <dgm:pt modelId="{96B100B1-C9A7-4258-912E-A6E00D8B7D10}" type="parTrans" cxnId="{B26D47BB-041F-418A-B836-9674178E01CC}">
      <dgm:prSet/>
      <dgm:spPr/>
    </dgm:pt>
    <dgm:pt modelId="{130BA1D2-1D3A-4138-B26F-7C852D3F8E2F}" type="sibTrans" cxnId="{B26D47BB-041F-418A-B836-9674178E01CC}">
      <dgm:prSet/>
      <dgm:spPr/>
    </dgm:pt>
    <dgm:pt modelId="{8F91972B-9E63-4E59-9C36-9E85C0F2FE11}">
      <dgm:prSet phldr="0"/>
      <dgm:spPr/>
      <dgm:t>
        <a:bodyPr/>
        <a:lstStyle/>
        <a:p>
          <a:pPr rtl="0"/>
          <a:r>
            <a:rPr lang="en-GB" b="1">
              <a:latin typeface="Arial"/>
              <a:cs typeface="Arial"/>
            </a:rPr>
            <a:t>Inter- personnel</a:t>
          </a:r>
          <a:r>
            <a:rPr lang="en-GB">
              <a:latin typeface="Arial"/>
              <a:cs typeface="Arial"/>
            </a:rPr>
            <a:t> communication – Sending and Receiving messages</a:t>
          </a:r>
        </a:p>
      </dgm:t>
    </dgm:pt>
    <dgm:pt modelId="{2D15B2FD-99A9-4F06-A657-16F167F61D07}" type="parTrans" cxnId="{6BE47C37-5265-4590-81BF-DB61C3150C62}">
      <dgm:prSet/>
      <dgm:spPr/>
    </dgm:pt>
    <dgm:pt modelId="{8F394CA7-2B77-4BFA-A4AB-6C410E329D38}" type="sibTrans" cxnId="{6BE47C37-5265-4590-81BF-DB61C3150C62}">
      <dgm:prSet/>
      <dgm:spPr/>
    </dgm:pt>
    <dgm:pt modelId="{10406CA0-FC1D-4474-BEF0-64C0C5F2B0E5}">
      <dgm:prSet phldr="0"/>
      <dgm:spPr/>
      <dgm:t>
        <a:bodyPr/>
        <a:lstStyle/>
        <a:p>
          <a:pPr rtl="0"/>
          <a:endParaRPr lang="en-GB">
            <a:latin typeface="Arial"/>
            <a:cs typeface="Arial"/>
          </a:endParaRPr>
        </a:p>
      </dgm:t>
    </dgm:pt>
    <dgm:pt modelId="{066D643E-5BA6-4DA4-8217-F945D516609F}" type="parTrans" cxnId="{87EBB81A-E9A8-4DD5-947A-71D027704151}">
      <dgm:prSet/>
      <dgm:spPr/>
    </dgm:pt>
    <dgm:pt modelId="{54207AB3-84CC-4424-B2DC-B37BBF1D8162}" type="sibTrans" cxnId="{87EBB81A-E9A8-4DD5-947A-71D027704151}">
      <dgm:prSet/>
      <dgm:spPr/>
    </dgm:pt>
    <dgm:pt modelId="{7AD0B903-68DF-457C-809A-FB8440C86856}">
      <dgm:prSet phldr="0"/>
      <dgm:spPr/>
      <dgm:t>
        <a:bodyPr/>
        <a:lstStyle/>
        <a:p>
          <a:pPr rtl="0"/>
          <a:r>
            <a:rPr lang="en-GB">
              <a:latin typeface="Arial"/>
              <a:cs typeface="Arial"/>
            </a:rPr>
            <a:t>Email </a:t>
          </a:r>
        </a:p>
      </dgm:t>
    </dgm:pt>
    <dgm:pt modelId="{612057CD-1625-40B2-B4B3-5708FBD4348F}" type="parTrans" cxnId="{F569DD15-CDD3-426D-A996-DD3BCEA96196}">
      <dgm:prSet/>
      <dgm:spPr/>
    </dgm:pt>
    <dgm:pt modelId="{32108E3C-4CCC-4C70-9C76-D1055A8D8B3E}" type="sibTrans" cxnId="{F569DD15-CDD3-426D-A996-DD3BCEA96196}">
      <dgm:prSet/>
      <dgm:spPr/>
    </dgm:pt>
    <dgm:pt modelId="{93D1637E-E198-49CD-8D12-679B46939B58}">
      <dgm:prSet phldr="0"/>
      <dgm:spPr/>
      <dgm:t>
        <a:bodyPr/>
        <a:lstStyle/>
        <a:p>
          <a:pPr rtl="0"/>
          <a:r>
            <a:rPr lang="en-GB" err="1">
              <a:latin typeface="Arial"/>
              <a:cs typeface="Arial"/>
            </a:rPr>
            <a:t>Braile</a:t>
          </a:r>
          <a:r>
            <a:rPr lang="en-GB">
              <a:latin typeface="Arial"/>
              <a:cs typeface="Arial"/>
            </a:rPr>
            <a:t> </a:t>
          </a:r>
        </a:p>
      </dgm:t>
    </dgm:pt>
    <dgm:pt modelId="{75F1325E-B548-42A6-B07E-F8BB224CE8AE}" type="parTrans" cxnId="{BFA9272D-C899-42E4-93DE-726A848F8967}">
      <dgm:prSet/>
      <dgm:spPr/>
    </dgm:pt>
    <dgm:pt modelId="{4337735A-3C67-42D4-993B-CDAB64C5D7F9}" type="sibTrans" cxnId="{BFA9272D-C899-42E4-93DE-726A848F8967}">
      <dgm:prSet/>
      <dgm:spPr/>
    </dgm:pt>
    <dgm:pt modelId="{D559212F-660E-4595-B5D1-B58292A5CA26}">
      <dgm:prSet phldr="0"/>
      <dgm:spPr/>
      <dgm:t>
        <a:bodyPr/>
        <a:lstStyle/>
        <a:p>
          <a:pPr rtl="0"/>
          <a:r>
            <a:rPr lang="en-GB">
              <a:latin typeface="Arial"/>
              <a:cs typeface="Arial"/>
            </a:rPr>
            <a:t>Sign language/ Touch</a:t>
          </a:r>
        </a:p>
      </dgm:t>
    </dgm:pt>
    <dgm:pt modelId="{F506EFBD-0B8F-44BB-B653-DB584B3378C2}" type="parTrans" cxnId="{336E62B8-EFEC-4329-BAC0-A99635929872}">
      <dgm:prSet/>
      <dgm:spPr/>
    </dgm:pt>
    <dgm:pt modelId="{BFA36B8F-9562-4889-99ED-D759590ECE77}" type="sibTrans" cxnId="{336E62B8-EFEC-4329-BAC0-A99635929872}">
      <dgm:prSet/>
      <dgm:spPr/>
    </dgm:pt>
    <dgm:pt modelId="{B8127979-CF7A-456B-BEBB-7BE4587C7503}" type="pres">
      <dgm:prSet presAssocID="{36CBC578-B1D5-41F3-AA6C-ACAE4E8D0FF8}" presName="Name0" presStyleCnt="0">
        <dgm:presLayoutVars>
          <dgm:dir/>
          <dgm:animLvl val="lvl"/>
          <dgm:resizeHandles val="exact"/>
        </dgm:presLayoutVars>
      </dgm:prSet>
      <dgm:spPr/>
    </dgm:pt>
    <dgm:pt modelId="{4B5AD09E-B84E-487E-B4BB-BA7B78BE67AF}" type="pres">
      <dgm:prSet presAssocID="{E7310A16-10AD-4AFF-9620-D4135EDCC16E}" presName="composite" presStyleCnt="0"/>
      <dgm:spPr/>
    </dgm:pt>
    <dgm:pt modelId="{C0AE24F1-39A1-4FED-BB4C-66305F4527BE}" type="pres">
      <dgm:prSet presAssocID="{E7310A16-10AD-4AFF-9620-D4135EDCC16E}" presName="parTx" presStyleLbl="alignNode1" presStyleIdx="0" presStyleCnt="3">
        <dgm:presLayoutVars>
          <dgm:chMax val="0"/>
          <dgm:chPref val="0"/>
        </dgm:presLayoutVars>
      </dgm:prSet>
      <dgm:spPr/>
    </dgm:pt>
    <dgm:pt modelId="{CB006F3D-9561-463C-9DF5-4F97E6169450}" type="pres">
      <dgm:prSet presAssocID="{E7310A16-10AD-4AFF-9620-D4135EDCC16E}" presName="desTx" presStyleLbl="alignAccFollowNode1" presStyleIdx="0" presStyleCnt="3">
        <dgm:presLayoutVars/>
      </dgm:prSet>
      <dgm:spPr/>
    </dgm:pt>
    <dgm:pt modelId="{2D98A8B6-E54B-4587-AE8B-491DF494890D}" type="pres">
      <dgm:prSet presAssocID="{200568DA-0084-4214-B5F1-15F27B48EB46}" presName="space" presStyleCnt="0"/>
      <dgm:spPr/>
    </dgm:pt>
    <dgm:pt modelId="{92681DDB-C134-49E9-A9F7-2BC3B5E2404F}" type="pres">
      <dgm:prSet presAssocID="{F338FB7C-0D6D-468B-934E-AA14E1A2837A}" presName="composite" presStyleCnt="0"/>
      <dgm:spPr/>
    </dgm:pt>
    <dgm:pt modelId="{CA37766F-73E9-4420-AA62-A73579BC309E}" type="pres">
      <dgm:prSet presAssocID="{F338FB7C-0D6D-468B-934E-AA14E1A2837A}" presName="parTx" presStyleLbl="alignNode1" presStyleIdx="1" presStyleCnt="3">
        <dgm:presLayoutVars>
          <dgm:chMax val="0"/>
          <dgm:chPref val="0"/>
        </dgm:presLayoutVars>
      </dgm:prSet>
      <dgm:spPr/>
    </dgm:pt>
    <dgm:pt modelId="{68164BA3-94EB-4014-9909-D5B3A445D6B6}" type="pres">
      <dgm:prSet presAssocID="{F338FB7C-0D6D-468B-934E-AA14E1A2837A}" presName="desTx" presStyleLbl="alignAccFollowNode1" presStyleIdx="1" presStyleCnt="3">
        <dgm:presLayoutVars/>
      </dgm:prSet>
      <dgm:spPr/>
    </dgm:pt>
    <dgm:pt modelId="{E324BD9F-0366-4047-8A7C-ECE5FDFCA7F3}" type="pres">
      <dgm:prSet presAssocID="{5D6EDF48-350D-4669-80B2-9AD5953B9F73}" presName="space" presStyleCnt="0"/>
      <dgm:spPr/>
    </dgm:pt>
    <dgm:pt modelId="{7371AB85-8AEC-455D-AAF2-A6C9E805FA33}" type="pres">
      <dgm:prSet presAssocID="{025ABE23-E8CC-4210-924E-20E27D4F1CC6}" presName="composite" presStyleCnt="0"/>
      <dgm:spPr/>
    </dgm:pt>
    <dgm:pt modelId="{31E99EB0-1099-4209-991D-889C35007948}" type="pres">
      <dgm:prSet presAssocID="{025ABE23-E8CC-4210-924E-20E27D4F1CC6}" presName="parTx" presStyleLbl="alignNode1" presStyleIdx="2" presStyleCnt="3">
        <dgm:presLayoutVars>
          <dgm:chMax val="0"/>
          <dgm:chPref val="0"/>
        </dgm:presLayoutVars>
      </dgm:prSet>
      <dgm:spPr/>
    </dgm:pt>
    <dgm:pt modelId="{E584CD58-BD39-43DA-BF29-81816CD2645A}" type="pres">
      <dgm:prSet presAssocID="{025ABE23-E8CC-4210-924E-20E27D4F1CC6}" presName="desTx" presStyleLbl="alignAccFollowNode1" presStyleIdx="2" presStyleCnt="3">
        <dgm:presLayoutVars/>
      </dgm:prSet>
      <dgm:spPr/>
    </dgm:pt>
  </dgm:ptLst>
  <dgm:cxnLst>
    <dgm:cxn modelId="{8E015300-81E7-4293-87E7-AD7E04EEB35D}" srcId="{E7310A16-10AD-4AFF-9620-D4135EDCC16E}" destId="{65003842-9D66-4263-9065-91FAC19157FD}" srcOrd="0" destOrd="0" parTransId="{82D5D31B-7A3A-42B4-AA92-C53D1D3082F7}" sibTransId="{B0F5920D-0670-4B2E-9E5A-BB5070EB0669}"/>
    <dgm:cxn modelId="{A7A5DC07-F53B-486B-A995-5CABDD499B44}" srcId="{025ABE23-E8CC-4210-924E-20E27D4F1CC6}" destId="{5F6EE836-46D6-4EEF-9978-3BE19385EA1F}" srcOrd="1" destOrd="0" parTransId="{B7F0EF2B-B0EE-4A61-B214-FD8BAF35EC10}" sibTransId="{A0DC4B46-4032-4C74-AD2E-4CEDA32E60FB}"/>
    <dgm:cxn modelId="{F569DD15-CDD3-426D-A996-DD3BCEA96196}" srcId="{E7310A16-10AD-4AFF-9620-D4135EDCC16E}" destId="{7AD0B903-68DF-457C-809A-FB8440C86856}" srcOrd="4" destOrd="0" parTransId="{612057CD-1625-40B2-B4B3-5708FBD4348F}" sibTransId="{32108E3C-4CCC-4C70-9C76-D1055A8D8B3E}"/>
    <dgm:cxn modelId="{87EBB81A-E9A8-4DD5-947A-71D027704151}" srcId="{025ABE23-E8CC-4210-924E-20E27D4F1CC6}" destId="{10406CA0-FC1D-4474-BEF0-64C0C5F2B0E5}" srcOrd="5" destOrd="0" parTransId="{066D643E-5BA6-4DA4-8217-F945D516609F}" sibTransId="{54207AB3-84CC-4424-B2DC-B37BBF1D8162}"/>
    <dgm:cxn modelId="{DE12081C-97B5-4738-B331-03FB23B5006C}" type="presOf" srcId="{D559212F-660E-4595-B5D1-B58292A5CA26}" destId="{CB006F3D-9561-463C-9DF5-4F97E6169450}" srcOrd="0" destOrd="6" presId="urn:microsoft.com/office/officeart/2016/7/layout/ChevronBlockProcess"/>
    <dgm:cxn modelId="{BFA9272D-C899-42E4-93DE-726A848F8967}" srcId="{E7310A16-10AD-4AFF-9620-D4135EDCC16E}" destId="{93D1637E-E198-49CD-8D12-679B46939B58}" srcOrd="5" destOrd="0" parTransId="{75F1325E-B548-42A6-B07E-F8BB224CE8AE}" sibTransId="{4337735A-3C67-42D4-993B-CDAB64C5D7F9}"/>
    <dgm:cxn modelId="{D3284831-48C0-472D-91A8-048690D1B2EE}" srcId="{36CBC578-B1D5-41F3-AA6C-ACAE4E8D0FF8}" destId="{025ABE23-E8CC-4210-924E-20E27D4F1CC6}" srcOrd="2" destOrd="0" parTransId="{7C85DCCA-1059-4410-B20D-3725CD66155E}" sibTransId="{E985F504-6B03-4258-BB4C-1254F407EB2A}"/>
    <dgm:cxn modelId="{B4BAD036-CEDF-4CFD-ABFF-DAD4664A3B50}" type="presOf" srcId="{AC10842F-B7C5-4564-A85A-17F7A4A5F6D7}" destId="{E584CD58-BD39-43DA-BF29-81816CD2645A}" srcOrd="0" destOrd="3" presId="urn:microsoft.com/office/officeart/2016/7/layout/ChevronBlockProcess"/>
    <dgm:cxn modelId="{6BE47C37-5265-4590-81BF-DB61C3150C62}" srcId="{025ABE23-E8CC-4210-924E-20E27D4F1CC6}" destId="{8F91972B-9E63-4E59-9C36-9E85C0F2FE11}" srcOrd="4" destOrd="0" parTransId="{2D15B2FD-99A9-4F06-A657-16F167F61D07}" sibTransId="{8F394CA7-2B77-4BFA-A4AB-6C410E329D38}"/>
    <dgm:cxn modelId="{AC9D8B5E-1729-42D4-8255-4826EBB206B4}" type="presOf" srcId="{36CBC578-B1D5-41F3-AA6C-ACAE4E8D0FF8}" destId="{B8127979-CF7A-456B-BEBB-7BE4587C7503}" srcOrd="0" destOrd="0" presId="urn:microsoft.com/office/officeart/2016/7/layout/ChevronBlockProcess"/>
    <dgm:cxn modelId="{27A33962-E7DA-427A-96B2-B5E8E8181882}" type="presOf" srcId="{C3B84E5D-F8A1-44D4-8158-B169C04C941E}" destId="{CB006F3D-9561-463C-9DF5-4F97E6169450}" srcOrd="0" destOrd="2" presId="urn:microsoft.com/office/officeart/2016/7/layout/ChevronBlockProcess"/>
    <dgm:cxn modelId="{13B56163-ECD4-4BFB-BFB2-ED926021DC25}" type="presOf" srcId="{3AEEBF70-5CB1-43E6-9E09-FC5765F00C85}" destId="{68164BA3-94EB-4014-9909-D5B3A445D6B6}" srcOrd="0" destOrd="3" presId="urn:microsoft.com/office/officeart/2016/7/layout/ChevronBlockProcess"/>
    <dgm:cxn modelId="{51AC6443-FD1D-42C5-BE79-ADCBA3BBD07B}" srcId="{025ABE23-E8CC-4210-924E-20E27D4F1CC6}" destId="{5458F4C7-226C-4C6B-B63D-DCDE7261FA34}" srcOrd="2" destOrd="0" parTransId="{C238A1DB-93F2-4A4F-BEB2-C47E63706C1D}" sibTransId="{BA8EA8C1-4C97-479F-BE3B-650BBB7FE3FF}"/>
    <dgm:cxn modelId="{F17B2447-7D74-4684-AC25-F08449C758BC}" type="presOf" srcId="{5F6EE836-46D6-4EEF-9978-3BE19385EA1F}" destId="{E584CD58-BD39-43DA-BF29-81816CD2645A}" srcOrd="0" destOrd="1" presId="urn:microsoft.com/office/officeart/2016/7/layout/ChevronBlockProcess"/>
    <dgm:cxn modelId="{5BCD3C6A-39C9-4DB6-93CD-537D8DBD16A2}" type="presOf" srcId="{65003842-9D66-4263-9065-91FAC19157FD}" destId="{CB006F3D-9561-463C-9DF5-4F97E6169450}" srcOrd="0" destOrd="0" presId="urn:microsoft.com/office/officeart/2016/7/layout/ChevronBlockProcess"/>
    <dgm:cxn modelId="{C6635C6C-4B80-4F42-8882-D389ABB4D250}" type="presOf" srcId="{C81FBCBE-4811-4D07-800A-408A046CB0FD}" destId="{CB006F3D-9561-463C-9DF5-4F97E6169450}" srcOrd="0" destOrd="3" presId="urn:microsoft.com/office/officeart/2016/7/layout/ChevronBlockProcess"/>
    <dgm:cxn modelId="{1A41016D-2164-4C8E-9100-F38FB08A8AD3}" type="presOf" srcId="{8F91972B-9E63-4E59-9C36-9E85C0F2FE11}" destId="{E584CD58-BD39-43DA-BF29-81816CD2645A}" srcOrd="0" destOrd="4" presId="urn:microsoft.com/office/officeart/2016/7/layout/ChevronBlockProcess"/>
    <dgm:cxn modelId="{5BA3B36D-013B-4D27-8DC9-16759FF990D6}" type="presOf" srcId="{7AD0B903-68DF-457C-809A-FB8440C86856}" destId="{CB006F3D-9561-463C-9DF5-4F97E6169450}" srcOrd="0" destOrd="4" presId="urn:microsoft.com/office/officeart/2016/7/layout/ChevronBlockProcess"/>
    <dgm:cxn modelId="{7E18306F-2BA0-4C5B-AFF8-434123AEFE52}" type="presOf" srcId="{93D1637E-E198-49CD-8D12-679B46939B58}" destId="{CB006F3D-9561-463C-9DF5-4F97E6169450}" srcOrd="0" destOrd="5" presId="urn:microsoft.com/office/officeart/2016/7/layout/ChevronBlockProcess"/>
    <dgm:cxn modelId="{1D028250-0552-43F8-9E89-4415067EBC75}" srcId="{E7310A16-10AD-4AFF-9620-D4135EDCC16E}" destId="{55CBF966-8FD8-4599-9503-9CA146C1E287}" srcOrd="1" destOrd="0" parTransId="{F4D9F110-9580-4D6C-8F59-57BB2EC5303D}" sibTransId="{B055A007-D250-4D59-8DB7-739F4F717F0B}"/>
    <dgm:cxn modelId="{30DFB553-850A-4633-9B94-E203BC51782A}" srcId="{025ABE23-E8CC-4210-924E-20E27D4F1CC6}" destId="{6F5C788F-F462-40EE-A186-CFB1EB8FFE3B}" srcOrd="0" destOrd="0" parTransId="{B5D66C9E-B0C7-46F4-BA9A-CB508E434703}" sibTransId="{45B5C093-5D0C-42F2-A4E4-41D7936570BC}"/>
    <dgm:cxn modelId="{0E230F74-27E2-45EC-A0A5-E8B268BD9925}" srcId="{F338FB7C-0D6D-468B-934E-AA14E1A2837A}" destId="{3AEEBF70-5CB1-43E6-9E09-FC5765F00C85}" srcOrd="3" destOrd="0" parTransId="{5F98560F-FF2B-49E4-8197-92C0FF21C479}" sibTransId="{E166534A-0F9B-4B88-B47E-E14421D6723F}"/>
    <dgm:cxn modelId="{53727F55-7732-458D-BD7B-AFC4CD5BF89B}" type="presOf" srcId="{F338FB7C-0D6D-468B-934E-AA14E1A2837A}" destId="{CA37766F-73E9-4420-AA62-A73579BC309E}" srcOrd="0" destOrd="0" presId="urn:microsoft.com/office/officeart/2016/7/layout/ChevronBlockProcess"/>
    <dgm:cxn modelId="{E5695276-D20E-4B4A-BF77-9C29973F9C46}" type="presOf" srcId="{55CBF966-8FD8-4599-9503-9CA146C1E287}" destId="{CB006F3D-9561-463C-9DF5-4F97E6169450}" srcOrd="0" destOrd="1" presId="urn:microsoft.com/office/officeart/2016/7/layout/ChevronBlockProcess"/>
    <dgm:cxn modelId="{FCE3A559-56A9-48F5-8E7A-1C2413637352}" type="presOf" srcId="{025ABE23-E8CC-4210-924E-20E27D4F1CC6}" destId="{31E99EB0-1099-4209-991D-889C35007948}" srcOrd="0" destOrd="0" presId="urn:microsoft.com/office/officeart/2016/7/layout/ChevronBlockProcess"/>
    <dgm:cxn modelId="{33E0BF59-970A-4FC8-AB80-422412603854}" type="presOf" srcId="{7F0A9C64-182E-4719-9F2B-4E82526BF2D4}" destId="{68164BA3-94EB-4014-9909-D5B3A445D6B6}" srcOrd="0" destOrd="2" presId="urn:microsoft.com/office/officeart/2016/7/layout/ChevronBlockProcess"/>
    <dgm:cxn modelId="{A0D13E86-3F94-4940-B086-04A7D2B84D77}" srcId="{36CBC578-B1D5-41F3-AA6C-ACAE4E8D0FF8}" destId="{E7310A16-10AD-4AFF-9620-D4135EDCC16E}" srcOrd="0" destOrd="0" parTransId="{D249507C-0EB3-4F69-8C73-6CD0EDC58395}" sibTransId="{200568DA-0084-4214-B5F1-15F27B48EB46}"/>
    <dgm:cxn modelId="{608C698F-2412-47C1-9749-51CAE189D4FB}" type="presOf" srcId="{5458F4C7-226C-4C6B-B63D-DCDE7261FA34}" destId="{E584CD58-BD39-43DA-BF29-81816CD2645A}" srcOrd="0" destOrd="2" presId="urn:microsoft.com/office/officeart/2016/7/layout/ChevronBlockProcess"/>
    <dgm:cxn modelId="{709BD891-BFE0-42C1-8B27-C8F2AB8BC2D1}" type="presOf" srcId="{E7310A16-10AD-4AFF-9620-D4135EDCC16E}" destId="{C0AE24F1-39A1-4FED-BB4C-66305F4527BE}" srcOrd="0" destOrd="0" presId="urn:microsoft.com/office/officeart/2016/7/layout/ChevronBlockProcess"/>
    <dgm:cxn modelId="{4C962192-F23A-43F4-A6FE-880D2C90849E}" srcId="{E7310A16-10AD-4AFF-9620-D4135EDCC16E}" destId="{C81FBCBE-4811-4D07-800A-408A046CB0FD}" srcOrd="3" destOrd="0" parTransId="{489372F6-78DE-4DB3-8280-FF7761DFADBB}" sibTransId="{4AD77EE4-BD97-420B-8BCE-66B7922F3EFC}"/>
    <dgm:cxn modelId="{BD15B793-B77D-43FA-8E70-A1F77BCE70B9}" type="presOf" srcId="{9FBBD325-6F8C-4F61-845F-285B1C769FB9}" destId="{68164BA3-94EB-4014-9909-D5B3A445D6B6}" srcOrd="0" destOrd="0" presId="urn:microsoft.com/office/officeart/2016/7/layout/ChevronBlockProcess"/>
    <dgm:cxn modelId="{35317B98-4FDB-4F45-A45C-C02584EDA237}" srcId="{F338FB7C-0D6D-468B-934E-AA14E1A2837A}" destId="{9FBBD325-6F8C-4F61-845F-285B1C769FB9}" srcOrd="0" destOrd="0" parTransId="{5BFE94E4-FA9C-4372-B891-2E4CF2605103}" sibTransId="{528256D6-3D74-4685-89AD-ABDBC8327A53}"/>
    <dgm:cxn modelId="{C5C243B1-C8AB-47EB-8B6C-5357C84D9A8B}" type="presOf" srcId="{10406CA0-FC1D-4474-BEF0-64C0C5F2B0E5}" destId="{E584CD58-BD39-43DA-BF29-81816CD2645A}" srcOrd="0" destOrd="5" presId="urn:microsoft.com/office/officeart/2016/7/layout/ChevronBlockProcess"/>
    <dgm:cxn modelId="{336E62B8-EFEC-4329-BAC0-A99635929872}" srcId="{E7310A16-10AD-4AFF-9620-D4135EDCC16E}" destId="{D559212F-660E-4595-B5D1-B58292A5CA26}" srcOrd="6" destOrd="0" parTransId="{F506EFBD-0B8F-44BB-B653-DB584B3378C2}" sibTransId="{BFA36B8F-9562-4889-99ED-D759590ECE77}"/>
    <dgm:cxn modelId="{B26D47BB-041F-418A-B836-9674178E01CC}" srcId="{025ABE23-E8CC-4210-924E-20E27D4F1CC6}" destId="{AC10842F-B7C5-4564-A85A-17F7A4A5F6D7}" srcOrd="3" destOrd="0" parTransId="{96B100B1-C9A7-4258-912E-A6E00D8B7D10}" sibTransId="{130BA1D2-1D3A-4138-B26F-7C852D3F8E2F}"/>
    <dgm:cxn modelId="{197C80BB-B978-4D5C-845F-0DC715247ED2}" type="presOf" srcId="{A2E9C80D-703C-43CE-AE24-5ABD586946F7}" destId="{68164BA3-94EB-4014-9909-D5B3A445D6B6}" srcOrd="0" destOrd="1" presId="urn:microsoft.com/office/officeart/2016/7/layout/ChevronBlockProcess"/>
    <dgm:cxn modelId="{4422A5C5-7232-4721-9022-F72472FC890A}" srcId="{36CBC578-B1D5-41F3-AA6C-ACAE4E8D0FF8}" destId="{F338FB7C-0D6D-468B-934E-AA14E1A2837A}" srcOrd="1" destOrd="0" parTransId="{6A2454D7-BD58-4A1C-B043-2E1DB0A411DD}" sibTransId="{5D6EDF48-350D-4669-80B2-9AD5953B9F73}"/>
    <dgm:cxn modelId="{50BD46CF-1E90-421C-84B9-F01A61930C6E}" type="presOf" srcId="{6F5C788F-F462-40EE-A186-CFB1EB8FFE3B}" destId="{E584CD58-BD39-43DA-BF29-81816CD2645A}" srcOrd="0" destOrd="0" presId="urn:microsoft.com/office/officeart/2016/7/layout/ChevronBlockProcess"/>
    <dgm:cxn modelId="{A595DFD1-71A6-4C1F-BD68-665F73C26AF5}" srcId="{F338FB7C-0D6D-468B-934E-AA14E1A2837A}" destId="{A2E9C80D-703C-43CE-AE24-5ABD586946F7}" srcOrd="1" destOrd="0" parTransId="{AF466B6E-1311-4543-96DB-2D6319E24014}" sibTransId="{8EACEF8C-6F8A-49F7-B108-E4FC24375504}"/>
    <dgm:cxn modelId="{133BD1DB-7D2A-4914-84FB-78CCC2114DF8}" srcId="{E7310A16-10AD-4AFF-9620-D4135EDCC16E}" destId="{C3B84E5D-F8A1-44D4-8158-B169C04C941E}" srcOrd="2" destOrd="0" parTransId="{EB5ADE8C-B5F9-4837-A3C5-4AE9A382D72E}" sibTransId="{1FE438E0-B5C1-4F8C-ADAF-5C30F46867D0}"/>
    <dgm:cxn modelId="{0F643FE4-64C8-4109-B0D2-4D43CBCD8149}" srcId="{F338FB7C-0D6D-468B-934E-AA14E1A2837A}" destId="{7F0A9C64-182E-4719-9F2B-4E82526BF2D4}" srcOrd="2" destOrd="0" parTransId="{91A58FC6-13A6-4324-B67D-5027A2DA56EB}" sibTransId="{6C0BD716-D863-42D6-ABAF-B7288775AA3B}"/>
    <dgm:cxn modelId="{E93CC905-6912-4E27-B435-971AAE93B5FA}" type="presParOf" srcId="{B8127979-CF7A-456B-BEBB-7BE4587C7503}" destId="{4B5AD09E-B84E-487E-B4BB-BA7B78BE67AF}" srcOrd="0" destOrd="0" presId="urn:microsoft.com/office/officeart/2016/7/layout/ChevronBlockProcess"/>
    <dgm:cxn modelId="{1BB58579-54B8-4423-978C-AD684A5F0BE3}" type="presParOf" srcId="{4B5AD09E-B84E-487E-B4BB-BA7B78BE67AF}" destId="{C0AE24F1-39A1-4FED-BB4C-66305F4527BE}" srcOrd="0" destOrd="0" presId="urn:microsoft.com/office/officeart/2016/7/layout/ChevronBlockProcess"/>
    <dgm:cxn modelId="{A915D8CB-DD21-4AFE-919D-6A506AC88189}" type="presParOf" srcId="{4B5AD09E-B84E-487E-B4BB-BA7B78BE67AF}" destId="{CB006F3D-9561-463C-9DF5-4F97E6169450}" srcOrd="1" destOrd="0" presId="urn:microsoft.com/office/officeart/2016/7/layout/ChevronBlockProcess"/>
    <dgm:cxn modelId="{3E012A0A-656D-43F3-878A-F2595BBAB729}" type="presParOf" srcId="{B8127979-CF7A-456B-BEBB-7BE4587C7503}" destId="{2D98A8B6-E54B-4587-AE8B-491DF494890D}" srcOrd="1" destOrd="0" presId="urn:microsoft.com/office/officeart/2016/7/layout/ChevronBlockProcess"/>
    <dgm:cxn modelId="{39E0E8E1-833A-4540-BC9F-18A4C3FC9ACE}" type="presParOf" srcId="{B8127979-CF7A-456B-BEBB-7BE4587C7503}" destId="{92681DDB-C134-49E9-A9F7-2BC3B5E2404F}" srcOrd="2" destOrd="0" presId="urn:microsoft.com/office/officeart/2016/7/layout/ChevronBlockProcess"/>
    <dgm:cxn modelId="{845E1B8D-655F-45B3-B912-3E101072F066}" type="presParOf" srcId="{92681DDB-C134-49E9-A9F7-2BC3B5E2404F}" destId="{CA37766F-73E9-4420-AA62-A73579BC309E}" srcOrd="0" destOrd="0" presId="urn:microsoft.com/office/officeart/2016/7/layout/ChevronBlockProcess"/>
    <dgm:cxn modelId="{84CF9E32-14E3-4FEF-ABF5-241E0BB635DF}" type="presParOf" srcId="{92681DDB-C134-49E9-A9F7-2BC3B5E2404F}" destId="{68164BA3-94EB-4014-9909-D5B3A445D6B6}" srcOrd="1" destOrd="0" presId="urn:microsoft.com/office/officeart/2016/7/layout/ChevronBlockProcess"/>
    <dgm:cxn modelId="{9FFCE678-4FBE-497E-A1DF-31415586E448}" type="presParOf" srcId="{B8127979-CF7A-456B-BEBB-7BE4587C7503}" destId="{E324BD9F-0366-4047-8A7C-ECE5FDFCA7F3}" srcOrd="3" destOrd="0" presId="urn:microsoft.com/office/officeart/2016/7/layout/ChevronBlockProcess"/>
    <dgm:cxn modelId="{E86BCCCB-6270-464E-892E-214EC15DED4C}" type="presParOf" srcId="{B8127979-CF7A-456B-BEBB-7BE4587C7503}" destId="{7371AB85-8AEC-455D-AAF2-A6C9E805FA33}" srcOrd="4" destOrd="0" presId="urn:microsoft.com/office/officeart/2016/7/layout/ChevronBlockProcess"/>
    <dgm:cxn modelId="{AF8AA8E1-BF6C-4446-A32C-1C326F0BAA9E}" type="presParOf" srcId="{7371AB85-8AEC-455D-AAF2-A6C9E805FA33}" destId="{31E99EB0-1099-4209-991D-889C35007948}" srcOrd="0" destOrd="0" presId="urn:microsoft.com/office/officeart/2016/7/layout/ChevronBlockProcess"/>
    <dgm:cxn modelId="{6D915195-882E-45B8-AE66-9A18BB3AE92E}" type="presParOf" srcId="{7371AB85-8AEC-455D-AAF2-A6C9E805FA33}" destId="{E584CD58-BD39-43DA-BF29-81816CD2645A}" srcOrd="1" destOrd="0" presId="urn:microsoft.com/office/officeart/2016/7/layout/ChevronBlock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C3A63C-7DAC-4EEA-AF4A-9ADC588A9D85}"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6EA055E-434A-4D3A-A258-A7BAD4020645}">
      <dgm:prSet/>
      <dgm:spPr/>
      <dgm:t>
        <a:bodyPr/>
        <a:lstStyle/>
        <a:p>
          <a:pPr>
            <a:lnSpc>
              <a:spcPct val="100000"/>
            </a:lnSpc>
          </a:pPr>
          <a:r>
            <a:rPr lang="en-GB" err="1">
              <a:latin typeface="Arial"/>
              <a:cs typeface="Arial"/>
            </a:rPr>
            <a:t>Druskat</a:t>
          </a:r>
          <a:r>
            <a:rPr lang="en-GB">
              <a:latin typeface="Arial"/>
              <a:cs typeface="Arial"/>
            </a:rPr>
            <a:t> et al, (2001) lists three requirements that must be met for a team to succeed: trust among team members, a shared sense of identity, and group effectiveness. These characteristics are something that Sutton Park Grange promotes as a company.</a:t>
          </a:r>
          <a:endParaRPr lang="en-US">
            <a:latin typeface="Arial"/>
            <a:cs typeface="Arial"/>
          </a:endParaRPr>
        </a:p>
      </dgm:t>
    </dgm:pt>
    <dgm:pt modelId="{A6895376-D628-4EE6-BFEC-C3622A5DD216}" type="parTrans" cxnId="{98A21D78-BE8B-4A83-A35D-6950F5BFF94A}">
      <dgm:prSet/>
      <dgm:spPr/>
      <dgm:t>
        <a:bodyPr/>
        <a:lstStyle/>
        <a:p>
          <a:endParaRPr lang="en-US"/>
        </a:p>
      </dgm:t>
    </dgm:pt>
    <dgm:pt modelId="{ACE82F18-86FB-4F5C-B7B5-C4A2ABEF2703}" type="sibTrans" cxnId="{98A21D78-BE8B-4A83-A35D-6950F5BFF94A}">
      <dgm:prSet/>
      <dgm:spPr/>
      <dgm:t>
        <a:bodyPr/>
        <a:lstStyle/>
        <a:p>
          <a:endParaRPr lang="en-US"/>
        </a:p>
      </dgm:t>
    </dgm:pt>
    <dgm:pt modelId="{EF0CB521-88C4-487C-901C-D997CCD5BFC3}">
      <dgm:prSet custT="1"/>
      <dgm:spPr/>
      <dgm:t>
        <a:bodyPr/>
        <a:lstStyle/>
        <a:p>
          <a:pPr>
            <a:lnSpc>
              <a:spcPct val="100000"/>
            </a:lnSpc>
          </a:pPr>
          <a:r>
            <a:rPr lang="en-GB" sz="1400">
              <a:latin typeface="Arial"/>
              <a:cs typeface="Arial"/>
            </a:rPr>
            <a:t>At Sutton Park Grange, effective communication and teamwork is crucial because a team's success depends on its ability to communicate with one another. Another important element of a successful team is having the ability to work well within a team.</a:t>
          </a:r>
        </a:p>
        <a:p>
          <a:pPr>
            <a:lnSpc>
              <a:spcPct val="100000"/>
            </a:lnSpc>
          </a:pPr>
          <a:r>
            <a:rPr lang="en-GB" sz="1400" b="0" i="0">
              <a:effectLst/>
              <a:latin typeface="Arial" panose="020B0604020202020204" pitchFamily="34" charset="0"/>
              <a:cs typeface="Arial" panose="020B0604020202020204" pitchFamily="34" charset="0"/>
            </a:rPr>
            <a:t>Davis et al,(2022)</a:t>
          </a:r>
          <a:r>
            <a:rPr lang="en-GB" sz="1400">
              <a:latin typeface="Arial"/>
              <a:cs typeface="Arial"/>
            </a:rPr>
            <a:t> </a:t>
          </a:r>
          <a:r>
            <a:rPr lang="en-GB" sz="1400" b="0" i="0"/>
            <a:t>Researchers and practitioners recognise effective communication and teamwork as key factors in achieving optimal results in the workplace.</a:t>
          </a:r>
          <a:endParaRPr lang="en-US" sz="1400">
            <a:latin typeface="Arial"/>
            <a:cs typeface="Arial"/>
          </a:endParaRPr>
        </a:p>
      </dgm:t>
    </dgm:pt>
    <dgm:pt modelId="{53527CFC-14E7-4E5B-A27D-DCCD9E8569B6}" type="parTrans" cxnId="{B74B57CF-B96D-46C2-A1DB-C5608D6CA55F}">
      <dgm:prSet/>
      <dgm:spPr/>
      <dgm:t>
        <a:bodyPr/>
        <a:lstStyle/>
        <a:p>
          <a:endParaRPr lang="en-US"/>
        </a:p>
      </dgm:t>
    </dgm:pt>
    <dgm:pt modelId="{08981954-641D-4595-8A2D-007E73C53932}" type="sibTrans" cxnId="{B74B57CF-B96D-46C2-A1DB-C5608D6CA55F}">
      <dgm:prSet/>
      <dgm:spPr/>
      <dgm:t>
        <a:bodyPr/>
        <a:lstStyle/>
        <a:p>
          <a:endParaRPr lang="en-US"/>
        </a:p>
      </dgm:t>
    </dgm:pt>
    <dgm:pt modelId="{53D1033F-7911-46C0-BCC2-3C76F1FCE603}" type="pres">
      <dgm:prSet presAssocID="{4EC3A63C-7DAC-4EEA-AF4A-9ADC588A9D85}" presName="root" presStyleCnt="0">
        <dgm:presLayoutVars>
          <dgm:dir/>
          <dgm:resizeHandles val="exact"/>
        </dgm:presLayoutVars>
      </dgm:prSet>
      <dgm:spPr/>
    </dgm:pt>
    <dgm:pt modelId="{DD6C0637-D700-495D-B659-AB44F0D7BAA3}" type="pres">
      <dgm:prSet presAssocID="{D6EA055E-434A-4D3A-A258-A7BAD4020645}" presName="compNode" presStyleCnt="0"/>
      <dgm:spPr/>
    </dgm:pt>
    <dgm:pt modelId="{78563C26-A73E-4536-9D8E-53E80D2926B9}" type="pres">
      <dgm:prSet presAssocID="{D6EA055E-434A-4D3A-A258-A7BAD4020645}" presName="bgRect" presStyleLbl="bgShp" presStyleIdx="0" presStyleCnt="2"/>
      <dgm:spPr/>
    </dgm:pt>
    <dgm:pt modelId="{0D253574-0003-4974-B49D-FA74293C9309}" type="pres">
      <dgm:prSet presAssocID="{D6EA055E-434A-4D3A-A258-A7BAD402064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People"/>
        </a:ext>
      </dgm:extLst>
    </dgm:pt>
    <dgm:pt modelId="{31FF002F-85CA-40DB-BBD0-1553FE2793BC}" type="pres">
      <dgm:prSet presAssocID="{D6EA055E-434A-4D3A-A258-A7BAD4020645}" presName="spaceRect" presStyleCnt="0"/>
      <dgm:spPr/>
    </dgm:pt>
    <dgm:pt modelId="{EA7BF506-A3DD-4DB1-A1A3-CB7C9903E7DA}" type="pres">
      <dgm:prSet presAssocID="{D6EA055E-434A-4D3A-A258-A7BAD4020645}" presName="parTx" presStyleLbl="revTx" presStyleIdx="0" presStyleCnt="2">
        <dgm:presLayoutVars>
          <dgm:chMax val="0"/>
          <dgm:chPref val="0"/>
        </dgm:presLayoutVars>
      </dgm:prSet>
      <dgm:spPr/>
    </dgm:pt>
    <dgm:pt modelId="{C523C7BA-BDF3-48CF-960B-895D4E4A303D}" type="pres">
      <dgm:prSet presAssocID="{ACE82F18-86FB-4F5C-B7B5-C4A2ABEF2703}" presName="sibTrans" presStyleCnt="0"/>
      <dgm:spPr/>
    </dgm:pt>
    <dgm:pt modelId="{36010E5D-04A2-499F-B6C4-5E5D26255150}" type="pres">
      <dgm:prSet presAssocID="{EF0CB521-88C4-487C-901C-D997CCD5BFC3}" presName="compNode" presStyleCnt="0"/>
      <dgm:spPr/>
    </dgm:pt>
    <dgm:pt modelId="{9DC691DA-B910-40BD-BDDD-52D2554E89C0}" type="pres">
      <dgm:prSet presAssocID="{EF0CB521-88C4-487C-901C-D997CCD5BFC3}" presName="bgRect" presStyleLbl="bgShp" presStyleIdx="1" presStyleCnt="2"/>
      <dgm:spPr/>
    </dgm:pt>
    <dgm:pt modelId="{C02B03CE-D43C-423D-B38A-F35F2F5B5C6B}" type="pres">
      <dgm:prSet presAssocID="{EF0CB521-88C4-487C-901C-D997CCD5BFC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Network"/>
        </a:ext>
      </dgm:extLst>
    </dgm:pt>
    <dgm:pt modelId="{4B89101D-4282-47BC-AE5B-35E217769678}" type="pres">
      <dgm:prSet presAssocID="{EF0CB521-88C4-487C-901C-D997CCD5BFC3}" presName="spaceRect" presStyleCnt="0"/>
      <dgm:spPr/>
    </dgm:pt>
    <dgm:pt modelId="{ADCC45AB-B1C9-4251-90F4-5777D662D3CE}" type="pres">
      <dgm:prSet presAssocID="{EF0CB521-88C4-487C-901C-D997CCD5BFC3}" presName="parTx" presStyleLbl="revTx" presStyleIdx="1" presStyleCnt="2" custScaleX="99351" custScaleY="121112">
        <dgm:presLayoutVars>
          <dgm:chMax val="0"/>
          <dgm:chPref val="0"/>
        </dgm:presLayoutVars>
      </dgm:prSet>
      <dgm:spPr/>
    </dgm:pt>
  </dgm:ptLst>
  <dgm:cxnLst>
    <dgm:cxn modelId="{DDF5500B-D5A9-4DE4-BFD9-D93DDD906A77}" type="presOf" srcId="{4EC3A63C-7DAC-4EEA-AF4A-9ADC588A9D85}" destId="{53D1033F-7911-46C0-BCC2-3C76F1FCE603}" srcOrd="0" destOrd="0" presId="urn:microsoft.com/office/officeart/2018/2/layout/IconVerticalSolidList"/>
    <dgm:cxn modelId="{F9029A4D-05B5-45C6-B918-C5DFFD9A7922}" type="presOf" srcId="{EF0CB521-88C4-487C-901C-D997CCD5BFC3}" destId="{ADCC45AB-B1C9-4251-90F4-5777D662D3CE}" srcOrd="0" destOrd="0" presId="urn:microsoft.com/office/officeart/2018/2/layout/IconVerticalSolidList"/>
    <dgm:cxn modelId="{98A21D78-BE8B-4A83-A35D-6950F5BFF94A}" srcId="{4EC3A63C-7DAC-4EEA-AF4A-9ADC588A9D85}" destId="{D6EA055E-434A-4D3A-A258-A7BAD4020645}" srcOrd="0" destOrd="0" parTransId="{A6895376-D628-4EE6-BFEC-C3622A5DD216}" sibTransId="{ACE82F18-86FB-4F5C-B7B5-C4A2ABEF2703}"/>
    <dgm:cxn modelId="{C7BE539B-5581-4F93-922C-DAA0D376ECD4}" type="presOf" srcId="{D6EA055E-434A-4D3A-A258-A7BAD4020645}" destId="{EA7BF506-A3DD-4DB1-A1A3-CB7C9903E7DA}" srcOrd="0" destOrd="0" presId="urn:microsoft.com/office/officeart/2018/2/layout/IconVerticalSolidList"/>
    <dgm:cxn modelId="{B74B57CF-B96D-46C2-A1DB-C5608D6CA55F}" srcId="{4EC3A63C-7DAC-4EEA-AF4A-9ADC588A9D85}" destId="{EF0CB521-88C4-487C-901C-D997CCD5BFC3}" srcOrd="1" destOrd="0" parTransId="{53527CFC-14E7-4E5B-A27D-DCCD9E8569B6}" sibTransId="{08981954-641D-4595-8A2D-007E73C53932}"/>
    <dgm:cxn modelId="{12BF294C-FD58-4857-89F0-A55597B10310}" type="presParOf" srcId="{53D1033F-7911-46C0-BCC2-3C76F1FCE603}" destId="{DD6C0637-D700-495D-B659-AB44F0D7BAA3}" srcOrd="0" destOrd="0" presId="urn:microsoft.com/office/officeart/2018/2/layout/IconVerticalSolidList"/>
    <dgm:cxn modelId="{25479EB9-8A09-4EA9-A72B-2D6572B1B05E}" type="presParOf" srcId="{DD6C0637-D700-495D-B659-AB44F0D7BAA3}" destId="{78563C26-A73E-4536-9D8E-53E80D2926B9}" srcOrd="0" destOrd="0" presId="urn:microsoft.com/office/officeart/2018/2/layout/IconVerticalSolidList"/>
    <dgm:cxn modelId="{D282257C-BE80-49C2-BE79-6CA623850D2A}" type="presParOf" srcId="{DD6C0637-D700-495D-B659-AB44F0D7BAA3}" destId="{0D253574-0003-4974-B49D-FA74293C9309}" srcOrd="1" destOrd="0" presId="urn:microsoft.com/office/officeart/2018/2/layout/IconVerticalSolidList"/>
    <dgm:cxn modelId="{168AF6A7-D1E4-42F2-9C76-6AECF0B709CC}" type="presParOf" srcId="{DD6C0637-D700-495D-B659-AB44F0D7BAA3}" destId="{31FF002F-85CA-40DB-BBD0-1553FE2793BC}" srcOrd="2" destOrd="0" presId="urn:microsoft.com/office/officeart/2018/2/layout/IconVerticalSolidList"/>
    <dgm:cxn modelId="{2859CE53-C77D-4A29-9F7F-65E2FE641929}" type="presParOf" srcId="{DD6C0637-D700-495D-B659-AB44F0D7BAA3}" destId="{EA7BF506-A3DD-4DB1-A1A3-CB7C9903E7DA}" srcOrd="3" destOrd="0" presId="urn:microsoft.com/office/officeart/2018/2/layout/IconVerticalSolidList"/>
    <dgm:cxn modelId="{26AC4839-C56C-411B-ADA2-9643D4BBBC05}" type="presParOf" srcId="{53D1033F-7911-46C0-BCC2-3C76F1FCE603}" destId="{C523C7BA-BDF3-48CF-960B-895D4E4A303D}" srcOrd="1" destOrd="0" presId="urn:microsoft.com/office/officeart/2018/2/layout/IconVerticalSolidList"/>
    <dgm:cxn modelId="{007F7FD9-3B3A-43AC-85A1-9F839D58408B}" type="presParOf" srcId="{53D1033F-7911-46C0-BCC2-3C76F1FCE603}" destId="{36010E5D-04A2-499F-B6C4-5E5D26255150}" srcOrd="2" destOrd="0" presId="urn:microsoft.com/office/officeart/2018/2/layout/IconVerticalSolidList"/>
    <dgm:cxn modelId="{2CD88171-9978-4628-88B2-4F4EA807EC4A}" type="presParOf" srcId="{36010E5D-04A2-499F-B6C4-5E5D26255150}" destId="{9DC691DA-B910-40BD-BDDD-52D2554E89C0}" srcOrd="0" destOrd="0" presId="urn:microsoft.com/office/officeart/2018/2/layout/IconVerticalSolidList"/>
    <dgm:cxn modelId="{0FC162AE-9BA6-462F-9100-75E81435CFE5}" type="presParOf" srcId="{36010E5D-04A2-499F-B6C4-5E5D26255150}" destId="{C02B03CE-D43C-423D-B38A-F35F2F5B5C6B}" srcOrd="1" destOrd="0" presId="urn:microsoft.com/office/officeart/2018/2/layout/IconVerticalSolidList"/>
    <dgm:cxn modelId="{82902555-14B5-4DB4-9AFA-BEB15F0F8F54}" type="presParOf" srcId="{36010E5D-04A2-499F-B6C4-5E5D26255150}" destId="{4B89101D-4282-47BC-AE5B-35E217769678}" srcOrd="2" destOrd="0" presId="urn:microsoft.com/office/officeart/2018/2/layout/IconVerticalSolidList"/>
    <dgm:cxn modelId="{695627A6-6DE3-44CF-A8D1-E6FF67A5D011}" type="presParOf" srcId="{36010E5D-04A2-499F-B6C4-5E5D26255150}" destId="{ADCC45AB-B1C9-4251-90F4-5777D662D3C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3116BE-2A7A-48BD-8EFA-0156E10F8715}" type="doc">
      <dgm:prSet loTypeId="urn:microsoft.com/office/officeart/2005/8/layout/lProcess1" loCatId="process" qsTypeId="urn:microsoft.com/office/officeart/2005/8/quickstyle/simple1" qsCatId="simple" csTypeId="urn:microsoft.com/office/officeart/2005/8/colors/accent1_2" csCatId="accent1" phldr="1"/>
      <dgm:spPr/>
      <dgm:t>
        <a:bodyPr/>
        <a:lstStyle/>
        <a:p>
          <a:endParaRPr lang="en-GB"/>
        </a:p>
      </dgm:t>
    </dgm:pt>
    <dgm:pt modelId="{26DBDF2C-8E25-4022-90B4-3FB4DC258D6D}">
      <dgm:prSet phldrT="[Text]" phldr="0"/>
      <dgm:spPr/>
      <dgm:t>
        <a:bodyPr/>
        <a:lstStyle/>
        <a:p>
          <a:pPr rtl="0"/>
          <a:r>
            <a:rPr lang="en-GB">
              <a:latin typeface="Arial"/>
              <a:cs typeface="Arial"/>
            </a:rPr>
            <a:t>Personal </a:t>
          </a:r>
        </a:p>
      </dgm:t>
    </dgm:pt>
    <dgm:pt modelId="{7609FF10-DA49-466F-A375-06E2ACA859F1}" type="parTrans" cxnId="{FCEA1613-EB7F-428C-8EFF-C8432521C96F}">
      <dgm:prSet/>
      <dgm:spPr/>
      <dgm:t>
        <a:bodyPr/>
        <a:lstStyle/>
        <a:p>
          <a:endParaRPr lang="en-GB"/>
        </a:p>
      </dgm:t>
    </dgm:pt>
    <dgm:pt modelId="{B6D34BA9-6498-45AD-946B-2FFE0DACF2B5}" type="sibTrans" cxnId="{FCEA1613-EB7F-428C-8EFF-C8432521C96F}">
      <dgm:prSet/>
      <dgm:spPr/>
      <dgm:t>
        <a:bodyPr/>
        <a:lstStyle/>
        <a:p>
          <a:endParaRPr lang="en-GB"/>
        </a:p>
      </dgm:t>
    </dgm:pt>
    <dgm:pt modelId="{6AD3C04E-7118-4B20-A32B-E42B4331E6C3}">
      <dgm:prSet phldrT="[Text]" phldr="0"/>
      <dgm:spPr/>
      <dgm:t>
        <a:bodyPr/>
        <a:lstStyle/>
        <a:p>
          <a:pPr rtl="0"/>
          <a:r>
            <a:rPr lang="en-GB">
              <a:latin typeface="Arial"/>
              <a:cs typeface="Arial"/>
            </a:rPr>
            <a:t> Not having the ability to listen to others.</a:t>
          </a:r>
        </a:p>
      </dgm:t>
    </dgm:pt>
    <dgm:pt modelId="{B0D1217F-4FBE-4DCF-891A-F00E3A6D020D}" type="parTrans" cxnId="{F1DBBAA7-E1B7-43D7-9A6E-76C1971AA520}">
      <dgm:prSet/>
      <dgm:spPr/>
      <dgm:t>
        <a:bodyPr/>
        <a:lstStyle/>
        <a:p>
          <a:endParaRPr lang="en-GB"/>
        </a:p>
      </dgm:t>
    </dgm:pt>
    <dgm:pt modelId="{873F0783-082A-4E01-A38C-926CED8D2F97}" type="sibTrans" cxnId="{F1DBBAA7-E1B7-43D7-9A6E-76C1971AA520}">
      <dgm:prSet/>
      <dgm:spPr/>
      <dgm:t>
        <a:bodyPr/>
        <a:lstStyle/>
        <a:p>
          <a:endParaRPr lang="en-GB"/>
        </a:p>
      </dgm:t>
    </dgm:pt>
    <dgm:pt modelId="{E0B93E40-DFDD-4CB5-B73A-759123CD027E}">
      <dgm:prSet phldrT="[Text]" phldr="0"/>
      <dgm:spPr/>
      <dgm:t>
        <a:bodyPr/>
        <a:lstStyle/>
        <a:p>
          <a:pPr rtl="0"/>
          <a:r>
            <a:rPr lang="en-GB">
              <a:latin typeface="Arial"/>
              <a:cs typeface="Arial"/>
            </a:rPr>
            <a:t> Beliefs and values</a:t>
          </a:r>
        </a:p>
      </dgm:t>
    </dgm:pt>
    <dgm:pt modelId="{BEEE291C-D0F7-40A2-870F-B6A4AA9B8AE5}" type="parTrans" cxnId="{035EFD17-D3CF-431A-BEEA-39365035B349}">
      <dgm:prSet/>
      <dgm:spPr/>
      <dgm:t>
        <a:bodyPr/>
        <a:lstStyle/>
        <a:p>
          <a:endParaRPr lang="en-GB"/>
        </a:p>
      </dgm:t>
    </dgm:pt>
    <dgm:pt modelId="{812A7CB1-50F6-4893-88E5-27A32CF77B11}" type="sibTrans" cxnId="{035EFD17-D3CF-431A-BEEA-39365035B349}">
      <dgm:prSet/>
      <dgm:spPr/>
      <dgm:t>
        <a:bodyPr/>
        <a:lstStyle/>
        <a:p>
          <a:endParaRPr lang="en-GB"/>
        </a:p>
      </dgm:t>
    </dgm:pt>
    <dgm:pt modelId="{B1671E7B-60C7-4429-9AF0-129DED6D646B}">
      <dgm:prSet phldrT="[Text]" phldr="0"/>
      <dgm:spPr/>
      <dgm:t>
        <a:bodyPr/>
        <a:lstStyle/>
        <a:p>
          <a:pPr rtl="0"/>
          <a:r>
            <a:rPr lang="en-GB">
              <a:latin typeface="Arial"/>
              <a:cs typeface="Arial"/>
            </a:rPr>
            <a:t>Enviroment </a:t>
          </a:r>
        </a:p>
      </dgm:t>
    </dgm:pt>
    <dgm:pt modelId="{2798E69A-9909-44CE-A014-1692EB6B5E87}" type="parTrans" cxnId="{4668FD4E-54A6-4146-A149-F013115370BF}">
      <dgm:prSet/>
      <dgm:spPr/>
      <dgm:t>
        <a:bodyPr/>
        <a:lstStyle/>
        <a:p>
          <a:endParaRPr lang="en-GB"/>
        </a:p>
      </dgm:t>
    </dgm:pt>
    <dgm:pt modelId="{0C059B4D-72D1-4A2D-9ABE-A98DB83124AC}" type="sibTrans" cxnId="{4668FD4E-54A6-4146-A149-F013115370BF}">
      <dgm:prSet/>
      <dgm:spPr/>
      <dgm:t>
        <a:bodyPr/>
        <a:lstStyle/>
        <a:p>
          <a:endParaRPr lang="en-GB"/>
        </a:p>
      </dgm:t>
    </dgm:pt>
    <dgm:pt modelId="{71BDB64D-6C80-412E-BC9F-0B73C8304B7E}">
      <dgm:prSet phldrT="[Text]" phldr="0"/>
      <dgm:spPr/>
      <dgm:t>
        <a:bodyPr/>
        <a:lstStyle/>
        <a:p>
          <a:pPr rtl="0"/>
          <a:r>
            <a:rPr lang="en-GB">
              <a:latin typeface="Arial"/>
              <a:cs typeface="Arial"/>
            </a:rPr>
            <a:t>Not have enough time </a:t>
          </a:r>
        </a:p>
      </dgm:t>
    </dgm:pt>
    <dgm:pt modelId="{0DF227C6-13BD-48E5-9AC0-79DC38D156FC}" type="parTrans" cxnId="{DE2D238C-7771-4CDC-BC98-0DD1961EE595}">
      <dgm:prSet/>
      <dgm:spPr/>
      <dgm:t>
        <a:bodyPr/>
        <a:lstStyle/>
        <a:p>
          <a:endParaRPr lang="en-GB"/>
        </a:p>
      </dgm:t>
    </dgm:pt>
    <dgm:pt modelId="{E4B668BA-D0A9-4250-92A2-86B0F327CA5E}" type="sibTrans" cxnId="{DE2D238C-7771-4CDC-BC98-0DD1961EE595}">
      <dgm:prSet/>
      <dgm:spPr/>
      <dgm:t>
        <a:bodyPr/>
        <a:lstStyle/>
        <a:p>
          <a:endParaRPr lang="en-GB"/>
        </a:p>
      </dgm:t>
    </dgm:pt>
    <dgm:pt modelId="{27650CAA-7812-47DD-9A0F-D0D2A5CBC0D9}">
      <dgm:prSet phldr="0"/>
      <dgm:spPr/>
      <dgm:t>
        <a:bodyPr/>
        <a:lstStyle/>
        <a:p>
          <a:pPr rtl="0"/>
          <a:r>
            <a:rPr lang="en-GB">
              <a:latin typeface="Arial"/>
              <a:cs typeface="Arial"/>
            </a:rPr>
            <a:t> Conflicts in the workplace</a:t>
          </a:r>
        </a:p>
      </dgm:t>
    </dgm:pt>
    <dgm:pt modelId="{30D06B5F-9CEB-49F1-B023-11041912E3AE}" type="parTrans" cxnId="{A8DE90F8-994C-4C4D-BCE0-142A17E7EFF1}">
      <dgm:prSet/>
      <dgm:spPr/>
    </dgm:pt>
    <dgm:pt modelId="{44ACF58C-D7CF-4C77-970D-F8AE2A7A4628}" type="sibTrans" cxnId="{A8DE90F8-994C-4C4D-BCE0-142A17E7EFF1}">
      <dgm:prSet/>
      <dgm:spPr/>
    </dgm:pt>
    <dgm:pt modelId="{512A72A7-B2DF-44EB-8A37-0626498916D0}">
      <dgm:prSet phldr="0"/>
      <dgm:spPr/>
      <dgm:t>
        <a:bodyPr/>
        <a:lstStyle/>
        <a:p>
          <a:pPr rtl="0"/>
          <a:r>
            <a:rPr lang="en-GB">
              <a:latin typeface="Arial"/>
              <a:cs typeface="Arial"/>
            </a:rPr>
            <a:t>Management not promoting intraorganisational communication</a:t>
          </a:r>
        </a:p>
      </dgm:t>
    </dgm:pt>
    <dgm:pt modelId="{78695395-7C78-42F6-BDAA-F86399629614}" type="parTrans" cxnId="{6726BCFC-37C6-437E-B29F-373826B62B77}">
      <dgm:prSet/>
      <dgm:spPr/>
    </dgm:pt>
    <dgm:pt modelId="{D3FFB049-1BB3-45C2-8825-87BE6B06B849}" type="sibTrans" cxnId="{6726BCFC-37C6-437E-B29F-373826B62B77}">
      <dgm:prSet/>
      <dgm:spPr/>
    </dgm:pt>
    <dgm:pt modelId="{E1456438-537C-4821-8029-D84BE5C5470D}">
      <dgm:prSet phldr="0"/>
      <dgm:spPr/>
      <dgm:t>
        <a:bodyPr/>
        <a:lstStyle/>
        <a:p>
          <a:pPr rtl="0"/>
          <a:r>
            <a:rPr lang="en-GB">
              <a:latin typeface="Arial"/>
              <a:cs typeface="Arial"/>
            </a:rPr>
            <a:t>Lack of compassion/ Language barriers</a:t>
          </a:r>
        </a:p>
      </dgm:t>
    </dgm:pt>
    <dgm:pt modelId="{C16A528C-6BAE-4AF7-AD5B-8116453F6165}" type="parTrans" cxnId="{1323AB36-FDC1-4A19-B558-E3A7B770C7E8}">
      <dgm:prSet/>
      <dgm:spPr/>
    </dgm:pt>
    <dgm:pt modelId="{75C7BE1F-40CC-4A22-A7C1-403D6C5716FD}" type="sibTrans" cxnId="{1323AB36-FDC1-4A19-B558-E3A7B770C7E8}">
      <dgm:prSet/>
      <dgm:spPr/>
    </dgm:pt>
    <dgm:pt modelId="{647CB520-9CF0-4B93-9D18-F6A32C97BDFA}">
      <dgm:prSet phldr="0"/>
      <dgm:spPr/>
      <dgm:t>
        <a:bodyPr/>
        <a:lstStyle/>
        <a:p>
          <a:pPr rtl="0"/>
          <a:r>
            <a:rPr lang="en-GB" b="0">
              <a:solidFill>
                <a:schemeClr val="tx1"/>
              </a:solidFill>
              <a:latin typeface="Arial"/>
              <a:cs typeface="Arial"/>
            </a:rPr>
            <a:t>External stakeholders can be residents and patients.</a:t>
          </a:r>
        </a:p>
      </dgm:t>
    </dgm:pt>
    <dgm:pt modelId="{F73D26AD-4E40-4393-84F1-DB0BAE5A2138}" type="parTrans" cxnId="{46F4798D-3021-450A-988D-D2CD06972FF9}">
      <dgm:prSet/>
      <dgm:spPr/>
    </dgm:pt>
    <dgm:pt modelId="{676BFD6B-2F41-45BE-A642-9EE2DC9FF4E6}" type="sibTrans" cxnId="{46F4798D-3021-450A-988D-D2CD06972FF9}">
      <dgm:prSet/>
      <dgm:spPr/>
    </dgm:pt>
    <dgm:pt modelId="{BC5A5D2A-AD54-4087-B07D-96123074D0EE}">
      <dgm:prSet phldr="0"/>
      <dgm:spPr/>
      <dgm:t>
        <a:bodyPr/>
        <a:lstStyle/>
        <a:p>
          <a:pPr rtl="0"/>
          <a:r>
            <a:rPr lang="en-GB">
              <a:latin typeface="Arial"/>
              <a:cs typeface="Arial"/>
            </a:rPr>
            <a:t>Emotional Barrier – fear, disbelief and speculation.</a:t>
          </a:r>
        </a:p>
      </dgm:t>
    </dgm:pt>
    <dgm:pt modelId="{9F68AEE5-40C7-4125-A408-48D28DB36FF1}" type="parTrans" cxnId="{951FB1F3-8AD6-4F26-A6C4-947083B93D9E}">
      <dgm:prSet/>
      <dgm:spPr/>
    </dgm:pt>
    <dgm:pt modelId="{2361D5CF-1448-40C2-9DC6-A332A7A1782B}" type="sibTrans" cxnId="{951FB1F3-8AD6-4F26-A6C4-947083B93D9E}">
      <dgm:prSet/>
      <dgm:spPr/>
    </dgm:pt>
    <dgm:pt modelId="{35F7DEBD-2D55-4202-ADC6-62A7D52D64FC}" type="pres">
      <dgm:prSet presAssocID="{113116BE-2A7A-48BD-8EFA-0156E10F8715}" presName="Name0" presStyleCnt="0">
        <dgm:presLayoutVars>
          <dgm:dir/>
          <dgm:animLvl val="lvl"/>
          <dgm:resizeHandles val="exact"/>
        </dgm:presLayoutVars>
      </dgm:prSet>
      <dgm:spPr/>
    </dgm:pt>
    <dgm:pt modelId="{D73FD8E9-B817-4532-B11D-421F6B82D6C8}" type="pres">
      <dgm:prSet presAssocID="{26DBDF2C-8E25-4022-90B4-3FB4DC258D6D}" presName="vertFlow" presStyleCnt="0"/>
      <dgm:spPr/>
    </dgm:pt>
    <dgm:pt modelId="{8DE4E7EC-4285-4431-B963-05790F2CE231}" type="pres">
      <dgm:prSet presAssocID="{26DBDF2C-8E25-4022-90B4-3FB4DC258D6D}" presName="header" presStyleLbl="node1" presStyleIdx="0" presStyleCnt="2"/>
      <dgm:spPr/>
    </dgm:pt>
    <dgm:pt modelId="{27339450-C065-4ACC-9899-3D8A45272938}" type="pres">
      <dgm:prSet presAssocID="{B0D1217F-4FBE-4DCF-891A-F00E3A6D020D}" presName="parTrans" presStyleLbl="sibTrans2D1" presStyleIdx="0" presStyleCnt="8"/>
      <dgm:spPr/>
    </dgm:pt>
    <dgm:pt modelId="{FD077BB4-E387-441D-AC8F-D957F0B07775}" type="pres">
      <dgm:prSet presAssocID="{6AD3C04E-7118-4B20-A32B-E42B4331E6C3}" presName="child" presStyleLbl="alignAccFollowNode1" presStyleIdx="0" presStyleCnt="8">
        <dgm:presLayoutVars>
          <dgm:chMax val="0"/>
          <dgm:bulletEnabled val="1"/>
        </dgm:presLayoutVars>
      </dgm:prSet>
      <dgm:spPr/>
    </dgm:pt>
    <dgm:pt modelId="{C2974D00-E38B-475D-84D0-206AC9605C6E}" type="pres">
      <dgm:prSet presAssocID="{873F0783-082A-4E01-A38C-926CED8D2F97}" presName="sibTrans" presStyleLbl="sibTrans2D1" presStyleIdx="1" presStyleCnt="8"/>
      <dgm:spPr/>
    </dgm:pt>
    <dgm:pt modelId="{9C81394C-630E-44D7-8EF9-A3E456DC1369}" type="pres">
      <dgm:prSet presAssocID="{E0B93E40-DFDD-4CB5-B73A-759123CD027E}" presName="child" presStyleLbl="alignAccFollowNode1" presStyleIdx="1" presStyleCnt="8">
        <dgm:presLayoutVars>
          <dgm:chMax val="0"/>
          <dgm:bulletEnabled val="1"/>
        </dgm:presLayoutVars>
      </dgm:prSet>
      <dgm:spPr/>
    </dgm:pt>
    <dgm:pt modelId="{E35A6852-958D-4952-9B82-A84AEAFD50D6}" type="pres">
      <dgm:prSet presAssocID="{812A7CB1-50F6-4893-88E5-27A32CF77B11}" presName="sibTrans" presStyleLbl="sibTrans2D1" presStyleIdx="2" presStyleCnt="8"/>
      <dgm:spPr/>
    </dgm:pt>
    <dgm:pt modelId="{162CC515-6B00-4C89-8174-D113575376EB}" type="pres">
      <dgm:prSet presAssocID="{E1456438-537C-4821-8029-D84BE5C5470D}" presName="child" presStyleLbl="alignAccFollowNode1" presStyleIdx="2" presStyleCnt="8">
        <dgm:presLayoutVars>
          <dgm:chMax val="0"/>
          <dgm:bulletEnabled val="1"/>
        </dgm:presLayoutVars>
      </dgm:prSet>
      <dgm:spPr/>
    </dgm:pt>
    <dgm:pt modelId="{EF2F188D-D62B-4C8A-8B9D-9B20D40D3BAE}" type="pres">
      <dgm:prSet presAssocID="{75C7BE1F-40CC-4A22-A7C1-403D6C5716FD}" presName="sibTrans" presStyleLbl="sibTrans2D1" presStyleIdx="3" presStyleCnt="8"/>
      <dgm:spPr/>
    </dgm:pt>
    <dgm:pt modelId="{C00236C2-7602-4EC5-9881-30E141AAFEB8}" type="pres">
      <dgm:prSet presAssocID="{647CB520-9CF0-4B93-9D18-F6A32C97BDFA}" presName="child" presStyleLbl="alignAccFollowNode1" presStyleIdx="3" presStyleCnt="8">
        <dgm:presLayoutVars>
          <dgm:chMax val="0"/>
          <dgm:bulletEnabled val="1"/>
        </dgm:presLayoutVars>
      </dgm:prSet>
      <dgm:spPr/>
    </dgm:pt>
    <dgm:pt modelId="{50A5666F-3086-4882-8E82-FB69DF245DC7}" type="pres">
      <dgm:prSet presAssocID="{26DBDF2C-8E25-4022-90B4-3FB4DC258D6D}" presName="hSp" presStyleCnt="0"/>
      <dgm:spPr/>
    </dgm:pt>
    <dgm:pt modelId="{1C4FA3F0-C083-4124-9765-1A48B9CA897A}" type="pres">
      <dgm:prSet presAssocID="{B1671E7B-60C7-4429-9AF0-129DED6D646B}" presName="vertFlow" presStyleCnt="0"/>
      <dgm:spPr/>
    </dgm:pt>
    <dgm:pt modelId="{0EB845DD-0711-4913-A202-A1322D707B58}" type="pres">
      <dgm:prSet presAssocID="{B1671E7B-60C7-4429-9AF0-129DED6D646B}" presName="header" presStyleLbl="node1" presStyleIdx="1" presStyleCnt="2"/>
      <dgm:spPr/>
    </dgm:pt>
    <dgm:pt modelId="{2B8772AA-EB95-4542-8089-652D80F21E63}" type="pres">
      <dgm:prSet presAssocID="{30D06B5F-9CEB-49F1-B023-11041912E3AE}" presName="parTrans" presStyleLbl="sibTrans2D1" presStyleIdx="4" presStyleCnt="8"/>
      <dgm:spPr/>
    </dgm:pt>
    <dgm:pt modelId="{6ED86541-BF82-49C0-993F-D0141342E7A0}" type="pres">
      <dgm:prSet presAssocID="{27650CAA-7812-47DD-9A0F-D0D2A5CBC0D9}" presName="child" presStyleLbl="alignAccFollowNode1" presStyleIdx="4" presStyleCnt="8">
        <dgm:presLayoutVars>
          <dgm:chMax val="0"/>
          <dgm:bulletEnabled val="1"/>
        </dgm:presLayoutVars>
      </dgm:prSet>
      <dgm:spPr/>
    </dgm:pt>
    <dgm:pt modelId="{0504D447-3EA1-4CC3-8C8F-F0563CADE869}" type="pres">
      <dgm:prSet presAssocID="{44ACF58C-D7CF-4C77-970D-F8AE2A7A4628}" presName="sibTrans" presStyleLbl="sibTrans2D1" presStyleIdx="5" presStyleCnt="8"/>
      <dgm:spPr/>
    </dgm:pt>
    <dgm:pt modelId="{B5EC3A6E-68AA-4581-B4BB-2A80F83C0854}" type="pres">
      <dgm:prSet presAssocID="{71BDB64D-6C80-412E-BC9F-0B73C8304B7E}" presName="child" presStyleLbl="alignAccFollowNode1" presStyleIdx="5" presStyleCnt="8">
        <dgm:presLayoutVars>
          <dgm:chMax val="0"/>
          <dgm:bulletEnabled val="1"/>
        </dgm:presLayoutVars>
      </dgm:prSet>
      <dgm:spPr/>
    </dgm:pt>
    <dgm:pt modelId="{56ED9E8F-03B2-4F03-97F7-E34448169B19}" type="pres">
      <dgm:prSet presAssocID="{E4B668BA-D0A9-4250-92A2-86B0F327CA5E}" presName="sibTrans" presStyleLbl="sibTrans2D1" presStyleIdx="6" presStyleCnt="8"/>
      <dgm:spPr/>
    </dgm:pt>
    <dgm:pt modelId="{1D523DEC-0853-4F6C-938F-04EDCCE90443}" type="pres">
      <dgm:prSet presAssocID="{BC5A5D2A-AD54-4087-B07D-96123074D0EE}" presName="child" presStyleLbl="alignAccFollowNode1" presStyleIdx="6" presStyleCnt="8">
        <dgm:presLayoutVars>
          <dgm:chMax val="0"/>
          <dgm:bulletEnabled val="1"/>
        </dgm:presLayoutVars>
      </dgm:prSet>
      <dgm:spPr/>
    </dgm:pt>
    <dgm:pt modelId="{1F102C30-07F8-4B5E-B084-E846262352F3}" type="pres">
      <dgm:prSet presAssocID="{2361D5CF-1448-40C2-9DC6-A332A7A1782B}" presName="sibTrans" presStyleLbl="sibTrans2D1" presStyleIdx="7" presStyleCnt="8"/>
      <dgm:spPr/>
    </dgm:pt>
    <dgm:pt modelId="{EFF6166F-AC45-47D5-9EC0-D9491342BCC1}" type="pres">
      <dgm:prSet presAssocID="{512A72A7-B2DF-44EB-8A37-0626498916D0}" presName="child" presStyleLbl="alignAccFollowNode1" presStyleIdx="7" presStyleCnt="8">
        <dgm:presLayoutVars>
          <dgm:chMax val="0"/>
          <dgm:bulletEnabled val="1"/>
        </dgm:presLayoutVars>
      </dgm:prSet>
      <dgm:spPr/>
    </dgm:pt>
  </dgm:ptLst>
  <dgm:cxnLst>
    <dgm:cxn modelId="{FCEA1613-EB7F-428C-8EFF-C8432521C96F}" srcId="{113116BE-2A7A-48BD-8EFA-0156E10F8715}" destId="{26DBDF2C-8E25-4022-90B4-3FB4DC258D6D}" srcOrd="0" destOrd="0" parTransId="{7609FF10-DA49-466F-A375-06E2ACA859F1}" sibTransId="{B6D34BA9-6498-45AD-946B-2FFE0DACF2B5}"/>
    <dgm:cxn modelId="{035EFD17-D3CF-431A-BEEA-39365035B349}" srcId="{26DBDF2C-8E25-4022-90B4-3FB4DC258D6D}" destId="{E0B93E40-DFDD-4CB5-B73A-759123CD027E}" srcOrd="1" destOrd="0" parTransId="{BEEE291C-D0F7-40A2-870F-B6A4AA9B8AE5}" sibTransId="{812A7CB1-50F6-4893-88E5-27A32CF77B11}"/>
    <dgm:cxn modelId="{F3BA0C1A-5469-403A-B2F2-AC5FA93A7EAE}" type="presOf" srcId="{71BDB64D-6C80-412E-BC9F-0B73C8304B7E}" destId="{B5EC3A6E-68AA-4581-B4BB-2A80F83C0854}" srcOrd="0" destOrd="0" presId="urn:microsoft.com/office/officeart/2005/8/layout/lProcess1"/>
    <dgm:cxn modelId="{0081FF1C-3E0D-499D-A503-4918FEDE4E8C}" type="presOf" srcId="{30D06B5F-9CEB-49F1-B023-11041912E3AE}" destId="{2B8772AA-EB95-4542-8089-652D80F21E63}" srcOrd="0" destOrd="0" presId="urn:microsoft.com/office/officeart/2005/8/layout/lProcess1"/>
    <dgm:cxn modelId="{2D111723-A127-451D-AEEC-ED62C2C3FE0D}" type="presOf" srcId="{BC5A5D2A-AD54-4087-B07D-96123074D0EE}" destId="{1D523DEC-0853-4F6C-938F-04EDCCE90443}" srcOrd="0" destOrd="0" presId="urn:microsoft.com/office/officeart/2005/8/layout/lProcess1"/>
    <dgm:cxn modelId="{1323AB36-FDC1-4A19-B558-E3A7B770C7E8}" srcId="{26DBDF2C-8E25-4022-90B4-3FB4DC258D6D}" destId="{E1456438-537C-4821-8029-D84BE5C5470D}" srcOrd="2" destOrd="0" parTransId="{C16A528C-6BAE-4AF7-AD5B-8116453F6165}" sibTransId="{75C7BE1F-40CC-4A22-A7C1-403D6C5716FD}"/>
    <dgm:cxn modelId="{8247C03C-C601-4476-A6A2-17C93200E90F}" type="presOf" srcId="{44ACF58C-D7CF-4C77-970D-F8AE2A7A4628}" destId="{0504D447-3EA1-4CC3-8C8F-F0563CADE869}" srcOrd="0" destOrd="0" presId="urn:microsoft.com/office/officeart/2005/8/layout/lProcess1"/>
    <dgm:cxn modelId="{41B66846-B125-43F0-BD31-B65C8DBD806F}" type="presOf" srcId="{2361D5CF-1448-40C2-9DC6-A332A7A1782B}" destId="{1F102C30-07F8-4B5E-B084-E846262352F3}" srcOrd="0" destOrd="0" presId="urn:microsoft.com/office/officeart/2005/8/layout/lProcess1"/>
    <dgm:cxn modelId="{4668FD4E-54A6-4146-A149-F013115370BF}" srcId="{113116BE-2A7A-48BD-8EFA-0156E10F8715}" destId="{B1671E7B-60C7-4429-9AF0-129DED6D646B}" srcOrd="1" destOrd="0" parTransId="{2798E69A-9909-44CE-A014-1692EB6B5E87}" sibTransId="{0C059B4D-72D1-4A2D-9ABE-A98DB83124AC}"/>
    <dgm:cxn modelId="{6EBFD450-8CD1-4164-A104-A5CF8AD28455}" type="presOf" srcId="{E4B668BA-D0A9-4250-92A2-86B0F327CA5E}" destId="{56ED9E8F-03B2-4F03-97F7-E34448169B19}" srcOrd="0" destOrd="0" presId="urn:microsoft.com/office/officeart/2005/8/layout/lProcess1"/>
    <dgm:cxn modelId="{57E74952-742B-459D-848B-DB8FBBDD1F3F}" type="presOf" srcId="{27650CAA-7812-47DD-9A0F-D0D2A5CBC0D9}" destId="{6ED86541-BF82-49C0-993F-D0141342E7A0}" srcOrd="0" destOrd="0" presId="urn:microsoft.com/office/officeart/2005/8/layout/lProcess1"/>
    <dgm:cxn modelId="{4C724373-ACF9-4405-91D8-9FC47119B7E7}" type="presOf" srcId="{26DBDF2C-8E25-4022-90B4-3FB4DC258D6D}" destId="{8DE4E7EC-4285-4431-B963-05790F2CE231}" srcOrd="0" destOrd="0" presId="urn:microsoft.com/office/officeart/2005/8/layout/lProcess1"/>
    <dgm:cxn modelId="{3686DB8A-7C15-4586-AD3F-87544B0F92FE}" type="presOf" srcId="{75C7BE1F-40CC-4A22-A7C1-403D6C5716FD}" destId="{EF2F188D-D62B-4C8A-8B9D-9B20D40D3BAE}" srcOrd="0" destOrd="0" presId="urn:microsoft.com/office/officeart/2005/8/layout/lProcess1"/>
    <dgm:cxn modelId="{7FB9798B-E32A-4510-B2A7-CE81F19B21B3}" type="presOf" srcId="{B1671E7B-60C7-4429-9AF0-129DED6D646B}" destId="{0EB845DD-0711-4913-A202-A1322D707B58}" srcOrd="0" destOrd="0" presId="urn:microsoft.com/office/officeart/2005/8/layout/lProcess1"/>
    <dgm:cxn modelId="{DE2D238C-7771-4CDC-BC98-0DD1961EE595}" srcId="{B1671E7B-60C7-4429-9AF0-129DED6D646B}" destId="{71BDB64D-6C80-412E-BC9F-0B73C8304B7E}" srcOrd="1" destOrd="0" parTransId="{0DF227C6-13BD-48E5-9AC0-79DC38D156FC}" sibTransId="{E4B668BA-D0A9-4250-92A2-86B0F327CA5E}"/>
    <dgm:cxn modelId="{46F4798D-3021-450A-988D-D2CD06972FF9}" srcId="{26DBDF2C-8E25-4022-90B4-3FB4DC258D6D}" destId="{647CB520-9CF0-4B93-9D18-F6A32C97BDFA}" srcOrd="3" destOrd="0" parTransId="{F73D26AD-4E40-4393-84F1-DB0BAE5A2138}" sibTransId="{676BFD6B-2F41-45BE-A642-9EE2DC9FF4E6}"/>
    <dgm:cxn modelId="{48E1FF9D-BA56-4CF7-891E-8108EE46A22A}" type="presOf" srcId="{E0B93E40-DFDD-4CB5-B73A-759123CD027E}" destId="{9C81394C-630E-44D7-8EF9-A3E456DC1369}" srcOrd="0" destOrd="0" presId="urn:microsoft.com/office/officeart/2005/8/layout/lProcess1"/>
    <dgm:cxn modelId="{505062A2-CA2E-46DE-8930-69AF65B642DC}" type="presOf" srcId="{6AD3C04E-7118-4B20-A32B-E42B4331E6C3}" destId="{FD077BB4-E387-441D-AC8F-D957F0B07775}" srcOrd="0" destOrd="0" presId="urn:microsoft.com/office/officeart/2005/8/layout/lProcess1"/>
    <dgm:cxn modelId="{2C2A7FA6-D9A5-43DA-90BA-47764063EBE4}" type="presOf" srcId="{812A7CB1-50F6-4893-88E5-27A32CF77B11}" destId="{E35A6852-958D-4952-9B82-A84AEAFD50D6}" srcOrd="0" destOrd="0" presId="urn:microsoft.com/office/officeart/2005/8/layout/lProcess1"/>
    <dgm:cxn modelId="{F1DBBAA7-E1B7-43D7-9A6E-76C1971AA520}" srcId="{26DBDF2C-8E25-4022-90B4-3FB4DC258D6D}" destId="{6AD3C04E-7118-4B20-A32B-E42B4331E6C3}" srcOrd="0" destOrd="0" parTransId="{B0D1217F-4FBE-4DCF-891A-F00E3A6D020D}" sibTransId="{873F0783-082A-4E01-A38C-926CED8D2F97}"/>
    <dgm:cxn modelId="{717CC2B5-748D-46CC-A742-7D01306CB0B1}" type="presOf" srcId="{873F0783-082A-4E01-A38C-926CED8D2F97}" destId="{C2974D00-E38B-475D-84D0-206AC9605C6E}" srcOrd="0" destOrd="0" presId="urn:microsoft.com/office/officeart/2005/8/layout/lProcess1"/>
    <dgm:cxn modelId="{AE3EA2B9-0EA8-4590-9CBC-44B3172D85F6}" type="presOf" srcId="{113116BE-2A7A-48BD-8EFA-0156E10F8715}" destId="{35F7DEBD-2D55-4202-ADC6-62A7D52D64FC}" srcOrd="0" destOrd="0" presId="urn:microsoft.com/office/officeart/2005/8/layout/lProcess1"/>
    <dgm:cxn modelId="{BD5E13BC-EF35-45FB-80AA-DB5DC685BC3B}" type="presOf" srcId="{B0D1217F-4FBE-4DCF-891A-F00E3A6D020D}" destId="{27339450-C065-4ACC-9899-3D8A45272938}" srcOrd="0" destOrd="0" presId="urn:microsoft.com/office/officeart/2005/8/layout/lProcess1"/>
    <dgm:cxn modelId="{D3D897E0-65EF-4F97-BF7D-FDE05A1A86E4}" type="presOf" srcId="{E1456438-537C-4821-8029-D84BE5C5470D}" destId="{162CC515-6B00-4C89-8174-D113575376EB}" srcOrd="0" destOrd="0" presId="urn:microsoft.com/office/officeart/2005/8/layout/lProcess1"/>
    <dgm:cxn modelId="{882FCFEF-7672-4636-AB01-DE5607E77BF3}" type="presOf" srcId="{647CB520-9CF0-4B93-9D18-F6A32C97BDFA}" destId="{C00236C2-7602-4EC5-9881-30E141AAFEB8}" srcOrd="0" destOrd="0" presId="urn:microsoft.com/office/officeart/2005/8/layout/lProcess1"/>
    <dgm:cxn modelId="{C1DB7DF2-B53D-4A68-9598-4114BE967588}" type="presOf" srcId="{512A72A7-B2DF-44EB-8A37-0626498916D0}" destId="{EFF6166F-AC45-47D5-9EC0-D9491342BCC1}" srcOrd="0" destOrd="0" presId="urn:microsoft.com/office/officeart/2005/8/layout/lProcess1"/>
    <dgm:cxn modelId="{951FB1F3-8AD6-4F26-A6C4-947083B93D9E}" srcId="{B1671E7B-60C7-4429-9AF0-129DED6D646B}" destId="{BC5A5D2A-AD54-4087-B07D-96123074D0EE}" srcOrd="2" destOrd="0" parTransId="{9F68AEE5-40C7-4125-A408-48D28DB36FF1}" sibTransId="{2361D5CF-1448-40C2-9DC6-A332A7A1782B}"/>
    <dgm:cxn modelId="{A8DE90F8-994C-4C4D-BCE0-142A17E7EFF1}" srcId="{B1671E7B-60C7-4429-9AF0-129DED6D646B}" destId="{27650CAA-7812-47DD-9A0F-D0D2A5CBC0D9}" srcOrd="0" destOrd="0" parTransId="{30D06B5F-9CEB-49F1-B023-11041912E3AE}" sibTransId="{44ACF58C-D7CF-4C77-970D-F8AE2A7A4628}"/>
    <dgm:cxn modelId="{6726BCFC-37C6-437E-B29F-373826B62B77}" srcId="{B1671E7B-60C7-4429-9AF0-129DED6D646B}" destId="{512A72A7-B2DF-44EB-8A37-0626498916D0}" srcOrd="3" destOrd="0" parTransId="{78695395-7C78-42F6-BDAA-F86399629614}" sibTransId="{D3FFB049-1BB3-45C2-8825-87BE6B06B849}"/>
    <dgm:cxn modelId="{E71A60FA-205B-4441-B9A2-69F7232FFDF5}" type="presParOf" srcId="{35F7DEBD-2D55-4202-ADC6-62A7D52D64FC}" destId="{D73FD8E9-B817-4532-B11D-421F6B82D6C8}" srcOrd="0" destOrd="0" presId="urn:microsoft.com/office/officeart/2005/8/layout/lProcess1"/>
    <dgm:cxn modelId="{E1C1CBF7-BE86-4C20-A264-650B9D64A9ED}" type="presParOf" srcId="{D73FD8E9-B817-4532-B11D-421F6B82D6C8}" destId="{8DE4E7EC-4285-4431-B963-05790F2CE231}" srcOrd="0" destOrd="0" presId="urn:microsoft.com/office/officeart/2005/8/layout/lProcess1"/>
    <dgm:cxn modelId="{32D036E3-FB81-4ED5-AB89-52EB83359241}" type="presParOf" srcId="{D73FD8E9-B817-4532-B11D-421F6B82D6C8}" destId="{27339450-C065-4ACC-9899-3D8A45272938}" srcOrd="1" destOrd="0" presId="urn:microsoft.com/office/officeart/2005/8/layout/lProcess1"/>
    <dgm:cxn modelId="{BC4F3EE0-11EF-4A07-8083-71EB8E31B797}" type="presParOf" srcId="{D73FD8E9-B817-4532-B11D-421F6B82D6C8}" destId="{FD077BB4-E387-441D-AC8F-D957F0B07775}" srcOrd="2" destOrd="0" presId="urn:microsoft.com/office/officeart/2005/8/layout/lProcess1"/>
    <dgm:cxn modelId="{43338D4C-BFD2-4CE2-BFD2-F9331BF03FA2}" type="presParOf" srcId="{D73FD8E9-B817-4532-B11D-421F6B82D6C8}" destId="{C2974D00-E38B-475D-84D0-206AC9605C6E}" srcOrd="3" destOrd="0" presId="urn:microsoft.com/office/officeart/2005/8/layout/lProcess1"/>
    <dgm:cxn modelId="{D8AAA40C-14E0-4D4D-84CC-5C65D1B1B710}" type="presParOf" srcId="{D73FD8E9-B817-4532-B11D-421F6B82D6C8}" destId="{9C81394C-630E-44D7-8EF9-A3E456DC1369}" srcOrd="4" destOrd="0" presId="urn:microsoft.com/office/officeart/2005/8/layout/lProcess1"/>
    <dgm:cxn modelId="{68D68C53-280A-4CA3-BCFC-552A19019282}" type="presParOf" srcId="{D73FD8E9-B817-4532-B11D-421F6B82D6C8}" destId="{E35A6852-958D-4952-9B82-A84AEAFD50D6}" srcOrd="5" destOrd="0" presId="urn:microsoft.com/office/officeart/2005/8/layout/lProcess1"/>
    <dgm:cxn modelId="{65978101-9460-4B59-ADC2-1638A8469EA4}" type="presParOf" srcId="{D73FD8E9-B817-4532-B11D-421F6B82D6C8}" destId="{162CC515-6B00-4C89-8174-D113575376EB}" srcOrd="6" destOrd="0" presId="urn:microsoft.com/office/officeart/2005/8/layout/lProcess1"/>
    <dgm:cxn modelId="{67A0BB8D-853A-464F-A4B8-1B188AD45AD3}" type="presParOf" srcId="{D73FD8E9-B817-4532-B11D-421F6B82D6C8}" destId="{EF2F188D-D62B-4C8A-8B9D-9B20D40D3BAE}" srcOrd="7" destOrd="0" presId="urn:microsoft.com/office/officeart/2005/8/layout/lProcess1"/>
    <dgm:cxn modelId="{B43CD621-8721-46EC-AFDF-CD6B15C9B587}" type="presParOf" srcId="{D73FD8E9-B817-4532-B11D-421F6B82D6C8}" destId="{C00236C2-7602-4EC5-9881-30E141AAFEB8}" srcOrd="8" destOrd="0" presId="urn:microsoft.com/office/officeart/2005/8/layout/lProcess1"/>
    <dgm:cxn modelId="{92F6B0E0-37EC-4236-BB05-3E7CA37BB8F9}" type="presParOf" srcId="{35F7DEBD-2D55-4202-ADC6-62A7D52D64FC}" destId="{50A5666F-3086-4882-8E82-FB69DF245DC7}" srcOrd="1" destOrd="0" presId="urn:microsoft.com/office/officeart/2005/8/layout/lProcess1"/>
    <dgm:cxn modelId="{7EB6AAA1-15C2-4097-816E-5D294C1D0CAC}" type="presParOf" srcId="{35F7DEBD-2D55-4202-ADC6-62A7D52D64FC}" destId="{1C4FA3F0-C083-4124-9765-1A48B9CA897A}" srcOrd="2" destOrd="0" presId="urn:microsoft.com/office/officeart/2005/8/layout/lProcess1"/>
    <dgm:cxn modelId="{6774766F-1771-4716-8466-5D7E04621D6F}" type="presParOf" srcId="{1C4FA3F0-C083-4124-9765-1A48B9CA897A}" destId="{0EB845DD-0711-4913-A202-A1322D707B58}" srcOrd="0" destOrd="0" presId="urn:microsoft.com/office/officeart/2005/8/layout/lProcess1"/>
    <dgm:cxn modelId="{E89542BF-0E72-4F5E-B052-487B8712AC36}" type="presParOf" srcId="{1C4FA3F0-C083-4124-9765-1A48B9CA897A}" destId="{2B8772AA-EB95-4542-8089-652D80F21E63}" srcOrd="1" destOrd="0" presId="urn:microsoft.com/office/officeart/2005/8/layout/lProcess1"/>
    <dgm:cxn modelId="{EA16348A-144C-4CD3-9771-BE8933234DE1}" type="presParOf" srcId="{1C4FA3F0-C083-4124-9765-1A48B9CA897A}" destId="{6ED86541-BF82-49C0-993F-D0141342E7A0}" srcOrd="2" destOrd="0" presId="urn:microsoft.com/office/officeart/2005/8/layout/lProcess1"/>
    <dgm:cxn modelId="{E8C7B160-39BF-420E-8E29-4931C62B169C}" type="presParOf" srcId="{1C4FA3F0-C083-4124-9765-1A48B9CA897A}" destId="{0504D447-3EA1-4CC3-8C8F-F0563CADE869}" srcOrd="3" destOrd="0" presId="urn:microsoft.com/office/officeart/2005/8/layout/lProcess1"/>
    <dgm:cxn modelId="{20207DE5-0DD5-4CDB-A83C-37BBC2731B67}" type="presParOf" srcId="{1C4FA3F0-C083-4124-9765-1A48B9CA897A}" destId="{B5EC3A6E-68AA-4581-B4BB-2A80F83C0854}" srcOrd="4" destOrd="0" presId="urn:microsoft.com/office/officeart/2005/8/layout/lProcess1"/>
    <dgm:cxn modelId="{B16F96E6-34B2-44A6-BC92-692A4A8E8CA0}" type="presParOf" srcId="{1C4FA3F0-C083-4124-9765-1A48B9CA897A}" destId="{56ED9E8F-03B2-4F03-97F7-E34448169B19}" srcOrd="5" destOrd="0" presId="urn:microsoft.com/office/officeart/2005/8/layout/lProcess1"/>
    <dgm:cxn modelId="{677C6B70-4542-4032-8EC7-BBFF9C619551}" type="presParOf" srcId="{1C4FA3F0-C083-4124-9765-1A48B9CA897A}" destId="{1D523DEC-0853-4F6C-938F-04EDCCE90443}" srcOrd="6" destOrd="0" presId="urn:microsoft.com/office/officeart/2005/8/layout/lProcess1"/>
    <dgm:cxn modelId="{445844B1-3867-4236-AAC6-84821453D6EB}" type="presParOf" srcId="{1C4FA3F0-C083-4124-9765-1A48B9CA897A}" destId="{1F102C30-07F8-4B5E-B084-E846262352F3}" srcOrd="7" destOrd="0" presId="urn:microsoft.com/office/officeart/2005/8/layout/lProcess1"/>
    <dgm:cxn modelId="{FB188035-1CDB-4C8F-AB46-75E3DEE998CB}" type="presParOf" srcId="{1C4FA3F0-C083-4124-9765-1A48B9CA897A}" destId="{EFF6166F-AC45-47D5-9EC0-D9491342BCC1}" srcOrd="8"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AE24F1-39A1-4FED-BB4C-66305F4527BE}">
      <dsp:nvSpPr>
        <dsp:cNvPr id="0" name=""/>
        <dsp:cNvSpPr/>
      </dsp:nvSpPr>
      <dsp:spPr>
        <a:xfrm>
          <a:off x="8976" y="149328"/>
          <a:ext cx="3552399" cy="1065719"/>
        </a:xfrm>
        <a:prstGeom prst="chevron">
          <a:avLst>
            <a:gd name="adj" fmla="val 3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w="9525" cap="rnd"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31587" tIns="131587" rIns="131587" bIns="131587" numCol="1" spcCol="1270" anchor="ctr" anchorCtr="0">
          <a:noAutofit/>
        </a:bodyPr>
        <a:lstStyle/>
        <a:p>
          <a:pPr marL="0" lvl="0" indent="0" algn="ctr" defTabSz="1022350" rtl="0">
            <a:lnSpc>
              <a:spcPct val="90000"/>
            </a:lnSpc>
            <a:spcBef>
              <a:spcPct val="0"/>
            </a:spcBef>
            <a:spcAft>
              <a:spcPct val="35000"/>
            </a:spcAft>
            <a:buNone/>
          </a:pPr>
          <a:r>
            <a:rPr lang="en-GB" sz="2300" b="1" kern="1200">
              <a:latin typeface="Arial"/>
              <a:cs typeface="Arial"/>
            </a:rPr>
            <a:t>HOW TO COMMUNICATE</a:t>
          </a:r>
        </a:p>
      </dsp:txBody>
      <dsp:txXfrm>
        <a:off x="328692" y="149328"/>
        <a:ext cx="2912967" cy="1065719"/>
      </dsp:txXfrm>
    </dsp:sp>
    <dsp:sp modelId="{CB006F3D-9561-463C-9DF5-4F97E6169450}">
      <dsp:nvSpPr>
        <dsp:cNvPr id="0" name=""/>
        <dsp:cNvSpPr/>
      </dsp:nvSpPr>
      <dsp:spPr>
        <a:xfrm>
          <a:off x="8976" y="1215048"/>
          <a:ext cx="3232683" cy="2508362"/>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55454" tIns="255454" rIns="255454" bIns="510908" numCol="1" spcCol="1270" anchor="t" anchorCtr="0">
          <a:noAutofit/>
        </a:bodyPr>
        <a:lstStyle/>
        <a:p>
          <a:pPr marL="0" lvl="0" indent="0" algn="l" defTabSz="533400" rtl="0">
            <a:lnSpc>
              <a:spcPct val="90000"/>
            </a:lnSpc>
            <a:spcBef>
              <a:spcPct val="0"/>
            </a:spcBef>
            <a:spcAft>
              <a:spcPct val="35000"/>
            </a:spcAft>
            <a:buNone/>
          </a:pPr>
          <a:r>
            <a:rPr lang="en-GB" sz="1200" kern="1200">
              <a:latin typeface="Arial"/>
              <a:cs typeface="Arial"/>
            </a:rPr>
            <a:t>Ideas/Thoughts  </a:t>
          </a:r>
        </a:p>
        <a:p>
          <a:pPr marL="0" lvl="0" indent="0" algn="l" defTabSz="533400" rtl="0">
            <a:lnSpc>
              <a:spcPct val="90000"/>
            </a:lnSpc>
            <a:spcBef>
              <a:spcPct val="0"/>
            </a:spcBef>
            <a:spcAft>
              <a:spcPct val="35000"/>
            </a:spcAft>
            <a:buNone/>
          </a:pPr>
          <a:r>
            <a:rPr lang="en-GB" sz="1200" kern="1200">
              <a:latin typeface="Arial"/>
              <a:cs typeface="Arial"/>
            </a:rPr>
            <a:t>Eye contact</a:t>
          </a:r>
        </a:p>
        <a:p>
          <a:pPr marL="0" lvl="0" indent="0" algn="l" defTabSz="533400" rtl="0">
            <a:lnSpc>
              <a:spcPct val="90000"/>
            </a:lnSpc>
            <a:spcBef>
              <a:spcPct val="0"/>
            </a:spcBef>
            <a:spcAft>
              <a:spcPct val="35000"/>
            </a:spcAft>
            <a:buNone/>
          </a:pPr>
          <a:r>
            <a:rPr lang="en-GB" sz="1200" kern="1200">
              <a:latin typeface="Arial"/>
              <a:cs typeface="Arial"/>
            </a:rPr>
            <a:t>Transferring information</a:t>
          </a:r>
        </a:p>
        <a:p>
          <a:pPr marL="0" lvl="0" indent="0" algn="l" defTabSz="533400" rtl="0">
            <a:lnSpc>
              <a:spcPct val="90000"/>
            </a:lnSpc>
            <a:spcBef>
              <a:spcPct val="0"/>
            </a:spcBef>
            <a:spcAft>
              <a:spcPct val="35000"/>
            </a:spcAft>
            <a:buNone/>
          </a:pPr>
          <a:r>
            <a:rPr lang="en-GB" sz="1200" kern="1200">
              <a:latin typeface="Arial"/>
              <a:cs typeface="Arial"/>
            </a:rPr>
            <a:t>Verbal/Non-verbal words</a:t>
          </a:r>
        </a:p>
        <a:p>
          <a:pPr marL="0" lvl="0" indent="0" algn="l" defTabSz="533400" rtl="0">
            <a:lnSpc>
              <a:spcPct val="90000"/>
            </a:lnSpc>
            <a:spcBef>
              <a:spcPct val="0"/>
            </a:spcBef>
            <a:spcAft>
              <a:spcPct val="35000"/>
            </a:spcAft>
            <a:buNone/>
          </a:pPr>
          <a:r>
            <a:rPr lang="en-GB" sz="1200" kern="1200">
              <a:latin typeface="Arial"/>
              <a:cs typeface="Arial"/>
            </a:rPr>
            <a:t>Email </a:t>
          </a:r>
        </a:p>
        <a:p>
          <a:pPr marL="0" lvl="0" indent="0" algn="l" defTabSz="533400" rtl="0">
            <a:lnSpc>
              <a:spcPct val="90000"/>
            </a:lnSpc>
            <a:spcBef>
              <a:spcPct val="0"/>
            </a:spcBef>
            <a:spcAft>
              <a:spcPct val="35000"/>
            </a:spcAft>
            <a:buNone/>
          </a:pPr>
          <a:r>
            <a:rPr lang="en-GB" sz="1200" kern="1200" err="1">
              <a:latin typeface="Arial"/>
              <a:cs typeface="Arial"/>
            </a:rPr>
            <a:t>Braile</a:t>
          </a:r>
          <a:r>
            <a:rPr lang="en-GB" sz="1200" kern="1200">
              <a:latin typeface="Arial"/>
              <a:cs typeface="Arial"/>
            </a:rPr>
            <a:t> </a:t>
          </a:r>
        </a:p>
        <a:p>
          <a:pPr marL="0" lvl="0" indent="0" algn="l" defTabSz="533400" rtl="0">
            <a:lnSpc>
              <a:spcPct val="90000"/>
            </a:lnSpc>
            <a:spcBef>
              <a:spcPct val="0"/>
            </a:spcBef>
            <a:spcAft>
              <a:spcPct val="35000"/>
            </a:spcAft>
            <a:buNone/>
          </a:pPr>
          <a:r>
            <a:rPr lang="en-GB" sz="1200" kern="1200">
              <a:latin typeface="Arial"/>
              <a:cs typeface="Arial"/>
            </a:rPr>
            <a:t>Sign language/ Touch</a:t>
          </a:r>
        </a:p>
      </dsp:txBody>
      <dsp:txXfrm>
        <a:off x="8976" y="1215048"/>
        <a:ext cx="3232683" cy="2508362"/>
      </dsp:txXfrm>
    </dsp:sp>
    <dsp:sp modelId="{CA37766F-73E9-4420-AA62-A73579BC309E}">
      <dsp:nvSpPr>
        <dsp:cNvPr id="0" name=""/>
        <dsp:cNvSpPr/>
      </dsp:nvSpPr>
      <dsp:spPr>
        <a:xfrm>
          <a:off x="3508580" y="149328"/>
          <a:ext cx="3552399" cy="1065719"/>
        </a:xfrm>
        <a:prstGeom prst="chevron">
          <a:avLst>
            <a:gd name="adj" fmla="val 3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w="9525" cap="rnd"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31587" tIns="131587" rIns="131587" bIns="131587" numCol="1" spcCol="1270" anchor="ctr" anchorCtr="0">
          <a:noAutofit/>
        </a:bodyPr>
        <a:lstStyle/>
        <a:p>
          <a:pPr marL="0" lvl="0" indent="0" algn="ctr" defTabSz="1022350" rtl="0">
            <a:lnSpc>
              <a:spcPct val="90000"/>
            </a:lnSpc>
            <a:spcBef>
              <a:spcPct val="0"/>
            </a:spcBef>
            <a:spcAft>
              <a:spcPct val="35000"/>
            </a:spcAft>
            <a:buNone/>
          </a:pPr>
          <a:r>
            <a:rPr lang="en-GB" sz="2300" b="1" kern="1200">
              <a:latin typeface="Arial"/>
              <a:cs typeface="Arial"/>
            </a:rPr>
            <a:t>UNDERSTANDING COMMUNICATION</a:t>
          </a:r>
        </a:p>
      </dsp:txBody>
      <dsp:txXfrm>
        <a:off x="3828296" y="149328"/>
        <a:ext cx="2912967" cy="1065719"/>
      </dsp:txXfrm>
    </dsp:sp>
    <dsp:sp modelId="{68164BA3-94EB-4014-9909-D5B3A445D6B6}">
      <dsp:nvSpPr>
        <dsp:cNvPr id="0" name=""/>
        <dsp:cNvSpPr/>
      </dsp:nvSpPr>
      <dsp:spPr>
        <a:xfrm>
          <a:off x="3508580" y="1215048"/>
          <a:ext cx="3232683" cy="2508362"/>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55454" tIns="255454" rIns="255454" bIns="510908" numCol="1" spcCol="1270" anchor="t" anchorCtr="0">
          <a:noAutofit/>
        </a:bodyPr>
        <a:lstStyle/>
        <a:p>
          <a:pPr marL="0" lvl="0" indent="0" algn="l" defTabSz="622300" rtl="0">
            <a:lnSpc>
              <a:spcPct val="90000"/>
            </a:lnSpc>
            <a:spcBef>
              <a:spcPct val="0"/>
            </a:spcBef>
            <a:spcAft>
              <a:spcPct val="35000"/>
            </a:spcAft>
            <a:buNone/>
          </a:pPr>
          <a:r>
            <a:rPr lang="en-GB" sz="1400" kern="1200">
              <a:latin typeface="Arial"/>
              <a:cs typeface="Arial"/>
            </a:rPr>
            <a:t>To be able to understand language spoken</a:t>
          </a:r>
        </a:p>
        <a:p>
          <a:pPr marL="0" lvl="0" indent="0" algn="l" defTabSz="622300" rtl="0">
            <a:lnSpc>
              <a:spcPct val="90000"/>
            </a:lnSpc>
            <a:spcBef>
              <a:spcPct val="0"/>
            </a:spcBef>
            <a:spcAft>
              <a:spcPct val="35000"/>
            </a:spcAft>
            <a:buNone/>
          </a:pPr>
          <a:r>
            <a:rPr lang="en-GB" sz="1400" kern="1200">
              <a:latin typeface="Arial"/>
              <a:cs typeface="Arial"/>
            </a:rPr>
            <a:t>Ability to see and listen</a:t>
          </a:r>
        </a:p>
        <a:p>
          <a:pPr marL="0" lvl="0" indent="0" algn="l" defTabSz="622300" rtl="0">
            <a:lnSpc>
              <a:spcPct val="90000"/>
            </a:lnSpc>
            <a:spcBef>
              <a:spcPct val="0"/>
            </a:spcBef>
            <a:spcAft>
              <a:spcPct val="35000"/>
            </a:spcAft>
            <a:buNone/>
          </a:pPr>
          <a:r>
            <a:rPr lang="en-GB" sz="1400" kern="1200">
              <a:latin typeface="Arial"/>
              <a:cs typeface="Arial"/>
            </a:rPr>
            <a:t>Understanding and utilisation of information</a:t>
          </a:r>
        </a:p>
        <a:p>
          <a:pPr marL="0" lvl="0" indent="0" algn="l" defTabSz="622300" rtl="0">
            <a:lnSpc>
              <a:spcPct val="90000"/>
            </a:lnSpc>
            <a:spcBef>
              <a:spcPct val="0"/>
            </a:spcBef>
            <a:spcAft>
              <a:spcPct val="35000"/>
            </a:spcAft>
            <a:buNone/>
          </a:pPr>
          <a:r>
            <a:rPr lang="en-GB" sz="1400" kern="1200">
              <a:latin typeface="Arial"/>
              <a:cs typeface="Arial"/>
            </a:rPr>
            <a:t>Memory for knowledge intake and processing</a:t>
          </a:r>
        </a:p>
      </dsp:txBody>
      <dsp:txXfrm>
        <a:off x="3508580" y="1215048"/>
        <a:ext cx="3232683" cy="2508362"/>
      </dsp:txXfrm>
    </dsp:sp>
    <dsp:sp modelId="{31E99EB0-1099-4209-991D-889C35007948}">
      <dsp:nvSpPr>
        <dsp:cNvPr id="0" name=""/>
        <dsp:cNvSpPr/>
      </dsp:nvSpPr>
      <dsp:spPr>
        <a:xfrm>
          <a:off x="7008183" y="149328"/>
          <a:ext cx="3552399" cy="1065719"/>
        </a:xfrm>
        <a:prstGeom prst="chevron">
          <a:avLst>
            <a:gd name="adj" fmla="val 30000"/>
          </a:avLst>
        </a:prstGeom>
        <a:blipFill rotWithShape="1">
          <a:blip xmlns:r="http://schemas.openxmlformats.org/officeDocument/2006/relationships" r:embed="rId1">
            <a:duotone>
              <a:schemeClr val="accent1">
                <a:hueOff val="0"/>
                <a:satOff val="0"/>
                <a:lumOff val="0"/>
                <a:alphaOff val="0"/>
                <a:tint val="98000"/>
                <a:lumMod val="102000"/>
              </a:schemeClr>
              <a:schemeClr val="accent1">
                <a:hueOff val="0"/>
                <a:satOff val="0"/>
                <a:lumOff val="0"/>
                <a:alphaOff val="0"/>
                <a:shade val="98000"/>
                <a:lumMod val="98000"/>
              </a:schemeClr>
            </a:duotone>
          </a:blip>
          <a:tile tx="0" ty="0" sx="100000" sy="100000" flip="none" algn="tl"/>
        </a:blipFill>
        <a:ln w="9525" cap="rnd" cmpd="sng" algn="ctr">
          <a:solidFill>
            <a:schemeClr val="accen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txBody>
        <a:bodyPr spcFirstLastPara="0" vert="horz" wrap="square" lIns="131587" tIns="131587" rIns="131587" bIns="131587" numCol="1" spcCol="1270" anchor="ctr" anchorCtr="0">
          <a:noAutofit/>
        </a:bodyPr>
        <a:lstStyle/>
        <a:p>
          <a:pPr marL="0" lvl="0" indent="0" algn="ctr" defTabSz="1022350" rtl="0">
            <a:lnSpc>
              <a:spcPct val="90000"/>
            </a:lnSpc>
            <a:spcBef>
              <a:spcPct val="0"/>
            </a:spcBef>
            <a:spcAft>
              <a:spcPct val="35000"/>
            </a:spcAft>
            <a:buNone/>
          </a:pPr>
          <a:r>
            <a:rPr lang="en-GB" sz="2300" b="1" kern="1200">
              <a:latin typeface="Arial"/>
              <a:cs typeface="Arial"/>
            </a:rPr>
            <a:t>FUNCTIONS OF COMMUNICATION</a:t>
          </a:r>
        </a:p>
      </dsp:txBody>
      <dsp:txXfrm>
        <a:off x="7327899" y="149328"/>
        <a:ext cx="2912967" cy="1065719"/>
      </dsp:txXfrm>
    </dsp:sp>
    <dsp:sp modelId="{E584CD58-BD39-43DA-BF29-81816CD2645A}">
      <dsp:nvSpPr>
        <dsp:cNvPr id="0" name=""/>
        <dsp:cNvSpPr/>
      </dsp:nvSpPr>
      <dsp:spPr>
        <a:xfrm>
          <a:off x="7008183" y="1215048"/>
          <a:ext cx="3232683" cy="2508362"/>
        </a:xfrm>
        <a:prstGeom prst="rect">
          <a:avLst/>
        </a:prstGeom>
        <a:solidFill>
          <a:schemeClr val="accent1">
            <a:alpha val="90000"/>
            <a:tint val="40000"/>
            <a:hueOff val="0"/>
            <a:satOff val="0"/>
            <a:lumOff val="0"/>
            <a:alphaOff val="0"/>
          </a:schemeClr>
        </a:solidFill>
        <a:ln w="9525" cap="rnd"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55454" tIns="255454" rIns="255454" bIns="510908" numCol="1" spcCol="1270" anchor="t" anchorCtr="0">
          <a:noAutofit/>
        </a:bodyPr>
        <a:lstStyle/>
        <a:p>
          <a:pPr marL="0" lvl="0" indent="0" algn="l" defTabSz="533400" rtl="0">
            <a:lnSpc>
              <a:spcPct val="90000"/>
            </a:lnSpc>
            <a:spcBef>
              <a:spcPct val="0"/>
            </a:spcBef>
            <a:spcAft>
              <a:spcPct val="35000"/>
            </a:spcAft>
            <a:buNone/>
          </a:pPr>
          <a:r>
            <a:rPr lang="en-GB" sz="1200" b="1" kern="1200">
              <a:latin typeface="Arial"/>
              <a:cs typeface="Arial"/>
            </a:rPr>
            <a:t>Control</a:t>
          </a:r>
          <a:r>
            <a:rPr lang="en-GB" sz="1200" kern="1200">
              <a:latin typeface="Arial"/>
              <a:cs typeface="Arial"/>
            </a:rPr>
            <a:t> – Managing staff</a:t>
          </a:r>
        </a:p>
        <a:p>
          <a:pPr marL="0" lvl="0" indent="0" algn="l" defTabSz="533400" rtl="0">
            <a:lnSpc>
              <a:spcPct val="90000"/>
            </a:lnSpc>
            <a:spcBef>
              <a:spcPct val="0"/>
            </a:spcBef>
            <a:spcAft>
              <a:spcPct val="35000"/>
            </a:spcAft>
            <a:buNone/>
          </a:pPr>
          <a:r>
            <a:rPr lang="en-GB" sz="1200" b="1" kern="1200">
              <a:latin typeface="Arial"/>
              <a:cs typeface="Arial"/>
            </a:rPr>
            <a:t>Emotional</a:t>
          </a:r>
          <a:r>
            <a:rPr lang="en-GB" sz="1200" kern="1200">
              <a:latin typeface="Arial"/>
              <a:cs typeface="Arial"/>
            </a:rPr>
            <a:t> expression – Tone of voice</a:t>
          </a:r>
        </a:p>
        <a:p>
          <a:pPr marL="0" lvl="0" indent="0" algn="l" defTabSz="533400" rtl="0">
            <a:lnSpc>
              <a:spcPct val="90000"/>
            </a:lnSpc>
            <a:spcBef>
              <a:spcPct val="0"/>
            </a:spcBef>
            <a:spcAft>
              <a:spcPct val="35000"/>
            </a:spcAft>
            <a:buNone/>
          </a:pPr>
          <a:r>
            <a:rPr lang="en-GB" sz="1200" b="1" kern="1200">
              <a:latin typeface="Arial"/>
              <a:cs typeface="Arial"/>
            </a:rPr>
            <a:t>Sharing information </a:t>
          </a:r>
          <a:r>
            <a:rPr lang="en-GB" sz="1200" kern="1200">
              <a:latin typeface="Arial"/>
              <a:cs typeface="Arial"/>
            </a:rPr>
            <a:t>– Policies and Procedures</a:t>
          </a:r>
        </a:p>
        <a:p>
          <a:pPr marL="0" lvl="0" indent="0" algn="l" defTabSz="533400" rtl="0">
            <a:lnSpc>
              <a:spcPct val="90000"/>
            </a:lnSpc>
            <a:spcBef>
              <a:spcPct val="0"/>
            </a:spcBef>
            <a:spcAft>
              <a:spcPct val="35000"/>
            </a:spcAft>
            <a:buNone/>
          </a:pPr>
          <a:r>
            <a:rPr lang="en-GB" sz="1200" b="1" kern="1200">
              <a:latin typeface="Arial"/>
              <a:cs typeface="Arial"/>
            </a:rPr>
            <a:t>Motivational </a:t>
          </a:r>
          <a:r>
            <a:rPr lang="en-GB" sz="1200" kern="1200">
              <a:latin typeface="Arial"/>
              <a:cs typeface="Arial"/>
            </a:rPr>
            <a:t>– Rewards and Recognition</a:t>
          </a:r>
        </a:p>
        <a:p>
          <a:pPr marL="0" lvl="0" indent="0" algn="l" defTabSz="533400" rtl="0">
            <a:lnSpc>
              <a:spcPct val="90000"/>
            </a:lnSpc>
            <a:spcBef>
              <a:spcPct val="0"/>
            </a:spcBef>
            <a:spcAft>
              <a:spcPct val="35000"/>
            </a:spcAft>
            <a:buNone/>
          </a:pPr>
          <a:r>
            <a:rPr lang="en-GB" sz="1200" b="1" kern="1200">
              <a:latin typeface="Arial"/>
              <a:cs typeface="Arial"/>
            </a:rPr>
            <a:t>Inter- personnel</a:t>
          </a:r>
          <a:r>
            <a:rPr lang="en-GB" sz="1200" kern="1200">
              <a:latin typeface="Arial"/>
              <a:cs typeface="Arial"/>
            </a:rPr>
            <a:t> communication – Sending and Receiving messages</a:t>
          </a:r>
        </a:p>
        <a:p>
          <a:pPr marL="0" lvl="0" indent="0" algn="l" defTabSz="533400" rtl="0">
            <a:lnSpc>
              <a:spcPct val="90000"/>
            </a:lnSpc>
            <a:spcBef>
              <a:spcPct val="0"/>
            </a:spcBef>
            <a:spcAft>
              <a:spcPct val="35000"/>
            </a:spcAft>
            <a:buNone/>
          </a:pPr>
          <a:endParaRPr lang="en-GB" sz="1200" kern="1200">
            <a:latin typeface="Arial"/>
            <a:cs typeface="Arial"/>
          </a:endParaRPr>
        </a:p>
      </dsp:txBody>
      <dsp:txXfrm>
        <a:off x="7008183" y="1215048"/>
        <a:ext cx="3232683" cy="25083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563C26-A73E-4536-9D8E-53E80D2926B9}">
      <dsp:nvSpPr>
        <dsp:cNvPr id="0" name=""/>
        <dsp:cNvSpPr/>
      </dsp:nvSpPr>
      <dsp:spPr>
        <a:xfrm>
          <a:off x="0" y="579298"/>
          <a:ext cx="7487938" cy="252767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253574-0003-4974-B49D-FA74293C9309}">
      <dsp:nvSpPr>
        <dsp:cNvPr id="0" name=""/>
        <dsp:cNvSpPr/>
      </dsp:nvSpPr>
      <dsp:spPr>
        <a:xfrm>
          <a:off x="764621" y="1148025"/>
          <a:ext cx="1390220" cy="13902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A7BF506-A3DD-4DB1-A1A3-CB7C9903E7DA}">
      <dsp:nvSpPr>
        <dsp:cNvPr id="0" name=""/>
        <dsp:cNvSpPr/>
      </dsp:nvSpPr>
      <dsp:spPr>
        <a:xfrm>
          <a:off x="2919463" y="579298"/>
          <a:ext cx="4567115" cy="25276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512" tIns="267512" rIns="267512" bIns="267512" numCol="1" spcCol="1270" anchor="ctr" anchorCtr="0">
          <a:noAutofit/>
        </a:bodyPr>
        <a:lstStyle/>
        <a:p>
          <a:pPr marL="0" lvl="0" indent="0" algn="l" defTabSz="711200">
            <a:lnSpc>
              <a:spcPct val="100000"/>
            </a:lnSpc>
            <a:spcBef>
              <a:spcPct val="0"/>
            </a:spcBef>
            <a:spcAft>
              <a:spcPct val="35000"/>
            </a:spcAft>
            <a:buNone/>
          </a:pPr>
          <a:r>
            <a:rPr lang="en-GB" sz="1600" kern="1200" err="1">
              <a:latin typeface="Arial"/>
              <a:cs typeface="Arial"/>
            </a:rPr>
            <a:t>Druskat</a:t>
          </a:r>
          <a:r>
            <a:rPr lang="en-GB" sz="1600" kern="1200">
              <a:latin typeface="Arial"/>
              <a:cs typeface="Arial"/>
            </a:rPr>
            <a:t> et al, (2001) lists three requirements that must be met for a team to succeed: trust among team members, a shared sense of identity, and group effectiveness. These characteristics are something that Sutton Park Grange promotes as a company.</a:t>
          </a:r>
          <a:endParaRPr lang="en-US" sz="1600" kern="1200">
            <a:latin typeface="Arial"/>
            <a:cs typeface="Arial"/>
          </a:endParaRPr>
        </a:p>
      </dsp:txBody>
      <dsp:txXfrm>
        <a:off x="2919463" y="579298"/>
        <a:ext cx="4567115" cy="2527674"/>
      </dsp:txXfrm>
    </dsp:sp>
    <dsp:sp modelId="{9DC691DA-B910-40BD-BDDD-52D2554E89C0}">
      <dsp:nvSpPr>
        <dsp:cNvPr id="0" name=""/>
        <dsp:cNvSpPr/>
      </dsp:nvSpPr>
      <dsp:spPr>
        <a:xfrm>
          <a:off x="0" y="3920318"/>
          <a:ext cx="7487938" cy="252767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2B03CE-D43C-423D-B38A-F35F2F5B5C6B}">
      <dsp:nvSpPr>
        <dsp:cNvPr id="0" name=""/>
        <dsp:cNvSpPr/>
      </dsp:nvSpPr>
      <dsp:spPr>
        <a:xfrm>
          <a:off x="764621" y="4489044"/>
          <a:ext cx="1390220" cy="13902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DCC45AB-B1C9-4251-90F4-5777D662D3CE}">
      <dsp:nvSpPr>
        <dsp:cNvPr id="0" name=""/>
        <dsp:cNvSpPr/>
      </dsp:nvSpPr>
      <dsp:spPr>
        <a:xfrm>
          <a:off x="2934284" y="3653496"/>
          <a:ext cx="4537474" cy="30613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512" tIns="267512" rIns="267512" bIns="267512" numCol="1" spcCol="1270" anchor="ctr" anchorCtr="0">
          <a:noAutofit/>
        </a:bodyPr>
        <a:lstStyle/>
        <a:p>
          <a:pPr marL="0" lvl="0" indent="0" algn="l" defTabSz="622300">
            <a:lnSpc>
              <a:spcPct val="100000"/>
            </a:lnSpc>
            <a:spcBef>
              <a:spcPct val="0"/>
            </a:spcBef>
            <a:spcAft>
              <a:spcPct val="35000"/>
            </a:spcAft>
            <a:buNone/>
          </a:pPr>
          <a:r>
            <a:rPr lang="en-GB" sz="1400" kern="1200">
              <a:latin typeface="Arial"/>
              <a:cs typeface="Arial"/>
            </a:rPr>
            <a:t>At Sutton Park Grange, effective communication and teamwork is crucial because a team's success depends on its ability to communicate with one another. Another important element of a successful team is having the ability to work well within a team.</a:t>
          </a:r>
        </a:p>
        <a:p>
          <a:pPr marL="0" lvl="0" indent="0" algn="l" defTabSz="622300">
            <a:lnSpc>
              <a:spcPct val="100000"/>
            </a:lnSpc>
            <a:spcBef>
              <a:spcPct val="0"/>
            </a:spcBef>
            <a:spcAft>
              <a:spcPct val="35000"/>
            </a:spcAft>
            <a:buNone/>
          </a:pPr>
          <a:r>
            <a:rPr lang="en-GB" sz="1400" b="0" i="0" kern="1200">
              <a:effectLst/>
              <a:latin typeface="Arial" panose="020B0604020202020204" pitchFamily="34" charset="0"/>
              <a:cs typeface="Arial" panose="020B0604020202020204" pitchFamily="34" charset="0"/>
            </a:rPr>
            <a:t>Davis et al,(2022)</a:t>
          </a:r>
          <a:r>
            <a:rPr lang="en-GB" sz="1400" kern="1200">
              <a:latin typeface="Arial"/>
              <a:cs typeface="Arial"/>
            </a:rPr>
            <a:t> </a:t>
          </a:r>
          <a:r>
            <a:rPr lang="en-GB" sz="1400" b="0" i="0" kern="1200"/>
            <a:t>Researchers and practitioners recognise effective communication and teamwork as key factors in achieving optimal results in the workplace.</a:t>
          </a:r>
          <a:endParaRPr lang="en-US" sz="1400" kern="1200">
            <a:latin typeface="Arial"/>
            <a:cs typeface="Arial"/>
          </a:endParaRPr>
        </a:p>
      </dsp:txBody>
      <dsp:txXfrm>
        <a:off x="2934284" y="3653496"/>
        <a:ext cx="4537474" cy="30613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4E7EC-4285-4431-B963-05790F2CE231}">
      <dsp:nvSpPr>
        <dsp:cNvPr id="0" name=""/>
        <dsp:cNvSpPr/>
      </dsp:nvSpPr>
      <dsp:spPr>
        <a:xfrm>
          <a:off x="318932" y="0"/>
          <a:ext cx="2899140" cy="72478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rtl="0">
            <a:lnSpc>
              <a:spcPct val="90000"/>
            </a:lnSpc>
            <a:spcBef>
              <a:spcPct val="0"/>
            </a:spcBef>
            <a:spcAft>
              <a:spcPct val="35000"/>
            </a:spcAft>
            <a:buNone/>
          </a:pPr>
          <a:r>
            <a:rPr lang="en-GB" sz="4000" kern="1200">
              <a:latin typeface="Arial"/>
              <a:cs typeface="Arial"/>
            </a:rPr>
            <a:t>Personal </a:t>
          </a:r>
        </a:p>
      </dsp:txBody>
      <dsp:txXfrm>
        <a:off x="340160" y="21228"/>
        <a:ext cx="2856684" cy="682329"/>
      </dsp:txXfrm>
    </dsp:sp>
    <dsp:sp modelId="{27339450-C065-4ACC-9899-3D8A45272938}">
      <dsp:nvSpPr>
        <dsp:cNvPr id="0" name=""/>
        <dsp:cNvSpPr/>
      </dsp:nvSpPr>
      <dsp:spPr>
        <a:xfrm rot="5400000">
          <a:off x="1705083" y="788203"/>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D077BB4-E387-441D-AC8F-D957F0B07775}">
      <dsp:nvSpPr>
        <dsp:cNvPr id="0" name=""/>
        <dsp:cNvSpPr/>
      </dsp:nvSpPr>
      <dsp:spPr>
        <a:xfrm>
          <a:off x="318932" y="97845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 Not having the ability to listen to others.</a:t>
          </a:r>
        </a:p>
      </dsp:txBody>
      <dsp:txXfrm>
        <a:off x="340160" y="999687"/>
        <a:ext cx="2856684" cy="682329"/>
      </dsp:txXfrm>
    </dsp:sp>
    <dsp:sp modelId="{C2974D00-E38B-475D-84D0-206AC9605C6E}">
      <dsp:nvSpPr>
        <dsp:cNvPr id="0" name=""/>
        <dsp:cNvSpPr/>
      </dsp:nvSpPr>
      <dsp:spPr>
        <a:xfrm rot="5400000">
          <a:off x="1705083" y="1766663"/>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C81394C-630E-44D7-8EF9-A3E456DC1369}">
      <dsp:nvSpPr>
        <dsp:cNvPr id="0" name=""/>
        <dsp:cNvSpPr/>
      </dsp:nvSpPr>
      <dsp:spPr>
        <a:xfrm>
          <a:off x="318932" y="195691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 Beliefs and values</a:t>
          </a:r>
        </a:p>
      </dsp:txBody>
      <dsp:txXfrm>
        <a:off x="340160" y="1978147"/>
        <a:ext cx="2856684" cy="682329"/>
      </dsp:txXfrm>
    </dsp:sp>
    <dsp:sp modelId="{E35A6852-958D-4952-9B82-A84AEAFD50D6}">
      <dsp:nvSpPr>
        <dsp:cNvPr id="0" name=""/>
        <dsp:cNvSpPr/>
      </dsp:nvSpPr>
      <dsp:spPr>
        <a:xfrm rot="5400000">
          <a:off x="1705083" y="2745123"/>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62CC515-6B00-4C89-8174-D113575376EB}">
      <dsp:nvSpPr>
        <dsp:cNvPr id="0" name=""/>
        <dsp:cNvSpPr/>
      </dsp:nvSpPr>
      <dsp:spPr>
        <a:xfrm>
          <a:off x="318932" y="293537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Lack of compassion/ Language barriers</a:t>
          </a:r>
        </a:p>
      </dsp:txBody>
      <dsp:txXfrm>
        <a:off x="340160" y="2956607"/>
        <a:ext cx="2856684" cy="682329"/>
      </dsp:txXfrm>
    </dsp:sp>
    <dsp:sp modelId="{EF2F188D-D62B-4C8A-8B9D-9B20D40D3BAE}">
      <dsp:nvSpPr>
        <dsp:cNvPr id="0" name=""/>
        <dsp:cNvSpPr/>
      </dsp:nvSpPr>
      <dsp:spPr>
        <a:xfrm rot="5400000">
          <a:off x="1705083" y="3723582"/>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00236C2-7602-4EC5-9881-30E141AAFEB8}">
      <dsp:nvSpPr>
        <dsp:cNvPr id="0" name=""/>
        <dsp:cNvSpPr/>
      </dsp:nvSpPr>
      <dsp:spPr>
        <a:xfrm>
          <a:off x="318932" y="3913838"/>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b="0" kern="1200">
              <a:solidFill>
                <a:schemeClr val="tx1"/>
              </a:solidFill>
              <a:latin typeface="Arial"/>
              <a:cs typeface="Arial"/>
            </a:rPr>
            <a:t>External stakeholders can be residents and patients.</a:t>
          </a:r>
        </a:p>
      </dsp:txBody>
      <dsp:txXfrm>
        <a:off x="340160" y="3935066"/>
        <a:ext cx="2856684" cy="682329"/>
      </dsp:txXfrm>
    </dsp:sp>
    <dsp:sp modelId="{0EB845DD-0711-4913-A202-A1322D707B58}">
      <dsp:nvSpPr>
        <dsp:cNvPr id="0" name=""/>
        <dsp:cNvSpPr/>
      </dsp:nvSpPr>
      <dsp:spPr>
        <a:xfrm>
          <a:off x="3623951" y="0"/>
          <a:ext cx="2899140" cy="724785"/>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rtl="0">
            <a:lnSpc>
              <a:spcPct val="90000"/>
            </a:lnSpc>
            <a:spcBef>
              <a:spcPct val="0"/>
            </a:spcBef>
            <a:spcAft>
              <a:spcPct val="35000"/>
            </a:spcAft>
            <a:buNone/>
          </a:pPr>
          <a:r>
            <a:rPr lang="en-GB" sz="4000" kern="1200">
              <a:latin typeface="Arial"/>
              <a:cs typeface="Arial"/>
            </a:rPr>
            <a:t>Enviroment </a:t>
          </a:r>
        </a:p>
      </dsp:txBody>
      <dsp:txXfrm>
        <a:off x="3645179" y="21228"/>
        <a:ext cx="2856684" cy="682329"/>
      </dsp:txXfrm>
    </dsp:sp>
    <dsp:sp modelId="{2B8772AA-EB95-4542-8089-652D80F21E63}">
      <dsp:nvSpPr>
        <dsp:cNvPr id="0" name=""/>
        <dsp:cNvSpPr/>
      </dsp:nvSpPr>
      <dsp:spPr>
        <a:xfrm rot="5400000">
          <a:off x="5010103" y="788203"/>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ED86541-BF82-49C0-993F-D0141342E7A0}">
      <dsp:nvSpPr>
        <dsp:cNvPr id="0" name=""/>
        <dsp:cNvSpPr/>
      </dsp:nvSpPr>
      <dsp:spPr>
        <a:xfrm>
          <a:off x="3623951" y="97845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 Conflicts in the workplace</a:t>
          </a:r>
        </a:p>
      </dsp:txBody>
      <dsp:txXfrm>
        <a:off x="3645179" y="999687"/>
        <a:ext cx="2856684" cy="682329"/>
      </dsp:txXfrm>
    </dsp:sp>
    <dsp:sp modelId="{0504D447-3EA1-4CC3-8C8F-F0563CADE869}">
      <dsp:nvSpPr>
        <dsp:cNvPr id="0" name=""/>
        <dsp:cNvSpPr/>
      </dsp:nvSpPr>
      <dsp:spPr>
        <a:xfrm rot="5400000">
          <a:off x="5010103" y="1766663"/>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EC3A6E-68AA-4581-B4BB-2A80F83C0854}">
      <dsp:nvSpPr>
        <dsp:cNvPr id="0" name=""/>
        <dsp:cNvSpPr/>
      </dsp:nvSpPr>
      <dsp:spPr>
        <a:xfrm>
          <a:off x="3623951" y="195691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Not have enough time </a:t>
          </a:r>
        </a:p>
      </dsp:txBody>
      <dsp:txXfrm>
        <a:off x="3645179" y="1978147"/>
        <a:ext cx="2856684" cy="682329"/>
      </dsp:txXfrm>
    </dsp:sp>
    <dsp:sp modelId="{56ED9E8F-03B2-4F03-97F7-E34448169B19}">
      <dsp:nvSpPr>
        <dsp:cNvPr id="0" name=""/>
        <dsp:cNvSpPr/>
      </dsp:nvSpPr>
      <dsp:spPr>
        <a:xfrm rot="5400000">
          <a:off x="5010103" y="2745123"/>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D523DEC-0853-4F6C-938F-04EDCCE90443}">
      <dsp:nvSpPr>
        <dsp:cNvPr id="0" name=""/>
        <dsp:cNvSpPr/>
      </dsp:nvSpPr>
      <dsp:spPr>
        <a:xfrm>
          <a:off x="3623951" y="293537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Emotional Barrier – fear, disbelief and speculation.</a:t>
          </a:r>
        </a:p>
      </dsp:txBody>
      <dsp:txXfrm>
        <a:off x="3645179" y="2956607"/>
        <a:ext cx="2856684" cy="682329"/>
      </dsp:txXfrm>
    </dsp:sp>
    <dsp:sp modelId="{1F102C30-07F8-4B5E-B084-E846262352F3}">
      <dsp:nvSpPr>
        <dsp:cNvPr id="0" name=""/>
        <dsp:cNvSpPr/>
      </dsp:nvSpPr>
      <dsp:spPr>
        <a:xfrm rot="5400000">
          <a:off x="5010103" y="3723582"/>
          <a:ext cx="126837" cy="126837"/>
        </a:xfrm>
        <a:prstGeom prst="rightArrow">
          <a:avLst>
            <a:gd name="adj1" fmla="val 667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FF6166F-AC45-47D5-9EC0-D9491342BCC1}">
      <dsp:nvSpPr>
        <dsp:cNvPr id="0" name=""/>
        <dsp:cNvSpPr/>
      </dsp:nvSpPr>
      <dsp:spPr>
        <a:xfrm>
          <a:off x="3623951" y="3913839"/>
          <a:ext cx="2899140" cy="724785"/>
        </a:xfrm>
        <a:prstGeom prst="roundRect">
          <a:avLst>
            <a:gd name="adj" fmla="val 10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666750" rtl="0">
            <a:lnSpc>
              <a:spcPct val="90000"/>
            </a:lnSpc>
            <a:spcBef>
              <a:spcPct val="0"/>
            </a:spcBef>
            <a:spcAft>
              <a:spcPct val="35000"/>
            </a:spcAft>
            <a:buNone/>
          </a:pPr>
          <a:r>
            <a:rPr lang="en-GB" sz="1500" kern="1200">
              <a:latin typeface="Arial"/>
              <a:cs typeface="Arial"/>
            </a:rPr>
            <a:t>Management not promoting intraorganisational communication</a:t>
          </a:r>
        </a:p>
      </dsp:txBody>
      <dsp:txXfrm>
        <a:off x="3645179" y="3935067"/>
        <a:ext cx="2856684" cy="682329"/>
      </dsp:txXfrm>
    </dsp:sp>
  </dsp:spTree>
</dsp:drawing>
</file>

<file path=ppt/diagrams/layout1.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0529DB-86EA-4489-8FCC-7D7F7550FB31}" type="datetimeFigureOut">
              <a:rPr lang="en-GB" smtClean="0"/>
              <a:t>22/07/2022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843B8-B901-4CEB-B3C9-324781661C3F}" type="slidenum">
              <a:rPr lang="en-GB" smtClean="0"/>
              <a:t>‹#›</a:t>
            </a:fld>
            <a:endParaRPr lang="en-GB"/>
          </a:p>
        </p:txBody>
      </p:sp>
    </p:spTree>
    <p:extLst>
      <p:ext uri="{BB962C8B-B14F-4D97-AF65-F5344CB8AC3E}">
        <p14:creationId xmlns:p14="http://schemas.microsoft.com/office/powerpoint/2010/main" val="2810769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E843B8-B901-4CEB-B3C9-324781661C3F}" type="slidenum">
              <a:rPr lang="en-GB" smtClean="0"/>
              <a:t>14</a:t>
            </a:fld>
            <a:endParaRPr lang="en-GB"/>
          </a:p>
        </p:txBody>
      </p:sp>
    </p:spTree>
    <p:extLst>
      <p:ext uri="{BB962C8B-B14F-4D97-AF65-F5344CB8AC3E}">
        <p14:creationId xmlns:p14="http://schemas.microsoft.com/office/powerpoint/2010/main" val="300565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8B9EBBA-996F-894A-B54A-D6246ED52CEA}" type="datetimeFigureOut">
              <a:rPr lang="en-US" dirty="0"/>
              <a:pPr/>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38758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B3A1323-8D79-1946-B0D7-40001CF92E9D}" type="datetimeFigureOut">
              <a:rPr lang="en-US" dirty="0"/>
              <a:pPr/>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91711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35563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7302355-E14B-8545-A8F8-0FE83CC9D524}" type="datetimeFigureOut">
              <a:rPr lang="en-US" dirty="0"/>
              <a:pPr/>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8340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2640F58-564D-2B4F-AE67-E407BA4FCF45}" type="datetimeFigureOut">
              <a:rPr lang="en-US" dirty="0"/>
              <a:pPr/>
              <a:t>7/22/2022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93932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13A34C8-038E-2045-AF43-DF7DBB8E0E9E}" type="datetimeFigureOut">
              <a:rPr lang="en-US" dirty="0"/>
              <a:pPr/>
              <a:t>7/22/2022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287946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7/22/2022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947085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03176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endParaRPr lang="en-US"/>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7/22/2022</a:t>
            </a:fld>
            <a:endParaRPr lang="en-US"/>
          </a:p>
        </p:txBody>
      </p:sp>
      <p:sp>
        <p:nvSpPr>
          <p:cNvPr id="6" name="Footer Placeholder 5"/>
          <p:cNvSpPr>
            <a:spLocks noGrp="1"/>
          </p:cNvSpPr>
          <p:nvPr>
            <p:ph type="ftr" sz="quarter" idx="11"/>
          </p:nvPr>
        </p:nvSpPr>
        <p:spPr>
          <a:xfrm>
            <a:off x="590396" y="6041362"/>
            <a:ext cx="3295413" cy="365125"/>
          </a:xfrm>
        </p:spPr>
        <p:txBody>
          <a:bodyPr/>
          <a:lstStyle/>
          <a:p>
            <a:endParaRPr lang="en-US"/>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04906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endParaRPr lang="en-US"/>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7/22/2022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92550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9704051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7/22/2022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180454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6C52C72-DE31-F449-A4ED-4C594FD91407}" type="datetimeFigureOut">
              <a:rPr lang="en-US" dirty="0"/>
              <a:pPr/>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902273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D62726E-379B-B349-9EED-81ED093FA806}" type="datetimeFigureOut">
              <a:rPr lang="en-US" dirty="0"/>
              <a:pPr/>
              <a:t>7/22/2022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831500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7/22/2022</a:t>
            </a:fld>
            <a:endParaRPr lang="en-US"/>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322222547"/>
      </p:ext>
    </p:extLst>
  </p:cSld>
  <p:clrMap bg1="dk1" tx1="lt1" bg2="dk2" tx2="lt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 id="2147483784" r:id="rId13"/>
    <p:sldLayoutId id="2147483785"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newsmoor.com/smcr-model-of-communication-david-berlos-smcr-model-of-communication-exampl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biz.libretexts.org/Courses/Lumen_Learning/Book%3A_Principles_of_Management_%28Lumen%29/14%3A_Communication/14.14%3A_Channels_of_Business_Communication"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Logo, company name&#10;&#10;Description automatically generated">
            <a:extLst>
              <a:ext uri="{FF2B5EF4-FFF2-40B4-BE49-F238E27FC236}">
                <a16:creationId xmlns:a16="http://schemas.microsoft.com/office/drawing/2014/main" id="{D040D1BC-D9E5-9394-BA39-3588ABD4D317}"/>
              </a:ext>
            </a:extLst>
          </p:cNvPr>
          <p:cNvPicPr>
            <a:picLocks noChangeAspect="1"/>
          </p:cNvPicPr>
          <p:nvPr/>
        </p:nvPicPr>
        <p:blipFill>
          <a:blip r:embed="rId2"/>
          <a:stretch>
            <a:fillRect/>
          </a:stretch>
        </p:blipFill>
        <p:spPr>
          <a:xfrm>
            <a:off x="306543" y="487092"/>
            <a:ext cx="4250071" cy="3657017"/>
          </a:xfrm>
          <a:prstGeom prst="rect">
            <a:avLst/>
          </a:prstGeom>
        </p:spPr>
      </p:pic>
      <p:sp>
        <p:nvSpPr>
          <p:cNvPr id="5" name="TextBox 4">
            <a:extLst>
              <a:ext uri="{FF2B5EF4-FFF2-40B4-BE49-F238E27FC236}">
                <a16:creationId xmlns:a16="http://schemas.microsoft.com/office/drawing/2014/main" id="{B18CEEEF-D5F6-AD99-BFB5-4504AD6C7B83}"/>
              </a:ext>
            </a:extLst>
          </p:cNvPr>
          <p:cNvSpPr txBox="1"/>
          <p:nvPr/>
        </p:nvSpPr>
        <p:spPr>
          <a:xfrm>
            <a:off x="73304" y="5033140"/>
            <a:ext cx="4045402"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Sutton Park Grange Care Home</a:t>
            </a:r>
            <a:br>
              <a:rPr lang="en-GB">
                <a:ea typeface="+mn-lt"/>
                <a:cs typeface="+mn-lt"/>
              </a:rPr>
            </a:br>
            <a:r>
              <a:rPr lang="en-GB">
                <a:ea typeface="+mn-lt"/>
                <a:cs typeface="+mn-lt"/>
              </a:rPr>
              <a:t>136 Birmingham Road</a:t>
            </a:r>
            <a:br>
              <a:rPr lang="en-GB">
                <a:ea typeface="+mn-lt"/>
                <a:cs typeface="+mn-lt"/>
              </a:rPr>
            </a:br>
            <a:r>
              <a:rPr lang="en-GB">
                <a:ea typeface="+mn-lt"/>
                <a:cs typeface="+mn-lt"/>
              </a:rPr>
              <a:t>Sutton Coldfield</a:t>
            </a:r>
            <a:br>
              <a:rPr lang="en-GB">
                <a:ea typeface="+mn-lt"/>
                <a:cs typeface="+mn-lt"/>
              </a:rPr>
            </a:br>
            <a:r>
              <a:rPr lang="en-GB">
                <a:ea typeface="+mn-lt"/>
                <a:cs typeface="+mn-lt"/>
              </a:rPr>
              <a:t>Birmingham</a:t>
            </a:r>
            <a:br>
              <a:rPr lang="en-GB">
                <a:ea typeface="+mn-lt"/>
                <a:cs typeface="+mn-lt"/>
              </a:rPr>
            </a:br>
            <a:r>
              <a:rPr lang="en-GB">
                <a:ea typeface="+mn-lt"/>
                <a:cs typeface="+mn-lt"/>
              </a:rPr>
              <a:t>B72 1LY</a:t>
            </a:r>
            <a:endParaRPr lang="en-US"/>
          </a:p>
        </p:txBody>
      </p:sp>
      <p:sp>
        <p:nvSpPr>
          <p:cNvPr id="6" name="TextBox 5">
            <a:extLst>
              <a:ext uri="{FF2B5EF4-FFF2-40B4-BE49-F238E27FC236}">
                <a16:creationId xmlns:a16="http://schemas.microsoft.com/office/drawing/2014/main" id="{03687D91-32D6-37F3-7847-7EC6958F66D4}"/>
              </a:ext>
            </a:extLst>
          </p:cNvPr>
          <p:cNvSpPr txBox="1"/>
          <p:nvPr/>
        </p:nvSpPr>
        <p:spPr>
          <a:xfrm>
            <a:off x="7908913" y="5040576"/>
            <a:ext cx="380999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BMSW_4002</a:t>
            </a:r>
          </a:p>
          <a:p>
            <a:r>
              <a:rPr lang="en-GB">
                <a:cs typeface="Calibri"/>
              </a:rPr>
              <a:t>Joanne Davies</a:t>
            </a:r>
          </a:p>
          <a:p>
            <a:r>
              <a:rPr lang="en-GB">
                <a:cs typeface="Calibri"/>
              </a:rPr>
              <a:t>Samina Mumtaz - 2119016</a:t>
            </a:r>
          </a:p>
          <a:p>
            <a:r>
              <a:rPr lang="en-GB">
                <a:cs typeface="Calibri"/>
              </a:rPr>
              <a:t>Shazia Begum - 2117727</a:t>
            </a:r>
          </a:p>
          <a:p>
            <a:r>
              <a:rPr lang="en-GB">
                <a:cs typeface="Calibri"/>
              </a:rPr>
              <a:t>Rubina </a:t>
            </a:r>
            <a:r>
              <a:rPr lang="en-GB" err="1">
                <a:cs typeface="Calibri"/>
              </a:rPr>
              <a:t>Akbur</a:t>
            </a:r>
            <a:r>
              <a:rPr lang="en-GB">
                <a:cs typeface="Calibri"/>
              </a:rPr>
              <a:t> - 2118370</a:t>
            </a:r>
          </a:p>
        </p:txBody>
      </p:sp>
      <p:pic>
        <p:nvPicPr>
          <p:cNvPr id="14" name="Picture 14">
            <a:extLst>
              <a:ext uri="{FF2B5EF4-FFF2-40B4-BE49-F238E27FC236}">
                <a16:creationId xmlns:a16="http://schemas.microsoft.com/office/drawing/2014/main" id="{B7F6BAD6-14AF-960D-1436-90DAF07AA2D0}"/>
              </a:ext>
            </a:extLst>
          </p:cNvPr>
          <p:cNvPicPr>
            <a:picLocks noChangeAspect="1"/>
          </p:cNvPicPr>
          <p:nvPr/>
        </p:nvPicPr>
        <p:blipFill>
          <a:blip r:embed="rId3"/>
          <a:stretch>
            <a:fillRect/>
          </a:stretch>
        </p:blipFill>
        <p:spPr>
          <a:xfrm>
            <a:off x="5210825" y="416211"/>
            <a:ext cx="6518875" cy="3649354"/>
          </a:xfrm>
          <a:prstGeom prst="rect">
            <a:avLst/>
          </a:prstGeom>
        </p:spPr>
      </p:pic>
      <p:sp>
        <p:nvSpPr>
          <p:cNvPr id="15" name="TextBox 14">
            <a:extLst>
              <a:ext uri="{FF2B5EF4-FFF2-40B4-BE49-F238E27FC236}">
                <a16:creationId xmlns:a16="http://schemas.microsoft.com/office/drawing/2014/main" id="{68E1DC8C-7F80-D55D-3C04-CE3B9754563D}"/>
              </a:ext>
            </a:extLst>
          </p:cNvPr>
          <p:cNvSpPr txBox="1"/>
          <p:nvPr/>
        </p:nvSpPr>
        <p:spPr>
          <a:xfrm>
            <a:off x="3680157" y="4374488"/>
            <a:ext cx="52008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Picture 3" descr="A picture containing indoor, person, close&#10;&#10;Description automatically generated">
            <a:extLst>
              <a:ext uri="{FF2B5EF4-FFF2-40B4-BE49-F238E27FC236}">
                <a16:creationId xmlns:a16="http://schemas.microsoft.com/office/drawing/2014/main" id="{C04F3206-232F-0C68-FC5B-C5274ED30A6E}"/>
              </a:ext>
            </a:extLst>
          </p:cNvPr>
          <p:cNvPicPr>
            <a:picLocks noChangeAspect="1"/>
          </p:cNvPicPr>
          <p:nvPr/>
        </p:nvPicPr>
        <p:blipFill rotWithShape="1">
          <a:blip r:embed="rId2"/>
          <a:srcRect l="25459" r="10541"/>
          <a:stretch/>
        </p:blipFill>
        <p:spPr>
          <a:xfrm>
            <a:off x="20" y="10"/>
            <a:ext cx="12191980" cy="6857989"/>
          </a:xfrm>
          <a:prstGeom prst="rect">
            <a:avLst/>
          </a:prstGeom>
        </p:spPr>
      </p:pic>
      <p:sp>
        <p:nvSpPr>
          <p:cNvPr id="63" name="Freeform 6">
            <a:extLst>
              <a:ext uri="{FF2B5EF4-FFF2-40B4-BE49-F238E27FC236}">
                <a16:creationId xmlns:a16="http://schemas.microsoft.com/office/drawing/2014/main" id="{28F489B8-B6E6-485E-9CB6-3C90A4D84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336390"/>
            <a:ext cx="6332416" cy="5838454"/>
          </a:xfrm>
          <a:custGeom>
            <a:avLst/>
            <a:gdLst/>
            <a:ahLst/>
            <a:cxnLst/>
            <a:rect l="l" t="t" r="r" b="b"/>
            <a:pathLst>
              <a:path w="6332416" h="5838454">
                <a:moveTo>
                  <a:pt x="63624" y="0"/>
                </a:moveTo>
                <a:lnTo>
                  <a:pt x="82337" y="0"/>
                </a:lnTo>
                <a:lnTo>
                  <a:pt x="6250080" y="0"/>
                </a:lnTo>
                <a:lnTo>
                  <a:pt x="6268793" y="0"/>
                </a:lnTo>
                <a:lnTo>
                  <a:pt x="6283763" y="5614"/>
                </a:lnTo>
                <a:lnTo>
                  <a:pt x="6294991" y="11228"/>
                </a:lnTo>
                <a:lnTo>
                  <a:pt x="6309961" y="16842"/>
                </a:lnTo>
                <a:lnTo>
                  <a:pt x="6317446" y="28069"/>
                </a:lnTo>
                <a:lnTo>
                  <a:pt x="6324931" y="36490"/>
                </a:lnTo>
                <a:lnTo>
                  <a:pt x="6332416" y="47718"/>
                </a:lnTo>
                <a:lnTo>
                  <a:pt x="6332416" y="61752"/>
                </a:lnTo>
                <a:lnTo>
                  <a:pt x="6332416" y="2646984"/>
                </a:lnTo>
                <a:lnTo>
                  <a:pt x="6332416" y="2661018"/>
                </a:lnTo>
                <a:lnTo>
                  <a:pt x="6332416" y="2913585"/>
                </a:lnTo>
                <a:lnTo>
                  <a:pt x="6332416" y="2927620"/>
                </a:lnTo>
                <a:lnTo>
                  <a:pt x="6332416" y="5512851"/>
                </a:lnTo>
                <a:lnTo>
                  <a:pt x="6332416" y="5526886"/>
                </a:lnTo>
                <a:lnTo>
                  <a:pt x="6324931" y="5538114"/>
                </a:lnTo>
                <a:lnTo>
                  <a:pt x="6317446" y="5546534"/>
                </a:lnTo>
                <a:lnTo>
                  <a:pt x="6309961" y="5557762"/>
                </a:lnTo>
                <a:lnTo>
                  <a:pt x="6294991" y="5563376"/>
                </a:lnTo>
                <a:lnTo>
                  <a:pt x="6283763" y="5568990"/>
                </a:lnTo>
                <a:lnTo>
                  <a:pt x="6268793" y="5574604"/>
                </a:lnTo>
                <a:lnTo>
                  <a:pt x="6250080" y="5574604"/>
                </a:lnTo>
                <a:lnTo>
                  <a:pt x="1657955" y="5574604"/>
                </a:lnTo>
                <a:lnTo>
                  <a:pt x="1328610" y="5821613"/>
                </a:lnTo>
                <a:lnTo>
                  <a:pt x="1317382" y="5827227"/>
                </a:lnTo>
                <a:lnTo>
                  <a:pt x="1302412" y="5832840"/>
                </a:lnTo>
                <a:lnTo>
                  <a:pt x="1287442" y="5838454"/>
                </a:lnTo>
                <a:lnTo>
                  <a:pt x="1272472" y="5838454"/>
                </a:lnTo>
                <a:lnTo>
                  <a:pt x="1257501" y="5838454"/>
                </a:lnTo>
                <a:lnTo>
                  <a:pt x="1242531" y="5832840"/>
                </a:lnTo>
                <a:lnTo>
                  <a:pt x="1227561" y="5827227"/>
                </a:lnTo>
                <a:lnTo>
                  <a:pt x="1216333" y="5821613"/>
                </a:lnTo>
                <a:lnTo>
                  <a:pt x="886988" y="5574604"/>
                </a:lnTo>
                <a:lnTo>
                  <a:pt x="82337" y="5574604"/>
                </a:lnTo>
                <a:lnTo>
                  <a:pt x="63624" y="5574604"/>
                </a:lnTo>
                <a:lnTo>
                  <a:pt x="48654" y="5568990"/>
                </a:lnTo>
                <a:lnTo>
                  <a:pt x="37426" y="5563376"/>
                </a:lnTo>
                <a:lnTo>
                  <a:pt x="22456" y="5557762"/>
                </a:lnTo>
                <a:lnTo>
                  <a:pt x="14971" y="5546534"/>
                </a:lnTo>
                <a:lnTo>
                  <a:pt x="7485" y="5538114"/>
                </a:lnTo>
                <a:lnTo>
                  <a:pt x="0" y="5526886"/>
                </a:lnTo>
                <a:lnTo>
                  <a:pt x="0" y="5512851"/>
                </a:lnTo>
                <a:lnTo>
                  <a:pt x="0" y="2927620"/>
                </a:lnTo>
                <a:lnTo>
                  <a:pt x="0" y="2913585"/>
                </a:lnTo>
                <a:lnTo>
                  <a:pt x="0" y="2661018"/>
                </a:lnTo>
                <a:lnTo>
                  <a:pt x="0" y="2646984"/>
                </a:lnTo>
                <a:lnTo>
                  <a:pt x="0" y="61752"/>
                </a:lnTo>
                <a:lnTo>
                  <a:pt x="0" y="47718"/>
                </a:lnTo>
                <a:lnTo>
                  <a:pt x="7485" y="36490"/>
                </a:lnTo>
                <a:lnTo>
                  <a:pt x="14971" y="28069"/>
                </a:lnTo>
                <a:lnTo>
                  <a:pt x="22456" y="16842"/>
                </a:lnTo>
                <a:lnTo>
                  <a:pt x="37426" y="11228"/>
                </a:lnTo>
                <a:lnTo>
                  <a:pt x="48654" y="5614"/>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A59BF72-C5A3-F295-4271-1BA138E95912}"/>
              </a:ext>
            </a:extLst>
          </p:cNvPr>
          <p:cNvSpPr>
            <a:spLocks noGrp="1"/>
          </p:cNvSpPr>
          <p:nvPr>
            <p:ph type="title"/>
          </p:nvPr>
        </p:nvSpPr>
        <p:spPr>
          <a:xfrm>
            <a:off x="5723468" y="688803"/>
            <a:ext cx="5706532" cy="850764"/>
          </a:xfrm>
        </p:spPr>
        <p:txBody>
          <a:bodyPr vert="horz" lIns="91440" tIns="45720" rIns="91440" bIns="45720" rtlCol="0">
            <a:normAutofit/>
          </a:bodyPr>
          <a:lstStyle/>
          <a:p>
            <a:r>
              <a:rPr lang="en-US" kern="1200">
                <a:latin typeface="+mj-lt"/>
                <a:ea typeface="+mj-ea"/>
                <a:cs typeface="+mj-cs"/>
              </a:rPr>
              <a:t>INTRODUCTION</a:t>
            </a:r>
          </a:p>
        </p:txBody>
      </p:sp>
      <p:sp>
        <p:nvSpPr>
          <p:cNvPr id="41" name="Content Placeholder 17">
            <a:extLst>
              <a:ext uri="{FF2B5EF4-FFF2-40B4-BE49-F238E27FC236}">
                <a16:creationId xmlns:a16="http://schemas.microsoft.com/office/drawing/2014/main" id="{771020C0-FD34-6EFC-50ED-890E896F01C2}"/>
              </a:ext>
            </a:extLst>
          </p:cNvPr>
          <p:cNvSpPr>
            <a:spLocks noGrp="1"/>
          </p:cNvSpPr>
          <p:nvPr>
            <p:ph idx="1"/>
          </p:nvPr>
        </p:nvSpPr>
        <p:spPr>
          <a:xfrm>
            <a:off x="5723467" y="1711087"/>
            <a:ext cx="5706533" cy="4000635"/>
          </a:xfrm>
        </p:spPr>
        <p:txBody>
          <a:bodyPr vert="horz" lIns="91440" tIns="45720" rIns="91440" bIns="45720" rtlCol="0" anchor="ctr">
            <a:noAutofit/>
          </a:bodyPr>
          <a:lstStyle/>
          <a:p>
            <a:pPr marL="0">
              <a:lnSpc>
                <a:spcPct val="90000"/>
              </a:lnSpc>
            </a:pPr>
            <a:r>
              <a:rPr lang="en-US">
                <a:solidFill>
                  <a:schemeClr val="bg1"/>
                </a:solidFill>
                <a:latin typeface="Arial"/>
                <a:cs typeface="Arial"/>
              </a:rPr>
              <a:t>Cinnamon Luxury Care, which includes Sutton Park Grange, is honored to be named and is among the Top 20 Mid-Sized Care Facility </a:t>
            </a:r>
            <a:r>
              <a:rPr lang="en-US" err="1">
                <a:solidFill>
                  <a:schemeClr val="bg1"/>
                </a:solidFill>
                <a:latin typeface="Arial"/>
                <a:cs typeface="Arial"/>
              </a:rPr>
              <a:t>Organisations</a:t>
            </a:r>
            <a:r>
              <a:rPr lang="en-US">
                <a:solidFill>
                  <a:schemeClr val="bg1"/>
                </a:solidFill>
                <a:latin typeface="Arial"/>
                <a:cs typeface="Arial"/>
              </a:rPr>
              <a:t> for the Fourth Consecutive Year. It is an unblemished care home, situated in Sutton </a:t>
            </a:r>
            <a:r>
              <a:rPr lang="en-US" err="1">
                <a:solidFill>
                  <a:schemeClr val="bg1"/>
                </a:solidFill>
                <a:latin typeface="Arial"/>
                <a:cs typeface="Arial"/>
              </a:rPr>
              <a:t>Coldfield</a:t>
            </a:r>
            <a:r>
              <a:rPr lang="en-US">
                <a:solidFill>
                  <a:schemeClr val="bg1"/>
                </a:solidFill>
                <a:latin typeface="Arial"/>
                <a:cs typeface="Arial"/>
              </a:rPr>
              <a:t>. </a:t>
            </a:r>
          </a:p>
          <a:p>
            <a:pPr marL="0">
              <a:lnSpc>
                <a:spcPct val="90000"/>
              </a:lnSpc>
            </a:pPr>
            <a:endParaRPr lang="en-US">
              <a:solidFill>
                <a:schemeClr val="bg1"/>
              </a:solidFill>
              <a:latin typeface="Arial"/>
              <a:cs typeface="Arial"/>
            </a:endParaRPr>
          </a:p>
          <a:p>
            <a:pPr>
              <a:lnSpc>
                <a:spcPct val="90000"/>
              </a:lnSpc>
            </a:pPr>
            <a:r>
              <a:rPr lang="en-US">
                <a:solidFill>
                  <a:schemeClr val="bg1"/>
                </a:solidFill>
                <a:latin typeface="Arial"/>
                <a:ea typeface="+mn-lt"/>
                <a:cs typeface="+mn-lt"/>
              </a:rPr>
              <a:t>It provides patients with person-centered residential care and respectful, loving dementia care, as well as top-notch services that enable people to lead rich, complete lives. Sutton Park Grange provides guesthouses and assisted living at the same time. (Cinnamon Luxury Care, 2022).</a:t>
            </a:r>
            <a:endParaRPr lang="en-US">
              <a:solidFill>
                <a:schemeClr val="bg1"/>
              </a:solidFill>
              <a:latin typeface="Arial"/>
              <a:cs typeface="Arial"/>
            </a:endParaRPr>
          </a:p>
          <a:p>
            <a:pPr>
              <a:lnSpc>
                <a:spcPct val="90000"/>
              </a:lnSpc>
            </a:pPr>
            <a:endParaRPr lang="en-US" sz="1700"/>
          </a:p>
        </p:txBody>
      </p:sp>
      <p:sp>
        <p:nvSpPr>
          <p:cNvPr id="5" name="TextBox 4">
            <a:extLst>
              <a:ext uri="{FF2B5EF4-FFF2-40B4-BE49-F238E27FC236}">
                <a16:creationId xmlns:a16="http://schemas.microsoft.com/office/drawing/2014/main" id="{1D8F0EDE-1694-EC4C-63A8-A982BA758B2B}"/>
              </a:ext>
            </a:extLst>
          </p:cNvPr>
          <p:cNvSpPr txBox="1"/>
          <p:nvPr/>
        </p:nvSpPr>
        <p:spPr>
          <a:xfrm>
            <a:off x="6256020" y="2686913"/>
            <a:ext cx="4554501" cy="317893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2000"/>
          </a:p>
        </p:txBody>
      </p:sp>
      <p:sp>
        <p:nvSpPr>
          <p:cNvPr id="4" name="TextBox 3">
            <a:extLst>
              <a:ext uri="{FF2B5EF4-FFF2-40B4-BE49-F238E27FC236}">
                <a16:creationId xmlns:a16="http://schemas.microsoft.com/office/drawing/2014/main" id="{40E21008-AD8D-FA9A-4C57-58E28A2B46E9}"/>
              </a:ext>
            </a:extLst>
          </p:cNvPr>
          <p:cNvSpPr txBox="1"/>
          <p:nvPr/>
        </p:nvSpPr>
        <p:spPr>
          <a:xfrm>
            <a:off x="10178143" y="6444343"/>
            <a:ext cx="1415143" cy="369332"/>
          </a:xfrm>
          <a:prstGeom prst="rect">
            <a:avLst/>
          </a:prstGeom>
          <a:noFill/>
        </p:spPr>
        <p:txBody>
          <a:bodyPr wrap="square" rtlCol="0">
            <a:spAutoFit/>
          </a:bodyPr>
          <a:lstStyle/>
          <a:p>
            <a:r>
              <a:rPr lang="en-GB">
                <a:solidFill>
                  <a:schemeClr val="bg1"/>
                </a:solidFill>
              </a:rPr>
              <a:t>SHAZIA</a:t>
            </a:r>
          </a:p>
        </p:txBody>
      </p:sp>
    </p:spTree>
    <p:extLst>
      <p:ext uri="{BB962C8B-B14F-4D97-AF65-F5344CB8AC3E}">
        <p14:creationId xmlns:p14="http://schemas.microsoft.com/office/powerpoint/2010/main" val="3071830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82" name="Picture 2282">
            <a:extLst>
              <a:ext uri="{FF2B5EF4-FFF2-40B4-BE49-F238E27FC236}">
                <a16:creationId xmlns:a16="http://schemas.microsoft.com/office/drawing/2014/main" id="{74A6E2A1-5B08-26AE-5917-A90F398FB93B}"/>
              </a:ext>
            </a:extLst>
          </p:cNvPr>
          <p:cNvPicPr>
            <a:picLocks noChangeAspect="1"/>
          </p:cNvPicPr>
          <p:nvPr/>
        </p:nvPicPr>
        <p:blipFill>
          <a:blip r:embed="rId2"/>
          <a:stretch>
            <a:fillRect/>
          </a:stretch>
        </p:blipFill>
        <p:spPr>
          <a:xfrm>
            <a:off x="3433916" y="2271828"/>
            <a:ext cx="3247103" cy="1896473"/>
          </a:xfrm>
          <a:prstGeom prst="rect">
            <a:avLst/>
          </a:prstGeom>
        </p:spPr>
      </p:pic>
      <p:pic>
        <p:nvPicPr>
          <p:cNvPr id="62" name="Picture 62" descr="A picture containing bubble chart&#10;&#10;Description automatically generated">
            <a:extLst>
              <a:ext uri="{FF2B5EF4-FFF2-40B4-BE49-F238E27FC236}">
                <a16:creationId xmlns:a16="http://schemas.microsoft.com/office/drawing/2014/main" id="{B04DC840-7DAD-1BB6-5A33-F385BE80800D}"/>
              </a:ext>
            </a:extLst>
          </p:cNvPr>
          <p:cNvPicPr>
            <a:picLocks noChangeAspect="1"/>
          </p:cNvPicPr>
          <p:nvPr/>
        </p:nvPicPr>
        <p:blipFill>
          <a:blip r:embed="rId3"/>
          <a:stretch>
            <a:fillRect/>
          </a:stretch>
        </p:blipFill>
        <p:spPr>
          <a:xfrm>
            <a:off x="4724400" y="2514154"/>
            <a:ext cx="5619135" cy="3734692"/>
          </a:xfrm>
          <a:prstGeom prst="rect">
            <a:avLst/>
          </a:prstGeom>
        </p:spPr>
      </p:pic>
      <p:sp useBgFill="1">
        <p:nvSpPr>
          <p:cNvPr id="46" name="Rectangle 34">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6="http://schemas.microsoft.com/office/drawing/2014/main" xmlns:p14="http://schemas.microsoft.com/office/powerpoint/2010/main" xmlns:dgm="http://schemas.openxmlformats.org/drawingml/2006/diagram"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089F5534-4DD4-57CB-9E90-51CEEFD8F0EA}"/>
              </a:ext>
            </a:extLst>
          </p:cNvPr>
          <p:cNvSpPr>
            <a:spLocks noGrp="1"/>
          </p:cNvSpPr>
          <p:nvPr>
            <p:ph type="title"/>
          </p:nvPr>
        </p:nvSpPr>
        <p:spPr>
          <a:xfrm>
            <a:off x="810000" y="447188"/>
            <a:ext cx="10571998" cy="970450"/>
          </a:xfrm>
        </p:spPr>
        <p:txBody>
          <a:bodyPr vert="horz" lIns="91440" tIns="45720" rIns="91440" bIns="45720" rtlCol="0">
            <a:normAutofit/>
          </a:bodyPr>
          <a:lstStyle/>
          <a:p>
            <a:pPr algn="ctr">
              <a:lnSpc>
                <a:spcPct val="90000"/>
              </a:lnSpc>
            </a:pPr>
            <a:r>
              <a:rPr lang="en-US" sz="3100">
                <a:latin typeface="Century Gothic"/>
                <a:cs typeface="Arial"/>
              </a:rPr>
              <a:t> COMMUNICATION STRATEGIES IN HEALTH AND SOCIAL CARE ORGANISATIONS</a:t>
            </a:r>
            <a:endParaRPr lang="en-US">
              <a:latin typeface="Century Gothic"/>
            </a:endParaRPr>
          </a:p>
        </p:txBody>
      </p:sp>
      <p:graphicFrame>
        <p:nvGraphicFramePr>
          <p:cNvPr id="30" name="Diagram 30">
            <a:extLst>
              <a:ext uri="{FF2B5EF4-FFF2-40B4-BE49-F238E27FC236}">
                <a16:creationId xmlns:a16="http://schemas.microsoft.com/office/drawing/2014/main" id="{D8D08110-EED4-2FAF-BB08-037B702EF77B}"/>
              </a:ext>
            </a:extLst>
          </p:cNvPr>
          <p:cNvGraphicFramePr/>
          <p:nvPr>
            <p:extLst>
              <p:ext uri="{D42A27DB-BD31-4B8C-83A1-F6EECF244321}">
                <p14:modId xmlns:p14="http://schemas.microsoft.com/office/powerpoint/2010/main" val="4274852047"/>
              </p:ext>
            </p:extLst>
          </p:nvPr>
        </p:nvGraphicFramePr>
        <p:xfrm>
          <a:off x="1021005" y="2030266"/>
          <a:ext cx="10569560" cy="38727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3842EAB0-9CD6-7A37-5AEC-33804B7460C4}"/>
              </a:ext>
            </a:extLst>
          </p:cNvPr>
          <p:cNvSpPr txBox="1"/>
          <p:nvPr/>
        </p:nvSpPr>
        <p:spPr>
          <a:xfrm>
            <a:off x="156995" y="5848075"/>
            <a:ext cx="5937775" cy="646331"/>
          </a:xfrm>
          <a:prstGeom prst="rect">
            <a:avLst/>
          </a:prstGeom>
          <a:noFill/>
        </p:spPr>
        <p:txBody>
          <a:bodyPr wrap="square" lIns="91440" tIns="45720" rIns="91440" bIns="45720" rtlCol="0" anchor="t">
            <a:spAutoFit/>
          </a:bodyPr>
          <a:lstStyle/>
          <a:p>
            <a:r>
              <a:rPr lang="en-GB">
                <a:latin typeface="Arial"/>
                <a:cs typeface="Arial"/>
              </a:rPr>
              <a:t>Sutton Park Grange is pleased to state that it is a pioneering company with these abilities.</a:t>
            </a:r>
          </a:p>
        </p:txBody>
      </p:sp>
      <p:sp>
        <p:nvSpPr>
          <p:cNvPr id="4" name="TextBox 3">
            <a:extLst>
              <a:ext uri="{FF2B5EF4-FFF2-40B4-BE49-F238E27FC236}">
                <a16:creationId xmlns:a16="http://schemas.microsoft.com/office/drawing/2014/main" id="{A6D971AB-5A3E-00E5-5B28-C5338615F654}"/>
              </a:ext>
            </a:extLst>
          </p:cNvPr>
          <p:cNvSpPr txBox="1"/>
          <p:nvPr/>
        </p:nvSpPr>
        <p:spPr>
          <a:xfrm>
            <a:off x="5873722" y="5786459"/>
            <a:ext cx="5816482" cy="923330"/>
          </a:xfrm>
          <a:prstGeom prst="rect">
            <a:avLst/>
          </a:prstGeom>
          <a:noFill/>
        </p:spPr>
        <p:txBody>
          <a:bodyPr wrap="square" lIns="91440" tIns="45720" rIns="91440" bIns="45720" rtlCol="0" anchor="t">
            <a:spAutoFit/>
          </a:bodyPr>
          <a:lstStyle/>
          <a:p>
            <a:r>
              <a:rPr lang="en-GB">
                <a:latin typeface="Arial"/>
                <a:ea typeface="+mn-lt"/>
                <a:cs typeface="+mn-lt"/>
              </a:rPr>
              <a:t>In the healthcare industry, communication must be productive and useful. The most common channel used is writing. </a:t>
            </a:r>
            <a:r>
              <a:rPr lang="en-GB" err="1">
                <a:latin typeface="Arial"/>
                <a:ea typeface="+mn-lt"/>
                <a:cs typeface="Arial"/>
              </a:rPr>
              <a:t>Vermeir</a:t>
            </a:r>
            <a:r>
              <a:rPr lang="en-GB">
                <a:latin typeface="Arial"/>
                <a:ea typeface="+mn-lt"/>
                <a:cs typeface="Arial"/>
              </a:rPr>
              <a:t> et al.,(2015)</a:t>
            </a:r>
            <a:endParaRPr lang="en-US"/>
          </a:p>
        </p:txBody>
      </p:sp>
      <p:sp>
        <p:nvSpPr>
          <p:cNvPr id="6" name="TextBox 5">
            <a:extLst>
              <a:ext uri="{FF2B5EF4-FFF2-40B4-BE49-F238E27FC236}">
                <a16:creationId xmlns:a16="http://schemas.microsoft.com/office/drawing/2014/main" id="{183A052E-8B64-D04D-CDED-C9E934E7FF1D}"/>
              </a:ext>
            </a:extLst>
          </p:cNvPr>
          <p:cNvSpPr txBox="1"/>
          <p:nvPr/>
        </p:nvSpPr>
        <p:spPr>
          <a:xfrm>
            <a:off x="9655629" y="6494406"/>
            <a:ext cx="2155868" cy="369332"/>
          </a:xfrm>
          <a:prstGeom prst="rect">
            <a:avLst/>
          </a:prstGeom>
          <a:noFill/>
        </p:spPr>
        <p:txBody>
          <a:bodyPr wrap="square" rtlCol="0">
            <a:spAutoFit/>
          </a:bodyPr>
          <a:lstStyle/>
          <a:p>
            <a:r>
              <a:rPr lang="en-GB"/>
              <a:t>SHAZIA</a:t>
            </a:r>
          </a:p>
        </p:txBody>
      </p:sp>
    </p:spTree>
    <p:extLst>
      <p:ext uri="{BB962C8B-B14F-4D97-AF65-F5344CB8AC3E}">
        <p14:creationId xmlns:p14="http://schemas.microsoft.com/office/powerpoint/2010/main" val="176077797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11">
            <a:extLst>
              <a:ext uri="{FF2B5EF4-FFF2-40B4-BE49-F238E27FC236}">
                <a16:creationId xmlns:a16="http://schemas.microsoft.com/office/drawing/2014/main" id="{D0D45553-91A4-480A-9577-0E0FC0D91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23">
            <a:extLst>
              <a:ext uri="{FF2B5EF4-FFF2-40B4-BE49-F238E27FC236}">
                <a16:creationId xmlns:a16="http://schemas.microsoft.com/office/drawing/2014/main" id="{D240F8A8-FEA1-42C2-B259-27A935127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FCC4ADC-0CD8-C408-EC46-AEB8248AEE95}"/>
              </a:ext>
            </a:extLst>
          </p:cNvPr>
          <p:cNvSpPr>
            <a:spLocks noGrp="1"/>
          </p:cNvSpPr>
          <p:nvPr>
            <p:ph type="title"/>
          </p:nvPr>
        </p:nvSpPr>
        <p:spPr>
          <a:xfrm>
            <a:off x="68535" y="243114"/>
            <a:ext cx="4276809" cy="3915484"/>
          </a:xfrm>
        </p:spPr>
        <p:txBody>
          <a:bodyPr anchor="t">
            <a:normAutofit/>
          </a:bodyPr>
          <a:lstStyle/>
          <a:p>
            <a:pPr>
              <a:lnSpc>
                <a:spcPct val="90000"/>
              </a:lnSpc>
            </a:pPr>
            <a:r>
              <a:rPr lang="en-GB" sz="3400">
                <a:latin typeface="Aharoni" panose="020B0604020202020204" pitchFamily="2" charset="-79"/>
                <a:cs typeface="Aharoni" panose="020B0604020202020204" pitchFamily="2" charset="-79"/>
              </a:rPr>
              <a:t>BENEFITS OF EFFECTIVE COMMUNICATION IN HEALTH AND SOCIAL CARE . </a:t>
            </a:r>
          </a:p>
        </p:txBody>
      </p:sp>
      <p:graphicFrame>
        <p:nvGraphicFramePr>
          <p:cNvPr id="11" name="Content Placeholder 2">
            <a:extLst>
              <a:ext uri="{FF2B5EF4-FFF2-40B4-BE49-F238E27FC236}">
                <a16:creationId xmlns:a16="http://schemas.microsoft.com/office/drawing/2014/main" id="{EC6FC6A4-83EB-554E-079B-38D88715EB2A}"/>
              </a:ext>
            </a:extLst>
          </p:cNvPr>
          <p:cNvGraphicFramePr>
            <a:graphicFrameLocks noGrp="1"/>
          </p:cNvGraphicFramePr>
          <p:nvPr>
            <p:ph idx="1"/>
            <p:extLst>
              <p:ext uri="{D42A27DB-BD31-4B8C-83A1-F6EECF244321}">
                <p14:modId xmlns:p14="http://schemas.microsoft.com/office/powerpoint/2010/main" val="3755055448"/>
              </p:ext>
            </p:extLst>
          </p:nvPr>
        </p:nvGraphicFramePr>
        <p:xfrm>
          <a:off x="4633766" y="-219079"/>
          <a:ext cx="7487938" cy="7294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7" name="TextBox 26">
            <a:extLst>
              <a:ext uri="{FF2B5EF4-FFF2-40B4-BE49-F238E27FC236}">
                <a16:creationId xmlns:a16="http://schemas.microsoft.com/office/drawing/2014/main" id="{7B28603D-442D-AA54-8AB2-F33518BE88CE}"/>
              </a:ext>
            </a:extLst>
          </p:cNvPr>
          <p:cNvSpPr txBox="1"/>
          <p:nvPr/>
        </p:nvSpPr>
        <p:spPr>
          <a:xfrm>
            <a:off x="555170" y="4377677"/>
            <a:ext cx="3026229"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sz="2000">
                <a:latin typeface="Arial"/>
                <a:cs typeface="Arial"/>
              </a:rPr>
              <a:t>Group effectiveness</a:t>
            </a:r>
          </a:p>
          <a:p>
            <a:pPr marL="285750" indent="-285750">
              <a:buFont typeface="Wingdings"/>
              <a:buChar char="Ø"/>
            </a:pPr>
            <a:r>
              <a:rPr lang="en-GB" sz="2000">
                <a:latin typeface="Arial"/>
                <a:cs typeface="Arial"/>
              </a:rPr>
              <a:t>Team Success</a:t>
            </a:r>
          </a:p>
          <a:p>
            <a:pPr marL="285750" indent="-285750">
              <a:buFont typeface="Wingdings"/>
              <a:buChar char="Ø"/>
            </a:pPr>
            <a:r>
              <a:rPr lang="en-GB" sz="2000">
                <a:latin typeface="Arial"/>
                <a:cs typeface="Arial"/>
              </a:rPr>
              <a:t>Promotes Trust</a:t>
            </a:r>
          </a:p>
          <a:p>
            <a:pPr marL="285750" indent="-285750">
              <a:buFont typeface="Wingdings"/>
              <a:buChar char="Ø"/>
            </a:pPr>
            <a:r>
              <a:rPr lang="en-GB" sz="2000">
                <a:latin typeface="Arial"/>
                <a:cs typeface="Arial"/>
              </a:rPr>
              <a:t>Resolves issues</a:t>
            </a:r>
          </a:p>
          <a:p>
            <a:pPr marL="285750" indent="-285750">
              <a:buFont typeface="Wingdings"/>
              <a:buChar char="Ø"/>
            </a:pPr>
            <a:r>
              <a:rPr lang="en-GB" sz="2000">
                <a:latin typeface="Arial"/>
                <a:cs typeface="Arial"/>
              </a:rPr>
              <a:t>Better client relationships</a:t>
            </a:r>
          </a:p>
        </p:txBody>
      </p:sp>
      <p:sp>
        <p:nvSpPr>
          <p:cNvPr id="3" name="TextBox 2">
            <a:extLst>
              <a:ext uri="{FF2B5EF4-FFF2-40B4-BE49-F238E27FC236}">
                <a16:creationId xmlns:a16="http://schemas.microsoft.com/office/drawing/2014/main" id="{673F3A11-7EDD-7CF6-F1FC-08447960E894}"/>
              </a:ext>
            </a:extLst>
          </p:cNvPr>
          <p:cNvSpPr txBox="1"/>
          <p:nvPr/>
        </p:nvSpPr>
        <p:spPr>
          <a:xfrm>
            <a:off x="9731829" y="6553200"/>
            <a:ext cx="2389875" cy="369332"/>
          </a:xfrm>
          <a:prstGeom prst="rect">
            <a:avLst/>
          </a:prstGeom>
          <a:noFill/>
        </p:spPr>
        <p:txBody>
          <a:bodyPr wrap="square" rtlCol="0">
            <a:spAutoFit/>
          </a:bodyPr>
          <a:lstStyle/>
          <a:p>
            <a:r>
              <a:rPr lang="en-GB"/>
              <a:t>SHAZIA</a:t>
            </a:r>
          </a:p>
        </p:txBody>
      </p:sp>
    </p:spTree>
    <p:extLst>
      <p:ext uri="{BB962C8B-B14F-4D97-AF65-F5344CB8AC3E}">
        <p14:creationId xmlns:p14="http://schemas.microsoft.com/office/powerpoint/2010/main" val="281423758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Freeform 6">
            <a:extLst>
              <a:ext uri="{FF2B5EF4-FFF2-40B4-BE49-F238E27FC236}">
                <a16:creationId xmlns:a16="http://schemas.microsoft.com/office/drawing/2014/main" id="{8775F366-526C-4C42-8931-696FFE8AA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6="http://schemas.microsoft.com/office/drawing/2014/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6" name="Rectangle 9">
            <a:extLst>
              <a:ext uri="{FF2B5EF4-FFF2-40B4-BE49-F238E27FC236}">
                <a16:creationId xmlns:a16="http://schemas.microsoft.com/office/drawing/2014/main" id="{597EA66B-2AAB-42B0-9F9D-38920D8D82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11D6AE-35FA-7786-A359-8AFD6A4F7174}"/>
              </a:ext>
            </a:extLst>
          </p:cNvPr>
          <p:cNvSpPr>
            <a:spLocks noGrp="1"/>
          </p:cNvSpPr>
          <p:nvPr>
            <p:ph type="title"/>
          </p:nvPr>
        </p:nvSpPr>
        <p:spPr>
          <a:xfrm>
            <a:off x="965199" y="435490"/>
            <a:ext cx="10261602" cy="729000"/>
          </a:xfrm>
          <a:effectLst/>
        </p:spPr>
        <p:txBody>
          <a:bodyPr vert="horz" lIns="91440" tIns="45720" rIns="91440" bIns="45720" rtlCol="0" anchor="b">
            <a:normAutofit/>
          </a:bodyPr>
          <a:lstStyle/>
          <a:p>
            <a:pPr algn="ctr"/>
            <a:r>
              <a:rPr lang="en-US" sz="3200">
                <a:solidFill>
                  <a:schemeClr val="tx1"/>
                </a:solidFill>
                <a:latin typeface="Century Gothic"/>
                <a:cs typeface="Arial"/>
              </a:rPr>
              <a:t>MODELS OF COMMUNICATION</a:t>
            </a:r>
          </a:p>
        </p:txBody>
      </p:sp>
      <p:sp>
        <p:nvSpPr>
          <p:cNvPr id="7" name="Freeform: Shape 11">
            <a:extLst>
              <a:ext uri="{FF2B5EF4-FFF2-40B4-BE49-F238E27FC236}">
                <a16:creationId xmlns:a16="http://schemas.microsoft.com/office/drawing/2014/main" id="{D360EBE3-31BB-422F-AA87-FA3873DAE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0800000">
            <a:off x="0" y="5388384"/>
            <a:ext cx="12192000" cy="1469616"/>
          </a:xfrm>
          <a:custGeom>
            <a:avLst/>
            <a:gdLst>
              <a:gd name="connsiteX0" fmla="*/ 6113881 w 12192000"/>
              <a:gd name="connsiteY0" fmla="*/ 1469616 h 1469616"/>
              <a:gd name="connsiteX1" fmla="*/ 6101181 w 12192000"/>
              <a:gd name="connsiteY1" fmla="*/ 1469616 h 1469616"/>
              <a:gd name="connsiteX2" fmla="*/ 6090598 w 12192000"/>
              <a:gd name="connsiteY2" fmla="*/ 1469616 h 1469616"/>
              <a:gd name="connsiteX3" fmla="*/ 6077897 w 12192000"/>
              <a:gd name="connsiteY3" fmla="*/ 1464854 h 1469616"/>
              <a:gd name="connsiteX4" fmla="*/ 6065198 w 12192000"/>
              <a:gd name="connsiteY4" fmla="*/ 1460091 h 1469616"/>
              <a:gd name="connsiteX5" fmla="*/ 6056731 w 12192000"/>
              <a:gd name="connsiteY5" fmla="*/ 1456916 h 1469616"/>
              <a:gd name="connsiteX6" fmla="*/ 5678033 w 12192000"/>
              <a:gd name="connsiteY6" fmla="*/ 1172892 h 1469616"/>
              <a:gd name="connsiteX7" fmla="*/ 0 w 12192000"/>
              <a:gd name="connsiteY7" fmla="*/ 1172892 h 1469616"/>
              <a:gd name="connsiteX8" fmla="*/ 0 w 12192000"/>
              <a:gd name="connsiteY8" fmla="*/ 1162370 h 1469616"/>
              <a:gd name="connsiteX9" fmla="*/ 0 w 12192000"/>
              <a:gd name="connsiteY9" fmla="*/ 403347 h 1469616"/>
              <a:gd name="connsiteX10" fmla="*/ 0 w 12192000"/>
              <a:gd name="connsiteY10" fmla="*/ 0 h 1469616"/>
              <a:gd name="connsiteX11" fmla="*/ 12192000 w 12192000"/>
              <a:gd name="connsiteY11" fmla="*/ 0 h 1469616"/>
              <a:gd name="connsiteX12" fmla="*/ 12192000 w 12192000"/>
              <a:gd name="connsiteY12" fmla="*/ 403347 h 1469616"/>
              <a:gd name="connsiteX13" fmla="*/ 12192000 w 12192000"/>
              <a:gd name="connsiteY13" fmla="*/ 1162370 h 1469616"/>
              <a:gd name="connsiteX14" fmla="*/ 12192000 w 12192000"/>
              <a:gd name="connsiteY14" fmla="*/ 1172892 h 1469616"/>
              <a:gd name="connsiteX15" fmla="*/ 6524330 w 12192000"/>
              <a:gd name="connsiteY15" fmla="*/ 1172892 h 1469616"/>
              <a:gd name="connsiteX16" fmla="*/ 6145631 w 12192000"/>
              <a:gd name="connsiteY16" fmla="*/ 1456916 h 1469616"/>
              <a:gd name="connsiteX17" fmla="*/ 6137163 w 12192000"/>
              <a:gd name="connsiteY17" fmla="*/ 1460091 h 1469616"/>
              <a:gd name="connsiteX18" fmla="*/ 6124463 w 12192000"/>
              <a:gd name="connsiteY18" fmla="*/ 1464854 h 1469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192000" h="1469616">
                <a:moveTo>
                  <a:pt x="6113881" y="1469616"/>
                </a:moveTo>
                <a:lnTo>
                  <a:pt x="6101181" y="1469616"/>
                </a:lnTo>
                <a:lnTo>
                  <a:pt x="6090598" y="1469616"/>
                </a:lnTo>
                <a:lnTo>
                  <a:pt x="6077897" y="1464854"/>
                </a:lnTo>
                <a:lnTo>
                  <a:pt x="6065198" y="1460091"/>
                </a:lnTo>
                <a:lnTo>
                  <a:pt x="6056731" y="1456916"/>
                </a:lnTo>
                <a:lnTo>
                  <a:pt x="5678033" y="1172892"/>
                </a:lnTo>
                <a:lnTo>
                  <a:pt x="0" y="1172892"/>
                </a:lnTo>
                <a:lnTo>
                  <a:pt x="0" y="1162370"/>
                </a:lnTo>
                <a:lnTo>
                  <a:pt x="0" y="403347"/>
                </a:lnTo>
                <a:lnTo>
                  <a:pt x="0" y="0"/>
                </a:lnTo>
                <a:lnTo>
                  <a:pt x="12192000" y="0"/>
                </a:lnTo>
                <a:lnTo>
                  <a:pt x="12192000" y="403347"/>
                </a:lnTo>
                <a:lnTo>
                  <a:pt x="12192000" y="1162370"/>
                </a:lnTo>
                <a:lnTo>
                  <a:pt x="12192000" y="1172892"/>
                </a:lnTo>
                <a:lnTo>
                  <a:pt x="6524330" y="1172892"/>
                </a:lnTo>
                <a:lnTo>
                  <a:pt x="6145631" y="1456916"/>
                </a:lnTo>
                <a:lnTo>
                  <a:pt x="6137163" y="1460091"/>
                </a:lnTo>
                <a:lnTo>
                  <a:pt x="6124463" y="1464854"/>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4" name="Picture 8" descr="Diagram&#10;&#10;Description automatically generated">
            <a:extLst>
              <a:ext uri="{FF2B5EF4-FFF2-40B4-BE49-F238E27FC236}">
                <a16:creationId xmlns:a16="http://schemas.microsoft.com/office/drawing/2014/main" id="{6E09CDF4-5437-E082-181F-C65118A29C28}"/>
              </a:ext>
            </a:extLst>
          </p:cNvPr>
          <p:cNvPicPr>
            <a:picLocks noChangeAspect="1"/>
          </p:cNvPicPr>
          <p:nvPr/>
        </p:nvPicPr>
        <p:blipFill>
          <a:blip r:embed="rId2"/>
          <a:stretch>
            <a:fillRect/>
          </a:stretch>
        </p:blipFill>
        <p:spPr>
          <a:xfrm>
            <a:off x="184590" y="1304680"/>
            <a:ext cx="5815193" cy="4205097"/>
          </a:xfrm>
          <a:prstGeom prst="rect">
            <a:avLst/>
          </a:prstGeom>
        </p:spPr>
      </p:pic>
      <p:sp>
        <p:nvSpPr>
          <p:cNvPr id="9" name="TextBox 8">
            <a:extLst>
              <a:ext uri="{FF2B5EF4-FFF2-40B4-BE49-F238E27FC236}">
                <a16:creationId xmlns:a16="http://schemas.microsoft.com/office/drawing/2014/main" id="{5B9509D7-0C90-F41C-5B6D-69CAD708D991}"/>
              </a:ext>
            </a:extLst>
          </p:cNvPr>
          <p:cNvSpPr txBox="1"/>
          <p:nvPr/>
        </p:nvSpPr>
        <p:spPr>
          <a:xfrm>
            <a:off x="2634343" y="507274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a:latin typeface="Arial"/>
                <a:ea typeface="+mn-lt"/>
                <a:cs typeface="+mn-lt"/>
              </a:rPr>
              <a:t>(Garthbox, 2012)</a:t>
            </a:r>
            <a:endParaRPr lang="en-US">
              <a:latin typeface="Arial"/>
              <a:cs typeface="Arial"/>
            </a:endParaRPr>
          </a:p>
        </p:txBody>
      </p:sp>
      <p:sp>
        <p:nvSpPr>
          <p:cNvPr id="13" name="TextBox 12">
            <a:extLst>
              <a:ext uri="{FF2B5EF4-FFF2-40B4-BE49-F238E27FC236}">
                <a16:creationId xmlns:a16="http://schemas.microsoft.com/office/drawing/2014/main" id="{6ED7988F-1014-10E8-03ED-92B1A3BE4E31}"/>
              </a:ext>
            </a:extLst>
          </p:cNvPr>
          <p:cNvSpPr txBox="1"/>
          <p:nvPr/>
        </p:nvSpPr>
        <p:spPr>
          <a:xfrm>
            <a:off x="6492875" y="1775732"/>
            <a:ext cx="4891314"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a:latin typeface="Arial"/>
                <a:cs typeface="Arial"/>
              </a:rPr>
              <a:t>Shannon and Weaver's created a Model of communication which was  a  mathematical theory of communication (</a:t>
            </a:r>
            <a:r>
              <a:rPr lang="en-GB">
                <a:latin typeface="Arial"/>
                <a:ea typeface="+mn-lt"/>
                <a:cs typeface="+mn-lt"/>
              </a:rPr>
              <a:t>Krippendorff, 2009).</a:t>
            </a:r>
            <a:endParaRPr lang="en-US">
              <a:latin typeface="Arial"/>
              <a:cs typeface="Arial"/>
            </a:endParaRPr>
          </a:p>
          <a:p>
            <a:endParaRPr lang="en-GB">
              <a:latin typeface="Arial"/>
              <a:ea typeface="+mn-lt"/>
              <a:cs typeface="+mn-lt"/>
            </a:endParaRPr>
          </a:p>
          <a:p>
            <a:pPr marL="342900" indent="-342900">
              <a:buFont typeface="Arial"/>
              <a:buChar char="•"/>
            </a:pPr>
            <a:r>
              <a:rPr lang="en-GB">
                <a:latin typeface="Arial"/>
                <a:ea typeface="+mn-lt"/>
                <a:cs typeface="+mn-lt"/>
              </a:rPr>
              <a:t>In addition to text, receiver, carrier, communication direction, encoder, and decoder, the model also considers other factors such as noise, which</a:t>
            </a:r>
            <a:r>
              <a:rPr lang="en-GB">
                <a:latin typeface="Arial"/>
                <a:ea typeface="+mn-lt"/>
                <a:cs typeface="Arial"/>
              </a:rPr>
              <a:t> can have a negative success on the effectiveness of the communication (Chandler, 1994).</a:t>
            </a:r>
            <a:r>
              <a:rPr lang="en-GB" sz="2000">
                <a:latin typeface="Arial"/>
                <a:ea typeface="+mn-lt"/>
                <a:cs typeface="Arial"/>
              </a:rPr>
              <a:t> </a:t>
            </a:r>
            <a:r>
              <a:rPr lang="en-GB" sz="2000">
                <a:latin typeface="Arial"/>
                <a:ea typeface="+mn-lt"/>
                <a:cs typeface="+mn-lt"/>
              </a:rPr>
              <a:t> </a:t>
            </a:r>
            <a:endParaRPr lang="en-US" sz="2000">
              <a:latin typeface="Arial"/>
              <a:ea typeface="+mn-lt"/>
              <a:cs typeface="+mn-lt"/>
            </a:endParaRPr>
          </a:p>
        </p:txBody>
      </p:sp>
      <p:sp>
        <p:nvSpPr>
          <p:cNvPr id="3" name="TextBox 2">
            <a:extLst>
              <a:ext uri="{FF2B5EF4-FFF2-40B4-BE49-F238E27FC236}">
                <a16:creationId xmlns:a16="http://schemas.microsoft.com/office/drawing/2014/main" id="{1247791D-2753-728C-B0CF-D750A02C0E6F}"/>
              </a:ext>
            </a:extLst>
          </p:cNvPr>
          <p:cNvSpPr txBox="1"/>
          <p:nvPr/>
        </p:nvSpPr>
        <p:spPr>
          <a:xfrm>
            <a:off x="9542207" y="6365156"/>
            <a:ext cx="24359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a:t>Samina Mumtaz</a:t>
            </a:r>
            <a:endParaRPr lang="en-US"/>
          </a:p>
        </p:txBody>
      </p:sp>
    </p:spTree>
    <p:extLst>
      <p:ext uri="{BB962C8B-B14F-4D97-AF65-F5344CB8AC3E}">
        <p14:creationId xmlns:p14="http://schemas.microsoft.com/office/powerpoint/2010/main" val="124322243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8775F366-526C-4C42-8931-696FFE8AA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6="http://schemas.microsoft.com/office/drawing/2014/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useBgFill="1">
        <p:nvSpPr>
          <p:cNvPr id="10" name="Rectangle 9">
            <a:extLst>
              <a:ext uri="{FF2B5EF4-FFF2-40B4-BE49-F238E27FC236}">
                <a16:creationId xmlns:a16="http://schemas.microsoft.com/office/drawing/2014/main" id="{2FE8DED1-24FF-4A79-873B-ECE3ABE73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0AA6A048-501A-4387-906B-B8A8543E7B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7093" y="643467"/>
            <a:ext cx="10917814" cy="5571066"/>
          </a:xfrm>
          <a:custGeom>
            <a:avLst/>
            <a:gdLst>
              <a:gd name="connsiteX0" fmla="*/ 195712 w 10917814"/>
              <a:gd name="connsiteY0" fmla="*/ 0 h 5571066"/>
              <a:gd name="connsiteX1" fmla="*/ 5062165 w 10917814"/>
              <a:gd name="connsiteY1" fmla="*/ 0 h 5571066"/>
              <a:gd name="connsiteX2" fmla="*/ 5419638 w 10917814"/>
              <a:gd name="connsiteY2" fmla="*/ 268105 h 5571066"/>
              <a:gd name="connsiteX3" fmla="*/ 5428105 w 10917814"/>
              <a:gd name="connsiteY3" fmla="*/ 271280 h 5571066"/>
              <a:gd name="connsiteX4" fmla="*/ 5440804 w 10917814"/>
              <a:gd name="connsiteY4" fmla="*/ 276043 h 5571066"/>
              <a:gd name="connsiteX5" fmla="*/ 5453505 w 10917814"/>
              <a:gd name="connsiteY5" fmla="*/ 280805 h 5571066"/>
              <a:gd name="connsiteX6" fmla="*/ 5464088 w 10917814"/>
              <a:gd name="connsiteY6" fmla="*/ 280805 h 5571066"/>
              <a:gd name="connsiteX7" fmla="*/ 5476788 w 10917814"/>
              <a:gd name="connsiteY7" fmla="*/ 280805 h 5571066"/>
              <a:gd name="connsiteX8" fmla="*/ 5487371 w 10917814"/>
              <a:gd name="connsiteY8" fmla="*/ 276043 h 5571066"/>
              <a:gd name="connsiteX9" fmla="*/ 5500071 w 10917814"/>
              <a:gd name="connsiteY9" fmla="*/ 271280 h 5571066"/>
              <a:gd name="connsiteX10" fmla="*/ 5508538 w 10917814"/>
              <a:gd name="connsiteY10" fmla="*/ 268105 h 5571066"/>
              <a:gd name="connsiteX11" fmla="*/ 5866011 w 10917814"/>
              <a:gd name="connsiteY11" fmla="*/ 0 h 5571066"/>
              <a:gd name="connsiteX12" fmla="*/ 10722102 w 10917814"/>
              <a:gd name="connsiteY12" fmla="*/ 0 h 5571066"/>
              <a:gd name="connsiteX13" fmla="*/ 10917814 w 10917814"/>
              <a:gd name="connsiteY13" fmla="*/ 195712 h 5571066"/>
              <a:gd name="connsiteX14" fmla="*/ 10917814 w 10917814"/>
              <a:gd name="connsiteY14" fmla="*/ 5375354 h 5571066"/>
              <a:gd name="connsiteX15" fmla="*/ 10722102 w 10917814"/>
              <a:gd name="connsiteY15" fmla="*/ 5571066 h 5571066"/>
              <a:gd name="connsiteX16" fmla="*/ 195712 w 10917814"/>
              <a:gd name="connsiteY16" fmla="*/ 5571066 h 5571066"/>
              <a:gd name="connsiteX17" fmla="*/ 0 w 10917814"/>
              <a:gd name="connsiteY17" fmla="*/ 5375354 h 5571066"/>
              <a:gd name="connsiteX18" fmla="*/ 0 w 10917814"/>
              <a:gd name="connsiteY18" fmla="*/ 195712 h 5571066"/>
              <a:gd name="connsiteX19" fmla="*/ 195712 w 10917814"/>
              <a:gd name="connsiteY19" fmla="*/ 0 h 5571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917814" h="5571066">
                <a:moveTo>
                  <a:pt x="195712" y="0"/>
                </a:moveTo>
                <a:lnTo>
                  <a:pt x="5062165" y="0"/>
                </a:lnTo>
                <a:lnTo>
                  <a:pt x="5419638" y="268105"/>
                </a:lnTo>
                <a:lnTo>
                  <a:pt x="5428105" y="271280"/>
                </a:lnTo>
                <a:lnTo>
                  <a:pt x="5440804" y="276043"/>
                </a:lnTo>
                <a:lnTo>
                  <a:pt x="5453505" y="280805"/>
                </a:lnTo>
                <a:lnTo>
                  <a:pt x="5464088" y="280805"/>
                </a:lnTo>
                <a:lnTo>
                  <a:pt x="5476788" y="280805"/>
                </a:lnTo>
                <a:lnTo>
                  <a:pt x="5487371" y="276043"/>
                </a:lnTo>
                <a:lnTo>
                  <a:pt x="5500071" y="271280"/>
                </a:lnTo>
                <a:lnTo>
                  <a:pt x="5508538" y="268105"/>
                </a:lnTo>
                <a:lnTo>
                  <a:pt x="5866011" y="0"/>
                </a:lnTo>
                <a:lnTo>
                  <a:pt x="10722102" y="0"/>
                </a:lnTo>
                <a:cubicBezTo>
                  <a:pt x="10830191" y="0"/>
                  <a:pt x="10917814" y="87623"/>
                  <a:pt x="10917814" y="195712"/>
                </a:cubicBezTo>
                <a:lnTo>
                  <a:pt x="10917814" y="5375354"/>
                </a:lnTo>
                <a:cubicBezTo>
                  <a:pt x="10917814" y="5483443"/>
                  <a:pt x="10830191" y="5571066"/>
                  <a:pt x="10722102" y="5571066"/>
                </a:cubicBezTo>
                <a:lnTo>
                  <a:pt x="195712" y="5571066"/>
                </a:lnTo>
                <a:cubicBezTo>
                  <a:pt x="87623" y="5571066"/>
                  <a:pt x="0" y="5483443"/>
                  <a:pt x="0" y="5375354"/>
                </a:cubicBezTo>
                <a:lnTo>
                  <a:pt x="0" y="195712"/>
                </a:lnTo>
                <a:cubicBezTo>
                  <a:pt x="0" y="87623"/>
                  <a:pt x="87623" y="0"/>
                  <a:pt x="195712" y="0"/>
                </a:cubicBezTo>
                <a:close/>
              </a:path>
            </a:pathLst>
          </a:custGeom>
          <a:solidFill>
            <a:schemeClr val="bg1"/>
          </a:solidFill>
          <a:ln w="381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6AFB975-BCBB-7DAA-2153-980531F06434}"/>
              </a:ext>
            </a:extLst>
          </p:cNvPr>
          <p:cNvSpPr>
            <a:spLocks noGrp="1"/>
          </p:cNvSpPr>
          <p:nvPr>
            <p:ph type="title"/>
          </p:nvPr>
        </p:nvSpPr>
        <p:spPr>
          <a:xfrm>
            <a:off x="1273302" y="1098249"/>
            <a:ext cx="9638153" cy="767006"/>
          </a:xfrm>
          <a:effectLst/>
        </p:spPr>
        <p:txBody>
          <a:bodyPr vert="horz" lIns="91440" tIns="45720" rIns="91440" bIns="45720" rtlCol="0" anchor="b">
            <a:normAutofit/>
          </a:bodyPr>
          <a:lstStyle/>
          <a:p>
            <a:pPr algn="ctr"/>
            <a:r>
              <a:rPr lang="en-US" sz="3600">
                <a:solidFill>
                  <a:schemeClr val="tx1"/>
                </a:solidFill>
                <a:latin typeface="Century Gothic"/>
                <a:cs typeface="Arial"/>
              </a:rPr>
              <a:t>BERLO'S SMCR MODEL</a:t>
            </a:r>
          </a:p>
        </p:txBody>
      </p:sp>
      <p:pic>
        <p:nvPicPr>
          <p:cNvPr id="4" name="Picture 4" descr="A picture containing text, electronics, calculator&#10;&#10;Description automatically generated">
            <a:extLst>
              <a:ext uri="{FF2B5EF4-FFF2-40B4-BE49-F238E27FC236}">
                <a16:creationId xmlns:a16="http://schemas.microsoft.com/office/drawing/2014/main" id="{0F976DDB-EFD5-4A8E-9670-0C53EFDCEEB0}"/>
              </a:ext>
            </a:extLst>
          </p:cNvPr>
          <p:cNvPicPr>
            <a:picLocks noChangeAspect="1"/>
          </p:cNvPicPr>
          <p:nvPr/>
        </p:nvPicPr>
        <p:blipFill>
          <a:blip r:embed="rId2"/>
          <a:stretch>
            <a:fillRect/>
          </a:stretch>
        </p:blipFill>
        <p:spPr>
          <a:xfrm>
            <a:off x="4040942" y="1920217"/>
            <a:ext cx="6685116" cy="3656196"/>
          </a:xfrm>
          <a:prstGeom prst="rect">
            <a:avLst/>
          </a:prstGeom>
        </p:spPr>
      </p:pic>
      <p:sp>
        <p:nvSpPr>
          <p:cNvPr id="5" name="TextBox 4">
            <a:extLst>
              <a:ext uri="{FF2B5EF4-FFF2-40B4-BE49-F238E27FC236}">
                <a16:creationId xmlns:a16="http://schemas.microsoft.com/office/drawing/2014/main" id="{AB362A21-02C6-6037-5D5C-06D94558E375}"/>
              </a:ext>
            </a:extLst>
          </p:cNvPr>
          <p:cNvSpPr txBox="1"/>
          <p:nvPr/>
        </p:nvSpPr>
        <p:spPr>
          <a:xfrm>
            <a:off x="7808686" y="5522685"/>
            <a:ext cx="28448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2000">
                <a:latin typeface="Arial"/>
                <a:ea typeface="+mn-lt"/>
                <a:cs typeface="+mn-lt"/>
              </a:rPr>
              <a:t>(</a:t>
            </a:r>
            <a:r>
              <a:rPr lang="en-GB" sz="2000" err="1">
                <a:latin typeface="Arial"/>
                <a:ea typeface="+mn-lt"/>
                <a:cs typeface="+mn-lt"/>
              </a:rPr>
              <a:t>Kobiruzzaman</a:t>
            </a:r>
            <a:r>
              <a:rPr lang="en-GB" sz="2000">
                <a:latin typeface="Arial"/>
                <a:ea typeface="+mn-lt"/>
                <a:cs typeface="+mn-lt"/>
              </a:rPr>
              <a:t> 2021)</a:t>
            </a:r>
            <a:endParaRPr lang="en-US" sz="2000">
              <a:latin typeface="Arial"/>
              <a:cs typeface="Arial"/>
            </a:endParaRPr>
          </a:p>
        </p:txBody>
      </p:sp>
      <p:sp>
        <p:nvSpPr>
          <p:cNvPr id="6" name="TextBox 5">
            <a:extLst>
              <a:ext uri="{FF2B5EF4-FFF2-40B4-BE49-F238E27FC236}">
                <a16:creationId xmlns:a16="http://schemas.microsoft.com/office/drawing/2014/main" id="{203E08E9-09C5-76B3-2C4A-CB9C5156B623}"/>
              </a:ext>
            </a:extLst>
          </p:cNvPr>
          <p:cNvSpPr txBox="1"/>
          <p:nvPr/>
        </p:nvSpPr>
        <p:spPr>
          <a:xfrm>
            <a:off x="898949" y="2369458"/>
            <a:ext cx="3124199"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As you can see there is only four parts to this model and the important part is the source and receiver have similar characteristics (</a:t>
            </a:r>
            <a:r>
              <a:rPr lang="en-US" err="1">
                <a:latin typeface="Arial"/>
                <a:ea typeface="+mn-lt"/>
                <a:cs typeface="+mn-lt"/>
              </a:rPr>
              <a:t>Muyanga</a:t>
            </a:r>
            <a:r>
              <a:rPr lang="en-US">
                <a:latin typeface="Arial"/>
                <a:ea typeface="+mn-lt"/>
                <a:cs typeface="+mn-lt"/>
              </a:rPr>
              <a:t> 2021).</a:t>
            </a:r>
          </a:p>
        </p:txBody>
      </p:sp>
      <p:sp>
        <p:nvSpPr>
          <p:cNvPr id="3" name="TextBox 2">
            <a:extLst>
              <a:ext uri="{FF2B5EF4-FFF2-40B4-BE49-F238E27FC236}">
                <a16:creationId xmlns:a16="http://schemas.microsoft.com/office/drawing/2014/main" id="{928FA954-EDE0-5FEB-C5DF-7CCBA22283B0}"/>
              </a:ext>
            </a:extLst>
          </p:cNvPr>
          <p:cNvSpPr txBox="1"/>
          <p:nvPr/>
        </p:nvSpPr>
        <p:spPr>
          <a:xfrm>
            <a:off x="9173497" y="635286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a:ea typeface="+mn-lt"/>
                <a:cs typeface="+mn-lt"/>
              </a:rPr>
              <a:t>Samina Mumtaz</a:t>
            </a:r>
            <a:endParaRPr lang="en-US"/>
          </a:p>
        </p:txBody>
      </p:sp>
    </p:spTree>
    <p:extLst>
      <p:ext uri="{BB962C8B-B14F-4D97-AF65-F5344CB8AC3E}">
        <p14:creationId xmlns:p14="http://schemas.microsoft.com/office/powerpoint/2010/main" val="1940765143"/>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49C7504-EC3E-C628-42B4-14AD5754AB4A}"/>
              </a:ext>
            </a:extLst>
          </p:cNvPr>
          <p:cNvSpPr>
            <a:spLocks noGrp="1"/>
          </p:cNvSpPr>
          <p:nvPr>
            <p:ph type="title"/>
          </p:nvPr>
        </p:nvSpPr>
        <p:spPr>
          <a:xfrm>
            <a:off x="171959" y="2279525"/>
            <a:ext cx="4394748" cy="2304866"/>
          </a:xfrm>
        </p:spPr>
        <p:txBody>
          <a:bodyPr anchor="ctr">
            <a:normAutofit fontScale="90000"/>
          </a:bodyPr>
          <a:lstStyle/>
          <a:p>
            <a:r>
              <a:rPr lang="en-GB" b="0">
                <a:solidFill>
                  <a:schemeClr val="bg1"/>
                </a:solidFill>
                <a:latin typeface="Century Gothic"/>
                <a:cs typeface="Arial"/>
              </a:rPr>
              <a:t>SCHRAMM'S MODEL COMMUNCIATION</a:t>
            </a:r>
            <a:endParaRPr lang="en-US">
              <a:solidFill>
                <a:schemeClr val="bg1"/>
              </a:solidFill>
              <a:latin typeface="Century Gothic"/>
            </a:endParaRPr>
          </a:p>
        </p:txBody>
      </p:sp>
      <p:pic>
        <p:nvPicPr>
          <p:cNvPr id="4" name="Picture 4" descr="Diagram&#10;&#10;Description automatically generated">
            <a:extLst>
              <a:ext uri="{FF2B5EF4-FFF2-40B4-BE49-F238E27FC236}">
                <a16:creationId xmlns:a16="http://schemas.microsoft.com/office/drawing/2014/main" id="{392686E7-03C5-EE59-3BB3-754AE77C6C55}"/>
              </a:ext>
            </a:extLst>
          </p:cNvPr>
          <p:cNvPicPr>
            <a:picLocks noGrp="1" noChangeAspect="1"/>
          </p:cNvPicPr>
          <p:nvPr>
            <p:ph idx="1"/>
          </p:nvPr>
        </p:nvPicPr>
        <p:blipFill>
          <a:blip r:embed="rId2"/>
          <a:stretch>
            <a:fillRect/>
          </a:stretch>
        </p:blipFill>
        <p:spPr>
          <a:xfrm>
            <a:off x="5499583" y="159087"/>
            <a:ext cx="6426198" cy="4957534"/>
          </a:xfrm>
          <a:effectLst/>
        </p:spPr>
      </p:pic>
      <p:sp>
        <p:nvSpPr>
          <p:cNvPr id="5" name="TextBox 4">
            <a:extLst>
              <a:ext uri="{FF2B5EF4-FFF2-40B4-BE49-F238E27FC236}">
                <a16:creationId xmlns:a16="http://schemas.microsoft.com/office/drawing/2014/main" id="{4F1F9B0D-E692-6A20-55C6-0DD2B6D08D02}"/>
              </a:ext>
            </a:extLst>
          </p:cNvPr>
          <p:cNvSpPr txBox="1"/>
          <p:nvPr/>
        </p:nvSpPr>
        <p:spPr>
          <a:xfrm>
            <a:off x="5004261" y="5159778"/>
            <a:ext cx="432104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a:latin typeface="Arial"/>
                <a:ea typeface="+mn-lt"/>
                <a:cs typeface="+mn-lt"/>
              </a:rPr>
              <a:t>Both the sender (encoder) and the receiver (decoder) must use effort and talent to communicate effectively, this model allows instants feedback (Lunenburg, 2010).</a:t>
            </a:r>
            <a:endParaRPr lang="en-US">
              <a:latin typeface="Arial"/>
              <a:cs typeface="Arial"/>
            </a:endParaRPr>
          </a:p>
        </p:txBody>
      </p:sp>
      <p:sp>
        <p:nvSpPr>
          <p:cNvPr id="6" name="TextBox 5">
            <a:extLst>
              <a:ext uri="{FF2B5EF4-FFF2-40B4-BE49-F238E27FC236}">
                <a16:creationId xmlns:a16="http://schemas.microsoft.com/office/drawing/2014/main" id="{4027BB1C-C2C4-EA5B-5926-3A4FE7E1B72F}"/>
              </a:ext>
            </a:extLst>
          </p:cNvPr>
          <p:cNvSpPr txBox="1"/>
          <p:nvPr/>
        </p:nvSpPr>
        <p:spPr>
          <a:xfrm>
            <a:off x="10203545" y="4978399"/>
            <a:ext cx="178525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 (Kisspng 2018)</a:t>
            </a:r>
            <a:endParaRPr lang="en-US">
              <a:latin typeface="Arial"/>
            </a:endParaRPr>
          </a:p>
        </p:txBody>
      </p:sp>
      <p:sp>
        <p:nvSpPr>
          <p:cNvPr id="3" name="TextBox 2">
            <a:extLst>
              <a:ext uri="{FF2B5EF4-FFF2-40B4-BE49-F238E27FC236}">
                <a16:creationId xmlns:a16="http://schemas.microsoft.com/office/drawing/2014/main" id="{43598B3F-77BD-5CE4-0FF7-11C1A929E4E0}"/>
              </a:ext>
            </a:extLst>
          </p:cNvPr>
          <p:cNvSpPr txBox="1"/>
          <p:nvPr/>
        </p:nvSpPr>
        <p:spPr>
          <a:xfrm>
            <a:off x="9370142" y="642660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a:ea typeface="+mn-lt"/>
                <a:cs typeface="+mn-lt"/>
              </a:rPr>
              <a:t>Samina Mumtaz</a:t>
            </a:r>
            <a:endParaRPr lang="en-US"/>
          </a:p>
        </p:txBody>
      </p:sp>
    </p:spTree>
    <p:extLst>
      <p:ext uri="{BB962C8B-B14F-4D97-AF65-F5344CB8AC3E}">
        <p14:creationId xmlns:p14="http://schemas.microsoft.com/office/powerpoint/2010/main" val="154334619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0B9607A7-C194-45C1-9EA4-D513E02DC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ea typeface="+mn-lt"/>
                <a:cs typeface="+mn-lt"/>
              </a:rPr>
              <a:t>First stage to communicating effectively is </a:t>
            </a:r>
            <a:r>
              <a:rPr lang="en-US" err="1">
                <a:ea typeface="+mn-lt"/>
                <a:cs typeface="+mn-lt"/>
              </a:rPr>
              <a:t>realising</a:t>
            </a:r>
            <a:r>
              <a:rPr lang="en-US">
                <a:ea typeface="+mn-lt"/>
                <a:cs typeface="+mn-lt"/>
              </a:rPr>
              <a:t> that there are human and ecological obstacles.</a:t>
            </a:r>
            <a:endParaRPr lang="en-US"/>
          </a:p>
        </p:txBody>
      </p:sp>
      <p:sp>
        <p:nvSpPr>
          <p:cNvPr id="15" name="Freeform 6">
            <a:extLst>
              <a:ext uri="{FF2B5EF4-FFF2-40B4-BE49-F238E27FC236}">
                <a16:creationId xmlns:a16="http://schemas.microsoft.com/office/drawing/2014/main" id="{CBFF659F-D040-4A67-B951-3D6D61BB1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000000"/>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1F79B43-432A-1E74-03CF-AC69BBD8AFAF}"/>
              </a:ext>
            </a:extLst>
          </p:cNvPr>
          <p:cNvSpPr>
            <a:spLocks noGrp="1"/>
          </p:cNvSpPr>
          <p:nvPr>
            <p:ph type="title"/>
          </p:nvPr>
        </p:nvSpPr>
        <p:spPr>
          <a:xfrm>
            <a:off x="69772" y="98846"/>
            <a:ext cx="12110511" cy="1667134"/>
          </a:xfrm>
          <a:effectLst/>
        </p:spPr>
        <p:txBody>
          <a:bodyPr>
            <a:normAutofit fontScale="90000"/>
          </a:bodyPr>
          <a:lstStyle/>
          <a:p>
            <a:r>
              <a:rPr lang="en-GB" b="0">
                <a:solidFill>
                  <a:schemeClr val="bg1"/>
                </a:solidFill>
                <a:ea typeface="+mj-lt"/>
                <a:cs typeface="+mj-lt"/>
              </a:rPr>
              <a:t>Barriers that can prevent effective communication in healthcare and their external stakeholders.</a:t>
            </a:r>
            <a:endParaRPr lang="en-US">
              <a:solidFill>
                <a:schemeClr val="bg1"/>
              </a:solidFill>
            </a:endParaRPr>
          </a:p>
        </p:txBody>
      </p:sp>
      <p:graphicFrame>
        <p:nvGraphicFramePr>
          <p:cNvPr id="4" name="Diagram 4">
            <a:extLst>
              <a:ext uri="{FF2B5EF4-FFF2-40B4-BE49-F238E27FC236}">
                <a16:creationId xmlns:a16="http://schemas.microsoft.com/office/drawing/2014/main" id="{E6EC3647-17C5-5E4C-C68E-0F1C73ED6680}"/>
              </a:ext>
            </a:extLst>
          </p:cNvPr>
          <p:cNvGraphicFramePr>
            <a:graphicFrameLocks noGrp="1"/>
          </p:cNvGraphicFramePr>
          <p:nvPr>
            <p:ph idx="1"/>
            <p:extLst>
              <p:ext uri="{D42A27DB-BD31-4B8C-83A1-F6EECF244321}">
                <p14:modId xmlns:p14="http://schemas.microsoft.com/office/powerpoint/2010/main" val="1248992073"/>
              </p:ext>
            </p:extLst>
          </p:nvPr>
        </p:nvGraphicFramePr>
        <p:xfrm>
          <a:off x="81730" y="2038145"/>
          <a:ext cx="6842024" cy="4638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832" name="TextBox 2831">
            <a:extLst>
              <a:ext uri="{FF2B5EF4-FFF2-40B4-BE49-F238E27FC236}">
                <a16:creationId xmlns:a16="http://schemas.microsoft.com/office/drawing/2014/main" id="{35343BBA-9B54-C6D1-CB20-2518BCBF78D1}"/>
              </a:ext>
            </a:extLst>
          </p:cNvPr>
          <p:cNvSpPr txBox="1"/>
          <p:nvPr/>
        </p:nvSpPr>
        <p:spPr>
          <a:xfrm>
            <a:off x="7256206" y="2475270"/>
            <a:ext cx="3738716"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solidFill>
                  <a:schemeClr val="tx1">
                    <a:lumMod val="95000"/>
                    <a:lumOff val="5000"/>
                  </a:schemeClr>
                </a:solidFill>
                <a:latin typeface="Arial"/>
                <a:cs typeface="Arial"/>
              </a:rPr>
              <a:t>The first stage to communicating effectively is realising that there are two types of </a:t>
            </a:r>
            <a:r>
              <a:rPr lang="en-GB">
                <a:solidFill>
                  <a:schemeClr val="tx1">
                    <a:lumMod val="95000"/>
                    <a:lumOff val="5000"/>
                  </a:schemeClr>
                </a:solidFill>
                <a:latin typeface="Arial"/>
                <a:ea typeface="+mn-lt"/>
                <a:cs typeface="+mn-lt"/>
              </a:rPr>
              <a:t>obstacles</a:t>
            </a:r>
            <a:r>
              <a:rPr lang="en-GB">
                <a:solidFill>
                  <a:schemeClr val="tx1">
                    <a:lumMod val="95000"/>
                    <a:lumOff val="5000"/>
                  </a:schemeClr>
                </a:solidFill>
                <a:latin typeface="Arial"/>
                <a:cs typeface="Arial"/>
              </a:rPr>
              <a:t> in healthcare such as,  human and ecological (</a:t>
            </a:r>
            <a:r>
              <a:rPr lang="en-GB">
                <a:solidFill>
                  <a:schemeClr val="tx1">
                    <a:lumMod val="95000"/>
                    <a:lumOff val="5000"/>
                  </a:schemeClr>
                </a:solidFill>
                <a:latin typeface="Arial"/>
                <a:ea typeface="+mn-lt"/>
                <a:cs typeface="+mn-lt"/>
              </a:rPr>
              <a:t>Guo and Sanchez, 2005).</a:t>
            </a:r>
            <a:endParaRPr lang="en-GB">
              <a:solidFill>
                <a:schemeClr val="tx1">
                  <a:lumMod val="95000"/>
                  <a:lumOff val="5000"/>
                </a:schemeClr>
              </a:solidFill>
              <a:latin typeface="Arial"/>
            </a:endParaRPr>
          </a:p>
        </p:txBody>
      </p:sp>
      <p:sp>
        <p:nvSpPr>
          <p:cNvPr id="3061" name="TextBox 3060">
            <a:extLst>
              <a:ext uri="{FF2B5EF4-FFF2-40B4-BE49-F238E27FC236}">
                <a16:creationId xmlns:a16="http://schemas.microsoft.com/office/drawing/2014/main" id="{22BD6897-24AB-793C-ECC0-C225D9BCD30A}"/>
              </a:ext>
            </a:extLst>
          </p:cNvPr>
          <p:cNvSpPr txBox="1"/>
          <p:nvPr/>
        </p:nvSpPr>
        <p:spPr>
          <a:xfrm>
            <a:off x="7256206" y="4275802"/>
            <a:ext cx="4328651"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latin typeface="Arial"/>
                <a:ea typeface="+mn-lt"/>
                <a:cs typeface="+mn-lt"/>
              </a:rPr>
              <a:t>Managers must be good speakers in a health care setting since they spend majority of their time interacting with partners outside the sector to gather data and make tactical choices. </a:t>
            </a:r>
            <a:r>
              <a:rPr lang="en-GB">
                <a:solidFill>
                  <a:schemeClr val="tx1">
                    <a:lumMod val="95000"/>
                    <a:lumOff val="5000"/>
                  </a:schemeClr>
                </a:solidFill>
                <a:latin typeface="Arial"/>
                <a:ea typeface="+mn-lt"/>
                <a:cs typeface="Arial"/>
              </a:rPr>
              <a:t>(Guo and Sanchez, 2005).</a:t>
            </a:r>
            <a:endParaRPr lang="en-GB" dirty="0">
              <a:solidFill>
                <a:schemeClr val="tx1">
                  <a:lumMod val="95000"/>
                  <a:lumOff val="5000"/>
                </a:schemeClr>
              </a:solidFill>
              <a:latin typeface="Arial"/>
              <a:ea typeface="+mn-lt"/>
              <a:cs typeface="+mn-lt"/>
            </a:endParaRPr>
          </a:p>
          <a:p>
            <a:pPr marL="285750" indent="-285750">
              <a:buFont typeface="Arial"/>
              <a:buChar char="•"/>
            </a:pPr>
            <a:endParaRPr lang="en-GB" dirty="0">
              <a:ea typeface="+mn-lt"/>
              <a:cs typeface="+mn-lt"/>
            </a:endParaRPr>
          </a:p>
          <a:p>
            <a:r>
              <a:rPr lang="en-GB" dirty="0">
                <a:ea typeface="+mn-lt"/>
                <a:cs typeface="+mn-lt"/>
              </a:rPr>
              <a:t>                                                                                                       Samina Mumtaz</a:t>
            </a:r>
            <a:endParaRPr lang="en-GB" dirty="0">
              <a:latin typeface="Arial"/>
              <a:ea typeface="+mn-lt"/>
              <a:cs typeface="+mn-lt"/>
            </a:endParaRPr>
          </a:p>
        </p:txBody>
      </p:sp>
    </p:spTree>
    <p:extLst>
      <p:ext uri="{BB962C8B-B14F-4D97-AF65-F5344CB8AC3E}">
        <p14:creationId xmlns:p14="http://schemas.microsoft.com/office/powerpoint/2010/main" val="3324354891"/>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Freeform 6">
            <a:extLst>
              <a:ext uri="{FF2B5EF4-FFF2-40B4-BE49-F238E27FC236}">
                <a16:creationId xmlns:a16="http://schemas.microsoft.com/office/drawing/2014/main" id="{E446B7E6-8568-417F-959E-DB3D1E70F6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3" name="Freeform 6">
            <a:extLst>
              <a:ext uri="{FF2B5EF4-FFF2-40B4-BE49-F238E27FC236}">
                <a16:creationId xmlns:a16="http://schemas.microsoft.com/office/drawing/2014/main" id="{5C60A186-1633-47C2-86CB-E65B83AC4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29356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C17DCBE-E713-8470-0775-D9C2ACE43609}"/>
              </a:ext>
            </a:extLst>
          </p:cNvPr>
          <p:cNvSpPr>
            <a:spLocks noGrp="1"/>
          </p:cNvSpPr>
          <p:nvPr>
            <p:ph type="title"/>
          </p:nvPr>
        </p:nvSpPr>
        <p:spPr>
          <a:xfrm>
            <a:off x="2362064" y="111022"/>
            <a:ext cx="9694742" cy="1401011"/>
          </a:xfrm>
        </p:spPr>
        <p:txBody>
          <a:bodyPr vert="horz" lIns="91440" tIns="45720" rIns="91440" bIns="45720" rtlCol="0" anchor="b">
            <a:noAutofit/>
          </a:bodyPr>
          <a:lstStyle/>
          <a:p>
            <a:pPr>
              <a:lnSpc>
                <a:spcPct val="90000"/>
              </a:lnSpc>
            </a:pPr>
            <a:r>
              <a:rPr lang="en-US" sz="2800">
                <a:latin typeface="Arial"/>
                <a:cs typeface="Arial"/>
              </a:rPr>
              <a:t>WHAT ARE THE CHANNELS OF COMMIUNICATION USED IN ORGANISATION AND CHANNELS THAT CAN IMPROVE COMMUNICATION? </a:t>
            </a:r>
            <a:endParaRPr lang="en-US" sz="3200">
              <a:latin typeface="Arial"/>
              <a:cs typeface="Arial"/>
            </a:endParaRPr>
          </a:p>
        </p:txBody>
      </p:sp>
      <p:sp>
        <p:nvSpPr>
          <p:cNvPr id="8" name="TextBox 7">
            <a:extLst>
              <a:ext uri="{FF2B5EF4-FFF2-40B4-BE49-F238E27FC236}">
                <a16:creationId xmlns:a16="http://schemas.microsoft.com/office/drawing/2014/main" id="{B4E9961E-7AB6-7C5E-4C8D-26FD63CD4889}"/>
              </a:ext>
            </a:extLst>
          </p:cNvPr>
          <p:cNvSpPr txBox="1"/>
          <p:nvPr/>
        </p:nvSpPr>
        <p:spPr>
          <a:xfrm>
            <a:off x="5482726" y="1712733"/>
            <a:ext cx="6033522" cy="389667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marL="342900" indent="-342900" defTabSz="457200">
              <a:lnSpc>
                <a:spcPct val="90000"/>
              </a:lnSpc>
              <a:spcBef>
                <a:spcPct val="20000"/>
              </a:spcBef>
              <a:spcAft>
                <a:spcPts val="600"/>
              </a:spcAft>
              <a:buFont typeface="Arial"/>
              <a:buChar char="•"/>
            </a:pPr>
            <a:r>
              <a:rPr lang="en-GB">
                <a:solidFill>
                  <a:schemeClr val="bg1"/>
                </a:solidFill>
                <a:latin typeface="Arial"/>
                <a:ea typeface="+mn-lt"/>
                <a:cs typeface="+mn-lt"/>
              </a:rPr>
              <a:t>The process through which a message is sent from one party to another is referred to as a "channel." There are many different types of communication channels, including telephone calls, social media, radio, newspapers, and television as well as the five senses :  </a:t>
            </a:r>
            <a:endParaRPr lang="en-US">
              <a:solidFill>
                <a:schemeClr val="bg1"/>
              </a:solidFill>
              <a:latin typeface="Arial"/>
              <a:ea typeface="+mn-lt"/>
              <a:cs typeface="+mn-lt"/>
            </a:endParaRPr>
          </a:p>
          <a:p>
            <a:pPr marL="342900" indent="-342900" defTabSz="457200">
              <a:lnSpc>
                <a:spcPct val="90000"/>
              </a:lnSpc>
              <a:spcBef>
                <a:spcPct val="20000"/>
              </a:spcBef>
              <a:spcAft>
                <a:spcPts val="600"/>
              </a:spcAft>
              <a:buFont typeface="Arial"/>
              <a:buChar char="•"/>
            </a:pPr>
            <a:r>
              <a:rPr lang="en-GB">
                <a:solidFill>
                  <a:schemeClr val="bg1"/>
                </a:solidFill>
                <a:latin typeface="Arial"/>
                <a:ea typeface="+mn-lt"/>
                <a:cs typeface="+mn-lt"/>
              </a:rPr>
              <a:t>Hearing </a:t>
            </a:r>
            <a:endParaRPr lang="en-US">
              <a:solidFill>
                <a:schemeClr val="bg1"/>
              </a:solidFill>
              <a:latin typeface="Arial"/>
              <a:ea typeface="+mn-lt"/>
              <a:cs typeface="+mn-lt"/>
            </a:endParaRPr>
          </a:p>
          <a:p>
            <a:pPr marL="342900" indent="-342900" defTabSz="457200">
              <a:lnSpc>
                <a:spcPct val="90000"/>
              </a:lnSpc>
              <a:spcBef>
                <a:spcPct val="20000"/>
              </a:spcBef>
              <a:spcAft>
                <a:spcPts val="600"/>
              </a:spcAft>
              <a:buFont typeface="Arial"/>
              <a:buChar char="•"/>
            </a:pPr>
            <a:r>
              <a:rPr lang="en-GB">
                <a:solidFill>
                  <a:schemeClr val="bg1"/>
                </a:solidFill>
                <a:latin typeface="Arial"/>
                <a:ea typeface="+mn-lt"/>
                <a:cs typeface="+mn-lt"/>
              </a:rPr>
              <a:t>Seeing </a:t>
            </a:r>
            <a:endParaRPr lang="en-US">
              <a:solidFill>
                <a:schemeClr val="bg1"/>
              </a:solidFill>
              <a:latin typeface="Arial"/>
              <a:ea typeface="+mn-lt"/>
              <a:cs typeface="+mn-lt"/>
            </a:endParaRPr>
          </a:p>
          <a:p>
            <a:pPr marL="342900" indent="-342900" defTabSz="457200">
              <a:lnSpc>
                <a:spcPct val="90000"/>
              </a:lnSpc>
              <a:spcBef>
                <a:spcPct val="20000"/>
              </a:spcBef>
              <a:spcAft>
                <a:spcPts val="600"/>
              </a:spcAft>
              <a:buFont typeface="Arial"/>
              <a:buChar char="•"/>
            </a:pPr>
            <a:r>
              <a:rPr lang="en-GB">
                <a:solidFill>
                  <a:schemeClr val="bg1"/>
                </a:solidFill>
                <a:latin typeface="Arial"/>
                <a:ea typeface="+mn-lt"/>
                <a:cs typeface="+mn-lt"/>
              </a:rPr>
              <a:t>Touching  </a:t>
            </a:r>
            <a:endParaRPr lang="en-US">
              <a:solidFill>
                <a:schemeClr val="bg1"/>
              </a:solidFill>
              <a:latin typeface="Arial"/>
              <a:ea typeface="+mn-lt"/>
              <a:cs typeface="+mn-lt"/>
            </a:endParaRPr>
          </a:p>
          <a:p>
            <a:pPr marL="342900" indent="-342900" defTabSz="457200">
              <a:lnSpc>
                <a:spcPct val="90000"/>
              </a:lnSpc>
              <a:spcBef>
                <a:spcPct val="20000"/>
              </a:spcBef>
              <a:spcAft>
                <a:spcPts val="600"/>
              </a:spcAft>
              <a:buFont typeface="Arial"/>
              <a:buChar char="•"/>
            </a:pPr>
            <a:r>
              <a:rPr lang="en-GB">
                <a:solidFill>
                  <a:schemeClr val="bg1"/>
                </a:solidFill>
                <a:latin typeface="Arial"/>
                <a:ea typeface="+mn-lt"/>
                <a:cs typeface="+mn-lt"/>
              </a:rPr>
              <a:t>Smelling </a:t>
            </a:r>
            <a:endParaRPr lang="en-US">
              <a:solidFill>
                <a:schemeClr val="bg1"/>
              </a:solidFill>
              <a:latin typeface="Arial"/>
              <a:ea typeface="+mn-lt"/>
              <a:cs typeface="+mn-lt"/>
            </a:endParaRPr>
          </a:p>
          <a:p>
            <a:pPr marL="342900" indent="-342900" defTabSz="457200">
              <a:lnSpc>
                <a:spcPct val="90000"/>
              </a:lnSpc>
              <a:spcBef>
                <a:spcPct val="20000"/>
              </a:spcBef>
              <a:spcAft>
                <a:spcPts val="600"/>
              </a:spcAft>
              <a:buFont typeface="Arial"/>
              <a:buChar char="•"/>
            </a:pPr>
            <a:r>
              <a:rPr lang="en-GB">
                <a:solidFill>
                  <a:schemeClr val="bg1"/>
                </a:solidFill>
                <a:latin typeface="Arial"/>
                <a:ea typeface="+mn-lt"/>
                <a:cs typeface="+mn-lt"/>
              </a:rPr>
              <a:t>Tasting- is a form of communication, according to Berlo (1972). The five channels listed above are crucial for human communication (Kobiruzzaman 2021)</a:t>
            </a:r>
            <a:r>
              <a:rPr lang="en-GB" sz="2000">
                <a:solidFill>
                  <a:schemeClr val="bg1"/>
                </a:solidFill>
                <a:latin typeface="Arial"/>
                <a:ea typeface="+mn-lt"/>
                <a:cs typeface="+mn-lt"/>
              </a:rPr>
              <a:t>.</a:t>
            </a:r>
            <a:r>
              <a:rPr lang="en-GB">
                <a:solidFill>
                  <a:schemeClr val="bg1"/>
                </a:solidFill>
                <a:latin typeface="Arial"/>
                <a:ea typeface="+mn-lt"/>
                <a:cs typeface="+mn-lt"/>
              </a:rPr>
              <a:t> </a:t>
            </a:r>
            <a:endParaRPr lang="en-US">
              <a:solidFill>
                <a:schemeClr val="bg1"/>
              </a:solidFill>
              <a:latin typeface="Arial"/>
            </a:endParaRPr>
          </a:p>
        </p:txBody>
      </p:sp>
      <p:sp>
        <p:nvSpPr>
          <p:cNvPr id="6" name="TextBox 5">
            <a:extLst>
              <a:ext uri="{FF2B5EF4-FFF2-40B4-BE49-F238E27FC236}">
                <a16:creationId xmlns:a16="http://schemas.microsoft.com/office/drawing/2014/main" id="{26FC778A-0E3B-D086-C16E-564574EA5C4C}"/>
              </a:ext>
            </a:extLst>
          </p:cNvPr>
          <p:cNvSpPr txBox="1"/>
          <p:nvPr/>
        </p:nvSpPr>
        <p:spPr>
          <a:xfrm>
            <a:off x="283029" y="4637314"/>
            <a:ext cx="56170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
        <p:nvSpPr>
          <p:cNvPr id="3" name="TextBox 2">
            <a:extLst>
              <a:ext uri="{FF2B5EF4-FFF2-40B4-BE49-F238E27FC236}">
                <a16:creationId xmlns:a16="http://schemas.microsoft.com/office/drawing/2014/main" id="{348C399D-D53A-CD18-7513-A8A8838A0A86}"/>
              </a:ext>
            </a:extLst>
          </p:cNvPr>
          <p:cNvSpPr txBox="1"/>
          <p:nvPr/>
        </p:nvSpPr>
        <p:spPr>
          <a:xfrm>
            <a:off x="420729" y="266807"/>
            <a:ext cx="2671212" cy="39087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Aft>
                <a:spcPts val="600"/>
              </a:spcAft>
              <a:buFont typeface="Wingdings"/>
              <a:buChar char="Ø"/>
            </a:pPr>
            <a:r>
              <a:rPr lang="en-US" b="1">
                <a:solidFill>
                  <a:srgbClr val="373A3C"/>
                </a:solidFill>
                <a:latin typeface="Arial"/>
                <a:cs typeface="Arial"/>
              </a:rPr>
              <a:t>Telephones </a:t>
            </a:r>
          </a:p>
          <a:p>
            <a:pPr marL="285750" indent="-285750">
              <a:spcAft>
                <a:spcPts val="600"/>
              </a:spcAft>
              <a:buFont typeface="Wingdings"/>
              <a:buChar char="Ø"/>
            </a:pPr>
            <a:endParaRPr lang="en-US" b="1">
              <a:solidFill>
                <a:srgbClr val="373A3C"/>
              </a:solidFill>
              <a:latin typeface="Arial"/>
              <a:cs typeface="Arial"/>
            </a:endParaRPr>
          </a:p>
          <a:p>
            <a:pPr marL="285750" indent="-285750">
              <a:spcAft>
                <a:spcPts val="600"/>
              </a:spcAft>
              <a:buFont typeface="Wingdings"/>
              <a:buChar char="Ø"/>
            </a:pPr>
            <a:r>
              <a:rPr lang="en-US" b="1">
                <a:solidFill>
                  <a:srgbClr val="373A3C"/>
                </a:solidFill>
                <a:latin typeface="Arial"/>
                <a:cs typeface="Arial"/>
              </a:rPr>
              <a:t>Internet</a:t>
            </a:r>
          </a:p>
          <a:p>
            <a:pPr marL="285750" indent="-285750">
              <a:spcAft>
                <a:spcPts val="600"/>
              </a:spcAft>
              <a:buFont typeface="Wingdings"/>
              <a:buChar char="Ø"/>
            </a:pPr>
            <a:endParaRPr lang="en-US" b="1">
              <a:solidFill>
                <a:srgbClr val="373A3C"/>
              </a:solidFill>
              <a:latin typeface="Arial"/>
              <a:cs typeface="Arial"/>
            </a:endParaRPr>
          </a:p>
          <a:p>
            <a:pPr marL="285750" indent="-285750">
              <a:spcAft>
                <a:spcPts val="600"/>
              </a:spcAft>
              <a:buFont typeface="Wingdings"/>
              <a:buChar char="Ø"/>
            </a:pPr>
            <a:r>
              <a:rPr lang="en-US" b="1">
                <a:solidFill>
                  <a:srgbClr val="373A3C"/>
                </a:solidFill>
                <a:latin typeface="Arial"/>
                <a:cs typeface="Arial"/>
              </a:rPr>
              <a:t>Social media</a:t>
            </a:r>
          </a:p>
          <a:p>
            <a:pPr marL="285750" indent="-285750">
              <a:spcAft>
                <a:spcPts val="600"/>
              </a:spcAft>
              <a:buFont typeface="Wingdings"/>
              <a:buChar char="Ø"/>
            </a:pPr>
            <a:endParaRPr lang="en-US" b="1">
              <a:solidFill>
                <a:srgbClr val="373A3C"/>
              </a:solidFill>
              <a:latin typeface="Arial"/>
              <a:cs typeface="Arial"/>
            </a:endParaRPr>
          </a:p>
          <a:p>
            <a:pPr marL="285750" indent="-285750">
              <a:spcAft>
                <a:spcPts val="600"/>
              </a:spcAft>
              <a:buFont typeface="Wingdings"/>
              <a:buChar char="Ø"/>
            </a:pPr>
            <a:r>
              <a:rPr lang="en-US" b="1">
                <a:solidFill>
                  <a:srgbClr val="373A3C"/>
                </a:solidFill>
                <a:latin typeface="Arial"/>
                <a:cs typeface="Arial"/>
              </a:rPr>
              <a:t>Television</a:t>
            </a:r>
          </a:p>
          <a:p>
            <a:pPr marL="285750" indent="-285750">
              <a:spcAft>
                <a:spcPts val="600"/>
              </a:spcAft>
              <a:buFont typeface="Wingdings"/>
              <a:buChar char="Ø"/>
            </a:pPr>
            <a:endParaRPr lang="en-US" b="1">
              <a:solidFill>
                <a:srgbClr val="373A3C"/>
              </a:solidFill>
              <a:latin typeface="Arial"/>
              <a:cs typeface="Arial"/>
            </a:endParaRPr>
          </a:p>
          <a:p>
            <a:pPr marL="285750" indent="-285750">
              <a:spcAft>
                <a:spcPts val="600"/>
              </a:spcAft>
              <a:buFont typeface="Wingdings"/>
              <a:buChar char="Ø"/>
            </a:pPr>
            <a:r>
              <a:rPr lang="en-US" b="1">
                <a:solidFill>
                  <a:srgbClr val="373A3C"/>
                </a:solidFill>
                <a:latin typeface="Arial"/>
                <a:cs typeface="Arial"/>
              </a:rPr>
              <a:t>Radio </a:t>
            </a:r>
          </a:p>
          <a:p>
            <a:pPr marL="285750" indent="-285750">
              <a:spcAft>
                <a:spcPts val="600"/>
              </a:spcAft>
              <a:buFont typeface="Wingdings"/>
              <a:buChar char="Ø"/>
            </a:pPr>
            <a:endParaRPr lang="en-US" b="1">
              <a:solidFill>
                <a:srgbClr val="373A3C"/>
              </a:solidFill>
              <a:latin typeface="Arial"/>
              <a:cs typeface="Arial"/>
            </a:endParaRPr>
          </a:p>
          <a:p>
            <a:pPr marL="285750" indent="-285750">
              <a:spcAft>
                <a:spcPts val="600"/>
              </a:spcAft>
              <a:buFont typeface="Wingdings"/>
              <a:buChar char="Ø"/>
            </a:pPr>
            <a:r>
              <a:rPr lang="en-US" b="1">
                <a:solidFill>
                  <a:srgbClr val="373A3C"/>
                </a:solidFill>
                <a:latin typeface="Arial"/>
                <a:cs typeface="Arial"/>
              </a:rPr>
              <a:t>Newspaper </a:t>
            </a:r>
          </a:p>
        </p:txBody>
      </p:sp>
      <p:sp>
        <p:nvSpPr>
          <p:cNvPr id="5" name="TextBox 4">
            <a:extLst>
              <a:ext uri="{FF2B5EF4-FFF2-40B4-BE49-F238E27FC236}">
                <a16:creationId xmlns:a16="http://schemas.microsoft.com/office/drawing/2014/main" id="{1963C10C-C5BA-D5AD-CB38-8A18F00EFB92}"/>
              </a:ext>
            </a:extLst>
          </p:cNvPr>
          <p:cNvSpPr txBox="1"/>
          <p:nvPr/>
        </p:nvSpPr>
        <p:spPr>
          <a:xfrm>
            <a:off x="2917371" y="2057400"/>
            <a:ext cx="2489526" cy="1200329"/>
          </a:xfrm>
          <a:prstGeom prst="rect">
            <a:avLst/>
          </a:prstGeom>
          <a:noFill/>
        </p:spPr>
        <p:txBody>
          <a:bodyPr wrap="square" rtlCol="0">
            <a:spAutoFit/>
          </a:bodyPr>
          <a:lstStyle/>
          <a:p>
            <a:r>
              <a:rPr lang="en-GB"/>
              <a:t>In a Health And Social Care Setting these channels are essential.</a:t>
            </a:r>
          </a:p>
        </p:txBody>
      </p:sp>
      <p:cxnSp>
        <p:nvCxnSpPr>
          <p:cNvPr id="9" name="Straight Arrow Connector 8">
            <a:extLst>
              <a:ext uri="{FF2B5EF4-FFF2-40B4-BE49-F238E27FC236}">
                <a16:creationId xmlns:a16="http://schemas.microsoft.com/office/drawing/2014/main" id="{3AFC24CC-F016-927C-C884-F5BB35999C5A}"/>
              </a:ext>
            </a:extLst>
          </p:cNvPr>
          <p:cNvCxnSpPr/>
          <p:nvPr/>
        </p:nvCxnSpPr>
        <p:spPr>
          <a:xfrm flipH="1">
            <a:off x="2362064" y="2710543"/>
            <a:ext cx="55530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B2A0998-274C-3547-FFBC-D3514594ED60}"/>
              </a:ext>
            </a:extLst>
          </p:cNvPr>
          <p:cNvCxnSpPr>
            <a:cxnSpLocks/>
          </p:cNvCxnSpPr>
          <p:nvPr/>
        </p:nvCxnSpPr>
        <p:spPr>
          <a:xfrm flipH="1">
            <a:off x="2144486" y="2471057"/>
            <a:ext cx="772885"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0180D650-D278-A1D1-CC03-035DACE6C4DC}"/>
              </a:ext>
            </a:extLst>
          </p:cNvPr>
          <p:cNvSpPr txBox="1"/>
          <p:nvPr/>
        </p:nvSpPr>
        <p:spPr>
          <a:xfrm>
            <a:off x="10230465" y="640817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Rubina </a:t>
            </a:r>
            <a:r>
              <a:rPr lang="en-GB" dirty="0" err="1"/>
              <a:t>Akbur</a:t>
            </a:r>
          </a:p>
        </p:txBody>
      </p:sp>
    </p:spTree>
    <p:extLst>
      <p:ext uri="{BB962C8B-B14F-4D97-AF65-F5344CB8AC3E}">
        <p14:creationId xmlns:p14="http://schemas.microsoft.com/office/powerpoint/2010/main" val="34941242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BDC93-32CD-81E2-D42B-C7A87256144C}"/>
              </a:ext>
            </a:extLst>
          </p:cNvPr>
          <p:cNvSpPr>
            <a:spLocks noGrp="1"/>
          </p:cNvSpPr>
          <p:nvPr>
            <p:ph type="title"/>
          </p:nvPr>
        </p:nvSpPr>
        <p:spPr/>
        <p:txBody>
          <a:bodyPr/>
          <a:lstStyle/>
          <a:p>
            <a:r>
              <a:rPr lang="en-GB" sz="3600">
                <a:latin typeface="Arial"/>
                <a:cs typeface="Arial"/>
              </a:rPr>
              <a:t>COMMUNICATION CHANNELS</a:t>
            </a:r>
          </a:p>
        </p:txBody>
      </p:sp>
      <p:sp>
        <p:nvSpPr>
          <p:cNvPr id="3" name="Content Placeholder 2">
            <a:extLst>
              <a:ext uri="{FF2B5EF4-FFF2-40B4-BE49-F238E27FC236}">
                <a16:creationId xmlns:a16="http://schemas.microsoft.com/office/drawing/2014/main" id="{3BEAB310-761E-9898-A628-808DFDC4DA21}"/>
              </a:ext>
            </a:extLst>
          </p:cNvPr>
          <p:cNvSpPr>
            <a:spLocks noGrp="1"/>
          </p:cNvSpPr>
          <p:nvPr>
            <p:ph idx="1"/>
          </p:nvPr>
        </p:nvSpPr>
        <p:spPr>
          <a:xfrm>
            <a:off x="806422" y="3426739"/>
            <a:ext cx="4101631" cy="2355331"/>
          </a:xfrm>
        </p:spPr>
        <p:txBody>
          <a:bodyPr>
            <a:noAutofit/>
          </a:bodyPr>
          <a:lstStyle/>
          <a:p>
            <a:pPr marL="0" indent="0">
              <a:buNone/>
            </a:pPr>
            <a:r>
              <a:rPr lang="en-GB" sz="2000">
                <a:latin typeface="Arial"/>
                <a:cs typeface="Arial"/>
              </a:rPr>
              <a:t>This figure illustrates how various communication mediums affect people differently, both positively and negatively. In a health and social care setting face to face communication is more effective as you know the other person is listening and being attentive.</a:t>
            </a:r>
            <a:r>
              <a:rPr lang="en-GB" sz="2000" dirty="0">
                <a:latin typeface="Arial"/>
                <a:cs typeface="Arial"/>
              </a:rPr>
              <a:t> </a:t>
            </a:r>
            <a:endParaRPr lang="en-US">
              <a:latin typeface="Century Gothic"/>
              <a:cs typeface="Arial"/>
            </a:endParaRPr>
          </a:p>
          <a:p>
            <a:pPr marL="0" indent="0">
              <a:buNone/>
            </a:pPr>
            <a:r>
              <a:rPr lang="en-GB" sz="2000" dirty="0">
                <a:latin typeface="Century Gothic"/>
                <a:cs typeface="Arial"/>
              </a:rPr>
              <a:t>According to </a:t>
            </a:r>
            <a:r>
              <a:rPr lang="en-GB" sz="2000" dirty="0" err="1">
                <a:latin typeface="Century Gothic"/>
                <a:cs typeface="Arial"/>
              </a:rPr>
              <a:t>Tarulescu</a:t>
            </a:r>
            <a:r>
              <a:rPr lang="en-GB" sz="2000" dirty="0">
                <a:latin typeface="Century Gothic"/>
                <a:cs typeface="Arial"/>
              </a:rPr>
              <a:t> (2006), face-to-face discussion allows for the reading of nonverbal cues such as facial expressions, gestures, and tone of voice.</a:t>
            </a:r>
            <a:endParaRPr lang="en-GB">
              <a:latin typeface="Century Gothic"/>
              <a:cs typeface="Arial"/>
            </a:endParaRPr>
          </a:p>
          <a:p>
            <a:pPr marL="0" indent="0">
              <a:buNone/>
            </a:pPr>
            <a:endParaRPr lang="en-GB" sz="2000" dirty="0">
              <a:latin typeface="Arial"/>
              <a:cs typeface="Arial"/>
            </a:endParaRPr>
          </a:p>
        </p:txBody>
      </p:sp>
      <p:pic>
        <p:nvPicPr>
          <p:cNvPr id="4" name="Picture 4" descr="A picture containing text&#10;&#10;Description automatically generated">
            <a:extLst>
              <a:ext uri="{FF2B5EF4-FFF2-40B4-BE49-F238E27FC236}">
                <a16:creationId xmlns:a16="http://schemas.microsoft.com/office/drawing/2014/main" id="{7B6F8EA1-A5B3-E0BD-ADA2-862EEE9D9164}"/>
              </a:ext>
            </a:extLst>
          </p:cNvPr>
          <p:cNvPicPr>
            <a:picLocks noChangeAspect="1"/>
          </p:cNvPicPr>
          <p:nvPr/>
        </p:nvPicPr>
        <p:blipFill rotWithShape="1">
          <a:blip r:embed="rId2"/>
          <a:srcRect l="7350" t="30571" r="50668" b="10817"/>
          <a:stretch/>
        </p:blipFill>
        <p:spPr>
          <a:xfrm>
            <a:off x="5285273" y="2123066"/>
            <a:ext cx="6571741" cy="4054230"/>
          </a:xfrm>
          <a:prstGeom prst="rect">
            <a:avLst/>
          </a:prstGeom>
        </p:spPr>
      </p:pic>
      <p:sp>
        <p:nvSpPr>
          <p:cNvPr id="5" name="TextBox 4">
            <a:extLst>
              <a:ext uri="{FF2B5EF4-FFF2-40B4-BE49-F238E27FC236}">
                <a16:creationId xmlns:a16="http://schemas.microsoft.com/office/drawing/2014/main" id="{13DECFD2-A5F2-BB2F-B7F9-BE24AE6545DE}"/>
              </a:ext>
            </a:extLst>
          </p:cNvPr>
          <p:cNvSpPr txBox="1"/>
          <p:nvPr/>
        </p:nvSpPr>
        <p:spPr>
          <a:xfrm>
            <a:off x="5132437" y="6317545"/>
            <a:ext cx="2211204" cy="400110"/>
          </a:xfrm>
          <a:prstGeom prst="rect">
            <a:avLst/>
          </a:prstGeom>
          <a:noFill/>
        </p:spPr>
        <p:txBody>
          <a:bodyPr wrap="square" lIns="91440" tIns="45720" rIns="91440" bIns="45720" rtlCol="0" anchor="t">
            <a:spAutoFit/>
          </a:bodyPr>
          <a:lstStyle/>
          <a:p>
            <a:pPr algn="r"/>
            <a:r>
              <a:rPr lang="en-GB" sz="2000">
                <a:latin typeface="Arial"/>
                <a:cs typeface="Arial"/>
              </a:rPr>
              <a:t>(</a:t>
            </a:r>
            <a:r>
              <a:rPr lang="en-GB" sz="2000" err="1">
                <a:latin typeface="Arial"/>
                <a:cs typeface="Arial"/>
              </a:rPr>
              <a:t>LibreTexts</a:t>
            </a:r>
            <a:r>
              <a:rPr lang="en-GB" sz="2000">
                <a:latin typeface="Arial"/>
                <a:cs typeface="Arial"/>
              </a:rPr>
              <a:t> 2020)</a:t>
            </a:r>
            <a:endParaRPr lang="en-US"/>
          </a:p>
        </p:txBody>
      </p:sp>
      <p:sp>
        <p:nvSpPr>
          <p:cNvPr id="6" name="TextBox 5">
            <a:extLst>
              <a:ext uri="{FF2B5EF4-FFF2-40B4-BE49-F238E27FC236}">
                <a16:creationId xmlns:a16="http://schemas.microsoft.com/office/drawing/2014/main" id="{59B2633E-FEB7-1E86-0C88-59C5438010A8}"/>
              </a:ext>
            </a:extLst>
          </p:cNvPr>
          <p:cNvSpPr txBox="1"/>
          <p:nvPr/>
        </p:nvSpPr>
        <p:spPr>
          <a:xfrm>
            <a:off x="10255046" y="635901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Rubina </a:t>
            </a:r>
            <a:r>
              <a:rPr lang="en-GB" dirty="0" err="1">
                <a:ea typeface="+mn-lt"/>
                <a:cs typeface="+mn-lt"/>
              </a:rPr>
              <a:t>Akbur</a:t>
            </a:r>
            <a:endParaRPr lang="en-US" dirty="0" err="1"/>
          </a:p>
        </p:txBody>
      </p:sp>
    </p:spTree>
    <p:extLst>
      <p:ext uri="{BB962C8B-B14F-4D97-AF65-F5344CB8AC3E}">
        <p14:creationId xmlns:p14="http://schemas.microsoft.com/office/powerpoint/2010/main" val="1596165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A picture containing graphical user interface&#10;&#10;Description automatically generated">
            <a:extLst>
              <a:ext uri="{FF2B5EF4-FFF2-40B4-BE49-F238E27FC236}">
                <a16:creationId xmlns:a16="http://schemas.microsoft.com/office/drawing/2014/main" id="{521D1BD7-7DB2-829C-7AA2-B33CAB8EE194}"/>
              </a:ext>
            </a:extLst>
          </p:cNvPr>
          <p:cNvPicPr>
            <a:picLocks noChangeAspect="1"/>
          </p:cNvPicPr>
          <p:nvPr/>
        </p:nvPicPr>
        <p:blipFill>
          <a:blip r:embed="rId2"/>
          <a:stretch>
            <a:fillRect/>
          </a:stretch>
        </p:blipFill>
        <p:spPr>
          <a:xfrm>
            <a:off x="5129982" y="220618"/>
            <a:ext cx="6602361" cy="4388861"/>
          </a:xfrm>
          <a:prstGeom prst="rect">
            <a:avLst/>
          </a:prstGeom>
        </p:spPr>
      </p:pic>
      <p:sp>
        <p:nvSpPr>
          <p:cNvPr id="2" name="Rectangle: Rounded Corners 1">
            <a:extLst>
              <a:ext uri="{FF2B5EF4-FFF2-40B4-BE49-F238E27FC236}">
                <a16:creationId xmlns:a16="http://schemas.microsoft.com/office/drawing/2014/main" id="{D3F992F5-E0E4-CAC8-68EC-7190740B1B01}"/>
              </a:ext>
            </a:extLst>
          </p:cNvPr>
          <p:cNvSpPr/>
          <p:nvPr/>
        </p:nvSpPr>
        <p:spPr>
          <a:xfrm>
            <a:off x="95864" y="1263444"/>
            <a:ext cx="4058136" cy="3277629"/>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a:latin typeface="Arial"/>
                <a:cs typeface="Arial"/>
              </a:rPr>
              <a:t>The term "communication channel" refers to the medium or media that the message travels through  (</a:t>
            </a:r>
            <a:r>
              <a:rPr lang="en-GB" b="1">
                <a:latin typeface="Arial"/>
                <a:cs typeface="Arial"/>
              </a:rPr>
              <a:t>Rayudu, 2009).</a:t>
            </a:r>
            <a:endParaRPr lang="en-US">
              <a:latin typeface="Arial"/>
              <a:ea typeface="+mn-lt"/>
              <a:cs typeface="+mn-lt"/>
            </a:endParaRPr>
          </a:p>
          <a:p>
            <a:endParaRPr lang="en-GB">
              <a:latin typeface="Arial"/>
              <a:cs typeface="Arial"/>
            </a:endParaRPr>
          </a:p>
          <a:p>
            <a:r>
              <a:rPr lang="en-GB" sz="1600" dirty="0">
                <a:ea typeface="+mn-lt"/>
                <a:cs typeface="+mn-lt"/>
              </a:rPr>
              <a:t>Communications channels are methods of communicating with others that include phone calls, text messages, emails, social media, and even video calls. These are some of the most effective methods of communicating in health and social care.</a:t>
            </a:r>
            <a:endParaRPr lang="en-GB" sz="1600" dirty="0"/>
          </a:p>
        </p:txBody>
      </p:sp>
      <p:sp>
        <p:nvSpPr>
          <p:cNvPr id="3" name="TextBox 2">
            <a:extLst>
              <a:ext uri="{FF2B5EF4-FFF2-40B4-BE49-F238E27FC236}">
                <a16:creationId xmlns:a16="http://schemas.microsoft.com/office/drawing/2014/main" id="{75AC5655-BC01-6C7B-AE11-20A16D500FC3}"/>
              </a:ext>
            </a:extLst>
          </p:cNvPr>
          <p:cNvSpPr txBox="1"/>
          <p:nvPr/>
        </p:nvSpPr>
        <p:spPr>
          <a:xfrm>
            <a:off x="78658" y="97093"/>
            <a:ext cx="4980038"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a:solidFill>
                  <a:schemeClr val="bg1"/>
                </a:solidFill>
              </a:rPr>
              <a:t>CHANNELS IMPROVING COMMUNICATION</a:t>
            </a:r>
            <a:endParaRPr lang="en-US">
              <a:solidFill>
                <a:schemeClr val="bg1"/>
              </a:solidFill>
            </a:endParaRPr>
          </a:p>
        </p:txBody>
      </p:sp>
      <p:sp>
        <p:nvSpPr>
          <p:cNvPr id="4" name="TextBox 3">
            <a:extLst>
              <a:ext uri="{FF2B5EF4-FFF2-40B4-BE49-F238E27FC236}">
                <a16:creationId xmlns:a16="http://schemas.microsoft.com/office/drawing/2014/main" id="{30D938B1-4AFB-AB26-A7C8-4F299BD80787}"/>
              </a:ext>
            </a:extLst>
          </p:cNvPr>
          <p:cNvSpPr txBox="1"/>
          <p:nvPr/>
        </p:nvSpPr>
        <p:spPr>
          <a:xfrm>
            <a:off x="10365658" y="630985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Rubina </a:t>
            </a:r>
            <a:r>
              <a:rPr lang="en-GB" dirty="0" err="1"/>
              <a:t>Akbur</a:t>
            </a:r>
          </a:p>
        </p:txBody>
      </p:sp>
    </p:spTree>
    <p:extLst>
      <p:ext uri="{BB962C8B-B14F-4D97-AF65-F5344CB8AC3E}">
        <p14:creationId xmlns:p14="http://schemas.microsoft.com/office/powerpoint/2010/main" val="3595333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Pen placed on top of a signature line">
            <a:extLst>
              <a:ext uri="{FF2B5EF4-FFF2-40B4-BE49-F238E27FC236}">
                <a16:creationId xmlns:a16="http://schemas.microsoft.com/office/drawing/2014/main" id="{DF51C124-BE41-9C27-1AFF-CD3E6FDF96B9}"/>
              </a:ext>
            </a:extLst>
          </p:cNvPr>
          <p:cNvPicPr>
            <a:picLocks noChangeAspect="1"/>
          </p:cNvPicPr>
          <p:nvPr/>
        </p:nvPicPr>
        <p:blipFill rotWithShape="1">
          <a:blip r:embed="rId2">
            <a:duotone>
              <a:schemeClr val="accent1">
                <a:shade val="45000"/>
                <a:satMod val="135000"/>
              </a:schemeClr>
              <a:prstClr val="white"/>
            </a:duotone>
          </a:blip>
          <a:srcRect l="40772" r="-4" b="-4"/>
          <a:stretch/>
        </p:blipFill>
        <p:spPr>
          <a:xfrm>
            <a:off x="6108700" y="-1"/>
            <a:ext cx="6094450" cy="6858001"/>
          </a:xfrm>
          <a:prstGeom prst="rect">
            <a:avLst/>
          </a:prstGeom>
        </p:spPr>
      </p:pic>
      <p:sp>
        <p:nvSpPr>
          <p:cNvPr id="9" name="Freeform 16">
            <a:extLst>
              <a:ext uri="{FF2B5EF4-FFF2-40B4-BE49-F238E27FC236}">
                <a16:creationId xmlns:a16="http://schemas.microsoft.com/office/drawing/2014/main" id="{3994EE40-F54F-48E5-826B-B45158209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485467" cy="6858000"/>
          </a:xfrm>
          <a:custGeom>
            <a:avLst/>
            <a:gdLst>
              <a:gd name="connsiteX0" fmla="*/ 0 w 6485467"/>
              <a:gd name="connsiteY0" fmla="*/ 0 h 6858000"/>
              <a:gd name="connsiteX1" fmla="*/ 6485467 w 6485467"/>
              <a:gd name="connsiteY1" fmla="*/ 0 h 6858000"/>
              <a:gd name="connsiteX2" fmla="*/ 6485467 w 6485467"/>
              <a:gd name="connsiteY2" fmla="*/ 1900238 h 6858000"/>
              <a:gd name="connsiteX3" fmla="*/ 6115051 w 6485467"/>
              <a:gd name="connsiteY3" fmla="*/ 2178050 h 6858000"/>
              <a:gd name="connsiteX4" fmla="*/ 6110817 w 6485467"/>
              <a:gd name="connsiteY4" fmla="*/ 2184400 h 6858000"/>
              <a:gd name="connsiteX5" fmla="*/ 6104467 w 6485467"/>
              <a:gd name="connsiteY5" fmla="*/ 2193925 h 6858000"/>
              <a:gd name="connsiteX6" fmla="*/ 6098117 w 6485467"/>
              <a:gd name="connsiteY6" fmla="*/ 2201863 h 6858000"/>
              <a:gd name="connsiteX7" fmla="*/ 6098117 w 6485467"/>
              <a:gd name="connsiteY7" fmla="*/ 2211388 h 6858000"/>
              <a:gd name="connsiteX8" fmla="*/ 6098117 w 6485467"/>
              <a:gd name="connsiteY8" fmla="*/ 2220913 h 6858000"/>
              <a:gd name="connsiteX9" fmla="*/ 6104467 w 6485467"/>
              <a:gd name="connsiteY9" fmla="*/ 2228850 h 6858000"/>
              <a:gd name="connsiteX10" fmla="*/ 6110817 w 6485467"/>
              <a:gd name="connsiteY10" fmla="*/ 2238375 h 6858000"/>
              <a:gd name="connsiteX11" fmla="*/ 6115051 w 6485467"/>
              <a:gd name="connsiteY11" fmla="*/ 2244725 h 6858000"/>
              <a:gd name="connsiteX12" fmla="*/ 6485467 w 6485467"/>
              <a:gd name="connsiteY12" fmla="*/ 2522538 h 6858000"/>
              <a:gd name="connsiteX13" fmla="*/ 6485467 w 6485467"/>
              <a:gd name="connsiteY13" fmla="*/ 6858000 h 6858000"/>
              <a:gd name="connsiteX14" fmla="*/ 0 w 6485467"/>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485467" h="6858000">
                <a:moveTo>
                  <a:pt x="0" y="0"/>
                </a:moveTo>
                <a:lnTo>
                  <a:pt x="6485467" y="0"/>
                </a:lnTo>
                <a:lnTo>
                  <a:pt x="6485467" y="1900238"/>
                </a:lnTo>
                <a:lnTo>
                  <a:pt x="6115051" y="2178050"/>
                </a:lnTo>
                <a:lnTo>
                  <a:pt x="6110817" y="2184400"/>
                </a:lnTo>
                <a:lnTo>
                  <a:pt x="6104467" y="2193925"/>
                </a:lnTo>
                <a:lnTo>
                  <a:pt x="6098117" y="2201863"/>
                </a:lnTo>
                <a:lnTo>
                  <a:pt x="6098117" y="2211388"/>
                </a:lnTo>
                <a:lnTo>
                  <a:pt x="6098117" y="2220913"/>
                </a:lnTo>
                <a:lnTo>
                  <a:pt x="6104467" y="2228850"/>
                </a:lnTo>
                <a:lnTo>
                  <a:pt x="6110817" y="2238375"/>
                </a:lnTo>
                <a:lnTo>
                  <a:pt x="6115051" y="2244725"/>
                </a:lnTo>
                <a:lnTo>
                  <a:pt x="6485467" y="2522538"/>
                </a:lnTo>
                <a:lnTo>
                  <a:pt x="6485467" y="6858000"/>
                </a:lnTo>
                <a:lnTo>
                  <a:pt x="0" y="6858000"/>
                </a:lnTo>
                <a:close/>
              </a:path>
            </a:pathLst>
          </a:custGeom>
          <a:solidFill>
            <a:schemeClr val="bg1">
              <a:lumMod val="85000"/>
              <a:lumOff val="1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3108E4-75E3-D7FC-01AD-5B27342850FF}"/>
              </a:ext>
            </a:extLst>
          </p:cNvPr>
          <p:cNvSpPr>
            <a:spLocks noGrp="1"/>
          </p:cNvSpPr>
          <p:nvPr>
            <p:ph type="title"/>
          </p:nvPr>
        </p:nvSpPr>
        <p:spPr>
          <a:xfrm>
            <a:off x="773129" y="115349"/>
            <a:ext cx="5070100" cy="1559412"/>
          </a:xfrm>
        </p:spPr>
        <p:txBody>
          <a:bodyPr>
            <a:normAutofit/>
          </a:bodyPr>
          <a:lstStyle/>
          <a:p>
            <a:pPr algn="ctr"/>
            <a:r>
              <a:rPr lang="en-GB" sz="3200">
                <a:latin typeface="Century Gothic"/>
                <a:cs typeface="Arial"/>
              </a:rPr>
              <a:t>CONCLUSION AND RECOMMENDATION</a:t>
            </a:r>
            <a:endParaRPr lang="en-US" sz="3200">
              <a:latin typeface="Century Gothic"/>
            </a:endParaRPr>
          </a:p>
        </p:txBody>
      </p:sp>
      <p:sp>
        <p:nvSpPr>
          <p:cNvPr id="3" name="Content Placeholder 2">
            <a:extLst>
              <a:ext uri="{FF2B5EF4-FFF2-40B4-BE49-F238E27FC236}">
                <a16:creationId xmlns:a16="http://schemas.microsoft.com/office/drawing/2014/main" id="{F7EDDCD7-628E-FC66-A669-E9806D968BBF}"/>
              </a:ext>
            </a:extLst>
          </p:cNvPr>
          <p:cNvSpPr>
            <a:spLocks noGrp="1"/>
          </p:cNvSpPr>
          <p:nvPr>
            <p:ph idx="1"/>
          </p:nvPr>
        </p:nvSpPr>
        <p:spPr>
          <a:xfrm>
            <a:off x="118164" y="1694372"/>
            <a:ext cx="6223503" cy="4959554"/>
          </a:xfrm>
        </p:spPr>
        <p:txBody>
          <a:bodyPr vert="horz" lIns="91440" tIns="45720" rIns="91440" bIns="45720" rtlCol="0" anchor="ctr">
            <a:noAutofit/>
          </a:bodyPr>
          <a:lstStyle/>
          <a:p>
            <a:r>
              <a:rPr lang="en-GB" sz="1600">
                <a:latin typeface="Arial"/>
                <a:ea typeface="+mn-lt"/>
                <a:cs typeface="+mn-lt"/>
              </a:rPr>
              <a:t>To conclude, when communication is established well, all engaged individuals are consistently satisfied and feel like they have accomplished something. </a:t>
            </a:r>
          </a:p>
          <a:p>
            <a:r>
              <a:rPr lang="en-GB" sz="1600">
                <a:latin typeface="Arial"/>
                <a:ea typeface="+mn-lt"/>
                <a:cs typeface="+mn-lt"/>
              </a:rPr>
              <a:t>Once a message has been sent through the proper channels, there is no opportunity for misinterpretation or the need for revisions.</a:t>
            </a:r>
          </a:p>
          <a:p>
            <a:r>
              <a:rPr lang="en-GB" sz="1600">
                <a:latin typeface="Arial"/>
                <a:ea typeface="+mn-lt"/>
                <a:cs typeface="+mn-lt"/>
              </a:rPr>
              <a:t> Additionally, face-to-face contact is among the finest methods of communication in Health and Social Care since it allows you to observe a person's attitude and level of understanding. </a:t>
            </a:r>
            <a:endParaRPr lang="en-GB" sz="1600">
              <a:latin typeface="Arial"/>
              <a:cs typeface="Arial"/>
            </a:endParaRPr>
          </a:p>
          <a:p>
            <a:r>
              <a:rPr lang="en-GB" sz="1600">
                <a:latin typeface="Arial"/>
                <a:ea typeface="+mn-lt"/>
                <a:cs typeface="+mn-lt"/>
              </a:rPr>
              <a:t>Overall, after examining all the model theories, using the SCHAMMS model in Health and Social Care is advised since it is the only one that enables you to receive feedback after interacting.</a:t>
            </a:r>
          </a:p>
          <a:p>
            <a:r>
              <a:rPr lang="en-GB" sz="1600"/>
              <a:t>Summerlin (1991). This model included the ideas of encoding and decoding as well as the principles of feedback in the sender and receiver.</a:t>
            </a:r>
            <a:endParaRPr lang="en-GB" sz="1600">
              <a:latin typeface="Arial"/>
              <a:cs typeface="Arial"/>
            </a:endParaRPr>
          </a:p>
        </p:txBody>
      </p:sp>
      <p:sp>
        <p:nvSpPr>
          <p:cNvPr id="4" name="TextBox 3">
            <a:extLst>
              <a:ext uri="{FF2B5EF4-FFF2-40B4-BE49-F238E27FC236}">
                <a16:creationId xmlns:a16="http://schemas.microsoft.com/office/drawing/2014/main" id="{5982A854-9672-C801-51FB-E3AD8AABF30A}"/>
              </a:ext>
            </a:extLst>
          </p:cNvPr>
          <p:cNvSpPr txBox="1"/>
          <p:nvPr/>
        </p:nvSpPr>
        <p:spPr>
          <a:xfrm>
            <a:off x="7406640" y="1046480"/>
            <a:ext cx="42234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solidFill>
                <a:schemeClr val="bg1"/>
              </a:solidFill>
            </a:endParaRPr>
          </a:p>
        </p:txBody>
      </p:sp>
      <p:sp>
        <p:nvSpPr>
          <p:cNvPr id="6" name="TextBox 5">
            <a:extLst>
              <a:ext uri="{FF2B5EF4-FFF2-40B4-BE49-F238E27FC236}">
                <a16:creationId xmlns:a16="http://schemas.microsoft.com/office/drawing/2014/main" id="{C2BDC287-1DE5-F89A-E576-91AD4916442C}"/>
              </a:ext>
            </a:extLst>
          </p:cNvPr>
          <p:cNvSpPr txBox="1"/>
          <p:nvPr/>
        </p:nvSpPr>
        <p:spPr>
          <a:xfrm>
            <a:off x="10377949" y="639588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000000"/>
                </a:solidFill>
              </a:rPr>
              <a:t>Rubina </a:t>
            </a:r>
            <a:r>
              <a:rPr lang="en-GB" dirty="0" err="1">
                <a:solidFill>
                  <a:srgbClr val="000000"/>
                </a:solidFill>
              </a:rPr>
              <a:t>Akbur</a:t>
            </a:r>
          </a:p>
        </p:txBody>
      </p:sp>
    </p:spTree>
    <p:extLst>
      <p:ext uri="{BB962C8B-B14F-4D97-AF65-F5344CB8AC3E}">
        <p14:creationId xmlns:p14="http://schemas.microsoft.com/office/powerpoint/2010/main" val="2196066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B9607A7-C194-45C1-9EA4-D513E02DC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6">
            <a:extLst>
              <a:ext uri="{FF2B5EF4-FFF2-40B4-BE49-F238E27FC236}">
                <a16:creationId xmlns:a16="http://schemas.microsoft.com/office/drawing/2014/main" id="{CBFF659F-D040-4A67-B951-3D6D61BB1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000000"/>
          </a:solid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BF2369B-6A1A-D033-B2C1-263D41C0ACA4}"/>
              </a:ext>
            </a:extLst>
          </p:cNvPr>
          <p:cNvSpPr>
            <a:spLocks noGrp="1"/>
          </p:cNvSpPr>
          <p:nvPr>
            <p:ph type="title"/>
          </p:nvPr>
        </p:nvSpPr>
        <p:spPr>
          <a:xfrm>
            <a:off x="810000" y="447188"/>
            <a:ext cx="10571998" cy="970450"/>
          </a:xfrm>
          <a:effectLst/>
        </p:spPr>
        <p:txBody>
          <a:bodyPr>
            <a:normAutofit/>
          </a:bodyPr>
          <a:lstStyle/>
          <a:p>
            <a:r>
              <a:rPr lang="en-GB">
                <a:cs typeface="Calibri Light"/>
              </a:rPr>
              <a:t>Reference Page</a:t>
            </a:r>
            <a:endParaRPr lang="en-GB"/>
          </a:p>
        </p:txBody>
      </p:sp>
      <p:sp>
        <p:nvSpPr>
          <p:cNvPr id="3" name="Content Placeholder 2">
            <a:extLst>
              <a:ext uri="{FF2B5EF4-FFF2-40B4-BE49-F238E27FC236}">
                <a16:creationId xmlns:a16="http://schemas.microsoft.com/office/drawing/2014/main" id="{B2D5F2E2-1A40-74CA-C001-7F182B240D83}"/>
              </a:ext>
            </a:extLst>
          </p:cNvPr>
          <p:cNvSpPr>
            <a:spLocks noGrp="1"/>
          </p:cNvSpPr>
          <p:nvPr>
            <p:ph idx="1"/>
          </p:nvPr>
        </p:nvSpPr>
        <p:spPr>
          <a:xfrm>
            <a:off x="370005" y="1990303"/>
            <a:ext cx="10940250" cy="4802469"/>
          </a:xfrm>
          <a:effectLst/>
        </p:spPr>
        <p:txBody>
          <a:bodyPr vert="horz" lIns="91440" tIns="45720" rIns="91440" bIns="45720" rtlCol="0" anchor="ctr">
            <a:noAutofit/>
          </a:bodyPr>
          <a:lstStyle/>
          <a:p>
            <a:pPr marL="0" indent="0">
              <a:lnSpc>
                <a:spcPct val="150000"/>
              </a:lnSpc>
              <a:buNone/>
            </a:pPr>
            <a:r>
              <a:rPr lang="en-GB" sz="1200" dirty="0">
                <a:latin typeface="Arial"/>
                <a:ea typeface="+mn-lt"/>
                <a:cs typeface="+mn-lt"/>
              </a:rPr>
              <a:t>Belbin, R.M,(2010). </a:t>
            </a:r>
            <a:r>
              <a:rPr lang="en-GB" sz="1200" i="1" dirty="0">
                <a:latin typeface="Arial"/>
                <a:ea typeface="+mn-lt"/>
                <a:cs typeface="+mn-lt"/>
              </a:rPr>
              <a:t>Management teams why they succeed or fail </a:t>
            </a:r>
            <a:r>
              <a:rPr lang="en-GB" sz="1200" dirty="0">
                <a:latin typeface="Arial"/>
                <a:ea typeface="+mn-lt"/>
                <a:cs typeface="+mn-lt"/>
              </a:rPr>
              <a:t>. 3rd </a:t>
            </a:r>
            <a:r>
              <a:rPr lang="en-GB" sz="1200" dirty="0" err="1">
                <a:latin typeface="Arial"/>
                <a:ea typeface="+mn-lt"/>
                <a:cs typeface="+mn-lt"/>
              </a:rPr>
              <a:t>edn</a:t>
            </a:r>
            <a:r>
              <a:rPr lang="en-GB" sz="1200" dirty="0">
                <a:latin typeface="Arial"/>
                <a:ea typeface="+mn-lt"/>
                <a:cs typeface="+mn-lt"/>
              </a:rPr>
              <a:t>. Oxford :, Butterworth-Heinemann.</a:t>
            </a:r>
          </a:p>
          <a:p>
            <a:pPr marL="0" indent="0">
              <a:lnSpc>
                <a:spcPct val="150000"/>
              </a:lnSpc>
              <a:buNone/>
            </a:pPr>
            <a:r>
              <a:rPr lang="en-GB" sz="1200" dirty="0">
                <a:latin typeface="Arial"/>
                <a:ea typeface="+mn-lt"/>
                <a:cs typeface="Arial"/>
              </a:rPr>
              <a:t>Chandler, D., (1994). </a:t>
            </a:r>
            <a:r>
              <a:rPr lang="en-GB" sz="1200" i="1" dirty="0">
                <a:latin typeface="Arial"/>
                <a:ea typeface="+mn-lt"/>
                <a:cs typeface="Arial"/>
              </a:rPr>
              <a:t>The transmission model of communication. </a:t>
            </a:r>
            <a:r>
              <a:rPr lang="en-GB" sz="1200" dirty="0">
                <a:latin typeface="Arial"/>
                <a:ea typeface="+mn-lt"/>
                <a:cs typeface="Arial"/>
              </a:rPr>
              <a:t>Available at: </a:t>
            </a:r>
            <a:r>
              <a:rPr lang="en-GB" sz="1200" i="1" dirty="0">
                <a:latin typeface="Arial"/>
                <a:ea typeface="+mn-lt"/>
                <a:cs typeface="+mn-lt"/>
              </a:rPr>
              <a:t>http://visual-memory.co.uk/daniel//Documents/short/trans.html.</a:t>
            </a:r>
            <a:r>
              <a:rPr lang="en-GB" sz="1200" dirty="0">
                <a:latin typeface="Arial"/>
                <a:ea typeface="+mn-lt"/>
                <a:cs typeface="+mn-lt"/>
              </a:rPr>
              <a:t> (Accessed: 13 July 2022).</a:t>
            </a:r>
            <a:endParaRPr lang="en-US" sz="1200" dirty="0">
              <a:latin typeface="Arial"/>
              <a:cs typeface="Arial"/>
            </a:endParaRPr>
          </a:p>
          <a:p>
            <a:pPr marL="0" indent="0">
              <a:lnSpc>
                <a:spcPct val="150000"/>
              </a:lnSpc>
              <a:buNone/>
            </a:pPr>
            <a:r>
              <a:rPr lang="en-GB" sz="1200" dirty="0">
                <a:latin typeface="Arial"/>
                <a:ea typeface="+mn-lt"/>
                <a:cs typeface="Arial"/>
              </a:rPr>
              <a:t>Cinnamon </a:t>
            </a:r>
            <a:r>
              <a:rPr lang="en-GB" sz="1200" dirty="0" err="1">
                <a:latin typeface="Arial"/>
                <a:ea typeface="+mn-lt"/>
                <a:cs typeface="Arial"/>
              </a:rPr>
              <a:t>LuxuryCare</a:t>
            </a:r>
            <a:r>
              <a:rPr lang="en-GB" sz="1200" dirty="0">
                <a:latin typeface="Arial"/>
                <a:ea typeface="+mn-lt"/>
                <a:cs typeface="Arial"/>
              </a:rPr>
              <a:t>, (2022). Available at: </a:t>
            </a:r>
            <a:r>
              <a:rPr lang="en-GB" sz="1200" i="1" dirty="0">
                <a:latin typeface="Arial"/>
                <a:ea typeface="+mn-lt"/>
                <a:cs typeface="Arial"/>
              </a:rPr>
              <a:t>https://www.cinnamoncc.com/care-homes/sutton-park-grange/.</a:t>
            </a:r>
            <a:r>
              <a:rPr lang="en-GB" sz="1200" dirty="0">
                <a:latin typeface="Arial"/>
                <a:ea typeface="+mn-lt"/>
                <a:cs typeface="+mn-lt"/>
              </a:rPr>
              <a:t>(Accessed; 29 June 2022).</a:t>
            </a:r>
          </a:p>
          <a:p>
            <a:pPr marL="0" indent="0">
              <a:lnSpc>
                <a:spcPct val="150000"/>
              </a:lnSpc>
              <a:buNone/>
            </a:pPr>
            <a:r>
              <a:rPr lang="en-GB" sz="1200" b="0" i="0" dirty="0">
                <a:effectLst/>
                <a:latin typeface="Arial"/>
                <a:cs typeface="Arial"/>
              </a:rPr>
              <a:t>Davis, A.S. </a:t>
            </a:r>
            <a:r>
              <a:rPr lang="en-GB" sz="1200" b="0" i="1" dirty="0">
                <a:effectLst/>
                <a:latin typeface="Arial"/>
                <a:cs typeface="Arial"/>
              </a:rPr>
              <a:t>et al.,</a:t>
            </a:r>
            <a:r>
              <a:rPr lang="en-GB" sz="1200" b="0" i="0" dirty="0">
                <a:effectLst/>
                <a:latin typeface="Arial"/>
                <a:cs typeface="Arial"/>
              </a:rPr>
              <a:t> (2022). ‘Team Belonging: Integrating Teamwork and Diversity Training Through Emotions’, </a:t>
            </a:r>
            <a:r>
              <a:rPr lang="en-GB" sz="1200" b="0" i="1" dirty="0">
                <a:effectLst/>
                <a:latin typeface="Arial"/>
                <a:cs typeface="Arial"/>
              </a:rPr>
              <a:t>Small group research</a:t>
            </a:r>
            <a:r>
              <a:rPr lang="en-GB" sz="1200" b="0" i="0" dirty="0">
                <a:effectLst/>
                <a:latin typeface="Arial"/>
                <a:cs typeface="Arial"/>
              </a:rPr>
              <a:t>, 53(1), pp. 88–127.</a:t>
            </a:r>
            <a:endParaRPr lang="en-GB" sz="1200" dirty="0">
              <a:latin typeface="Arial"/>
              <a:cs typeface="Arial"/>
            </a:endParaRPr>
          </a:p>
          <a:p>
            <a:pPr marL="0" indent="0">
              <a:lnSpc>
                <a:spcPct val="150000"/>
              </a:lnSpc>
              <a:buNone/>
            </a:pPr>
            <a:r>
              <a:rPr lang="en-GB" sz="1200" dirty="0" err="1">
                <a:latin typeface="Arial"/>
                <a:ea typeface="+mn-lt"/>
                <a:cs typeface="Arial"/>
              </a:rPr>
              <a:t>Garthbox</a:t>
            </a:r>
            <a:r>
              <a:rPr lang="en-GB" sz="1200" dirty="0">
                <a:latin typeface="Arial"/>
                <a:ea typeface="+mn-lt"/>
                <a:cs typeface="Arial"/>
              </a:rPr>
              <a:t>, (2012). The Shannon Weaver Model. Available at: </a:t>
            </a:r>
            <a:r>
              <a:rPr lang="en-GB" sz="1200" i="1" dirty="0">
                <a:latin typeface="Arial"/>
                <a:ea typeface="+mn-lt"/>
                <a:cs typeface="+mn-lt"/>
              </a:rPr>
              <a:t>http://garthbox.com/the-shannon-weaver-model/</a:t>
            </a:r>
            <a:r>
              <a:rPr lang="en-GB" sz="1200" i="1" dirty="0">
                <a:latin typeface="Arial"/>
                <a:ea typeface="+mn-lt"/>
                <a:cs typeface="Arial"/>
              </a:rPr>
              <a:t> </a:t>
            </a:r>
            <a:r>
              <a:rPr lang="en-GB" sz="1200" dirty="0">
                <a:latin typeface="Arial"/>
                <a:ea typeface="+mn-lt"/>
                <a:cs typeface="Arial"/>
              </a:rPr>
              <a:t>(Accessed: 6 July 2022).</a:t>
            </a:r>
            <a:endParaRPr lang="en-GB" sz="1200" dirty="0">
              <a:latin typeface="Arial"/>
              <a:cs typeface="Arial"/>
            </a:endParaRPr>
          </a:p>
          <a:p>
            <a:pPr marL="0" indent="0">
              <a:lnSpc>
                <a:spcPct val="150000"/>
              </a:lnSpc>
              <a:buNone/>
            </a:pPr>
            <a:r>
              <a:rPr lang="en-GB" sz="1200" dirty="0">
                <a:latin typeface="Arial"/>
                <a:ea typeface="+mn-lt"/>
                <a:cs typeface="Arial"/>
              </a:rPr>
              <a:t>Griffith, BA, &amp; Dunham, EB, (2014). </a:t>
            </a:r>
            <a:r>
              <a:rPr lang="en-GB" sz="1200" i="1" dirty="0">
                <a:latin typeface="Arial"/>
                <a:ea typeface="+mn-lt"/>
                <a:cs typeface="Arial"/>
              </a:rPr>
              <a:t>Working in Teams  Moving from High Potential to High Performance</a:t>
            </a:r>
            <a:r>
              <a:rPr lang="en-GB" sz="1200" dirty="0">
                <a:latin typeface="Arial"/>
                <a:ea typeface="+mn-lt"/>
                <a:cs typeface="Arial"/>
              </a:rPr>
              <a:t>, SAGE Publications Incorporated, Thousand Oaks. Available at: ProQuest </a:t>
            </a:r>
            <a:r>
              <a:rPr lang="en-GB" sz="1200" dirty="0" err="1">
                <a:latin typeface="Arial"/>
                <a:ea typeface="+mn-lt"/>
                <a:cs typeface="Arial"/>
              </a:rPr>
              <a:t>Ebook</a:t>
            </a:r>
            <a:r>
              <a:rPr lang="en-GB" sz="1200" dirty="0">
                <a:latin typeface="Arial"/>
                <a:ea typeface="+mn-lt"/>
                <a:cs typeface="Arial"/>
              </a:rPr>
              <a:t> Central. (Accessed: 29 June 2022).</a:t>
            </a:r>
            <a:endParaRPr lang="en-GB" sz="1200" dirty="0">
              <a:latin typeface="Arial"/>
              <a:cs typeface="Arial"/>
            </a:endParaRPr>
          </a:p>
          <a:p>
            <a:pPr marL="0" indent="0">
              <a:lnSpc>
                <a:spcPct val="150000"/>
              </a:lnSpc>
              <a:buNone/>
            </a:pPr>
            <a:r>
              <a:rPr lang="en-GB" sz="1200" dirty="0">
                <a:latin typeface="Arial" panose="020B0604020202020204" pitchFamily="34" charset="0"/>
                <a:ea typeface="+mn-lt"/>
                <a:cs typeface="Arial" panose="020B0604020202020204" pitchFamily="34" charset="0"/>
              </a:rPr>
              <a:t>Guo, L.C. and Sanchez, Y, (2005). Workplace communication. </a:t>
            </a:r>
            <a:r>
              <a:rPr lang="en-GB" sz="1200" i="1" dirty="0">
                <a:latin typeface="Arial" panose="020B0604020202020204" pitchFamily="34" charset="0"/>
                <a:ea typeface="+mn-lt"/>
                <a:cs typeface="Arial" panose="020B0604020202020204" pitchFamily="34" charset="0"/>
              </a:rPr>
              <a:t>Organizational </a:t>
            </a:r>
            <a:r>
              <a:rPr lang="en-GB" sz="1200" i="1" dirty="0" err="1">
                <a:latin typeface="Arial" panose="020B0604020202020204" pitchFamily="34" charset="0"/>
                <a:ea typeface="+mn-lt"/>
                <a:cs typeface="Arial" panose="020B0604020202020204" pitchFamily="34" charset="0"/>
              </a:rPr>
              <a:t>behavior</a:t>
            </a:r>
            <a:r>
              <a:rPr lang="en-GB" sz="1200" i="1" dirty="0">
                <a:latin typeface="Arial" panose="020B0604020202020204" pitchFamily="34" charset="0"/>
                <a:ea typeface="+mn-lt"/>
                <a:cs typeface="Arial" panose="020B0604020202020204" pitchFamily="34" charset="0"/>
              </a:rPr>
              <a:t> in health care</a:t>
            </a:r>
            <a:r>
              <a:rPr lang="en-GB" sz="1200" dirty="0">
                <a:latin typeface="Arial" panose="020B0604020202020204" pitchFamily="34" charset="0"/>
                <a:ea typeface="+mn-lt"/>
                <a:cs typeface="Arial" panose="020B0604020202020204" pitchFamily="34" charset="0"/>
              </a:rPr>
              <a:t>, </a:t>
            </a:r>
            <a:r>
              <a:rPr lang="en-GB" sz="1200" i="1" dirty="0">
                <a:latin typeface="Arial" panose="020B0604020202020204" pitchFamily="34" charset="0"/>
                <a:ea typeface="+mn-lt"/>
                <a:cs typeface="Arial" panose="020B0604020202020204" pitchFamily="34" charset="0"/>
              </a:rPr>
              <a:t>4</a:t>
            </a:r>
            <a:r>
              <a:rPr lang="en-GB" sz="1200" dirty="0">
                <a:latin typeface="Arial" panose="020B0604020202020204" pitchFamily="34" charset="0"/>
                <a:ea typeface="+mn-lt"/>
                <a:cs typeface="Arial" panose="020B0604020202020204" pitchFamily="34" charset="0"/>
              </a:rPr>
              <a:t>, pp.77-110.</a:t>
            </a:r>
            <a:endParaRPr lang="en-GB" sz="1200" dirty="0">
              <a:latin typeface="Arial" panose="020B0604020202020204" pitchFamily="34" charset="0"/>
              <a:cs typeface="Arial" panose="020B0604020202020204" pitchFamily="34" charset="0"/>
            </a:endParaRPr>
          </a:p>
          <a:p>
            <a:pPr marL="0" indent="0">
              <a:lnSpc>
                <a:spcPct val="150000"/>
              </a:lnSpc>
              <a:buNone/>
            </a:pPr>
            <a:r>
              <a:rPr lang="en-GB" sz="1200" dirty="0" err="1">
                <a:latin typeface="Arial"/>
                <a:ea typeface="+mn-lt"/>
                <a:cs typeface="+mn-lt"/>
              </a:rPr>
              <a:t>Krippendorff</a:t>
            </a:r>
            <a:r>
              <a:rPr lang="en-GB" sz="1200" dirty="0">
                <a:latin typeface="Arial"/>
                <a:ea typeface="+mn-lt"/>
                <a:cs typeface="+mn-lt"/>
              </a:rPr>
              <a:t>, K., (2009). Mathematical theory of communication. </a:t>
            </a:r>
            <a:r>
              <a:rPr lang="en-GB" sz="1200" i="1" dirty="0">
                <a:latin typeface="Arial"/>
                <a:ea typeface="+mn-lt"/>
                <a:cs typeface="+mn-lt"/>
              </a:rPr>
              <a:t>Departmental Papers (ASC)</a:t>
            </a:r>
            <a:r>
              <a:rPr lang="en-GB" sz="1200" dirty="0">
                <a:latin typeface="Arial"/>
                <a:ea typeface="+mn-lt"/>
                <a:cs typeface="+mn-lt"/>
              </a:rPr>
              <a:t>, p.169.</a:t>
            </a:r>
            <a:endParaRPr lang="en-GB" sz="1200" dirty="0">
              <a:latin typeface="Arial"/>
              <a:cs typeface="Arial"/>
            </a:endParaRPr>
          </a:p>
          <a:p>
            <a:pPr marL="0" indent="0">
              <a:lnSpc>
                <a:spcPct val="150000"/>
              </a:lnSpc>
              <a:buNone/>
            </a:pPr>
            <a:r>
              <a:rPr lang="en-GB" sz="1200" dirty="0" err="1">
                <a:latin typeface="Arial"/>
                <a:cs typeface="Arial"/>
              </a:rPr>
              <a:t>Kisspng</a:t>
            </a:r>
            <a:r>
              <a:rPr lang="en-GB" sz="1200" dirty="0">
                <a:latin typeface="Arial"/>
                <a:cs typeface="Arial"/>
              </a:rPr>
              <a:t>, (2018). The </a:t>
            </a:r>
            <a:r>
              <a:rPr lang="en-GB" sz="1200" dirty="0" err="1">
                <a:latin typeface="Arial"/>
                <a:cs typeface="Arial"/>
              </a:rPr>
              <a:t>Communictaion</a:t>
            </a:r>
            <a:r>
              <a:rPr lang="en-GB" sz="1200" dirty="0">
                <a:latin typeface="Arial"/>
                <a:cs typeface="Arial"/>
              </a:rPr>
              <a:t> Process. Available at: </a:t>
            </a:r>
            <a:r>
              <a:rPr lang="en-GB" sz="1200" i="1" dirty="0">
                <a:latin typeface="Arial"/>
                <a:ea typeface="+mn-lt"/>
                <a:cs typeface="+mn-lt"/>
              </a:rPr>
              <a:t>https ://</a:t>
            </a:r>
            <a:r>
              <a:rPr lang="en-GB" sz="1200" i="1" dirty="0" err="1">
                <a:latin typeface="Arial"/>
                <a:ea typeface="+mn-lt"/>
                <a:cs typeface="+mn-lt"/>
              </a:rPr>
              <a:t>ecampusontario</a:t>
            </a:r>
            <a:r>
              <a:rPr lang="en-GB" sz="1200" i="1" dirty="0">
                <a:latin typeface="Arial"/>
                <a:ea typeface="+mn-lt"/>
                <a:cs typeface="+mn-lt"/>
              </a:rPr>
              <a:t>. Pressbooks. pub/</a:t>
            </a:r>
            <a:r>
              <a:rPr lang="en-GB" sz="1200" i="1" dirty="0" err="1">
                <a:latin typeface="Arial"/>
                <a:ea typeface="+mn-lt"/>
                <a:cs typeface="+mn-lt"/>
              </a:rPr>
              <a:t>communicationatwork</a:t>
            </a:r>
            <a:r>
              <a:rPr lang="en-GB" sz="1200" i="1" dirty="0">
                <a:latin typeface="Arial"/>
                <a:ea typeface="+mn-lt"/>
                <a:cs typeface="+mn-lt"/>
              </a:rPr>
              <a:t>/chapter/1-3-the-communication-process/.</a:t>
            </a:r>
            <a:r>
              <a:rPr lang="en-GB" sz="1200" dirty="0">
                <a:latin typeface="Arial"/>
                <a:ea typeface="+mn-lt"/>
                <a:cs typeface="+mn-lt"/>
              </a:rPr>
              <a:t> (Accessed: 6 July 2022).</a:t>
            </a:r>
            <a:endParaRPr lang="en-GB" sz="1200" dirty="0">
              <a:latin typeface="Arial"/>
            </a:endParaRPr>
          </a:p>
        </p:txBody>
      </p:sp>
    </p:spTree>
    <p:extLst>
      <p:ext uri="{BB962C8B-B14F-4D97-AF65-F5344CB8AC3E}">
        <p14:creationId xmlns:p14="http://schemas.microsoft.com/office/powerpoint/2010/main" val="252234405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B9607A7-C194-45C1-9EA4-D513E02DCF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a:extLst>
              <a:ext uri="{FF2B5EF4-FFF2-40B4-BE49-F238E27FC236}">
                <a16:creationId xmlns:a16="http://schemas.microsoft.com/office/drawing/2014/main" id="{CBFF659F-D040-4A67-B951-3D6D61BB1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rgbClr val="000000"/>
          </a:solidFill>
          <a:ln>
            <a:noFill/>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203FD99-F70C-3C10-136B-F181503E515D}"/>
              </a:ext>
            </a:extLst>
          </p:cNvPr>
          <p:cNvSpPr>
            <a:spLocks noGrp="1"/>
          </p:cNvSpPr>
          <p:nvPr>
            <p:ph type="title"/>
          </p:nvPr>
        </p:nvSpPr>
        <p:spPr>
          <a:xfrm>
            <a:off x="810000" y="447188"/>
            <a:ext cx="10571998" cy="970450"/>
          </a:xfrm>
          <a:effectLst/>
        </p:spPr>
        <p:txBody>
          <a:bodyPr>
            <a:normAutofit/>
          </a:bodyPr>
          <a:lstStyle/>
          <a:p>
            <a:r>
              <a:rPr lang="en-GB"/>
              <a:t>REFRENCE PAGE</a:t>
            </a:r>
          </a:p>
        </p:txBody>
      </p:sp>
      <p:sp>
        <p:nvSpPr>
          <p:cNvPr id="3" name="Content Placeholder 2">
            <a:extLst>
              <a:ext uri="{FF2B5EF4-FFF2-40B4-BE49-F238E27FC236}">
                <a16:creationId xmlns:a16="http://schemas.microsoft.com/office/drawing/2014/main" id="{0908680B-ECCA-CEDA-7F3E-177822319585}"/>
              </a:ext>
            </a:extLst>
          </p:cNvPr>
          <p:cNvSpPr>
            <a:spLocks noGrp="1"/>
          </p:cNvSpPr>
          <p:nvPr>
            <p:ph idx="1"/>
          </p:nvPr>
        </p:nvSpPr>
        <p:spPr>
          <a:xfrm>
            <a:off x="169365" y="1891021"/>
            <a:ext cx="12086259" cy="4966183"/>
          </a:xfrm>
          <a:effectLst/>
        </p:spPr>
        <p:txBody>
          <a:bodyPr>
            <a:normAutofit/>
          </a:bodyPr>
          <a:lstStyle/>
          <a:p>
            <a:pPr marL="0" indent="0" algn="just">
              <a:lnSpc>
                <a:spcPct val="90000"/>
              </a:lnSpc>
              <a:buNone/>
            </a:pPr>
            <a:r>
              <a:rPr lang="en-US" sz="1200" err="1">
                <a:latin typeface="Arial" panose="020B0604020202020204" pitchFamily="34" charset="0"/>
                <a:cs typeface="Arial" panose="020B0604020202020204" pitchFamily="34" charset="0"/>
              </a:rPr>
              <a:t>Kobiruzzaman</a:t>
            </a:r>
            <a:r>
              <a:rPr lang="en-US" sz="1200">
                <a:latin typeface="Arial" panose="020B0604020202020204" pitchFamily="34" charset="0"/>
                <a:cs typeface="Arial" panose="020B0604020202020204" pitchFamily="34" charset="0"/>
              </a:rPr>
              <a:t>, M.M.,(2021) </a:t>
            </a:r>
            <a:r>
              <a:rPr lang="en-US" sz="1200" i="1">
                <a:latin typeface="Arial" panose="020B0604020202020204" pitchFamily="34" charset="0"/>
                <a:cs typeface="Arial" panose="020B0604020202020204" pitchFamily="34" charset="0"/>
              </a:rPr>
              <a:t>SMCR Model of Communication. </a:t>
            </a:r>
            <a:r>
              <a:rPr lang="en-US" sz="1200">
                <a:latin typeface="Arial" panose="020B0604020202020204" pitchFamily="34" charset="0"/>
                <a:cs typeface="Arial" panose="020B0604020202020204" pitchFamily="34" charset="0"/>
              </a:rPr>
              <a:t>Available at: </a:t>
            </a:r>
            <a:r>
              <a:rPr lang="en-US" sz="12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https://newsmoor.com/smcr-model-of-communication-david-berlos-smcr-model-of-communication-example/</a:t>
            </a:r>
            <a:r>
              <a:rPr lang="en-US" sz="1200">
                <a:latin typeface="Arial" panose="020B0604020202020204" pitchFamily="34" charset="0"/>
                <a:cs typeface="Arial" panose="020B0604020202020204" pitchFamily="34" charset="0"/>
              </a:rPr>
              <a:t> (Accessed: 6 July 2022).</a:t>
            </a:r>
            <a:endParaRPr lang="en-GB" sz="1200">
              <a:latin typeface="Arial" panose="020B0604020202020204" pitchFamily="34" charset="0"/>
              <a:cs typeface="Arial" panose="020B0604020202020204" pitchFamily="34" charset="0"/>
            </a:endParaRPr>
          </a:p>
          <a:p>
            <a:pPr marL="0" indent="0">
              <a:lnSpc>
                <a:spcPct val="90000"/>
              </a:lnSpc>
              <a:buNone/>
            </a:pPr>
            <a:r>
              <a:rPr lang="en-US" sz="1200" err="1">
                <a:latin typeface="Arial" panose="020B0604020202020204" pitchFamily="34" charset="0"/>
                <a:cs typeface="Arial" panose="020B0604020202020204" pitchFamily="34" charset="0"/>
              </a:rPr>
              <a:t>LibreTexts</a:t>
            </a:r>
            <a:r>
              <a:rPr lang="en-US" sz="1200">
                <a:latin typeface="Arial" panose="020B0604020202020204" pitchFamily="34" charset="0"/>
                <a:cs typeface="Arial" panose="020B0604020202020204" pitchFamily="34" charset="0"/>
              </a:rPr>
              <a:t>,(2020)</a:t>
            </a:r>
            <a:r>
              <a:rPr lang="en-GB" sz="1200" b="0" i="1">
                <a:effectLst/>
                <a:latin typeface="Arial" panose="020B0604020202020204" pitchFamily="34" charset="0"/>
                <a:cs typeface="Arial" panose="020B0604020202020204" pitchFamily="34" charset="0"/>
              </a:rPr>
              <a:t>Science as a Way of Understanding the Natural World</a:t>
            </a:r>
            <a:r>
              <a:rPr lang="en-US" sz="1200" i="1">
                <a:latin typeface="Arial" panose="020B0604020202020204" pitchFamily="34" charset="0"/>
                <a:cs typeface="Arial" panose="020B0604020202020204" pitchFamily="34" charset="0"/>
              </a:rPr>
              <a:t> </a:t>
            </a:r>
            <a:r>
              <a:rPr lang="en-US" sz="1200">
                <a:latin typeface="Arial" panose="020B0604020202020204" pitchFamily="34" charset="0"/>
                <a:cs typeface="Arial" panose="020B0604020202020204" pitchFamily="34" charset="0"/>
              </a:rPr>
              <a:t>Available at: </a:t>
            </a:r>
            <a:r>
              <a:rPr lang="en-US" sz="120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https://biz.libretexts.org/Courses/Lumen_Learning/Book%3A_Principles_of_Management_%28Lumen%29/14%3A_Communication/14.14%3A_Channels_of_Business_Communication</a:t>
            </a:r>
            <a:r>
              <a:rPr lang="en-US" sz="1200">
                <a:latin typeface="Arial" panose="020B0604020202020204" pitchFamily="34" charset="0"/>
                <a:cs typeface="Arial" panose="020B0604020202020204" pitchFamily="34" charset="0"/>
              </a:rPr>
              <a:t>. (Accessed: on 13 July 2022).</a:t>
            </a:r>
            <a:endParaRPr lang="en-GB" sz="1200">
              <a:latin typeface="Arial" panose="020B0604020202020204" pitchFamily="34" charset="0"/>
              <a:cs typeface="Arial" panose="020B0604020202020204" pitchFamily="34" charset="0"/>
            </a:endParaRPr>
          </a:p>
          <a:p>
            <a:pPr marL="0" indent="0" algn="just">
              <a:lnSpc>
                <a:spcPct val="90000"/>
              </a:lnSpc>
              <a:buNone/>
            </a:pPr>
            <a:r>
              <a:rPr lang="en-GB" sz="1200">
                <a:latin typeface="Arial" panose="020B0604020202020204" pitchFamily="34" charset="0"/>
                <a:cs typeface="Arial" panose="020B0604020202020204" pitchFamily="34" charset="0"/>
              </a:rPr>
              <a:t>Lunenburg, F.C.,(2010</a:t>
            </a:r>
            <a:r>
              <a:rPr lang="en-GB" sz="1200" i="1">
                <a:latin typeface="Arial" panose="020B0604020202020204" pitchFamily="34" charset="0"/>
                <a:cs typeface="Arial" panose="020B0604020202020204" pitchFamily="34" charset="0"/>
              </a:rPr>
              <a:t>) Communication The process, barriers, and improving effectiveness</a:t>
            </a:r>
            <a:r>
              <a:rPr lang="en-GB" sz="1200">
                <a:latin typeface="Arial" panose="020B0604020202020204" pitchFamily="34" charset="0"/>
                <a:cs typeface="Arial" panose="020B0604020202020204" pitchFamily="34" charset="0"/>
              </a:rPr>
              <a:t>. </a:t>
            </a:r>
            <a:r>
              <a:rPr lang="en-GB" sz="1200" i="1">
                <a:latin typeface="Arial" panose="020B0604020202020204" pitchFamily="34" charset="0"/>
                <a:cs typeface="Arial" panose="020B0604020202020204" pitchFamily="34" charset="0"/>
              </a:rPr>
              <a:t>Schooling</a:t>
            </a:r>
            <a:r>
              <a:rPr lang="en-GB" sz="1200">
                <a:latin typeface="Arial" panose="020B0604020202020204" pitchFamily="34" charset="0"/>
                <a:cs typeface="Arial" panose="020B0604020202020204" pitchFamily="34" charset="0"/>
              </a:rPr>
              <a:t>, </a:t>
            </a:r>
            <a:r>
              <a:rPr lang="en-GB" sz="1200" i="1">
                <a:latin typeface="Arial" panose="020B0604020202020204" pitchFamily="34" charset="0"/>
                <a:cs typeface="Arial" panose="020B0604020202020204" pitchFamily="34" charset="0"/>
              </a:rPr>
              <a:t>1</a:t>
            </a:r>
            <a:r>
              <a:rPr lang="en-GB" sz="1200">
                <a:latin typeface="Arial" panose="020B0604020202020204" pitchFamily="34" charset="0"/>
                <a:cs typeface="Arial" panose="020B0604020202020204" pitchFamily="34" charset="0"/>
              </a:rPr>
              <a:t>(1), pp.1-10.</a:t>
            </a:r>
            <a:endParaRPr lang="en-US" sz="1200">
              <a:latin typeface="Arial" panose="020B0604020202020204" pitchFamily="34" charset="0"/>
              <a:cs typeface="Arial" panose="020B0604020202020204" pitchFamily="34" charset="0"/>
            </a:endParaRPr>
          </a:p>
          <a:p>
            <a:pPr marL="0" indent="0" algn="just">
              <a:lnSpc>
                <a:spcPct val="90000"/>
              </a:lnSpc>
              <a:buNone/>
            </a:pPr>
            <a:r>
              <a:rPr lang="en-US" sz="1200" err="1">
                <a:latin typeface="Arial" panose="020B0604020202020204" pitchFamily="34" charset="0"/>
                <a:cs typeface="Arial" panose="020B0604020202020204" pitchFamily="34" charset="0"/>
              </a:rPr>
              <a:t>Muyanga</a:t>
            </a:r>
            <a:r>
              <a:rPr lang="en-US" sz="1200">
                <a:latin typeface="Arial" panose="020B0604020202020204" pitchFamily="34" charset="0"/>
                <a:cs typeface="Arial" panose="020B0604020202020204" pitchFamily="34" charset="0"/>
              </a:rPr>
              <a:t>, C.C.,(2021) </a:t>
            </a:r>
            <a:r>
              <a:rPr lang="en-US" sz="1200" i="1">
                <a:latin typeface="Arial" panose="020B0604020202020204" pitchFamily="34" charset="0"/>
                <a:cs typeface="Arial" panose="020B0604020202020204" pitchFamily="34" charset="0"/>
              </a:rPr>
              <a:t>Assessment of effective communication in international schools in Lusaka based on BERLO'S SMCR MODEL .Lusaka,</a:t>
            </a:r>
            <a:r>
              <a:rPr lang="en-US" sz="1200">
                <a:latin typeface="Arial" panose="020B0604020202020204" pitchFamily="34" charset="0"/>
                <a:cs typeface="Arial" panose="020B0604020202020204" pitchFamily="34" charset="0"/>
              </a:rPr>
              <a:t> The University of Zambia.</a:t>
            </a:r>
            <a:endParaRPr lang="en-US" sz="1200">
              <a:latin typeface="Arial" panose="020B0604020202020204" pitchFamily="34" charset="0"/>
              <a:ea typeface="+mn-lt"/>
              <a:cs typeface="Arial" panose="020B0604020202020204" pitchFamily="34" charset="0"/>
            </a:endParaRPr>
          </a:p>
          <a:p>
            <a:pPr marL="0" indent="0" algn="just">
              <a:lnSpc>
                <a:spcPct val="90000"/>
              </a:lnSpc>
              <a:buNone/>
            </a:pPr>
            <a:r>
              <a:rPr lang="en-US" sz="1200">
                <a:latin typeface="Arial" panose="020B0604020202020204" pitchFamily="34" charset="0"/>
                <a:ea typeface="+mn-lt"/>
                <a:cs typeface="Arial" panose="020B0604020202020204" pitchFamily="34" charset="0"/>
              </a:rPr>
              <a:t>Rayudu, C.,(2009) </a:t>
            </a:r>
            <a:r>
              <a:rPr lang="en-US" sz="1200" i="1">
                <a:latin typeface="Arial" panose="020B0604020202020204" pitchFamily="34" charset="0"/>
                <a:ea typeface="+mn-lt"/>
                <a:cs typeface="Arial" panose="020B0604020202020204" pitchFamily="34" charset="0"/>
              </a:rPr>
              <a:t>Communication, Global Media, Mumbai</a:t>
            </a:r>
            <a:r>
              <a:rPr lang="en-US" sz="1200">
                <a:latin typeface="Arial" panose="020B0604020202020204" pitchFamily="34" charset="0"/>
                <a:ea typeface="+mn-lt"/>
                <a:cs typeface="Arial" panose="020B0604020202020204" pitchFamily="34" charset="0"/>
              </a:rPr>
              <a:t>. Available from: ProQuest </a:t>
            </a:r>
            <a:r>
              <a:rPr lang="en-US" sz="1200" err="1">
                <a:latin typeface="Arial" panose="020B0604020202020204" pitchFamily="34" charset="0"/>
                <a:ea typeface="+mn-lt"/>
                <a:cs typeface="Arial" panose="020B0604020202020204" pitchFamily="34" charset="0"/>
              </a:rPr>
              <a:t>Ebook</a:t>
            </a:r>
            <a:r>
              <a:rPr lang="en-US" sz="1200">
                <a:latin typeface="Arial" panose="020B0604020202020204" pitchFamily="34" charset="0"/>
                <a:ea typeface="+mn-lt"/>
                <a:cs typeface="Arial" panose="020B0604020202020204" pitchFamily="34" charset="0"/>
              </a:rPr>
              <a:t> Central.(Accessed: 18 July 2022).</a:t>
            </a:r>
            <a:endParaRPr lang="en-US" sz="1200">
              <a:latin typeface="Arial" panose="020B0604020202020204" pitchFamily="34" charset="0"/>
              <a:cs typeface="Arial" panose="020B0604020202020204" pitchFamily="34" charset="0"/>
            </a:endParaRPr>
          </a:p>
          <a:p>
            <a:pPr marL="0" indent="0" algn="just">
              <a:lnSpc>
                <a:spcPct val="90000"/>
              </a:lnSpc>
              <a:buNone/>
            </a:pPr>
            <a:r>
              <a:rPr lang="en-GB" sz="1200">
                <a:latin typeface="Arial" panose="020B0604020202020204" pitchFamily="34" charset="0"/>
                <a:cs typeface="Arial" panose="020B0604020202020204" pitchFamily="34" charset="0"/>
              </a:rPr>
              <a:t>Stead, B.A.,(1972) ‘Berlo’s Communication Process Model as Applied to the </a:t>
            </a:r>
            <a:r>
              <a:rPr lang="en-GB" sz="1200" err="1">
                <a:latin typeface="Arial" panose="020B0604020202020204" pitchFamily="34" charset="0"/>
                <a:cs typeface="Arial" panose="020B0604020202020204" pitchFamily="34" charset="0"/>
              </a:rPr>
              <a:t>Behavioral</a:t>
            </a:r>
            <a:r>
              <a:rPr lang="en-GB" sz="1200">
                <a:latin typeface="Arial" panose="020B0604020202020204" pitchFamily="34" charset="0"/>
                <a:cs typeface="Arial" panose="020B0604020202020204" pitchFamily="34" charset="0"/>
              </a:rPr>
              <a:t> Theories of Maslow, Herzberg, and McGregor’, </a:t>
            </a:r>
            <a:r>
              <a:rPr lang="en-GB" sz="1200" i="1">
                <a:latin typeface="Arial" panose="020B0604020202020204" pitchFamily="34" charset="0"/>
                <a:cs typeface="Arial" panose="020B0604020202020204" pitchFamily="34" charset="0"/>
              </a:rPr>
              <a:t>Academy of Management journal</a:t>
            </a:r>
            <a:r>
              <a:rPr lang="en-GB" sz="1200">
                <a:latin typeface="Arial" panose="020B0604020202020204" pitchFamily="34" charset="0"/>
                <a:cs typeface="Arial" panose="020B0604020202020204" pitchFamily="34" charset="0"/>
              </a:rPr>
              <a:t>, 15(3), pp. 389–394.</a:t>
            </a:r>
          </a:p>
          <a:p>
            <a:pPr marL="0" indent="0" algn="just">
              <a:lnSpc>
                <a:spcPct val="90000"/>
              </a:lnSpc>
              <a:buNone/>
            </a:pPr>
            <a:r>
              <a:rPr lang="en-GB" sz="1200" b="0" i="0">
                <a:effectLst/>
                <a:latin typeface="Arial" panose="020B0604020202020204" pitchFamily="34" charset="0"/>
                <a:cs typeface="Arial" panose="020B0604020202020204" pitchFamily="34" charset="0"/>
              </a:rPr>
              <a:t>Summerlin, R.D.,(1991). </a:t>
            </a:r>
            <a:r>
              <a:rPr lang="en-GB" sz="1200" b="0" i="1">
                <a:effectLst/>
                <a:latin typeface="Arial" panose="020B0604020202020204" pitchFamily="34" charset="0"/>
                <a:cs typeface="Arial" panose="020B0604020202020204" pitchFamily="34" charset="0"/>
              </a:rPr>
              <a:t>An evaluation of the use of sermonic illustrations by Frank William Boreham, Harry Emerson Fosdick, and Joel Cliff Gregory by utilizing Wilbur Schramm's models of communication</a:t>
            </a:r>
            <a:r>
              <a:rPr lang="en-GB" sz="1200" b="0" i="0">
                <a:effectLst/>
                <a:latin typeface="Arial" panose="020B0604020202020204" pitchFamily="34" charset="0"/>
                <a:cs typeface="Arial" panose="020B0604020202020204" pitchFamily="34" charset="0"/>
              </a:rPr>
              <a:t>, New Orleans Baptist Theological Seminary.</a:t>
            </a:r>
            <a:endParaRPr lang="en-GB" sz="1200">
              <a:latin typeface="Arial" panose="020B0604020202020204" pitchFamily="34" charset="0"/>
              <a:cs typeface="Arial" panose="020B0604020202020204" pitchFamily="34" charset="0"/>
            </a:endParaRPr>
          </a:p>
          <a:p>
            <a:pPr marL="0" indent="0" algn="just">
              <a:lnSpc>
                <a:spcPct val="90000"/>
              </a:lnSpc>
              <a:buNone/>
            </a:pPr>
            <a:r>
              <a:rPr lang="en-GB" sz="1200">
                <a:latin typeface="Arial" panose="020B0604020202020204" pitchFamily="34" charset="0"/>
                <a:cs typeface="Arial" panose="020B0604020202020204" pitchFamily="34" charset="0"/>
              </a:rPr>
              <a:t>The Osgood-Schramm model of communication, (2017) </a:t>
            </a:r>
            <a:r>
              <a:rPr lang="en-GB" sz="1200" err="1">
                <a:latin typeface="Arial" panose="020B0604020202020204" pitchFamily="34" charset="0"/>
                <a:cs typeface="Arial" panose="020B0604020202020204" pitchFamily="34" charset="0"/>
              </a:rPr>
              <a:t>Avaliable</a:t>
            </a:r>
            <a:r>
              <a:rPr lang="en-GB" sz="1200">
                <a:latin typeface="Arial" panose="020B0604020202020204" pitchFamily="34" charset="0"/>
                <a:cs typeface="Arial" panose="020B0604020202020204" pitchFamily="34" charset="0"/>
              </a:rPr>
              <a:t> at: Sources: </a:t>
            </a:r>
            <a:r>
              <a:rPr lang="en-GB" sz="1200" err="1">
                <a:latin typeface="Arial" panose="020B0604020202020204" pitchFamily="34" charset="0"/>
                <a:cs typeface="Arial" panose="020B0604020202020204" pitchFamily="34" charset="0"/>
              </a:rPr>
              <a:t>Kisspng</a:t>
            </a:r>
            <a:r>
              <a:rPr lang="en-GB" sz="1200">
                <a:latin typeface="Arial" panose="020B0604020202020204" pitchFamily="34" charset="0"/>
                <a:cs typeface="Arial" panose="020B0604020202020204" pitchFamily="34" charset="0"/>
              </a:rPr>
              <a:t>, 2018; Web Editor 4,ixingneeds fix</a:t>
            </a:r>
          </a:p>
          <a:p>
            <a:pPr marL="0" indent="0" algn="just">
              <a:lnSpc>
                <a:spcPct val="90000"/>
              </a:lnSpc>
              <a:buNone/>
            </a:pPr>
            <a:r>
              <a:rPr lang="en-GB" sz="1200" err="1">
                <a:latin typeface="Arial" panose="020B0604020202020204" pitchFamily="34" charset="0"/>
                <a:ea typeface="+mn-lt"/>
                <a:cs typeface="Arial" panose="020B0604020202020204" pitchFamily="34" charset="0"/>
              </a:rPr>
              <a:t>Tarulescu</a:t>
            </a:r>
            <a:r>
              <a:rPr lang="en-GB" sz="1200">
                <a:latin typeface="Arial" panose="020B0604020202020204" pitchFamily="34" charset="0"/>
                <a:ea typeface="+mn-lt"/>
                <a:cs typeface="Arial" panose="020B0604020202020204" pitchFamily="34" charset="0"/>
              </a:rPr>
              <a:t>, M.,(2006). Advantages and disadvantages Advantages and disadvantages of face-to-face business </a:t>
            </a:r>
            <a:r>
              <a:rPr lang="en-GB" sz="1200" err="1">
                <a:latin typeface="Arial" panose="020B0604020202020204" pitchFamily="34" charset="0"/>
                <a:ea typeface="+mn-lt"/>
                <a:cs typeface="Arial" panose="020B0604020202020204" pitchFamily="34" charset="0"/>
              </a:rPr>
              <a:t>business</a:t>
            </a:r>
            <a:r>
              <a:rPr lang="en-GB" sz="1200">
                <a:latin typeface="Arial" panose="020B0604020202020204" pitchFamily="34" charset="0"/>
                <a:ea typeface="+mn-lt"/>
                <a:cs typeface="Arial" panose="020B0604020202020204" pitchFamily="34" charset="0"/>
              </a:rPr>
              <a:t> communication </a:t>
            </a:r>
            <a:r>
              <a:rPr lang="en-GB" sz="1200" err="1">
                <a:latin typeface="Arial" panose="020B0604020202020204" pitchFamily="34" charset="0"/>
                <a:ea typeface="+mn-lt"/>
                <a:cs typeface="Arial" panose="020B0604020202020204" pitchFamily="34" charset="0"/>
              </a:rPr>
              <a:t>communication</a:t>
            </a:r>
            <a:r>
              <a:rPr lang="en-GB" sz="1200">
                <a:latin typeface="Arial" panose="020B0604020202020204" pitchFamily="34" charset="0"/>
                <a:ea typeface="+mn-lt"/>
                <a:cs typeface="Arial" panose="020B0604020202020204" pitchFamily="34" charset="0"/>
              </a:rPr>
              <a:t> </a:t>
            </a:r>
            <a:r>
              <a:rPr lang="en-GB" sz="1200" err="1">
                <a:latin typeface="Arial" panose="020B0604020202020204" pitchFamily="34" charset="0"/>
                <a:ea typeface="+mn-lt"/>
                <a:cs typeface="Arial" panose="020B0604020202020204" pitchFamily="34" charset="0"/>
              </a:rPr>
              <a:t>communication</a:t>
            </a:r>
            <a:r>
              <a:rPr lang="en-GB" sz="1200">
                <a:latin typeface="Arial" panose="020B0604020202020204" pitchFamily="34" charset="0"/>
                <a:ea typeface="+mn-lt"/>
                <a:cs typeface="Arial" panose="020B0604020202020204" pitchFamily="34" charset="0"/>
              </a:rPr>
              <a:t>. </a:t>
            </a:r>
            <a:r>
              <a:rPr lang="en-GB" sz="1200" i="1">
                <a:latin typeface="Arial" panose="020B0604020202020204" pitchFamily="34" charset="0"/>
                <a:ea typeface="+mn-lt"/>
                <a:cs typeface="Arial" panose="020B0604020202020204" pitchFamily="34" charset="0"/>
              </a:rPr>
              <a:t>BULETIN </a:t>
            </a:r>
            <a:r>
              <a:rPr lang="en-GB" sz="1200" i="1" err="1">
                <a:latin typeface="Arial" panose="020B0604020202020204" pitchFamily="34" charset="0"/>
                <a:ea typeface="+mn-lt"/>
                <a:cs typeface="Arial" panose="020B0604020202020204" pitchFamily="34" charset="0"/>
              </a:rPr>
              <a:t>ğTIIN</a:t>
            </a:r>
            <a:r>
              <a:rPr lang="en-GB" sz="1200" i="1">
                <a:latin typeface="Arial" panose="020B0604020202020204" pitchFamily="34" charset="0"/>
                <a:ea typeface="+mn-lt"/>
                <a:cs typeface="Arial" panose="020B0604020202020204" pitchFamily="34" charset="0"/>
              </a:rPr>
              <a:t> IFIC</a:t>
            </a:r>
            <a:r>
              <a:rPr lang="en-GB" sz="1200">
                <a:latin typeface="Arial" panose="020B0604020202020204" pitchFamily="34" charset="0"/>
                <a:ea typeface="+mn-lt"/>
                <a:cs typeface="Arial" panose="020B0604020202020204" pitchFamily="34" charset="0"/>
              </a:rPr>
              <a:t>, p.62.</a:t>
            </a:r>
            <a:endParaRPr lang="en-GB" sz="1200">
              <a:latin typeface="Arial" panose="020B0604020202020204" pitchFamily="34" charset="0"/>
              <a:cs typeface="Arial" panose="020B0604020202020204" pitchFamily="34" charset="0"/>
            </a:endParaRPr>
          </a:p>
          <a:p>
            <a:pPr marL="0" indent="0" algn="just">
              <a:lnSpc>
                <a:spcPct val="90000"/>
              </a:lnSpc>
              <a:buNone/>
            </a:pPr>
            <a:r>
              <a:rPr lang="en-GB" sz="1200" err="1">
                <a:latin typeface="Arial" panose="020B0604020202020204" pitchFamily="34" charset="0"/>
                <a:ea typeface="+mn-lt"/>
                <a:cs typeface="Arial" panose="020B0604020202020204" pitchFamily="34" charset="0"/>
              </a:rPr>
              <a:t>Vermeir</a:t>
            </a:r>
            <a:r>
              <a:rPr lang="en-GB" sz="1200">
                <a:latin typeface="Arial" panose="020B0604020202020204" pitchFamily="34" charset="0"/>
                <a:ea typeface="+mn-lt"/>
                <a:cs typeface="Arial" panose="020B0604020202020204" pitchFamily="34" charset="0"/>
              </a:rPr>
              <a:t>, P., </a:t>
            </a:r>
            <a:r>
              <a:rPr lang="en-GB" sz="1200" err="1">
                <a:latin typeface="Arial" panose="020B0604020202020204" pitchFamily="34" charset="0"/>
                <a:ea typeface="+mn-lt"/>
                <a:cs typeface="Arial" panose="020B0604020202020204" pitchFamily="34" charset="0"/>
              </a:rPr>
              <a:t>Vandijck</a:t>
            </a:r>
            <a:r>
              <a:rPr lang="en-GB" sz="1200">
                <a:latin typeface="Arial" panose="020B0604020202020204" pitchFamily="34" charset="0"/>
                <a:ea typeface="+mn-lt"/>
                <a:cs typeface="Arial" panose="020B0604020202020204" pitchFamily="34" charset="0"/>
              </a:rPr>
              <a:t>, D., Degroote, S., </a:t>
            </a:r>
            <a:r>
              <a:rPr lang="en-GB" sz="1200" err="1">
                <a:latin typeface="Arial" panose="020B0604020202020204" pitchFamily="34" charset="0"/>
                <a:ea typeface="+mn-lt"/>
                <a:cs typeface="Arial" panose="020B0604020202020204" pitchFamily="34" charset="0"/>
              </a:rPr>
              <a:t>Peleman</a:t>
            </a:r>
            <a:r>
              <a:rPr lang="en-GB" sz="1200">
                <a:latin typeface="Arial" panose="020B0604020202020204" pitchFamily="34" charset="0"/>
                <a:ea typeface="+mn-lt"/>
                <a:cs typeface="Arial" panose="020B0604020202020204" pitchFamily="34" charset="0"/>
              </a:rPr>
              <a:t>, R., Verhaeghe, R., Mortier, E., </a:t>
            </a:r>
            <a:r>
              <a:rPr lang="en-GB" sz="1200" err="1">
                <a:latin typeface="Arial" panose="020B0604020202020204" pitchFamily="34" charset="0"/>
                <a:ea typeface="+mn-lt"/>
                <a:cs typeface="Arial" panose="020B0604020202020204" pitchFamily="34" charset="0"/>
              </a:rPr>
              <a:t>Hallaert</a:t>
            </a:r>
            <a:r>
              <a:rPr lang="en-GB" sz="1200">
                <a:latin typeface="Arial" panose="020B0604020202020204" pitchFamily="34" charset="0"/>
                <a:ea typeface="+mn-lt"/>
                <a:cs typeface="Arial" panose="020B0604020202020204" pitchFamily="34" charset="0"/>
              </a:rPr>
              <a:t>, G., Van Daele, S., </a:t>
            </a:r>
            <a:r>
              <a:rPr lang="en-GB" sz="1200" err="1">
                <a:latin typeface="Arial" panose="020B0604020202020204" pitchFamily="34" charset="0"/>
                <a:ea typeface="+mn-lt"/>
                <a:cs typeface="Arial" panose="020B0604020202020204" pitchFamily="34" charset="0"/>
              </a:rPr>
              <a:t>Buylaert</a:t>
            </a:r>
            <a:r>
              <a:rPr lang="en-GB" sz="1200">
                <a:latin typeface="Arial" panose="020B0604020202020204" pitchFamily="34" charset="0"/>
                <a:ea typeface="+mn-lt"/>
                <a:cs typeface="Arial" panose="020B0604020202020204" pitchFamily="34" charset="0"/>
              </a:rPr>
              <a:t>, W. and </a:t>
            </a:r>
            <a:r>
              <a:rPr lang="en-GB" sz="1200" err="1">
                <a:latin typeface="Arial" panose="020B0604020202020204" pitchFamily="34" charset="0"/>
                <a:ea typeface="+mn-lt"/>
                <a:cs typeface="Arial" panose="020B0604020202020204" pitchFamily="34" charset="0"/>
              </a:rPr>
              <a:t>Vogelaers</a:t>
            </a:r>
            <a:r>
              <a:rPr lang="en-GB" sz="1200">
                <a:latin typeface="Arial" panose="020B0604020202020204" pitchFamily="34" charset="0"/>
                <a:ea typeface="+mn-lt"/>
                <a:cs typeface="Arial" panose="020B0604020202020204" pitchFamily="34" charset="0"/>
              </a:rPr>
              <a:t>, D., (2015). Communication in healthcare: a narrative review of the literature and practical recommendations. </a:t>
            </a:r>
            <a:r>
              <a:rPr lang="en-GB" sz="1200" i="1">
                <a:latin typeface="Arial" panose="020B0604020202020204" pitchFamily="34" charset="0"/>
                <a:ea typeface="+mn-lt"/>
                <a:cs typeface="Arial" panose="020B0604020202020204" pitchFamily="34" charset="0"/>
              </a:rPr>
              <a:t>International journal of clinical practice</a:t>
            </a:r>
            <a:r>
              <a:rPr lang="en-GB" sz="1200">
                <a:latin typeface="Arial" panose="020B0604020202020204" pitchFamily="34" charset="0"/>
                <a:ea typeface="+mn-lt"/>
                <a:cs typeface="Arial" panose="020B0604020202020204" pitchFamily="34" charset="0"/>
              </a:rPr>
              <a:t>, </a:t>
            </a:r>
            <a:r>
              <a:rPr lang="en-GB" sz="1200" i="1">
                <a:latin typeface="Arial" panose="020B0604020202020204" pitchFamily="34" charset="0"/>
                <a:ea typeface="+mn-lt"/>
                <a:cs typeface="Arial" panose="020B0604020202020204" pitchFamily="34" charset="0"/>
              </a:rPr>
              <a:t>69</a:t>
            </a:r>
            <a:r>
              <a:rPr lang="en-GB" sz="1200">
                <a:latin typeface="Arial" panose="020B0604020202020204" pitchFamily="34" charset="0"/>
                <a:ea typeface="+mn-lt"/>
                <a:cs typeface="Arial" panose="020B0604020202020204" pitchFamily="34" charset="0"/>
              </a:rPr>
              <a:t>(11), pp.1257-1267.</a:t>
            </a:r>
          </a:p>
          <a:p>
            <a:pPr marL="0" indent="0" algn="just">
              <a:lnSpc>
                <a:spcPct val="90000"/>
              </a:lnSpc>
              <a:buNone/>
            </a:pPr>
            <a:endParaRPr lang="en-GB" sz="1600" dirty="0">
              <a:latin typeface="Arial"/>
              <a:cs typeface="Arial"/>
            </a:endParaRPr>
          </a:p>
        </p:txBody>
      </p:sp>
    </p:spTree>
    <p:extLst>
      <p:ext uri="{BB962C8B-B14F-4D97-AF65-F5344CB8AC3E}">
        <p14:creationId xmlns:p14="http://schemas.microsoft.com/office/powerpoint/2010/main" val="1687690425"/>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553B6-E0FA-A7C5-5C14-0B299E81D5E4}"/>
              </a:ext>
            </a:extLst>
          </p:cNvPr>
          <p:cNvSpPr>
            <a:spLocks noGrp="1"/>
          </p:cNvSpPr>
          <p:nvPr>
            <p:ph type="title"/>
          </p:nvPr>
        </p:nvSpPr>
        <p:spPr/>
        <p:txBody>
          <a:bodyPr/>
          <a:lstStyle/>
          <a:p>
            <a:r>
              <a:rPr lang="en-GB" sz="3600">
                <a:latin typeface="Arial"/>
                <a:cs typeface="Arial"/>
              </a:rPr>
              <a:t>TEAM EVALUATION</a:t>
            </a:r>
          </a:p>
        </p:txBody>
      </p:sp>
      <p:graphicFrame>
        <p:nvGraphicFramePr>
          <p:cNvPr id="4" name="Table 4">
            <a:extLst>
              <a:ext uri="{FF2B5EF4-FFF2-40B4-BE49-F238E27FC236}">
                <a16:creationId xmlns:a16="http://schemas.microsoft.com/office/drawing/2014/main" id="{BD5E8AA7-2A65-9052-FCC7-33D3CD34C767}"/>
              </a:ext>
            </a:extLst>
          </p:cNvPr>
          <p:cNvGraphicFramePr>
            <a:graphicFrameLocks noGrp="1"/>
          </p:cNvGraphicFramePr>
          <p:nvPr>
            <p:ph idx="1"/>
            <p:extLst>
              <p:ext uri="{D42A27DB-BD31-4B8C-83A1-F6EECF244321}">
                <p14:modId xmlns:p14="http://schemas.microsoft.com/office/powerpoint/2010/main" val="2947549314"/>
              </p:ext>
            </p:extLst>
          </p:nvPr>
        </p:nvGraphicFramePr>
        <p:xfrm>
          <a:off x="811692" y="2364418"/>
          <a:ext cx="10553700" cy="4251447"/>
        </p:xfrm>
        <a:graphic>
          <a:graphicData uri="http://schemas.openxmlformats.org/drawingml/2006/table">
            <a:tbl>
              <a:tblPr firstRow="1" bandRow="1">
                <a:tableStyleId>{5C22544A-7EE6-4342-B048-85BDC9FD1C3A}</a:tableStyleId>
              </a:tblPr>
              <a:tblGrid>
                <a:gridCol w="5276850">
                  <a:extLst>
                    <a:ext uri="{9D8B030D-6E8A-4147-A177-3AD203B41FA5}">
                      <a16:colId xmlns:a16="http://schemas.microsoft.com/office/drawing/2014/main" val="1968705803"/>
                    </a:ext>
                  </a:extLst>
                </a:gridCol>
                <a:gridCol w="5276850">
                  <a:extLst>
                    <a:ext uri="{9D8B030D-6E8A-4147-A177-3AD203B41FA5}">
                      <a16:colId xmlns:a16="http://schemas.microsoft.com/office/drawing/2014/main" val="110147181"/>
                    </a:ext>
                  </a:extLst>
                </a:gridCol>
              </a:tblGrid>
              <a:tr h="416063">
                <a:tc>
                  <a:txBody>
                    <a:bodyPr/>
                    <a:lstStyle/>
                    <a:p>
                      <a:r>
                        <a:rPr lang="en-GB" sz="2000">
                          <a:latin typeface="Arial"/>
                        </a:rPr>
                        <a:t>Team Evaluation</a:t>
                      </a:r>
                    </a:p>
                  </a:txBody>
                  <a:tcPr/>
                </a:tc>
                <a:tc>
                  <a:txBody>
                    <a:bodyPr/>
                    <a:lstStyle/>
                    <a:p>
                      <a:r>
                        <a:rPr lang="en-GB" sz="2000">
                          <a:latin typeface="Arial"/>
                        </a:rPr>
                        <a:t>Team Responses</a:t>
                      </a:r>
                    </a:p>
                  </a:txBody>
                  <a:tcPr/>
                </a:tc>
                <a:extLst>
                  <a:ext uri="{0D108BD9-81ED-4DB2-BD59-A6C34878D82A}">
                    <a16:rowId xmlns:a16="http://schemas.microsoft.com/office/drawing/2014/main" val="4088947435"/>
                  </a:ext>
                </a:extLst>
              </a:tr>
              <a:tr h="707308">
                <a:tc>
                  <a:txBody>
                    <a:bodyPr/>
                    <a:lstStyle/>
                    <a:p>
                      <a:r>
                        <a:rPr lang="en-GB" sz="2000">
                          <a:latin typeface="Arial"/>
                        </a:rPr>
                        <a:t>Who was in your team</a:t>
                      </a:r>
                    </a:p>
                  </a:txBody>
                  <a:tcPr/>
                </a:tc>
                <a:tc>
                  <a:txBody>
                    <a:bodyPr/>
                    <a:lstStyle/>
                    <a:p>
                      <a:r>
                        <a:rPr lang="en-GB" sz="2000">
                          <a:latin typeface="Arial"/>
                        </a:rPr>
                        <a:t>Samina Mumtaz, Shazia Begum and Rubina Akbur</a:t>
                      </a:r>
                      <a:endParaRPr lang="en-GB" sz="2000" err="1">
                        <a:latin typeface="Arial"/>
                      </a:endParaRPr>
                    </a:p>
                  </a:txBody>
                  <a:tcPr/>
                </a:tc>
                <a:extLst>
                  <a:ext uri="{0D108BD9-81ED-4DB2-BD59-A6C34878D82A}">
                    <a16:rowId xmlns:a16="http://schemas.microsoft.com/office/drawing/2014/main" val="4063161019"/>
                  </a:ext>
                </a:extLst>
              </a:tr>
              <a:tr h="416063">
                <a:tc>
                  <a:txBody>
                    <a:bodyPr/>
                    <a:lstStyle/>
                    <a:p>
                      <a:r>
                        <a:rPr lang="en-GB" sz="2000">
                          <a:latin typeface="Arial"/>
                        </a:rPr>
                        <a:t>What were they key strengths of your team</a:t>
                      </a:r>
                    </a:p>
                  </a:txBody>
                  <a:tcPr/>
                </a:tc>
                <a:tc>
                  <a:txBody>
                    <a:bodyPr/>
                    <a:lstStyle/>
                    <a:p>
                      <a:r>
                        <a:rPr lang="en-GB" sz="2000">
                          <a:latin typeface="Arial"/>
                        </a:rPr>
                        <a:t>We all had our own set of skills. And we communicated well.</a:t>
                      </a:r>
                    </a:p>
                  </a:txBody>
                  <a:tcPr/>
                </a:tc>
                <a:extLst>
                  <a:ext uri="{0D108BD9-81ED-4DB2-BD59-A6C34878D82A}">
                    <a16:rowId xmlns:a16="http://schemas.microsoft.com/office/drawing/2014/main" val="2780609136"/>
                  </a:ext>
                </a:extLst>
              </a:tr>
              <a:tr h="1012420">
                <a:tc>
                  <a:txBody>
                    <a:bodyPr/>
                    <a:lstStyle/>
                    <a:p>
                      <a:r>
                        <a:rPr lang="en-GB" sz="2000">
                          <a:latin typeface="Arial"/>
                        </a:rPr>
                        <a:t>What were the challenges that you overcame as a team</a:t>
                      </a:r>
                    </a:p>
                  </a:txBody>
                  <a:tcPr/>
                </a:tc>
                <a:tc>
                  <a:txBody>
                    <a:bodyPr/>
                    <a:lstStyle/>
                    <a:p>
                      <a:r>
                        <a:rPr lang="en-GB" sz="2000">
                          <a:latin typeface="Arial"/>
                        </a:rPr>
                        <a:t>Sometimes we disagreed on the structure and wording, but then we made a group decision in the end.</a:t>
                      </a:r>
                    </a:p>
                  </a:txBody>
                  <a:tcPr/>
                </a:tc>
                <a:extLst>
                  <a:ext uri="{0D108BD9-81ED-4DB2-BD59-A6C34878D82A}">
                    <a16:rowId xmlns:a16="http://schemas.microsoft.com/office/drawing/2014/main" val="4247930925"/>
                  </a:ext>
                </a:extLst>
              </a:tr>
              <a:tr h="707308">
                <a:tc>
                  <a:txBody>
                    <a:bodyPr/>
                    <a:lstStyle/>
                    <a:p>
                      <a:r>
                        <a:rPr lang="en-GB" sz="2000">
                          <a:latin typeface="Arial"/>
                        </a:rPr>
                        <a:t>What would you do differently if you worked as a team again</a:t>
                      </a:r>
                    </a:p>
                  </a:txBody>
                  <a:tcPr/>
                </a:tc>
                <a:tc>
                  <a:txBody>
                    <a:bodyPr/>
                    <a:lstStyle/>
                    <a:p>
                      <a:r>
                        <a:rPr lang="en-GB" sz="2000">
                          <a:latin typeface="Arial"/>
                        </a:rPr>
                        <a:t>We would allocate each points to individuals and have a look at it as a group in the end</a:t>
                      </a:r>
                    </a:p>
                  </a:txBody>
                  <a:tcPr/>
                </a:tc>
                <a:extLst>
                  <a:ext uri="{0D108BD9-81ED-4DB2-BD59-A6C34878D82A}">
                    <a16:rowId xmlns:a16="http://schemas.microsoft.com/office/drawing/2014/main" val="4288267880"/>
                  </a:ext>
                </a:extLst>
              </a:tr>
              <a:tr h="707308">
                <a:tc>
                  <a:txBody>
                    <a:bodyPr/>
                    <a:lstStyle/>
                    <a:p>
                      <a:pPr lvl="0">
                        <a:buNone/>
                      </a:pPr>
                      <a:r>
                        <a:rPr lang="en-GB" sz="2000">
                          <a:latin typeface="Arial"/>
                        </a:rPr>
                        <a:t>How would you rate your team working? Out of 10.</a:t>
                      </a:r>
                    </a:p>
                  </a:txBody>
                  <a:tcPr/>
                </a:tc>
                <a:tc>
                  <a:txBody>
                    <a:bodyPr/>
                    <a:lstStyle/>
                    <a:p>
                      <a:pPr lvl="0">
                        <a:buNone/>
                      </a:pPr>
                      <a:r>
                        <a:rPr lang="en-GB" sz="2000">
                          <a:latin typeface="Arial"/>
                        </a:rPr>
                        <a:t>8/10</a:t>
                      </a:r>
                    </a:p>
                  </a:txBody>
                  <a:tcPr/>
                </a:tc>
                <a:extLst>
                  <a:ext uri="{0D108BD9-81ED-4DB2-BD59-A6C34878D82A}">
                    <a16:rowId xmlns:a16="http://schemas.microsoft.com/office/drawing/2014/main" val="351899842"/>
                  </a:ext>
                </a:extLst>
              </a:tr>
            </a:tbl>
          </a:graphicData>
        </a:graphic>
      </p:graphicFrame>
    </p:spTree>
    <p:extLst>
      <p:ext uri="{BB962C8B-B14F-4D97-AF65-F5344CB8AC3E}">
        <p14:creationId xmlns:p14="http://schemas.microsoft.com/office/powerpoint/2010/main" val="26215617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1893</Words>
  <Application>Microsoft Office PowerPoint</Application>
  <PresentationFormat>Widescreen</PresentationFormat>
  <Paragraphs>146</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Quotable</vt:lpstr>
      <vt:lpstr>PowerPoint Presentation</vt:lpstr>
      <vt:lpstr>INTRODUCTION</vt:lpstr>
      <vt:lpstr> COMMUNICATION STRATEGIES IN HEALTH AND SOCIAL CARE ORGANISATIONS</vt:lpstr>
      <vt:lpstr>BENEFITS OF EFFECTIVE COMMUNICATION IN HEALTH AND SOCIAL CARE . </vt:lpstr>
      <vt:lpstr>MODELS OF COMMUNICATION</vt:lpstr>
      <vt:lpstr>BERLO'S SMCR MODEL</vt:lpstr>
      <vt:lpstr>SCHRAMM'S MODEL COMMUNCIATION</vt:lpstr>
      <vt:lpstr>Barriers that can prevent effective communication in healthcare and their external stakeholders.</vt:lpstr>
      <vt:lpstr>WHAT ARE THE CHANNELS OF COMMIUNICATION USED IN ORGANISATION AND CHANNELS THAT CAN IMPROVE COMMUNICATION? </vt:lpstr>
      <vt:lpstr>COMMUNICATION CHANNELS</vt:lpstr>
      <vt:lpstr>PowerPoint Presentation</vt:lpstr>
      <vt:lpstr>CONCLUSION AND RECOMMENDATION</vt:lpstr>
      <vt:lpstr>Reference Page</vt:lpstr>
      <vt:lpstr>REFRENCE PAGE</vt:lpstr>
      <vt:lpstr>TEAM EVALUATION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Shazia</cp:lastModifiedBy>
  <cp:revision>3</cp:revision>
  <dcterms:created xsi:type="dcterms:W3CDTF">2022-06-29T15:03:31Z</dcterms:created>
  <dcterms:modified xsi:type="dcterms:W3CDTF">2022-07-22T11:29:37Z</dcterms:modified>
</cp:coreProperties>
</file>