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78" d="100"/>
          <a:sy n="78" d="100"/>
        </p:scale>
        <p:origin x="1594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svg"/><Relationship Id="rId1" Type="http://schemas.openxmlformats.org/officeDocument/2006/relationships/image" Target="../media/image1.png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6" Type="http://schemas.openxmlformats.org/officeDocument/2006/relationships/image" Target="../media/image14.svg"/><Relationship Id="rId5" Type="http://schemas.openxmlformats.org/officeDocument/2006/relationships/image" Target="../media/image13.png"/><Relationship Id="rId4" Type="http://schemas.openxmlformats.org/officeDocument/2006/relationships/image" Target="../media/image12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svg"/><Relationship Id="rId1" Type="http://schemas.openxmlformats.org/officeDocument/2006/relationships/image" Target="../media/image1.png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6" Type="http://schemas.openxmlformats.org/officeDocument/2006/relationships/image" Target="../media/image14.svg"/><Relationship Id="rId5" Type="http://schemas.openxmlformats.org/officeDocument/2006/relationships/image" Target="../media/image13.png"/><Relationship Id="rId4" Type="http://schemas.openxmlformats.org/officeDocument/2006/relationships/image" Target="../media/image12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F96A7F5-0B92-464B-A0A8-3C21A7A9E2D7}" type="doc">
      <dgm:prSet loTypeId="urn:microsoft.com/office/officeart/2018/2/layout/IconCircle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27FBC78-9417-4E15-927E-37E871E56241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• Empathy and </a:t>
          </a:r>
          <a:r>
            <a:rPr lang="en-GB" dirty="0"/>
            <a:t>strong </a:t>
          </a:r>
          <a:r>
            <a:rPr lang="en-US" dirty="0"/>
            <a:t>communication skills when engaging with service users</a:t>
          </a:r>
        </a:p>
      </dgm:t>
    </dgm:pt>
    <dgm:pt modelId="{264041D1-1A51-45E4-846E-F3E7C012D6B7}" type="parTrans" cxnId="{33841472-FC63-4E60-99A1-59A4D9A3042D}">
      <dgm:prSet/>
      <dgm:spPr/>
      <dgm:t>
        <a:bodyPr/>
        <a:lstStyle/>
        <a:p>
          <a:endParaRPr lang="en-US"/>
        </a:p>
      </dgm:t>
    </dgm:pt>
    <dgm:pt modelId="{9CB670B5-C693-4E57-B947-731164F27DE4}" type="sibTrans" cxnId="{33841472-FC63-4E60-99A1-59A4D9A3042D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F2ECAE67-3AE1-49FE-9A41-6EDB25EBE1A8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• </a:t>
          </a:r>
          <a:r>
            <a:rPr lang="en-GB"/>
            <a:t>Great at teamwork and flexible</a:t>
          </a:r>
          <a:endParaRPr lang="en-US"/>
        </a:p>
      </dgm:t>
    </dgm:pt>
    <dgm:pt modelId="{404375B5-9BD7-4C35-9122-F3BC6F48FE9F}" type="parTrans" cxnId="{CFFC4A4B-EE53-4828-9699-FEE8E64F784F}">
      <dgm:prSet/>
      <dgm:spPr/>
      <dgm:t>
        <a:bodyPr/>
        <a:lstStyle/>
        <a:p>
          <a:endParaRPr lang="en-US"/>
        </a:p>
      </dgm:t>
    </dgm:pt>
    <dgm:pt modelId="{5A62503E-76EC-4CCE-9FF2-60BCD0637FBE}" type="sibTrans" cxnId="{CFFC4A4B-EE53-4828-9699-FEE8E64F784F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2A099FC5-1F45-4730-B9C1-C1CFE815967E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•</a:t>
          </a:r>
          <a:r>
            <a:rPr lang="en-GB"/>
            <a:t> Ambitious to be </a:t>
          </a:r>
          <a:r>
            <a:rPr lang="en-US"/>
            <a:t> </a:t>
          </a:r>
          <a:r>
            <a:rPr lang="en-GB"/>
            <a:t>co</a:t>
          </a:r>
          <a:r>
            <a:rPr lang="en-US"/>
            <a:t>mmi</a:t>
          </a:r>
          <a:r>
            <a:rPr lang="en-GB"/>
            <a:t>ted </a:t>
          </a:r>
          <a:r>
            <a:rPr lang="en-US"/>
            <a:t>to </a:t>
          </a:r>
          <a:r>
            <a:rPr lang="en-GB"/>
            <a:t>a </a:t>
          </a:r>
          <a:r>
            <a:rPr lang="en-US"/>
            <a:t>person-cent</a:t>
          </a:r>
          <a:r>
            <a:rPr lang="en-GB"/>
            <a:t>e</a:t>
          </a:r>
          <a:r>
            <a:rPr lang="en-US"/>
            <a:t>red care</a:t>
          </a:r>
        </a:p>
      </dgm:t>
    </dgm:pt>
    <dgm:pt modelId="{D6B1E955-6383-47F9-9F26-6E94655E804F}" type="parTrans" cxnId="{D7CAC3FA-9D75-4F58-BCD1-455EA57C8902}">
      <dgm:prSet/>
      <dgm:spPr/>
      <dgm:t>
        <a:bodyPr/>
        <a:lstStyle/>
        <a:p>
          <a:endParaRPr lang="en-US"/>
        </a:p>
      </dgm:t>
    </dgm:pt>
    <dgm:pt modelId="{D87F2FED-CABE-4DA4-9CD9-F8F3F969B6E2}" type="sibTrans" cxnId="{D7CAC3FA-9D75-4F58-BCD1-455EA57C8902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3A5303C1-51E5-44B4-BF62-BE836CC4B866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Reference</a:t>
          </a:r>
          <a:r>
            <a:rPr lang="en-GB"/>
            <a:t> Used- </a:t>
          </a:r>
          <a:endParaRPr lang="en-US"/>
        </a:p>
      </dgm:t>
    </dgm:pt>
    <dgm:pt modelId="{1C936463-6350-4101-A840-61815723A4AF}" type="parTrans" cxnId="{32B2B283-4C31-4773-8F2B-9DBA796C3847}">
      <dgm:prSet/>
      <dgm:spPr/>
      <dgm:t>
        <a:bodyPr/>
        <a:lstStyle/>
        <a:p>
          <a:endParaRPr lang="en-US"/>
        </a:p>
      </dgm:t>
    </dgm:pt>
    <dgm:pt modelId="{D3CECE49-FAFF-4C52-858B-CBAC73136115}" type="sibTrans" cxnId="{32B2B283-4C31-4773-8F2B-9DBA796C3847}">
      <dgm:prSet/>
      <dgm:spPr/>
      <dgm:t>
        <a:bodyPr/>
        <a:lstStyle/>
        <a:p>
          <a:endParaRPr lang="en-US"/>
        </a:p>
      </dgm:t>
    </dgm:pt>
    <dgm:pt modelId="{62D25F34-CAED-45A4-B34E-818B98CC96C1}" type="pres">
      <dgm:prSet presAssocID="{EF96A7F5-0B92-464B-A0A8-3C21A7A9E2D7}" presName="root" presStyleCnt="0">
        <dgm:presLayoutVars>
          <dgm:dir/>
          <dgm:resizeHandles val="exact"/>
        </dgm:presLayoutVars>
      </dgm:prSet>
      <dgm:spPr/>
    </dgm:pt>
    <dgm:pt modelId="{D02DED66-4620-4E37-B29D-1CD5309E5C9A}" type="pres">
      <dgm:prSet presAssocID="{EF96A7F5-0B92-464B-A0A8-3C21A7A9E2D7}" presName="container" presStyleCnt="0">
        <dgm:presLayoutVars>
          <dgm:dir/>
          <dgm:resizeHandles val="exact"/>
        </dgm:presLayoutVars>
      </dgm:prSet>
      <dgm:spPr/>
    </dgm:pt>
    <dgm:pt modelId="{68101D21-B80E-4AF7-9CC2-12F3BF17860C}" type="pres">
      <dgm:prSet presAssocID="{C27FBC78-9417-4E15-927E-37E871E56241}" presName="compNode" presStyleCnt="0"/>
      <dgm:spPr/>
    </dgm:pt>
    <dgm:pt modelId="{DF024288-9DDE-40BF-951B-802F16CBF0B8}" type="pres">
      <dgm:prSet presAssocID="{C27FBC78-9417-4E15-927E-37E871E56241}" presName="iconBgRect" presStyleLbl="bgShp" presStyleIdx="0" presStyleCnt="4"/>
      <dgm:spPr/>
    </dgm:pt>
    <dgm:pt modelId="{5A7904D2-88D3-4487-96D4-E15C564DFC19}" type="pres">
      <dgm:prSet presAssocID="{C27FBC78-9417-4E15-927E-37E871E56241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7092DDEE-E978-4A97-8B47-17060EAE123C}" type="pres">
      <dgm:prSet presAssocID="{C27FBC78-9417-4E15-927E-37E871E56241}" presName="spaceRect" presStyleCnt="0"/>
      <dgm:spPr/>
    </dgm:pt>
    <dgm:pt modelId="{2C622D0E-F361-48AE-8F33-6C3721C080A6}" type="pres">
      <dgm:prSet presAssocID="{C27FBC78-9417-4E15-927E-37E871E56241}" presName="textRect" presStyleLbl="revTx" presStyleIdx="0" presStyleCnt="4">
        <dgm:presLayoutVars>
          <dgm:chMax val="1"/>
          <dgm:chPref val="1"/>
        </dgm:presLayoutVars>
      </dgm:prSet>
      <dgm:spPr/>
    </dgm:pt>
    <dgm:pt modelId="{B5C0DC8C-A4E2-4629-B9B5-F45613C325BB}" type="pres">
      <dgm:prSet presAssocID="{9CB670B5-C693-4E57-B947-731164F27DE4}" presName="sibTrans" presStyleLbl="sibTrans2D1" presStyleIdx="0" presStyleCnt="0"/>
      <dgm:spPr/>
    </dgm:pt>
    <dgm:pt modelId="{413C882C-AA14-4CF7-934A-21FC0FCE8045}" type="pres">
      <dgm:prSet presAssocID="{F2ECAE67-3AE1-49FE-9A41-6EDB25EBE1A8}" presName="compNode" presStyleCnt="0"/>
      <dgm:spPr/>
    </dgm:pt>
    <dgm:pt modelId="{B5F495B9-0D15-413D-A471-330DA3EC876A}" type="pres">
      <dgm:prSet presAssocID="{F2ECAE67-3AE1-49FE-9A41-6EDB25EBE1A8}" presName="iconBgRect" presStyleLbl="bgShp" presStyleIdx="1" presStyleCnt="4"/>
      <dgm:spPr/>
    </dgm:pt>
    <dgm:pt modelId="{3EBB65CA-E618-4D4F-875C-B202F87FC6E0}" type="pres">
      <dgm:prSet presAssocID="{F2ECAE67-3AE1-49FE-9A41-6EDB25EBE1A8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Group Success"/>
        </a:ext>
      </dgm:extLst>
    </dgm:pt>
    <dgm:pt modelId="{3EDCC943-8DC7-4AEA-BB64-2D413C997F01}" type="pres">
      <dgm:prSet presAssocID="{F2ECAE67-3AE1-49FE-9A41-6EDB25EBE1A8}" presName="spaceRect" presStyleCnt="0"/>
      <dgm:spPr/>
    </dgm:pt>
    <dgm:pt modelId="{F06B353D-2B5E-41A8-B4E8-48F4D4586FDA}" type="pres">
      <dgm:prSet presAssocID="{F2ECAE67-3AE1-49FE-9A41-6EDB25EBE1A8}" presName="textRect" presStyleLbl="revTx" presStyleIdx="1" presStyleCnt="4">
        <dgm:presLayoutVars>
          <dgm:chMax val="1"/>
          <dgm:chPref val="1"/>
        </dgm:presLayoutVars>
      </dgm:prSet>
      <dgm:spPr/>
    </dgm:pt>
    <dgm:pt modelId="{1E84DD2C-987F-47B8-90B4-18D8BA352E82}" type="pres">
      <dgm:prSet presAssocID="{5A62503E-76EC-4CCE-9FF2-60BCD0637FBE}" presName="sibTrans" presStyleLbl="sibTrans2D1" presStyleIdx="0" presStyleCnt="0"/>
      <dgm:spPr/>
    </dgm:pt>
    <dgm:pt modelId="{31B0A14B-E3D6-48BE-84A5-C2BCEE249C93}" type="pres">
      <dgm:prSet presAssocID="{2A099FC5-1F45-4730-B9C1-C1CFE815967E}" presName="compNode" presStyleCnt="0"/>
      <dgm:spPr/>
    </dgm:pt>
    <dgm:pt modelId="{B70CF042-F20E-4A96-BA3B-9A928E5AC06B}" type="pres">
      <dgm:prSet presAssocID="{2A099FC5-1F45-4730-B9C1-C1CFE815967E}" presName="iconBgRect" presStyleLbl="bgShp" presStyleIdx="2" presStyleCnt="4"/>
      <dgm:spPr/>
    </dgm:pt>
    <dgm:pt modelId="{E2BCE5C8-C465-4C44-98FB-F062EB6F94F6}" type="pres">
      <dgm:prSet presAssocID="{2A099FC5-1F45-4730-B9C1-C1CFE815967E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aptain"/>
        </a:ext>
      </dgm:extLst>
    </dgm:pt>
    <dgm:pt modelId="{499B31E0-DE18-400A-A989-7EE0A5BCE4A0}" type="pres">
      <dgm:prSet presAssocID="{2A099FC5-1F45-4730-B9C1-C1CFE815967E}" presName="spaceRect" presStyleCnt="0"/>
      <dgm:spPr/>
    </dgm:pt>
    <dgm:pt modelId="{874112BD-6BB0-4D1E-A86F-E9F5C8CF3D98}" type="pres">
      <dgm:prSet presAssocID="{2A099FC5-1F45-4730-B9C1-C1CFE815967E}" presName="textRect" presStyleLbl="revTx" presStyleIdx="2" presStyleCnt="4">
        <dgm:presLayoutVars>
          <dgm:chMax val="1"/>
          <dgm:chPref val="1"/>
        </dgm:presLayoutVars>
      </dgm:prSet>
      <dgm:spPr/>
    </dgm:pt>
    <dgm:pt modelId="{3CDCE465-3B13-45DE-BD58-DE0D0BA7895B}" type="pres">
      <dgm:prSet presAssocID="{D87F2FED-CABE-4DA4-9CD9-F8F3F969B6E2}" presName="sibTrans" presStyleLbl="sibTrans2D1" presStyleIdx="0" presStyleCnt="0"/>
      <dgm:spPr/>
    </dgm:pt>
    <dgm:pt modelId="{A8355F6C-0E19-4227-8EC3-4BA1B1C7301B}" type="pres">
      <dgm:prSet presAssocID="{3A5303C1-51E5-44B4-BF62-BE836CC4B866}" presName="compNode" presStyleCnt="0"/>
      <dgm:spPr/>
    </dgm:pt>
    <dgm:pt modelId="{543B432B-1E7E-4900-ACA6-7FCBD857D0E9}" type="pres">
      <dgm:prSet presAssocID="{3A5303C1-51E5-44B4-BF62-BE836CC4B866}" presName="iconBgRect" presStyleLbl="bgShp" presStyleIdx="3" presStyleCnt="4"/>
      <dgm:spPr/>
    </dgm:pt>
    <dgm:pt modelId="{05BC1984-72EE-4BDD-9F15-FB284A1B7A10}" type="pres">
      <dgm:prSet presAssocID="{3A5303C1-51E5-44B4-BF62-BE836CC4B866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48252737-DA1A-4907-90A7-4F1FCC42A5AE}" type="pres">
      <dgm:prSet presAssocID="{3A5303C1-51E5-44B4-BF62-BE836CC4B866}" presName="spaceRect" presStyleCnt="0"/>
      <dgm:spPr/>
    </dgm:pt>
    <dgm:pt modelId="{130273AD-BFA9-4E0A-AF15-5B51CAA0E113}" type="pres">
      <dgm:prSet presAssocID="{3A5303C1-51E5-44B4-BF62-BE836CC4B866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53378161-4AF7-48F8-8199-C586743AAFBB}" type="presOf" srcId="{2A099FC5-1F45-4730-B9C1-C1CFE815967E}" destId="{874112BD-6BB0-4D1E-A86F-E9F5C8CF3D98}" srcOrd="0" destOrd="0" presId="urn:microsoft.com/office/officeart/2018/2/layout/IconCircleList"/>
    <dgm:cxn modelId="{75DCC243-B269-4B0E-A54E-97BA1AE12E3F}" type="presOf" srcId="{5A62503E-76EC-4CCE-9FF2-60BCD0637FBE}" destId="{1E84DD2C-987F-47B8-90B4-18D8BA352E82}" srcOrd="0" destOrd="0" presId="urn:microsoft.com/office/officeart/2018/2/layout/IconCircleList"/>
    <dgm:cxn modelId="{4D3CAC45-D83A-4D8D-9676-8EDEB6DBBFBE}" type="presOf" srcId="{9CB670B5-C693-4E57-B947-731164F27DE4}" destId="{B5C0DC8C-A4E2-4629-B9B5-F45613C325BB}" srcOrd="0" destOrd="0" presId="urn:microsoft.com/office/officeart/2018/2/layout/IconCircleList"/>
    <dgm:cxn modelId="{CFFC4A4B-EE53-4828-9699-FEE8E64F784F}" srcId="{EF96A7F5-0B92-464B-A0A8-3C21A7A9E2D7}" destId="{F2ECAE67-3AE1-49FE-9A41-6EDB25EBE1A8}" srcOrd="1" destOrd="0" parTransId="{404375B5-9BD7-4C35-9122-F3BC6F48FE9F}" sibTransId="{5A62503E-76EC-4CCE-9FF2-60BCD0637FBE}"/>
    <dgm:cxn modelId="{0307FB6F-08C8-48EE-B8A5-9082EAB948AE}" type="presOf" srcId="{EF96A7F5-0B92-464B-A0A8-3C21A7A9E2D7}" destId="{62D25F34-CAED-45A4-B34E-818B98CC96C1}" srcOrd="0" destOrd="0" presId="urn:microsoft.com/office/officeart/2018/2/layout/IconCircleList"/>
    <dgm:cxn modelId="{33841472-FC63-4E60-99A1-59A4D9A3042D}" srcId="{EF96A7F5-0B92-464B-A0A8-3C21A7A9E2D7}" destId="{C27FBC78-9417-4E15-927E-37E871E56241}" srcOrd="0" destOrd="0" parTransId="{264041D1-1A51-45E4-846E-F3E7C012D6B7}" sibTransId="{9CB670B5-C693-4E57-B947-731164F27DE4}"/>
    <dgm:cxn modelId="{A9EE4554-0AC4-4162-8F43-93D53EE95C6E}" type="presOf" srcId="{D87F2FED-CABE-4DA4-9CD9-F8F3F969B6E2}" destId="{3CDCE465-3B13-45DE-BD58-DE0D0BA7895B}" srcOrd="0" destOrd="0" presId="urn:microsoft.com/office/officeart/2018/2/layout/IconCircleList"/>
    <dgm:cxn modelId="{D9877055-45EE-42E7-BE2B-4E0F706C7143}" type="presOf" srcId="{F2ECAE67-3AE1-49FE-9A41-6EDB25EBE1A8}" destId="{F06B353D-2B5E-41A8-B4E8-48F4D4586FDA}" srcOrd="0" destOrd="0" presId="urn:microsoft.com/office/officeart/2018/2/layout/IconCircleList"/>
    <dgm:cxn modelId="{32B2B283-4C31-4773-8F2B-9DBA796C3847}" srcId="{EF96A7F5-0B92-464B-A0A8-3C21A7A9E2D7}" destId="{3A5303C1-51E5-44B4-BF62-BE836CC4B866}" srcOrd="3" destOrd="0" parTransId="{1C936463-6350-4101-A840-61815723A4AF}" sibTransId="{D3CECE49-FAFF-4C52-858B-CBAC73136115}"/>
    <dgm:cxn modelId="{FC8021A4-69BB-4971-A5A7-E55B2222408D}" type="presOf" srcId="{C27FBC78-9417-4E15-927E-37E871E56241}" destId="{2C622D0E-F361-48AE-8F33-6C3721C080A6}" srcOrd="0" destOrd="0" presId="urn:microsoft.com/office/officeart/2018/2/layout/IconCircleList"/>
    <dgm:cxn modelId="{C95FA5C4-08AC-4DA9-82BF-EDB24D3A787C}" type="presOf" srcId="{3A5303C1-51E5-44B4-BF62-BE836CC4B866}" destId="{130273AD-BFA9-4E0A-AF15-5B51CAA0E113}" srcOrd="0" destOrd="0" presId="urn:microsoft.com/office/officeart/2018/2/layout/IconCircleList"/>
    <dgm:cxn modelId="{D7CAC3FA-9D75-4F58-BCD1-455EA57C8902}" srcId="{EF96A7F5-0B92-464B-A0A8-3C21A7A9E2D7}" destId="{2A099FC5-1F45-4730-B9C1-C1CFE815967E}" srcOrd="2" destOrd="0" parTransId="{D6B1E955-6383-47F9-9F26-6E94655E804F}" sibTransId="{D87F2FED-CABE-4DA4-9CD9-F8F3F969B6E2}"/>
    <dgm:cxn modelId="{EBB7AABE-6AC7-4B85-B183-E675D9BB0600}" type="presParOf" srcId="{62D25F34-CAED-45A4-B34E-818B98CC96C1}" destId="{D02DED66-4620-4E37-B29D-1CD5309E5C9A}" srcOrd="0" destOrd="0" presId="urn:microsoft.com/office/officeart/2018/2/layout/IconCircleList"/>
    <dgm:cxn modelId="{B2A152C2-796A-4B1B-8034-D9D0C33CA85E}" type="presParOf" srcId="{D02DED66-4620-4E37-B29D-1CD5309E5C9A}" destId="{68101D21-B80E-4AF7-9CC2-12F3BF17860C}" srcOrd="0" destOrd="0" presId="urn:microsoft.com/office/officeart/2018/2/layout/IconCircleList"/>
    <dgm:cxn modelId="{83C5894A-06BC-4D0C-AAE0-6037758CA06D}" type="presParOf" srcId="{68101D21-B80E-4AF7-9CC2-12F3BF17860C}" destId="{DF024288-9DDE-40BF-951B-802F16CBF0B8}" srcOrd="0" destOrd="0" presId="urn:microsoft.com/office/officeart/2018/2/layout/IconCircleList"/>
    <dgm:cxn modelId="{4A9C80B3-449C-4FA7-AE12-B678985ACFF6}" type="presParOf" srcId="{68101D21-B80E-4AF7-9CC2-12F3BF17860C}" destId="{5A7904D2-88D3-4487-96D4-E15C564DFC19}" srcOrd="1" destOrd="0" presId="urn:microsoft.com/office/officeart/2018/2/layout/IconCircleList"/>
    <dgm:cxn modelId="{66DA8489-A216-48AC-8CE3-51498F6927F8}" type="presParOf" srcId="{68101D21-B80E-4AF7-9CC2-12F3BF17860C}" destId="{7092DDEE-E978-4A97-8B47-17060EAE123C}" srcOrd="2" destOrd="0" presId="urn:microsoft.com/office/officeart/2018/2/layout/IconCircleList"/>
    <dgm:cxn modelId="{3073B443-1949-4573-A571-287313E50392}" type="presParOf" srcId="{68101D21-B80E-4AF7-9CC2-12F3BF17860C}" destId="{2C622D0E-F361-48AE-8F33-6C3721C080A6}" srcOrd="3" destOrd="0" presId="urn:microsoft.com/office/officeart/2018/2/layout/IconCircleList"/>
    <dgm:cxn modelId="{01B760B5-1D76-42E1-9679-8BFDB7066501}" type="presParOf" srcId="{D02DED66-4620-4E37-B29D-1CD5309E5C9A}" destId="{B5C0DC8C-A4E2-4629-B9B5-F45613C325BB}" srcOrd="1" destOrd="0" presId="urn:microsoft.com/office/officeart/2018/2/layout/IconCircleList"/>
    <dgm:cxn modelId="{E289F032-4970-4F1C-B52F-DC6A170E2D3C}" type="presParOf" srcId="{D02DED66-4620-4E37-B29D-1CD5309E5C9A}" destId="{413C882C-AA14-4CF7-934A-21FC0FCE8045}" srcOrd="2" destOrd="0" presId="urn:microsoft.com/office/officeart/2018/2/layout/IconCircleList"/>
    <dgm:cxn modelId="{451E5287-B1F0-4263-BE21-6D26EDA6993B}" type="presParOf" srcId="{413C882C-AA14-4CF7-934A-21FC0FCE8045}" destId="{B5F495B9-0D15-413D-A471-330DA3EC876A}" srcOrd="0" destOrd="0" presId="urn:microsoft.com/office/officeart/2018/2/layout/IconCircleList"/>
    <dgm:cxn modelId="{0073126A-459B-41B6-8938-A731EBB8B847}" type="presParOf" srcId="{413C882C-AA14-4CF7-934A-21FC0FCE8045}" destId="{3EBB65CA-E618-4D4F-875C-B202F87FC6E0}" srcOrd="1" destOrd="0" presId="urn:microsoft.com/office/officeart/2018/2/layout/IconCircleList"/>
    <dgm:cxn modelId="{D96A60E3-C51B-4FCD-9B79-3039B0CD8D80}" type="presParOf" srcId="{413C882C-AA14-4CF7-934A-21FC0FCE8045}" destId="{3EDCC943-8DC7-4AEA-BB64-2D413C997F01}" srcOrd="2" destOrd="0" presId="urn:microsoft.com/office/officeart/2018/2/layout/IconCircleList"/>
    <dgm:cxn modelId="{37F8657D-EB23-480B-A453-275198D4DDE5}" type="presParOf" srcId="{413C882C-AA14-4CF7-934A-21FC0FCE8045}" destId="{F06B353D-2B5E-41A8-B4E8-48F4D4586FDA}" srcOrd="3" destOrd="0" presId="urn:microsoft.com/office/officeart/2018/2/layout/IconCircleList"/>
    <dgm:cxn modelId="{79CA7B9C-0FC9-4F09-9AB1-C765554CA67F}" type="presParOf" srcId="{D02DED66-4620-4E37-B29D-1CD5309E5C9A}" destId="{1E84DD2C-987F-47B8-90B4-18D8BA352E82}" srcOrd="3" destOrd="0" presId="urn:microsoft.com/office/officeart/2018/2/layout/IconCircleList"/>
    <dgm:cxn modelId="{FA8EE78A-911B-4BC0-A285-0F83F1A35B3A}" type="presParOf" srcId="{D02DED66-4620-4E37-B29D-1CD5309E5C9A}" destId="{31B0A14B-E3D6-48BE-84A5-C2BCEE249C93}" srcOrd="4" destOrd="0" presId="urn:microsoft.com/office/officeart/2018/2/layout/IconCircleList"/>
    <dgm:cxn modelId="{1D52DECA-E5C8-4EE9-8D86-342BDC5F7D5A}" type="presParOf" srcId="{31B0A14B-E3D6-48BE-84A5-C2BCEE249C93}" destId="{B70CF042-F20E-4A96-BA3B-9A928E5AC06B}" srcOrd="0" destOrd="0" presId="urn:microsoft.com/office/officeart/2018/2/layout/IconCircleList"/>
    <dgm:cxn modelId="{DEA22333-F805-44EB-81E4-60CBCC613FD2}" type="presParOf" srcId="{31B0A14B-E3D6-48BE-84A5-C2BCEE249C93}" destId="{E2BCE5C8-C465-4C44-98FB-F062EB6F94F6}" srcOrd="1" destOrd="0" presId="urn:microsoft.com/office/officeart/2018/2/layout/IconCircleList"/>
    <dgm:cxn modelId="{5127D1DE-E3C1-452C-A62C-CB7E017884F0}" type="presParOf" srcId="{31B0A14B-E3D6-48BE-84A5-C2BCEE249C93}" destId="{499B31E0-DE18-400A-A989-7EE0A5BCE4A0}" srcOrd="2" destOrd="0" presId="urn:microsoft.com/office/officeart/2018/2/layout/IconCircleList"/>
    <dgm:cxn modelId="{FD55F16F-46FF-4356-86F2-7197ACD69143}" type="presParOf" srcId="{31B0A14B-E3D6-48BE-84A5-C2BCEE249C93}" destId="{874112BD-6BB0-4D1E-A86F-E9F5C8CF3D98}" srcOrd="3" destOrd="0" presId="urn:microsoft.com/office/officeart/2018/2/layout/IconCircleList"/>
    <dgm:cxn modelId="{899496E7-5126-41E1-89F5-DAF411578C54}" type="presParOf" srcId="{D02DED66-4620-4E37-B29D-1CD5309E5C9A}" destId="{3CDCE465-3B13-45DE-BD58-DE0D0BA7895B}" srcOrd="5" destOrd="0" presId="urn:microsoft.com/office/officeart/2018/2/layout/IconCircleList"/>
    <dgm:cxn modelId="{6D23B929-0155-4C91-9717-7DBEEE78D73A}" type="presParOf" srcId="{D02DED66-4620-4E37-B29D-1CD5309E5C9A}" destId="{A8355F6C-0E19-4227-8EC3-4BA1B1C7301B}" srcOrd="6" destOrd="0" presId="urn:microsoft.com/office/officeart/2018/2/layout/IconCircleList"/>
    <dgm:cxn modelId="{A36EE31E-0002-4781-9DA4-67C70AA0382C}" type="presParOf" srcId="{A8355F6C-0E19-4227-8EC3-4BA1B1C7301B}" destId="{543B432B-1E7E-4900-ACA6-7FCBD857D0E9}" srcOrd="0" destOrd="0" presId="urn:microsoft.com/office/officeart/2018/2/layout/IconCircleList"/>
    <dgm:cxn modelId="{1A0341ED-A51B-498E-95CF-15FD1CB97D4D}" type="presParOf" srcId="{A8355F6C-0E19-4227-8EC3-4BA1B1C7301B}" destId="{05BC1984-72EE-4BDD-9F15-FB284A1B7A10}" srcOrd="1" destOrd="0" presId="urn:microsoft.com/office/officeart/2018/2/layout/IconCircleList"/>
    <dgm:cxn modelId="{4F61F485-8ED1-4C2C-849B-7D50BF5687D6}" type="presParOf" srcId="{A8355F6C-0E19-4227-8EC3-4BA1B1C7301B}" destId="{48252737-DA1A-4907-90A7-4F1FCC42A5AE}" srcOrd="2" destOrd="0" presId="urn:microsoft.com/office/officeart/2018/2/layout/IconCircleList"/>
    <dgm:cxn modelId="{F78379ED-6F98-49C1-89D4-7EBD21E0827C}" type="presParOf" srcId="{A8355F6C-0E19-4227-8EC3-4BA1B1C7301B}" destId="{130273AD-BFA9-4E0A-AF15-5B51CAA0E113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79A8083-38F6-43A3-9C64-BC1B27FE543B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0022FB5B-7526-45CC-B386-764B2E5A71DB}">
      <dgm:prSet/>
      <dgm:spPr/>
      <dgm:t>
        <a:bodyPr/>
        <a:lstStyle/>
        <a:p>
          <a:r>
            <a:rPr lang="en-US" dirty="0"/>
            <a:t>• Need to improve </a:t>
          </a:r>
          <a:r>
            <a:rPr lang="en-GB" dirty="0"/>
            <a:t>skills on technology (digital literacy)</a:t>
          </a:r>
          <a:endParaRPr lang="en-US" dirty="0"/>
        </a:p>
      </dgm:t>
    </dgm:pt>
    <dgm:pt modelId="{8AD2CBCD-2072-4D1C-A86F-C103202227C4}" type="parTrans" cxnId="{34B42BA3-6EC1-4C16-83B4-CA7822C0D381}">
      <dgm:prSet/>
      <dgm:spPr/>
      <dgm:t>
        <a:bodyPr/>
        <a:lstStyle/>
        <a:p>
          <a:endParaRPr lang="en-US"/>
        </a:p>
      </dgm:t>
    </dgm:pt>
    <dgm:pt modelId="{E813D344-1918-465F-BD64-1EF95A29C6F2}" type="sibTrans" cxnId="{34B42BA3-6EC1-4C16-83B4-CA7822C0D381}">
      <dgm:prSet/>
      <dgm:spPr/>
      <dgm:t>
        <a:bodyPr/>
        <a:lstStyle/>
        <a:p>
          <a:endParaRPr lang="en-US"/>
        </a:p>
      </dgm:t>
    </dgm:pt>
    <dgm:pt modelId="{D82069BD-6F25-439C-A529-06BA963EB5EC}">
      <dgm:prSet/>
      <dgm:spPr/>
      <dgm:t>
        <a:bodyPr/>
        <a:lstStyle/>
        <a:p>
          <a:r>
            <a:rPr lang="en-US" dirty="0"/>
            <a:t>• </a:t>
          </a:r>
          <a:r>
            <a:rPr lang="en-GB" dirty="0"/>
            <a:t>Low c</a:t>
          </a:r>
          <a:r>
            <a:rPr lang="en-US" dirty="0" err="1"/>
            <a:t>onfidence</a:t>
          </a:r>
          <a:r>
            <a:rPr lang="en-US" dirty="0"/>
            <a:t> in</a:t>
          </a:r>
          <a:r>
            <a:rPr lang="en-GB" dirty="0"/>
            <a:t> speaking  publicly</a:t>
          </a:r>
          <a:endParaRPr lang="en-US" dirty="0"/>
        </a:p>
      </dgm:t>
    </dgm:pt>
    <dgm:pt modelId="{0D98A525-5BCF-4F57-8534-B1883B40A0DF}" type="parTrans" cxnId="{B1EE2087-7BC2-4740-9D68-E8422E870336}">
      <dgm:prSet/>
      <dgm:spPr/>
      <dgm:t>
        <a:bodyPr/>
        <a:lstStyle/>
        <a:p>
          <a:endParaRPr lang="en-US"/>
        </a:p>
      </dgm:t>
    </dgm:pt>
    <dgm:pt modelId="{B06F78BF-B35F-4776-808D-B8AE1E58EB86}" type="sibTrans" cxnId="{B1EE2087-7BC2-4740-9D68-E8422E870336}">
      <dgm:prSet/>
      <dgm:spPr/>
      <dgm:t>
        <a:bodyPr/>
        <a:lstStyle/>
        <a:p>
          <a:endParaRPr lang="en-US"/>
        </a:p>
      </dgm:t>
    </dgm:pt>
    <dgm:pt modelId="{03D7AE92-5FB8-4371-9F63-8E70189B3228}">
      <dgm:prSet/>
      <dgm:spPr/>
      <dgm:t>
        <a:bodyPr/>
        <a:lstStyle/>
        <a:p>
          <a:r>
            <a:rPr lang="en-GB" dirty="0"/>
            <a:t>Time management needs to be improved so I can balance work and study time</a:t>
          </a:r>
          <a:endParaRPr lang="en-US" dirty="0"/>
        </a:p>
      </dgm:t>
    </dgm:pt>
    <dgm:pt modelId="{6B35C969-C4E2-4A12-96F6-5F1E0F23FE3E}" type="parTrans" cxnId="{3123CDD6-0424-402F-9BE9-931D8C0AAD52}">
      <dgm:prSet/>
      <dgm:spPr/>
      <dgm:t>
        <a:bodyPr/>
        <a:lstStyle/>
        <a:p>
          <a:endParaRPr lang="en-US"/>
        </a:p>
      </dgm:t>
    </dgm:pt>
    <dgm:pt modelId="{F308DE16-75F7-46FC-BC94-13C9C6F4F5B4}" type="sibTrans" cxnId="{3123CDD6-0424-402F-9BE9-931D8C0AAD52}">
      <dgm:prSet/>
      <dgm:spPr/>
      <dgm:t>
        <a:bodyPr/>
        <a:lstStyle/>
        <a:p>
          <a:endParaRPr lang="en-US"/>
        </a:p>
      </dgm:t>
    </dgm:pt>
    <dgm:pt modelId="{1B18B745-2C98-4004-892B-E04D2215EC7E}" type="pres">
      <dgm:prSet presAssocID="{879A8083-38F6-43A3-9C64-BC1B27FE543B}" presName="root" presStyleCnt="0">
        <dgm:presLayoutVars>
          <dgm:dir/>
          <dgm:resizeHandles val="exact"/>
        </dgm:presLayoutVars>
      </dgm:prSet>
      <dgm:spPr/>
    </dgm:pt>
    <dgm:pt modelId="{C6A31D6B-02D9-4213-A204-CFD2C228378C}" type="pres">
      <dgm:prSet presAssocID="{0022FB5B-7526-45CC-B386-764B2E5A71DB}" presName="compNode" presStyleCnt="0"/>
      <dgm:spPr/>
    </dgm:pt>
    <dgm:pt modelId="{80189C19-B47B-499C-B601-C0F63C7A0193}" type="pres">
      <dgm:prSet presAssocID="{0022FB5B-7526-45CC-B386-764B2E5A71DB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736D03EC-9152-4D9C-B4C1-8D7C2A8A9FE2}" type="pres">
      <dgm:prSet presAssocID="{0022FB5B-7526-45CC-B386-764B2E5A71DB}" presName="spaceRect" presStyleCnt="0"/>
      <dgm:spPr/>
    </dgm:pt>
    <dgm:pt modelId="{80A55FAA-9BED-4F45-A37F-89A7E03E1A00}" type="pres">
      <dgm:prSet presAssocID="{0022FB5B-7526-45CC-B386-764B2E5A71DB}" presName="textRect" presStyleLbl="revTx" presStyleIdx="0" presStyleCnt="3">
        <dgm:presLayoutVars>
          <dgm:chMax val="1"/>
          <dgm:chPref val="1"/>
        </dgm:presLayoutVars>
      </dgm:prSet>
      <dgm:spPr/>
    </dgm:pt>
    <dgm:pt modelId="{8D4CCD29-5291-4F36-BA22-3BB095B8CBDF}" type="pres">
      <dgm:prSet presAssocID="{E813D344-1918-465F-BD64-1EF95A29C6F2}" presName="sibTrans" presStyleCnt="0"/>
      <dgm:spPr/>
    </dgm:pt>
    <dgm:pt modelId="{2A8B6771-E05E-41C3-A279-7F34A2374B45}" type="pres">
      <dgm:prSet presAssocID="{D82069BD-6F25-439C-A529-06BA963EB5EC}" presName="compNode" presStyleCnt="0"/>
      <dgm:spPr/>
    </dgm:pt>
    <dgm:pt modelId="{78A642A8-3224-44FF-8907-154AC47A66BE}" type="pres">
      <dgm:prSet presAssocID="{D82069BD-6F25-439C-A529-06BA963EB5EC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icrophone"/>
        </a:ext>
      </dgm:extLst>
    </dgm:pt>
    <dgm:pt modelId="{9F5737E3-1BBC-4D6A-9294-FEBCA4E634EC}" type="pres">
      <dgm:prSet presAssocID="{D82069BD-6F25-439C-A529-06BA963EB5EC}" presName="spaceRect" presStyleCnt="0"/>
      <dgm:spPr/>
    </dgm:pt>
    <dgm:pt modelId="{906FD217-F998-4D1F-9E2E-C7A2EA61E915}" type="pres">
      <dgm:prSet presAssocID="{D82069BD-6F25-439C-A529-06BA963EB5EC}" presName="textRect" presStyleLbl="revTx" presStyleIdx="1" presStyleCnt="3">
        <dgm:presLayoutVars>
          <dgm:chMax val="1"/>
          <dgm:chPref val="1"/>
        </dgm:presLayoutVars>
      </dgm:prSet>
      <dgm:spPr/>
    </dgm:pt>
    <dgm:pt modelId="{4F169ACC-4CE1-43A7-AF02-C746A4AC52B2}" type="pres">
      <dgm:prSet presAssocID="{B06F78BF-B35F-4776-808D-B8AE1E58EB86}" presName="sibTrans" presStyleCnt="0"/>
      <dgm:spPr/>
    </dgm:pt>
    <dgm:pt modelId="{79A80664-47D3-4976-BCDD-D86D00A8C8AA}" type="pres">
      <dgm:prSet presAssocID="{03D7AE92-5FB8-4371-9F63-8E70189B3228}" presName="compNode" presStyleCnt="0"/>
      <dgm:spPr/>
    </dgm:pt>
    <dgm:pt modelId="{86CD4F60-916E-4533-BC86-FF0EC99B0B83}" type="pres">
      <dgm:prSet presAssocID="{03D7AE92-5FB8-4371-9F63-8E70189B3228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opwatch"/>
        </a:ext>
      </dgm:extLst>
    </dgm:pt>
    <dgm:pt modelId="{9117CDF8-BFBD-4912-AB25-43D3BBE5AE66}" type="pres">
      <dgm:prSet presAssocID="{03D7AE92-5FB8-4371-9F63-8E70189B3228}" presName="spaceRect" presStyleCnt="0"/>
      <dgm:spPr/>
    </dgm:pt>
    <dgm:pt modelId="{4BD67928-6EA7-4D7E-B831-D72DD532B85B}" type="pres">
      <dgm:prSet presAssocID="{03D7AE92-5FB8-4371-9F63-8E70189B3228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A3EE8F0D-5D0A-4A27-AEB6-6AF47BB08EC2}" type="presOf" srcId="{0022FB5B-7526-45CC-B386-764B2E5A71DB}" destId="{80A55FAA-9BED-4F45-A37F-89A7E03E1A00}" srcOrd="0" destOrd="0" presId="urn:microsoft.com/office/officeart/2018/2/layout/IconLabelList"/>
    <dgm:cxn modelId="{4A940940-0426-4D54-A976-92AA93E50953}" type="presOf" srcId="{03D7AE92-5FB8-4371-9F63-8E70189B3228}" destId="{4BD67928-6EA7-4D7E-B831-D72DD532B85B}" srcOrd="0" destOrd="0" presId="urn:microsoft.com/office/officeart/2018/2/layout/IconLabelList"/>
    <dgm:cxn modelId="{F654745F-D885-427D-85B0-EE39BCA8247A}" type="presOf" srcId="{879A8083-38F6-43A3-9C64-BC1B27FE543B}" destId="{1B18B745-2C98-4004-892B-E04D2215EC7E}" srcOrd="0" destOrd="0" presId="urn:microsoft.com/office/officeart/2018/2/layout/IconLabelList"/>
    <dgm:cxn modelId="{E187D456-18C0-4401-8AC2-2E682C7BE819}" type="presOf" srcId="{D82069BD-6F25-439C-A529-06BA963EB5EC}" destId="{906FD217-F998-4D1F-9E2E-C7A2EA61E915}" srcOrd="0" destOrd="0" presId="urn:microsoft.com/office/officeart/2018/2/layout/IconLabelList"/>
    <dgm:cxn modelId="{B1EE2087-7BC2-4740-9D68-E8422E870336}" srcId="{879A8083-38F6-43A3-9C64-BC1B27FE543B}" destId="{D82069BD-6F25-439C-A529-06BA963EB5EC}" srcOrd="1" destOrd="0" parTransId="{0D98A525-5BCF-4F57-8534-B1883B40A0DF}" sibTransId="{B06F78BF-B35F-4776-808D-B8AE1E58EB86}"/>
    <dgm:cxn modelId="{34B42BA3-6EC1-4C16-83B4-CA7822C0D381}" srcId="{879A8083-38F6-43A3-9C64-BC1B27FE543B}" destId="{0022FB5B-7526-45CC-B386-764B2E5A71DB}" srcOrd="0" destOrd="0" parTransId="{8AD2CBCD-2072-4D1C-A86F-C103202227C4}" sibTransId="{E813D344-1918-465F-BD64-1EF95A29C6F2}"/>
    <dgm:cxn modelId="{3123CDD6-0424-402F-9BE9-931D8C0AAD52}" srcId="{879A8083-38F6-43A3-9C64-BC1B27FE543B}" destId="{03D7AE92-5FB8-4371-9F63-8E70189B3228}" srcOrd="2" destOrd="0" parTransId="{6B35C969-C4E2-4A12-96F6-5F1E0F23FE3E}" sibTransId="{F308DE16-75F7-46FC-BC94-13C9C6F4F5B4}"/>
    <dgm:cxn modelId="{4CDD5455-A370-405B-BDBC-9056AA39E41C}" type="presParOf" srcId="{1B18B745-2C98-4004-892B-E04D2215EC7E}" destId="{C6A31D6B-02D9-4213-A204-CFD2C228378C}" srcOrd="0" destOrd="0" presId="urn:microsoft.com/office/officeart/2018/2/layout/IconLabelList"/>
    <dgm:cxn modelId="{B8CAF531-23CE-40F3-8175-17EC49A0B82D}" type="presParOf" srcId="{C6A31D6B-02D9-4213-A204-CFD2C228378C}" destId="{80189C19-B47B-499C-B601-C0F63C7A0193}" srcOrd="0" destOrd="0" presId="urn:microsoft.com/office/officeart/2018/2/layout/IconLabelList"/>
    <dgm:cxn modelId="{6413B5B6-05D7-4829-8192-5915CED63537}" type="presParOf" srcId="{C6A31D6B-02D9-4213-A204-CFD2C228378C}" destId="{736D03EC-9152-4D9C-B4C1-8D7C2A8A9FE2}" srcOrd="1" destOrd="0" presId="urn:microsoft.com/office/officeart/2018/2/layout/IconLabelList"/>
    <dgm:cxn modelId="{2F982BCF-F1E8-430F-98F5-9D007E2875EF}" type="presParOf" srcId="{C6A31D6B-02D9-4213-A204-CFD2C228378C}" destId="{80A55FAA-9BED-4F45-A37F-89A7E03E1A00}" srcOrd="2" destOrd="0" presId="urn:microsoft.com/office/officeart/2018/2/layout/IconLabelList"/>
    <dgm:cxn modelId="{28641C04-D693-4510-8F39-D08B603559C5}" type="presParOf" srcId="{1B18B745-2C98-4004-892B-E04D2215EC7E}" destId="{8D4CCD29-5291-4F36-BA22-3BB095B8CBDF}" srcOrd="1" destOrd="0" presId="urn:microsoft.com/office/officeart/2018/2/layout/IconLabelList"/>
    <dgm:cxn modelId="{3676AE79-FA91-4A2D-BD6B-F74CF25C6284}" type="presParOf" srcId="{1B18B745-2C98-4004-892B-E04D2215EC7E}" destId="{2A8B6771-E05E-41C3-A279-7F34A2374B45}" srcOrd="2" destOrd="0" presId="urn:microsoft.com/office/officeart/2018/2/layout/IconLabelList"/>
    <dgm:cxn modelId="{2A36B271-E118-4558-8797-73ED3B3CC44B}" type="presParOf" srcId="{2A8B6771-E05E-41C3-A279-7F34A2374B45}" destId="{78A642A8-3224-44FF-8907-154AC47A66BE}" srcOrd="0" destOrd="0" presId="urn:microsoft.com/office/officeart/2018/2/layout/IconLabelList"/>
    <dgm:cxn modelId="{DFB0A9B3-24E0-48F8-A555-0B017C98CD02}" type="presParOf" srcId="{2A8B6771-E05E-41C3-A279-7F34A2374B45}" destId="{9F5737E3-1BBC-4D6A-9294-FEBCA4E634EC}" srcOrd="1" destOrd="0" presId="urn:microsoft.com/office/officeart/2018/2/layout/IconLabelList"/>
    <dgm:cxn modelId="{38BF5C9A-4BED-4B9E-963E-2B0261BA9D13}" type="presParOf" srcId="{2A8B6771-E05E-41C3-A279-7F34A2374B45}" destId="{906FD217-F998-4D1F-9E2E-C7A2EA61E915}" srcOrd="2" destOrd="0" presId="urn:microsoft.com/office/officeart/2018/2/layout/IconLabelList"/>
    <dgm:cxn modelId="{4067BD51-BFFA-4F92-8211-84D395EA9375}" type="presParOf" srcId="{1B18B745-2C98-4004-892B-E04D2215EC7E}" destId="{4F169ACC-4CE1-43A7-AF02-C746A4AC52B2}" srcOrd="3" destOrd="0" presId="urn:microsoft.com/office/officeart/2018/2/layout/IconLabelList"/>
    <dgm:cxn modelId="{98017985-D2B1-4B73-A978-CAAED04D2B55}" type="presParOf" srcId="{1B18B745-2C98-4004-892B-E04D2215EC7E}" destId="{79A80664-47D3-4976-BCDD-D86D00A8C8AA}" srcOrd="4" destOrd="0" presId="urn:microsoft.com/office/officeart/2018/2/layout/IconLabelList"/>
    <dgm:cxn modelId="{EEFC008F-63A2-4199-8980-0ACC3100C21D}" type="presParOf" srcId="{79A80664-47D3-4976-BCDD-D86D00A8C8AA}" destId="{86CD4F60-916E-4533-BC86-FF0EC99B0B83}" srcOrd="0" destOrd="0" presId="urn:microsoft.com/office/officeart/2018/2/layout/IconLabelList"/>
    <dgm:cxn modelId="{70FB3792-C9E4-4342-A5DC-47C9028A6B08}" type="presParOf" srcId="{79A80664-47D3-4976-BCDD-D86D00A8C8AA}" destId="{9117CDF8-BFBD-4912-AB25-43D3BBE5AE66}" srcOrd="1" destOrd="0" presId="urn:microsoft.com/office/officeart/2018/2/layout/IconLabelList"/>
    <dgm:cxn modelId="{9E61220D-35A4-4440-97AE-606B967F3F71}" type="presParOf" srcId="{79A80664-47D3-4976-BCDD-D86D00A8C8AA}" destId="{4BD67928-6EA7-4D7E-B831-D72DD532B85B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F024288-9DDE-40BF-951B-802F16CBF0B8}">
      <dsp:nvSpPr>
        <dsp:cNvPr id="0" name=""/>
        <dsp:cNvSpPr/>
      </dsp:nvSpPr>
      <dsp:spPr>
        <a:xfrm>
          <a:off x="105926" y="35663"/>
          <a:ext cx="903473" cy="903473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A7904D2-88D3-4487-96D4-E15C564DFC19}">
      <dsp:nvSpPr>
        <dsp:cNvPr id="0" name=""/>
        <dsp:cNvSpPr/>
      </dsp:nvSpPr>
      <dsp:spPr>
        <a:xfrm>
          <a:off x="295656" y="225393"/>
          <a:ext cx="524014" cy="52401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C622D0E-F361-48AE-8F33-6C3721C080A6}">
      <dsp:nvSpPr>
        <dsp:cNvPr id="0" name=""/>
        <dsp:cNvSpPr/>
      </dsp:nvSpPr>
      <dsp:spPr>
        <a:xfrm>
          <a:off x="1203002" y="35663"/>
          <a:ext cx="2129616" cy="9034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• Empathy and </a:t>
          </a:r>
          <a:r>
            <a:rPr lang="en-GB" sz="1500" kern="1200" dirty="0"/>
            <a:t>strong </a:t>
          </a:r>
          <a:r>
            <a:rPr lang="en-US" sz="1500" kern="1200" dirty="0"/>
            <a:t>communication skills when engaging with service users</a:t>
          </a:r>
        </a:p>
      </dsp:txBody>
      <dsp:txXfrm>
        <a:off x="1203002" y="35663"/>
        <a:ext cx="2129616" cy="903473"/>
      </dsp:txXfrm>
    </dsp:sp>
    <dsp:sp modelId="{B5F495B9-0D15-413D-A471-330DA3EC876A}">
      <dsp:nvSpPr>
        <dsp:cNvPr id="0" name=""/>
        <dsp:cNvSpPr/>
      </dsp:nvSpPr>
      <dsp:spPr>
        <a:xfrm>
          <a:off x="3703688" y="35663"/>
          <a:ext cx="903473" cy="903473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EBB65CA-E618-4D4F-875C-B202F87FC6E0}">
      <dsp:nvSpPr>
        <dsp:cNvPr id="0" name=""/>
        <dsp:cNvSpPr/>
      </dsp:nvSpPr>
      <dsp:spPr>
        <a:xfrm>
          <a:off x="3893418" y="225393"/>
          <a:ext cx="524014" cy="52401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6B353D-2B5E-41A8-B4E8-48F4D4586FDA}">
      <dsp:nvSpPr>
        <dsp:cNvPr id="0" name=""/>
        <dsp:cNvSpPr/>
      </dsp:nvSpPr>
      <dsp:spPr>
        <a:xfrm>
          <a:off x="4800764" y="35663"/>
          <a:ext cx="2129616" cy="9034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• </a:t>
          </a:r>
          <a:r>
            <a:rPr lang="en-GB" sz="1500" kern="1200"/>
            <a:t>Great at teamwork and flexible</a:t>
          </a:r>
          <a:endParaRPr lang="en-US" sz="1500" kern="1200"/>
        </a:p>
      </dsp:txBody>
      <dsp:txXfrm>
        <a:off x="4800764" y="35663"/>
        <a:ext cx="2129616" cy="903473"/>
      </dsp:txXfrm>
    </dsp:sp>
    <dsp:sp modelId="{B70CF042-F20E-4A96-BA3B-9A928E5AC06B}">
      <dsp:nvSpPr>
        <dsp:cNvPr id="0" name=""/>
        <dsp:cNvSpPr/>
      </dsp:nvSpPr>
      <dsp:spPr>
        <a:xfrm>
          <a:off x="105926" y="1323844"/>
          <a:ext cx="903473" cy="903473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2BCE5C8-C465-4C44-98FB-F062EB6F94F6}">
      <dsp:nvSpPr>
        <dsp:cNvPr id="0" name=""/>
        <dsp:cNvSpPr/>
      </dsp:nvSpPr>
      <dsp:spPr>
        <a:xfrm>
          <a:off x="295656" y="1513573"/>
          <a:ext cx="524014" cy="52401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74112BD-6BB0-4D1E-A86F-E9F5C8CF3D98}">
      <dsp:nvSpPr>
        <dsp:cNvPr id="0" name=""/>
        <dsp:cNvSpPr/>
      </dsp:nvSpPr>
      <dsp:spPr>
        <a:xfrm>
          <a:off x="1203002" y="1323844"/>
          <a:ext cx="2129616" cy="9034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•</a:t>
          </a:r>
          <a:r>
            <a:rPr lang="en-GB" sz="1500" kern="1200"/>
            <a:t> Ambitious to be </a:t>
          </a:r>
          <a:r>
            <a:rPr lang="en-US" sz="1500" kern="1200"/>
            <a:t> </a:t>
          </a:r>
          <a:r>
            <a:rPr lang="en-GB" sz="1500" kern="1200"/>
            <a:t>co</a:t>
          </a:r>
          <a:r>
            <a:rPr lang="en-US" sz="1500" kern="1200"/>
            <a:t>mmi</a:t>
          </a:r>
          <a:r>
            <a:rPr lang="en-GB" sz="1500" kern="1200"/>
            <a:t>ted </a:t>
          </a:r>
          <a:r>
            <a:rPr lang="en-US" sz="1500" kern="1200"/>
            <a:t>to </a:t>
          </a:r>
          <a:r>
            <a:rPr lang="en-GB" sz="1500" kern="1200"/>
            <a:t>a </a:t>
          </a:r>
          <a:r>
            <a:rPr lang="en-US" sz="1500" kern="1200"/>
            <a:t>person-cent</a:t>
          </a:r>
          <a:r>
            <a:rPr lang="en-GB" sz="1500" kern="1200"/>
            <a:t>e</a:t>
          </a:r>
          <a:r>
            <a:rPr lang="en-US" sz="1500" kern="1200"/>
            <a:t>red care</a:t>
          </a:r>
        </a:p>
      </dsp:txBody>
      <dsp:txXfrm>
        <a:off x="1203002" y="1323844"/>
        <a:ext cx="2129616" cy="903473"/>
      </dsp:txXfrm>
    </dsp:sp>
    <dsp:sp modelId="{543B432B-1E7E-4900-ACA6-7FCBD857D0E9}">
      <dsp:nvSpPr>
        <dsp:cNvPr id="0" name=""/>
        <dsp:cNvSpPr/>
      </dsp:nvSpPr>
      <dsp:spPr>
        <a:xfrm>
          <a:off x="3703688" y="1323844"/>
          <a:ext cx="903473" cy="903473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5BC1984-72EE-4BDD-9F15-FB284A1B7A10}">
      <dsp:nvSpPr>
        <dsp:cNvPr id="0" name=""/>
        <dsp:cNvSpPr/>
      </dsp:nvSpPr>
      <dsp:spPr>
        <a:xfrm>
          <a:off x="3893418" y="1513573"/>
          <a:ext cx="524014" cy="524014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30273AD-BFA9-4E0A-AF15-5B51CAA0E113}">
      <dsp:nvSpPr>
        <dsp:cNvPr id="0" name=""/>
        <dsp:cNvSpPr/>
      </dsp:nvSpPr>
      <dsp:spPr>
        <a:xfrm>
          <a:off x="4800764" y="1323844"/>
          <a:ext cx="2129616" cy="9034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Reference</a:t>
          </a:r>
          <a:r>
            <a:rPr lang="en-GB" sz="1500" kern="1200"/>
            <a:t> Used- </a:t>
          </a:r>
          <a:endParaRPr lang="en-US" sz="1500" kern="1200"/>
        </a:p>
      </dsp:txBody>
      <dsp:txXfrm>
        <a:off x="4800764" y="1323844"/>
        <a:ext cx="2129616" cy="90347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189C19-B47B-499C-B601-C0F63C7A0193}">
      <dsp:nvSpPr>
        <dsp:cNvPr id="0" name=""/>
        <dsp:cNvSpPr/>
      </dsp:nvSpPr>
      <dsp:spPr>
        <a:xfrm>
          <a:off x="613109" y="1057143"/>
          <a:ext cx="962257" cy="96225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0A55FAA-9BED-4F45-A37F-89A7E03E1A00}">
      <dsp:nvSpPr>
        <dsp:cNvPr id="0" name=""/>
        <dsp:cNvSpPr/>
      </dsp:nvSpPr>
      <dsp:spPr>
        <a:xfrm>
          <a:off x="25063" y="2316338"/>
          <a:ext cx="21383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• Need to improve </a:t>
          </a:r>
          <a:r>
            <a:rPr lang="en-GB" sz="1300" kern="1200" dirty="0"/>
            <a:t>skills on technology (digital literacy)</a:t>
          </a:r>
          <a:endParaRPr lang="en-US" sz="1300" kern="1200" dirty="0"/>
        </a:p>
      </dsp:txBody>
      <dsp:txXfrm>
        <a:off x="25063" y="2316338"/>
        <a:ext cx="2138350" cy="720000"/>
      </dsp:txXfrm>
    </dsp:sp>
    <dsp:sp modelId="{78A642A8-3224-44FF-8907-154AC47A66BE}">
      <dsp:nvSpPr>
        <dsp:cNvPr id="0" name=""/>
        <dsp:cNvSpPr/>
      </dsp:nvSpPr>
      <dsp:spPr>
        <a:xfrm>
          <a:off x="3125671" y="1057143"/>
          <a:ext cx="962257" cy="96225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06FD217-F998-4D1F-9E2E-C7A2EA61E915}">
      <dsp:nvSpPr>
        <dsp:cNvPr id="0" name=""/>
        <dsp:cNvSpPr/>
      </dsp:nvSpPr>
      <dsp:spPr>
        <a:xfrm>
          <a:off x="2537625" y="2316338"/>
          <a:ext cx="21383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• </a:t>
          </a:r>
          <a:r>
            <a:rPr lang="en-GB" sz="1300" kern="1200" dirty="0"/>
            <a:t>Low c</a:t>
          </a:r>
          <a:r>
            <a:rPr lang="en-US" sz="1300" kern="1200" dirty="0" err="1"/>
            <a:t>onfidence</a:t>
          </a:r>
          <a:r>
            <a:rPr lang="en-US" sz="1300" kern="1200" dirty="0"/>
            <a:t> in</a:t>
          </a:r>
          <a:r>
            <a:rPr lang="en-GB" sz="1300" kern="1200" dirty="0"/>
            <a:t> speaking  publicly</a:t>
          </a:r>
          <a:endParaRPr lang="en-US" sz="1300" kern="1200" dirty="0"/>
        </a:p>
      </dsp:txBody>
      <dsp:txXfrm>
        <a:off x="2537625" y="2316338"/>
        <a:ext cx="2138350" cy="720000"/>
      </dsp:txXfrm>
    </dsp:sp>
    <dsp:sp modelId="{86CD4F60-916E-4533-BC86-FF0EC99B0B83}">
      <dsp:nvSpPr>
        <dsp:cNvPr id="0" name=""/>
        <dsp:cNvSpPr/>
      </dsp:nvSpPr>
      <dsp:spPr>
        <a:xfrm>
          <a:off x="5638232" y="1057143"/>
          <a:ext cx="962257" cy="96225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BD67928-6EA7-4D7E-B831-D72DD532B85B}">
      <dsp:nvSpPr>
        <dsp:cNvPr id="0" name=""/>
        <dsp:cNvSpPr/>
      </dsp:nvSpPr>
      <dsp:spPr>
        <a:xfrm>
          <a:off x="5050186" y="2316338"/>
          <a:ext cx="21383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/>
            <a:t>Time management needs to be improved so I can balance work and study time</a:t>
          </a:r>
          <a:endParaRPr lang="en-US" sz="1300" kern="1200" dirty="0"/>
        </a:p>
      </dsp:txBody>
      <dsp:txXfrm>
        <a:off x="5050186" y="2316338"/>
        <a:ext cx="2138350" cy="720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599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35429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36087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4829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05040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57404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05137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42347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15355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21113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764875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70403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8296663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304815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87090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876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10/19/2025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5757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65AC7D1-EAA9-48F5-B509-60A7F50BF7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D6320AF9-619A-4175-865B-5663E1AEF4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063B6EC6-D752-4EE7-908B-F8F19E8C7F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965032" y="0"/>
            <a:ext cx="914400" cy="6858000"/>
          </a:xfrm>
          <a:prstGeom prst="line">
            <a:avLst/>
          </a:prstGeom>
          <a:ln w="952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EFECD4E8-AD3E-4228-82A2-9461958EA9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599781" y="3681413"/>
            <a:ext cx="3572669" cy="3176587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  <a:alpha val="8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Rectangle 23">
            <a:extLst>
              <a:ext uri="{FF2B5EF4-FFF2-40B4-BE49-F238E27FC236}">
                <a16:creationId xmlns:a16="http://schemas.microsoft.com/office/drawing/2014/main" id="{7E018740-5C2B-4A41-AC1A-7E68D1EC1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493473" y="-8467"/>
            <a:ext cx="2255512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8" name="Rectangle 25">
            <a:extLst>
              <a:ext uri="{FF2B5EF4-FFF2-40B4-BE49-F238E27FC236}">
                <a16:creationId xmlns:a16="http://schemas.microsoft.com/office/drawing/2014/main" id="{166F75A4-C475-4941-8EE2-B80A06A2C1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809947" y="-8467"/>
            <a:ext cx="1941419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A032553A-72E8-4B0D-8405-FF9771C9AF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06616" y="3048000"/>
            <a:ext cx="2444750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2" name="Rectangle 27">
            <a:extLst>
              <a:ext uri="{FF2B5EF4-FFF2-40B4-BE49-F238E27FC236}">
                <a16:creationId xmlns:a16="http://schemas.microsoft.com/office/drawing/2014/main" id="{765800AC-C3B9-498E-87BC-29FAE4C76B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608241" y="-8467"/>
            <a:ext cx="2140744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4" name="Isosceles Triangle 23">
            <a:extLst>
              <a:ext uri="{FF2B5EF4-FFF2-40B4-BE49-F238E27FC236}">
                <a16:creationId xmlns:a16="http://schemas.microsoft.com/office/drawing/2014/main" id="{1F9D6ACB-2FF4-49F9-978A-E0D5327FC6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86115" y="3589867"/>
            <a:ext cx="1362870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0" y="609600"/>
            <a:ext cx="2882531" cy="5175624"/>
          </a:xfrm>
        </p:spPr>
        <p:txBody>
          <a:bodyPr anchor="ctr">
            <a:normAutofit/>
          </a:bodyPr>
          <a:lstStyle/>
          <a:p>
            <a:r>
              <a:rPr lang="en-GB">
                <a:solidFill>
                  <a:schemeClr val="tx1">
                    <a:lumMod val="85000"/>
                    <a:lumOff val="15000"/>
                  </a:schemeClr>
                </a:solidFill>
              </a:rPr>
              <a:t>Personal SWOT Analysis for my  Professional Growth in Health and Social Care</a:t>
            </a:r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142BFA2A-77A0-4F60-A32A-685681C848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11615" y="-8467"/>
            <a:ext cx="5332385" cy="6866467"/>
          </a:xfrm>
          <a:custGeom>
            <a:avLst/>
            <a:gdLst>
              <a:gd name="connsiteX0" fmla="*/ 0 w 7109846"/>
              <a:gd name="connsiteY0" fmla="*/ 0 h 6866467"/>
              <a:gd name="connsiteX1" fmla="*/ 1249825 w 7109846"/>
              <a:gd name="connsiteY1" fmla="*/ 0 h 6866467"/>
              <a:gd name="connsiteX2" fmla="*/ 1249825 w 7109846"/>
              <a:gd name="connsiteY2" fmla="*/ 8467 h 6866467"/>
              <a:gd name="connsiteX3" fmla="*/ 7109846 w 7109846"/>
              <a:gd name="connsiteY3" fmla="*/ 8467 h 6866467"/>
              <a:gd name="connsiteX4" fmla="*/ 7109846 w 7109846"/>
              <a:gd name="connsiteY4" fmla="*/ 6866467 h 6866467"/>
              <a:gd name="connsiteX5" fmla="*/ 1249825 w 7109846"/>
              <a:gd name="connsiteY5" fmla="*/ 6866467 h 6866467"/>
              <a:gd name="connsiteX6" fmla="*/ 1109382 w 7109846"/>
              <a:gd name="connsiteY6" fmla="*/ 6866467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109846" h="6866467">
                <a:moveTo>
                  <a:pt x="0" y="0"/>
                </a:moveTo>
                <a:lnTo>
                  <a:pt x="1249825" y="0"/>
                </a:lnTo>
                <a:lnTo>
                  <a:pt x="1249825" y="8467"/>
                </a:lnTo>
                <a:lnTo>
                  <a:pt x="7109846" y="8467"/>
                </a:lnTo>
                <a:lnTo>
                  <a:pt x="7109846" y="6866467"/>
                </a:lnTo>
                <a:lnTo>
                  <a:pt x="1249825" y="6866467"/>
                </a:lnTo>
                <a:lnTo>
                  <a:pt x="1109382" y="686646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87063" y="609601"/>
            <a:ext cx="4133472" cy="5175624"/>
          </a:xfrm>
        </p:spPr>
        <p:txBody>
          <a:bodyPr anchor="ctr">
            <a:normAutofit/>
          </a:bodyPr>
          <a:lstStyle/>
          <a:p>
            <a:pPr marL="0" indent="0">
              <a:buNone/>
              <a:defRPr sz="1800"/>
            </a:pPr>
            <a:r>
              <a:rPr lang="en-GB">
                <a:solidFill>
                  <a:srgbClr val="FFFFFF"/>
                </a:solidFill>
              </a:rPr>
              <a:t>Sumaya Begum </a:t>
            </a:r>
          </a:p>
          <a:p>
            <a:pPr marL="0" indent="0">
              <a:buNone/>
              <a:defRPr sz="1800"/>
            </a:pPr>
            <a:r>
              <a:rPr lang="en-GB">
                <a:solidFill>
                  <a:srgbClr val="FFFFFF"/>
                </a:solidFill>
              </a:rPr>
              <a:t>2419333</a:t>
            </a:r>
          </a:p>
          <a:p>
            <a:pPr marL="0" indent="0">
              <a:buNone/>
              <a:defRPr sz="1800"/>
            </a:pPr>
            <a:r>
              <a:rPr lang="en-GB">
                <a:solidFill>
                  <a:srgbClr val="FFFFFF"/>
                </a:solidFill>
              </a:rPr>
              <a:t>Module: LCHS4009 – Professional Development within Health and Social Care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43464"/>
            <a:ext cx="8229600" cy="1143000"/>
          </a:xfrm>
        </p:spPr>
        <p:txBody>
          <a:bodyPr>
            <a:normAutofit/>
          </a:bodyPr>
          <a:lstStyle/>
          <a:p>
            <a:r>
              <a:rPr sz="4000" dirty="0"/>
              <a:t>Introduction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2838" y="1988573"/>
            <a:ext cx="8229600" cy="4525963"/>
          </a:xfrm>
        </p:spPr>
        <p:txBody>
          <a:bodyPr/>
          <a:lstStyle/>
          <a:p>
            <a:pPr marL="0" indent="0">
              <a:buNone/>
              <a:defRPr sz="1800"/>
            </a:pPr>
            <a:r>
              <a:rPr lang="en-GB" sz="1100" dirty="0"/>
              <a:t>Definition of a </a:t>
            </a:r>
            <a:r>
              <a:rPr sz="1100" dirty="0"/>
              <a:t>SWOT </a:t>
            </a:r>
            <a:r>
              <a:rPr lang="en-GB" sz="1100" dirty="0"/>
              <a:t>–Analysis of </a:t>
            </a:r>
            <a:r>
              <a:rPr sz="1100" dirty="0"/>
              <a:t>Strengths, Weaknesses, Opportunities, Threats</a:t>
            </a:r>
            <a:endParaRPr lang="en-GB" sz="1100" dirty="0"/>
          </a:p>
          <a:p>
            <a:pPr marL="0" indent="0">
              <a:buNone/>
              <a:defRPr sz="1800"/>
            </a:pPr>
            <a:r>
              <a:rPr lang="en-GB" sz="1100" dirty="0"/>
              <a:t>Advantages- </a:t>
            </a:r>
            <a:endParaRPr sz="1100" dirty="0"/>
          </a:p>
          <a:p>
            <a:pPr marL="0" indent="0">
              <a:buNone/>
              <a:defRPr sz="1800"/>
            </a:pPr>
            <a:r>
              <a:rPr sz="1100" dirty="0"/>
              <a:t>• Supports self-reflection and personal </a:t>
            </a:r>
            <a:r>
              <a:rPr lang="en-GB" sz="1100" dirty="0"/>
              <a:t>growth</a:t>
            </a:r>
          </a:p>
          <a:p>
            <a:pPr marL="0" indent="0">
              <a:buNone/>
              <a:defRPr sz="1800"/>
            </a:pPr>
            <a:r>
              <a:rPr sz="1100" dirty="0"/>
              <a:t>• </a:t>
            </a:r>
            <a:r>
              <a:rPr lang="en-GB" sz="1100" dirty="0"/>
              <a:t>Supports</a:t>
            </a:r>
            <a:r>
              <a:rPr sz="1100" dirty="0"/>
              <a:t> career planning and  </a:t>
            </a:r>
            <a:r>
              <a:rPr lang="en-GB" sz="1100" dirty="0"/>
              <a:t>consistent </a:t>
            </a:r>
            <a:r>
              <a:rPr sz="1100" dirty="0"/>
              <a:t>improvement</a:t>
            </a:r>
          </a:p>
          <a:p>
            <a:pPr>
              <a:defRPr sz="1800"/>
            </a:pPr>
            <a:endParaRPr sz="1100" dirty="0"/>
          </a:p>
          <a:p>
            <a:pPr marL="0" indent="0">
              <a:buNone/>
              <a:defRPr sz="1800"/>
            </a:pPr>
            <a:r>
              <a:rPr lang="en-GB" sz="1100" dirty="0"/>
              <a:t>Reference Used –</a:t>
            </a:r>
          </a:p>
          <a:p>
            <a:pPr marL="0" indent="0">
              <a:buNone/>
              <a:defRPr sz="1800"/>
            </a:pPr>
            <a:endParaRPr dirty="0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97157AC6-B0C6-8147-65DC-68D171FCA6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5355" y="427636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Cottrell, S. (2021).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Skills for success: Personal Development and Employability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4th ed. Basingstoke: Palgrave Macmillan.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My Strengths</a:t>
            </a:r>
            <a:endParaRPr dirty="0"/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F6E0D7E5-FFC4-C541-617A-791619BA31B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78392274"/>
              </p:ext>
            </p:extLst>
          </p:nvPr>
        </p:nvGraphicFramePr>
        <p:xfrm>
          <a:off x="1053846" y="2297509"/>
          <a:ext cx="7036308" cy="22629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Rectangle 1">
            <a:extLst>
              <a:ext uri="{FF2B5EF4-FFF2-40B4-BE49-F238E27FC236}">
                <a16:creationId xmlns:a16="http://schemas.microsoft.com/office/drawing/2014/main" id="{16294CCE-9080-3A45-4A27-08232C1BB8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5351" y="4473055"/>
            <a:ext cx="781812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NHS England (2023).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NHS Long Term Workforce Plan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[online] www.england.nhs.uk. Available at: https://www.england.nhs.uk/publication/nhs-long-term-workforce-plan/.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F4444CE-BC8D-4D61-B303-4C05614E62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5199" y="609600"/>
            <a:ext cx="7648121" cy="1099457"/>
          </a:xfrm>
        </p:spPr>
        <p:txBody>
          <a:bodyPr>
            <a:normAutofit/>
          </a:bodyPr>
          <a:lstStyle/>
          <a:p>
            <a:r>
              <a:rPr lang="en-GB" dirty="0"/>
              <a:t>My </a:t>
            </a:r>
            <a:r>
              <a:rPr dirty="0"/>
              <a:t>Weaknesses</a:t>
            </a:r>
          </a:p>
        </p:txBody>
      </p:sp>
      <p:sp>
        <p:nvSpPr>
          <p:cNvPr id="11" name="Isosceles Triangle 10">
            <a:extLst>
              <a:ext uri="{FF2B5EF4-FFF2-40B4-BE49-F238E27FC236}">
                <a16:creationId xmlns:a16="http://schemas.microsoft.com/office/drawing/2014/main" id="{73772B81-181F-48B7-8826-4D9686D15D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631947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3" name="Isosceles Triangle 12">
            <a:extLst>
              <a:ext uri="{FF2B5EF4-FFF2-40B4-BE49-F238E27FC236}">
                <a16:creationId xmlns:a16="http://schemas.microsoft.com/office/drawing/2014/main" id="{B2205F6E-03C6-4E92-877C-E2482F6599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807450" y="4013200"/>
            <a:ext cx="336550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3FF6126-C292-B8F1-EFFC-8F7D1A356EF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58678408"/>
              </p:ext>
            </p:extLst>
          </p:nvPr>
        </p:nvGraphicFramePr>
        <p:xfrm>
          <a:off x="965199" y="1948543"/>
          <a:ext cx="7213600" cy="40934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Opportunities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199302"/>
            <a:ext cx="8229600" cy="4525963"/>
          </a:xfrm>
        </p:spPr>
        <p:txBody>
          <a:bodyPr/>
          <a:lstStyle/>
          <a:p>
            <a:pPr marL="0" indent="0">
              <a:buNone/>
              <a:defRPr sz="1800"/>
            </a:pPr>
            <a:r>
              <a:rPr lang="en-GB" sz="1200" dirty="0"/>
              <a:t>Opportunities that I  can take advantage of are</a:t>
            </a:r>
          </a:p>
          <a:p>
            <a:pPr marL="0" indent="0">
              <a:buNone/>
              <a:defRPr sz="1800"/>
            </a:pPr>
            <a:r>
              <a:rPr sz="1200" dirty="0"/>
              <a:t>• Access</a:t>
            </a:r>
            <a:r>
              <a:rPr lang="en-GB" sz="1200" dirty="0" err="1"/>
              <a:t>ing</a:t>
            </a:r>
            <a:r>
              <a:rPr lang="en-GB" sz="1200" dirty="0"/>
              <a:t> </a:t>
            </a:r>
            <a:r>
              <a:rPr sz="1200" dirty="0"/>
              <a:t>  NHS e-learning and courses</a:t>
            </a:r>
            <a:r>
              <a:rPr lang="en-GB" sz="1200" dirty="0"/>
              <a:t> in education to learn more</a:t>
            </a:r>
            <a:endParaRPr sz="1200" dirty="0"/>
          </a:p>
          <a:p>
            <a:pPr>
              <a:defRPr sz="1800"/>
            </a:pPr>
            <a:r>
              <a:rPr sz="1200" dirty="0"/>
              <a:t>• Mentorship and  support</a:t>
            </a:r>
            <a:r>
              <a:rPr lang="en-GB" sz="1200" dirty="0"/>
              <a:t> from teachers</a:t>
            </a:r>
            <a:endParaRPr sz="1200" dirty="0"/>
          </a:p>
          <a:p>
            <a:pPr marL="0" indent="0">
              <a:buNone/>
              <a:defRPr sz="1800"/>
            </a:pPr>
            <a:r>
              <a:rPr lang="en-GB" sz="1200" dirty="0"/>
              <a:t>Getting involved in ca</a:t>
            </a:r>
            <a:r>
              <a:rPr sz="1200" dirty="0"/>
              <a:t>re</a:t>
            </a:r>
            <a:r>
              <a:rPr lang="en-GB" sz="1200" dirty="0"/>
              <a:t>e</a:t>
            </a:r>
            <a:r>
              <a:rPr sz="1200" dirty="0"/>
              <a:t>r progression pathways</a:t>
            </a:r>
            <a:r>
              <a:rPr lang="en-GB" sz="1200" dirty="0"/>
              <a:t> – Improving on my education </a:t>
            </a:r>
            <a:r>
              <a:rPr lang="en-GB" sz="1200" dirty="0" err="1"/>
              <a:t>ei</a:t>
            </a:r>
            <a:r>
              <a:rPr lang="en-GB" sz="1200" dirty="0"/>
              <a:t> attending university.</a:t>
            </a:r>
            <a:endParaRPr sz="1200" dirty="0"/>
          </a:p>
          <a:p>
            <a:pPr>
              <a:defRPr sz="1800"/>
            </a:pPr>
            <a:endParaRPr sz="1200" dirty="0"/>
          </a:p>
          <a:p>
            <a:pPr>
              <a:defRPr sz="1800"/>
            </a:pPr>
            <a:r>
              <a:rPr sz="1200" dirty="0"/>
              <a:t>Reference</a:t>
            </a:r>
            <a:r>
              <a:rPr lang="en-GB" sz="1200" dirty="0"/>
              <a:t> Used- </a:t>
            </a:r>
          </a:p>
          <a:p>
            <a:pPr>
              <a:defRPr sz="1800"/>
            </a:pPr>
            <a:endParaRPr dirty="0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E0B10045-28C7-C9F0-EAAB-45BD73892A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" y="4992736"/>
            <a:ext cx="7834774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NHS England (2020).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Health Education </a:t>
            </a:r>
            <a:r>
              <a:rPr kumimoji="0" lang="en-US" altLang="en-US" sz="11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England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[online] Health Education England. Available at: https://www.hee.nhs.uk/.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Orange arrow exiting grid maze">
            <a:extLst>
              <a:ext uri="{FF2B5EF4-FFF2-40B4-BE49-F238E27FC236}">
                <a16:creationId xmlns:a16="http://schemas.microsoft.com/office/drawing/2014/main" id="{FB12E28E-B80B-AE75-6281-265B68249A4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0881" r="22804"/>
          <a:stretch>
            <a:fillRect/>
          </a:stretch>
        </p:blipFill>
        <p:spPr>
          <a:xfrm>
            <a:off x="3202390" y="-1"/>
            <a:ext cx="5941610" cy="6858001"/>
          </a:xfrm>
          <a:custGeom>
            <a:avLst/>
            <a:gdLst/>
            <a:ahLst/>
            <a:cxnLst/>
            <a:rect l="l" t="t" r="r" b="b"/>
            <a:pathLst>
              <a:path w="7922146" h="6858001">
                <a:moveTo>
                  <a:pt x="379987" y="0"/>
                </a:moveTo>
                <a:lnTo>
                  <a:pt x="5304971" y="0"/>
                </a:lnTo>
                <a:lnTo>
                  <a:pt x="7065281" y="0"/>
                </a:lnTo>
                <a:lnTo>
                  <a:pt x="7397540" y="0"/>
                </a:lnTo>
                <a:lnTo>
                  <a:pt x="7397540" y="1"/>
                </a:lnTo>
                <a:lnTo>
                  <a:pt x="7922146" y="1"/>
                </a:lnTo>
                <a:lnTo>
                  <a:pt x="7922146" y="6858001"/>
                </a:lnTo>
                <a:lnTo>
                  <a:pt x="7065281" y="6858001"/>
                </a:lnTo>
                <a:lnTo>
                  <a:pt x="7065281" y="6858000"/>
                </a:lnTo>
                <a:lnTo>
                  <a:pt x="5932989" y="6858000"/>
                </a:lnTo>
                <a:lnTo>
                  <a:pt x="5932989" y="6858001"/>
                </a:lnTo>
                <a:lnTo>
                  <a:pt x="27809" y="6858001"/>
                </a:lnTo>
                <a:lnTo>
                  <a:pt x="1803228" y="4521201"/>
                </a:lnTo>
                <a:close/>
                <a:moveTo>
                  <a:pt x="0" y="0"/>
                </a:moveTo>
                <a:lnTo>
                  <a:pt x="379987" y="0"/>
                </a:lnTo>
                <a:lnTo>
                  <a:pt x="0" y="407"/>
                </a:lnTo>
                <a:close/>
              </a:path>
            </a:pathLst>
          </a:cu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7999" y="609600"/>
            <a:ext cx="2888343" cy="1320800"/>
          </a:xfrm>
        </p:spPr>
        <p:txBody>
          <a:bodyPr>
            <a:normAutofit/>
          </a:bodyPr>
          <a:lstStyle/>
          <a:p>
            <a:r>
              <a:rPr dirty="0"/>
              <a:t>Threats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000" y="2160589"/>
            <a:ext cx="2888342" cy="3880773"/>
          </a:xfrm>
        </p:spPr>
        <p:txBody>
          <a:bodyPr>
            <a:normAutofit/>
          </a:bodyPr>
          <a:lstStyle/>
          <a:p>
            <a:pPr marL="0" indent="0">
              <a:buNone/>
              <a:defRPr sz="1800"/>
            </a:pPr>
            <a:r>
              <a:rPr lang="en-GB" dirty="0"/>
              <a:t>These are obstacles that can create obstacles,</a:t>
            </a:r>
          </a:p>
          <a:p>
            <a:pPr marL="0" indent="0">
              <a:buNone/>
              <a:defRPr sz="1800"/>
            </a:pPr>
            <a:r>
              <a:rPr dirty="0"/>
              <a:t>Burnout</a:t>
            </a:r>
            <a:r>
              <a:rPr lang="en-GB" dirty="0"/>
              <a:t> from workload</a:t>
            </a:r>
            <a:endParaRPr dirty="0"/>
          </a:p>
          <a:p>
            <a:pPr marL="0" indent="0">
              <a:buNone/>
              <a:defRPr sz="1800"/>
            </a:pPr>
            <a:r>
              <a:rPr lang="en-GB" dirty="0"/>
              <a:t>Big </a:t>
            </a:r>
            <a:r>
              <a:rPr dirty="0"/>
              <a:t>competition for </a:t>
            </a:r>
            <a:r>
              <a:rPr lang="en-GB" dirty="0"/>
              <a:t>advanced senior </a:t>
            </a:r>
            <a:r>
              <a:rPr dirty="0"/>
              <a:t>roles</a:t>
            </a:r>
          </a:p>
          <a:p>
            <a:pPr marL="0" indent="0">
              <a:buNone/>
              <a:defRPr sz="1800"/>
            </a:pPr>
            <a:r>
              <a:rPr dirty="0"/>
              <a:t> Limited resources</a:t>
            </a:r>
            <a:r>
              <a:rPr lang="en-GB" dirty="0"/>
              <a:t> available</a:t>
            </a:r>
            <a:r>
              <a:rPr dirty="0"/>
              <a:t> in local setting</a:t>
            </a:r>
            <a:r>
              <a:rPr lang="en-GB" dirty="0"/>
              <a:t>s.</a:t>
            </a:r>
            <a:endParaRPr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64FA5DFF-7FE6-4855-84E6-DFA78EE978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028259" y="0"/>
            <a:ext cx="914400" cy="685800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AFD8CBA-54A3-4363-991B-B9C631BBFA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5568950" y="3681413"/>
            <a:ext cx="3572668" cy="3176587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Rectangle 23">
            <a:extLst>
              <a:ext uri="{FF2B5EF4-FFF2-40B4-BE49-F238E27FC236}">
                <a16:creationId xmlns:a16="http://schemas.microsoft.com/office/drawing/2014/main" id="{3F088236-D655-4F88-B238-E167623580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86107" y="-8467"/>
            <a:ext cx="2255511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5" name="Rectangle 25">
            <a:extLst>
              <a:ext uri="{FF2B5EF4-FFF2-40B4-BE49-F238E27FC236}">
                <a16:creationId xmlns:a16="http://schemas.microsoft.com/office/drawing/2014/main" id="{3DAC0C92-199E-475C-9390-119A9B0272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202581" y="-8467"/>
            <a:ext cx="1941419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7" name="Isosceles Triangle 24">
            <a:extLst>
              <a:ext uri="{FF2B5EF4-FFF2-40B4-BE49-F238E27FC236}">
                <a16:creationId xmlns:a16="http://schemas.microsoft.com/office/drawing/2014/main" id="{C4CFB339-0ED8-4FE2-9EF1-6D1375B849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9249" y="3048000"/>
            <a:ext cx="2444751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9" name="Rectangle 27">
            <a:extLst>
              <a:ext uri="{FF2B5EF4-FFF2-40B4-BE49-F238E27FC236}">
                <a16:creationId xmlns:a16="http://schemas.microsoft.com/office/drawing/2014/main" id="{31896C80-2069-4431-9C19-83B9137344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000875" y="-8467"/>
            <a:ext cx="2140744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47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1" name="Rectangle 28">
            <a:extLst>
              <a:ext uri="{FF2B5EF4-FFF2-40B4-BE49-F238E27FC236}">
                <a16:creationId xmlns:a16="http://schemas.microsoft.com/office/drawing/2014/main" id="{BF120A21-0841-4823-B0C4-28AEBCEF9B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74047" y="-8467"/>
            <a:ext cx="967571" cy="6866467"/>
          </a:xfrm>
          <a:custGeom>
            <a:avLst/>
            <a:gdLst/>
            <a:ahLst/>
            <a:cxnLst/>
            <a:rect l="l" t="t" r="r" b="b"/>
            <a:pathLst>
              <a:path w="1290094" h="6858000">
                <a:moveTo>
                  <a:pt x="1019735" y="0"/>
                </a:moveTo>
                <a:lnTo>
                  <a:pt x="1290094" y="0"/>
                </a:lnTo>
                <a:lnTo>
                  <a:pt x="1290094" y="6858000"/>
                </a:lnTo>
                <a:lnTo>
                  <a:pt x="0" y="6858000"/>
                </a:lnTo>
                <a:lnTo>
                  <a:pt x="101973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3" name="Rectangle 29">
            <a:extLst>
              <a:ext uri="{FF2B5EF4-FFF2-40B4-BE49-F238E27FC236}">
                <a16:creationId xmlns:a16="http://schemas.microsoft.com/office/drawing/2014/main" id="{DBB05BAE-BBD3-4289-899F-A6851503C6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204249" y="-8467"/>
            <a:ext cx="937369" cy="6866467"/>
          </a:xfrm>
          <a:custGeom>
            <a:avLst/>
            <a:gdLst/>
            <a:ahLst/>
            <a:cxnLst/>
            <a:rect l="l" t="t" r="r" b="b"/>
            <a:pathLst>
              <a:path w="1249825" h="6858000">
                <a:moveTo>
                  <a:pt x="0" y="0"/>
                </a:moveTo>
                <a:lnTo>
                  <a:pt x="1249825" y="0"/>
                </a:lnTo>
                <a:lnTo>
                  <a:pt x="1249825" y="6858000"/>
                </a:lnTo>
                <a:lnTo>
                  <a:pt x="1109382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5" name="Isosceles Triangle 29">
            <a:extLst>
              <a:ext uri="{FF2B5EF4-FFF2-40B4-BE49-F238E27FC236}">
                <a16:creationId xmlns:a16="http://schemas.microsoft.com/office/drawing/2014/main" id="{9874D11C-36F5-4BBE-A490-019A54E953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778749" y="3589867"/>
            <a:ext cx="136286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dirty="0"/>
              <a:t>Using Strengths to </a:t>
            </a:r>
            <a:r>
              <a:rPr lang="en-GB" dirty="0"/>
              <a:t>Tackle My</a:t>
            </a:r>
            <a:r>
              <a:rPr dirty="0"/>
              <a:t> Weaknesses and Threats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789238"/>
            <a:ext cx="8229600" cy="4525963"/>
          </a:xfrm>
        </p:spPr>
        <p:txBody>
          <a:bodyPr/>
          <a:lstStyle/>
          <a:p>
            <a:pPr>
              <a:defRPr sz="1800"/>
            </a:pPr>
            <a:r>
              <a:rPr dirty="0"/>
              <a:t>• U</a:t>
            </a:r>
            <a:r>
              <a:rPr lang="en-GB" dirty="0" err="1"/>
              <a:t>tilise</a:t>
            </a:r>
            <a:r>
              <a:rPr lang="en-GB" dirty="0"/>
              <a:t> </a:t>
            </a:r>
            <a:r>
              <a:rPr dirty="0"/>
              <a:t>teamwork to </a:t>
            </a:r>
            <a:r>
              <a:rPr lang="en-GB" dirty="0"/>
              <a:t>ask for s</a:t>
            </a:r>
            <a:r>
              <a:rPr dirty="0"/>
              <a:t>support</a:t>
            </a:r>
            <a:r>
              <a:rPr lang="en-GB" dirty="0"/>
              <a:t> and constructive criticism</a:t>
            </a:r>
            <a:endParaRPr dirty="0"/>
          </a:p>
          <a:p>
            <a:pPr>
              <a:defRPr sz="1800"/>
            </a:pPr>
            <a:r>
              <a:rPr lang="en-GB" dirty="0"/>
              <a:t>Use my strong </a:t>
            </a:r>
            <a:r>
              <a:rPr dirty="0"/>
              <a:t>communication skills to build </a:t>
            </a:r>
            <a:r>
              <a:rPr lang="en-GB" dirty="0"/>
              <a:t>up </a:t>
            </a:r>
            <a:r>
              <a:rPr dirty="0"/>
              <a:t>confidence</a:t>
            </a:r>
          </a:p>
          <a:p>
            <a:pPr marL="0" indent="0">
              <a:buNone/>
              <a:defRPr sz="1800"/>
            </a:pPr>
            <a:r>
              <a:rPr lang="en-GB" dirty="0"/>
              <a:t> Improve my </a:t>
            </a:r>
            <a:r>
              <a:rPr dirty="0"/>
              <a:t>resilience through  practice</a:t>
            </a:r>
            <a:r>
              <a:rPr lang="en-GB" dirty="0"/>
              <a:t> that is reflective</a:t>
            </a:r>
            <a:endParaRPr dirty="0"/>
          </a:p>
          <a:p>
            <a:pPr>
              <a:defRPr sz="1800"/>
            </a:pPr>
            <a:endParaRPr dirty="0"/>
          </a:p>
          <a:p>
            <a:pPr>
              <a:defRPr sz="1800"/>
            </a:pPr>
            <a:r>
              <a:rPr dirty="0"/>
              <a:t>Reference</a:t>
            </a:r>
            <a:r>
              <a:rPr lang="en-GB" dirty="0"/>
              <a:t> Used-</a:t>
            </a:r>
          </a:p>
          <a:p>
            <a:pPr>
              <a:defRPr sz="1800"/>
            </a:pPr>
            <a:endParaRPr dirty="0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101C9E1B-9DA7-FE6F-5A94-C0C7A1427A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" y="4492677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Moon, J.A. (2013).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Reflection in Learning and Professional Development.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London: Routledge.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/>
              <a:t>Conclusion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  <a:defRPr sz="1800"/>
            </a:pPr>
            <a:r>
              <a:rPr lang="en-GB" dirty="0"/>
              <a:t>From this </a:t>
            </a:r>
            <a:r>
              <a:rPr dirty="0"/>
              <a:t> SWOT </a:t>
            </a:r>
            <a:r>
              <a:rPr lang="en-GB" dirty="0"/>
              <a:t>analysis I can understand that it promotes</a:t>
            </a:r>
            <a:r>
              <a:rPr dirty="0"/>
              <a:t> critical self-awareness</a:t>
            </a:r>
          </a:p>
          <a:p>
            <a:pPr>
              <a:defRPr sz="1800"/>
            </a:pPr>
            <a:r>
              <a:rPr lang="en-GB" dirty="0"/>
              <a:t>Allows us to </a:t>
            </a:r>
            <a:r>
              <a:rPr dirty="0"/>
              <a:t> identify areas </a:t>
            </a:r>
            <a:r>
              <a:rPr lang="en-GB" dirty="0"/>
              <a:t>that need improvement </a:t>
            </a:r>
            <a:r>
              <a:rPr dirty="0"/>
              <a:t>for professional </a:t>
            </a:r>
            <a:r>
              <a:rPr lang="en-GB" dirty="0"/>
              <a:t>development</a:t>
            </a:r>
            <a:endParaRPr dirty="0"/>
          </a:p>
          <a:p>
            <a:pPr>
              <a:defRPr sz="1800"/>
            </a:pPr>
            <a:r>
              <a:rPr dirty="0"/>
              <a:t>• </a:t>
            </a:r>
            <a:r>
              <a:rPr lang="en-GB" dirty="0"/>
              <a:t>Encourages </a:t>
            </a:r>
            <a:r>
              <a:rPr dirty="0"/>
              <a:t> con</a:t>
            </a:r>
            <a:r>
              <a:rPr lang="en-GB" dirty="0" err="1"/>
              <a:t>sistent</a:t>
            </a:r>
            <a:r>
              <a:rPr lang="en-GB" dirty="0"/>
              <a:t> </a:t>
            </a:r>
            <a:r>
              <a:rPr dirty="0"/>
              <a:t>learning and employability</a:t>
            </a:r>
            <a:endParaRPr lang="en-GB" dirty="0"/>
          </a:p>
          <a:p>
            <a:pPr marL="0" indent="0">
              <a:buNone/>
              <a:defRPr sz="1800"/>
            </a:pPr>
            <a:r>
              <a:rPr lang="en-GB" dirty="0"/>
              <a:t> Johns (2017) -  reflective practice allow professionals to continue to  evaluate their experiences and make their  performance better , which helps my future development goals.</a:t>
            </a:r>
          </a:p>
          <a:p>
            <a:pPr>
              <a:defRPr sz="1800"/>
            </a:pPr>
            <a:endParaRPr dirty="0"/>
          </a:p>
          <a:p>
            <a:pPr>
              <a:defRPr sz="1800"/>
            </a:pPr>
            <a:endParaRPr dirty="0"/>
          </a:p>
          <a:p>
            <a:pPr marL="0" indent="0">
              <a:buNone/>
              <a:defRPr sz="1800"/>
            </a:pPr>
            <a:endParaRPr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/>
              <a:t>Reference</a:t>
            </a:r>
            <a:r>
              <a:rPr lang="en-GB" dirty="0"/>
              <a:t> List</a:t>
            </a:r>
            <a:endParaRPr dirty="0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9EC5D961-65EB-7403-5A79-A22A657B251D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1381432" y="1751392"/>
            <a:ext cx="615264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Cottrell, S. (2021).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Skills f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 success: Personal Development and Employability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4th ed. Basingstoke: Palgrave Macmillan.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8F2200B9-898D-3E55-F673-08A28CD34D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43780" y="2699972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Moon, J.A. (2013).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Reflection in Learning and Professional Development.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London: Routledge.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359F9BCE-5200-87BE-81DD-B10ED5790E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3393" y="3200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NHS England (2020). </a:t>
            </a:r>
            <a:r>
              <a:rPr kumimoji="0" lang="en-US" altLang="en-US" sz="1200" b="0" i="1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Health Education England</a:t>
            </a: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[online] Health Education England. Available at: https://www.hee.nhs.uk/.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44D22D87-459D-E1F3-BCFA-2EBC7B1DF4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43780" y="3926744"/>
            <a:ext cx="73276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NHS England (2023). </a:t>
            </a:r>
            <a:r>
              <a:rPr kumimoji="0" lang="en-US" altLang="en-US" sz="1200" b="0" i="1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NHS Long Term Workforce Plan</a:t>
            </a: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[online] www.england.nhs.uk. Available at: https://www.england.nhs.uk/publication/nhs-long-term-workforce-plan/.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E8FA6C7A-60A9-5A97-A3BA-CD89CBA065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81432" y="2131141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Johns, C. (2017). </a:t>
            </a:r>
            <a:r>
              <a:rPr kumimoji="0" lang="en-US" altLang="en-US" sz="1200" b="0" i="1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Becoming a reflective practitioner</a:t>
            </a: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5th ed. Wiley-Blackwell.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40</TotalTime>
  <Words>544</Words>
  <Application>Microsoft Office PowerPoint</Application>
  <PresentationFormat>On-screen Show (4:3)</PresentationFormat>
  <Paragraphs>55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Times New Roman</vt:lpstr>
      <vt:lpstr>Trebuchet MS</vt:lpstr>
      <vt:lpstr>Wingdings 3</vt:lpstr>
      <vt:lpstr>Facet</vt:lpstr>
      <vt:lpstr>Personal SWOT Analysis for my  Professional Growth in Health and Social Care</vt:lpstr>
      <vt:lpstr>Introduction</vt:lpstr>
      <vt:lpstr>My Strengths</vt:lpstr>
      <vt:lpstr>My Weaknesses</vt:lpstr>
      <vt:lpstr>Opportunities</vt:lpstr>
      <vt:lpstr>Threats</vt:lpstr>
      <vt:lpstr>Using Strengths to Tackle My Weaknesses and Threats</vt:lpstr>
      <vt:lpstr>Conclusion</vt:lpstr>
      <vt:lpstr>Reference List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Sumaya Begum (2419333)</cp:lastModifiedBy>
  <cp:revision>5</cp:revision>
  <dcterms:created xsi:type="dcterms:W3CDTF">2013-01-27T09:14:16Z</dcterms:created>
  <dcterms:modified xsi:type="dcterms:W3CDTF">2025-10-19T21:22:43Z</dcterms:modified>
  <cp:category/>
</cp:coreProperties>
</file>