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B89C49-A6D5-BCBC-8A53-7475AA6B233C}" v="241" dt="2026-06-27T15:21:51.094"/>
    <p1510:client id="{827202AD-0954-62CD-BAA7-A0DD5A2B62BC}" v="100" dt="2026-06-27T14:31:51.589"/>
    <p1510:client id="{9E20DCA3-CBEC-CE8B-EC99-C0EE95DA692F}" v="16" dt="2026-06-26T15:02:08.671"/>
    <p1510:client id="{A264F833-83EE-89AE-D026-440451DB653D}" v="4" dt="2026-06-27T21:29:52.201"/>
    <p1510:client id="{BA4AB162-6972-C08F-5FE1-610C3F90128A}" v="412" dt="2026-06-26T22:31:59.110"/>
    <p1510:client id="{D10E2A6B-654C-9091-D6AE-40BE81EC55B9}" v="104" dt="2026-06-27T14:03:09.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pmc.ncbi.nlm.nih.gov/articles/PMC4944754/" TargetMode="External"/><Relationship Id="rId13" Type="http://schemas.openxmlformats.org/officeDocument/2006/relationships/hyperlink" Target="https://www.gov.uk/government/publications/health-profile-for-england/chapter-6-social-determinants-of-health" TargetMode="External"/><Relationship Id="rId3" Type="http://schemas.openxmlformats.org/officeDocument/2006/relationships/hyperlink" Target="https://pmc.ncbi.nlm.nih.gov/articles/PMC10755226/" TargetMode="External"/><Relationship Id="rId7" Type="http://schemas.openxmlformats.org/officeDocument/2006/relationships/hyperlink" Target="https://journals-sagepub-com.uwtsd.idm.oclc.org/doi/full/10.1177/1461452916631889" TargetMode="External"/><Relationship Id="rId12" Type="http://schemas.openxmlformats.org/officeDocument/2006/relationships/hyperlink" Target="https://www.ons.gov.uk/peoplepopulationandcommunity/healthandsocialcare/healthinequalities/bulletins/healthylifeexpectancybynationalareadeprivationenglandandwales/between2013to2015and2022to2024" TargetMode="External"/><Relationship Id="rId2" Type="http://schemas.openxmlformats.org/officeDocument/2006/relationships/hyperlink" Target="https://www.ncbi.nlm.nih.gov/books/NBK606120/" TargetMode="External"/><Relationship Id="rId16" Type="http://schemas.openxmlformats.org/officeDocument/2006/relationships/hyperlink" Target="https://pmc.ncbi.nlm.nih.gov/articles/PMC4441185/" TargetMode="External"/><Relationship Id="rId1" Type="http://schemas.openxmlformats.org/officeDocument/2006/relationships/slideLayout" Target="../slideLayouts/slideLayout2.xml"/><Relationship Id="rId6" Type="http://schemas.openxmlformats.org/officeDocument/2006/relationships/hyperlink" Target="https://europeanpainfederation.eu/what-is-the-bio-psycho-social-model-of-pain/" TargetMode="External"/><Relationship Id="rId11" Type="http://schemas.openxmlformats.org/officeDocument/2006/relationships/hyperlink" Target="https://www.england.nhs.uk/integratedcare/what-is-integrated-care/" TargetMode="External"/><Relationship Id="rId5" Type="http://schemas.openxmlformats.org/officeDocument/2006/relationships/hyperlink" Target="https://www.gov.uk/government/publications/10-year-health-plan-for-england-fit-for-the-future/fit-for-the-future-10-year-health-plan-for-england-executive-summary" TargetMode="External"/><Relationship Id="rId15" Type="http://schemas.openxmlformats.org/officeDocument/2006/relationships/hyperlink" Target="https://crp.trb.org/btscrpwebresource2/mitigation-tools/socioecological-levels/" TargetMode="External"/><Relationship Id="rId10" Type="http://schemas.openxmlformats.org/officeDocument/2006/relationships/hyperlink" Target="https://www.england.nhs.uk/diabetes/diabetes-prevention/" TargetMode="External"/><Relationship Id="rId4" Type="http://schemas.openxmlformats.org/officeDocument/2006/relationships/hyperlink" Target="https://www.coresolutionsinc.com/blog/what-does-it-mean-to-deliver-whole-person-care" TargetMode="External"/><Relationship Id="rId9" Type="http://schemas.openxmlformats.org/officeDocument/2006/relationships/hyperlink" Target="https://www.gov.uk/government/statistics/english-indices-of-deprivation-2025/english-indices-of-deprivation-2025-statistical-release" TargetMode="External"/><Relationship Id="rId14" Type="http://schemas.openxmlformats.org/officeDocument/2006/relationships/hyperlink" Target="https://quizlet.com/gb/921320102/103202-health-belief-hbm-diagra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2922" y="702287"/>
            <a:ext cx="10159999" cy="5797060"/>
          </a:xfrm>
        </p:spPr>
        <p:txBody>
          <a:bodyPr vert="horz" lIns="91440" tIns="45720" rIns="91440" bIns="45720" rtlCol="0" anchor="b">
            <a:noAutofit/>
          </a:bodyPr>
          <a:lstStyle/>
          <a:p>
            <a:br>
              <a:rPr lang="en-GB" sz="2000">
                <a:latin typeface="Arial"/>
                <a:ea typeface="ADLaM Display"/>
                <a:cs typeface="Arial"/>
              </a:rPr>
            </a:br>
            <a:r>
              <a:rPr lang="en-GB" sz="2400">
                <a:latin typeface="Arial"/>
                <a:ea typeface="+mj-lt"/>
                <a:cs typeface="Arial"/>
              </a:rPr>
              <a:t>Integrating Health, Wellbeing and Sustainable Development in Health and Social Care Services</a:t>
            </a:r>
            <a:br>
              <a:rPr lang="en-GB" sz="2000">
                <a:latin typeface="Arial"/>
                <a:ea typeface="ADLaM Display"/>
                <a:cs typeface="Arial"/>
              </a:rPr>
            </a:br>
            <a:br>
              <a:rPr lang="en-GB" sz="2000">
                <a:latin typeface="Arial"/>
                <a:ea typeface="ADLaM Display"/>
                <a:cs typeface="Arial"/>
              </a:rPr>
            </a:br>
            <a:br>
              <a:rPr lang="en-GB" sz="2000">
                <a:latin typeface="Arial"/>
                <a:ea typeface="ADLaM Display"/>
                <a:cs typeface="Arial"/>
              </a:rPr>
            </a:br>
            <a:r>
              <a:rPr lang="en-GB" sz="1800">
                <a:latin typeface="Arial"/>
                <a:ea typeface="ADLaM Display"/>
                <a:cs typeface="Arial"/>
              </a:rPr>
              <a:t>Ayaz Hussain</a:t>
            </a:r>
            <a:br>
              <a:rPr lang="en-GB" sz="1800">
                <a:latin typeface="Arial"/>
                <a:ea typeface="ADLaM Display"/>
                <a:cs typeface="Arial"/>
              </a:rPr>
            </a:br>
            <a:br>
              <a:rPr lang="en-GB" sz="1800">
                <a:latin typeface="Arial"/>
                <a:ea typeface="ADLaM Display"/>
                <a:cs typeface="Arial"/>
              </a:rPr>
            </a:br>
            <a:r>
              <a:rPr lang="en-GB" sz="1800">
                <a:latin typeface="Arial"/>
                <a:ea typeface="ADLaM Display"/>
                <a:cs typeface="Arial"/>
              </a:rPr>
              <a:t>2315951</a:t>
            </a:r>
            <a:br>
              <a:rPr lang="en-GB" sz="1800">
                <a:latin typeface="Arial"/>
                <a:ea typeface="ADLaM Display"/>
                <a:cs typeface="Arial"/>
              </a:rPr>
            </a:br>
            <a:br>
              <a:rPr lang="en-GB" sz="1800">
                <a:latin typeface="Arial"/>
                <a:ea typeface="ADLaM Display"/>
                <a:cs typeface="Arial"/>
              </a:rPr>
            </a:br>
            <a:r>
              <a:rPr lang="en-GB" sz="1800">
                <a:latin typeface="Arial"/>
                <a:ea typeface="ADLaM Display"/>
                <a:cs typeface="Arial"/>
              </a:rPr>
              <a:t>Introduction to Health and Wellbeing </a:t>
            </a:r>
            <a:br>
              <a:rPr lang="en-GB" sz="1800">
                <a:latin typeface="Arial"/>
                <a:ea typeface="ADLaM Display"/>
                <a:cs typeface="Arial"/>
              </a:rPr>
            </a:br>
            <a:endParaRPr lang="en-GB" sz="1800">
              <a:highlight>
                <a:srgbClr val="DAE3EB"/>
              </a:highlight>
              <a:latin typeface="Arial"/>
              <a:ea typeface="ADLaM Display"/>
              <a:cs typeface="Arial"/>
            </a:endParaRPr>
          </a:p>
          <a:p>
            <a:r>
              <a:rPr lang="en-US" sz="1800">
                <a:latin typeface="Arial"/>
                <a:cs typeface="Arial"/>
              </a:rPr>
              <a:t>BMHP6030_BIRM</a:t>
            </a:r>
            <a:br>
              <a:rPr lang="en-US" sz="1800">
                <a:latin typeface="Arial"/>
                <a:cs typeface="Arial"/>
              </a:rPr>
            </a:br>
            <a:br>
              <a:rPr lang="en-US" sz="1800">
                <a:latin typeface="Arial"/>
                <a:ea typeface="ADLaM Display"/>
                <a:cs typeface="Arial"/>
              </a:rPr>
            </a:br>
            <a:r>
              <a:rPr lang="en-US" sz="1800">
                <a:solidFill>
                  <a:srgbClr val="242130"/>
                </a:solidFill>
                <a:highlight>
                  <a:srgbClr val="FFFFFF"/>
                </a:highlight>
                <a:latin typeface="Arial"/>
                <a:ea typeface="Source Sans Pro"/>
                <a:cs typeface="Arial"/>
              </a:rPr>
              <a:t>Philip Jones</a:t>
            </a:r>
            <a:br>
              <a:rPr lang="en-US"/>
            </a:br>
            <a:br>
              <a:rPr lang="en-GB" sz="2400">
                <a:latin typeface="Arial"/>
                <a:ea typeface="ADLaM Display"/>
                <a:cs typeface="Arial"/>
              </a:rPr>
            </a:br>
            <a:br>
              <a:rPr lang="en-GB" sz="2400">
                <a:latin typeface="Arial"/>
                <a:ea typeface="ADLaM Display"/>
                <a:cs typeface="Arial"/>
              </a:rPr>
            </a:br>
            <a:endParaRPr lang="en-GB" sz="2400">
              <a:latin typeface="Arial"/>
              <a:ea typeface="ADLaM Display"/>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09015-4838-19D8-368E-3E0AA2019D2E}"/>
              </a:ext>
            </a:extLst>
          </p:cNvPr>
          <p:cNvSpPr>
            <a:spLocks noGrp="1"/>
          </p:cNvSpPr>
          <p:nvPr>
            <p:ph type="title"/>
          </p:nvPr>
        </p:nvSpPr>
        <p:spPr>
          <a:xfrm>
            <a:off x="3935046" y="374894"/>
            <a:ext cx="3550139" cy="622179"/>
          </a:xfrm>
        </p:spPr>
        <p:txBody>
          <a:bodyPr>
            <a:normAutofit/>
          </a:bodyPr>
          <a:lstStyle/>
          <a:p>
            <a:pPr algn="ctr"/>
            <a:r>
              <a:rPr lang="en-GB" sz="2800"/>
              <a:t>Introduction</a:t>
            </a:r>
          </a:p>
        </p:txBody>
      </p:sp>
      <p:sp>
        <p:nvSpPr>
          <p:cNvPr id="3" name="Content Placeholder 2">
            <a:extLst>
              <a:ext uri="{FF2B5EF4-FFF2-40B4-BE49-F238E27FC236}">
                <a16:creationId xmlns:a16="http://schemas.microsoft.com/office/drawing/2014/main" id="{B280AA75-C489-3AC9-9F37-234A345206F5}"/>
              </a:ext>
            </a:extLst>
          </p:cNvPr>
          <p:cNvSpPr>
            <a:spLocks noGrp="1"/>
          </p:cNvSpPr>
          <p:nvPr>
            <p:ph idx="1"/>
          </p:nvPr>
        </p:nvSpPr>
        <p:spPr>
          <a:xfrm>
            <a:off x="-3444" y="1716490"/>
            <a:ext cx="8080551" cy="4351338"/>
          </a:xfrm>
        </p:spPr>
        <p:txBody>
          <a:bodyPr vert="horz" lIns="91440" tIns="45720" rIns="91440" bIns="45720" rtlCol="0" anchor="t">
            <a:normAutofit/>
          </a:bodyPr>
          <a:lstStyle/>
          <a:p>
            <a:r>
              <a:rPr lang="en-GB" sz="1600">
                <a:latin typeface="Arial"/>
                <a:cs typeface="Arial"/>
              </a:rPr>
              <a:t>Exploring the relationship between health, wellbeing and sustainable development in health and social care </a:t>
            </a:r>
          </a:p>
          <a:p>
            <a:endParaRPr lang="en-GB" sz="1600">
              <a:latin typeface="Arial"/>
              <a:cs typeface="Arial"/>
            </a:endParaRPr>
          </a:p>
          <a:p>
            <a:r>
              <a:rPr lang="en-GB" sz="1600">
                <a:latin typeface="Arial"/>
                <a:cs typeface="Arial"/>
              </a:rPr>
              <a:t>Covering key concepts, UK Policies, theoretical models and public health approaches.</a:t>
            </a:r>
          </a:p>
          <a:p>
            <a:endParaRPr lang="en-GB" sz="1600">
              <a:latin typeface="Arial"/>
              <a:cs typeface="Arial"/>
            </a:endParaRPr>
          </a:p>
          <a:p>
            <a:r>
              <a:rPr lang="en-GB" sz="1600">
                <a:latin typeface="Arial"/>
                <a:cs typeface="Arial"/>
              </a:rPr>
              <a:t>Examining how health inequalities affect access to, and delivery of services  </a:t>
            </a:r>
          </a:p>
          <a:p>
            <a:endParaRPr lang="en-GB" sz="1600">
              <a:latin typeface="Arial"/>
              <a:cs typeface="Arial"/>
            </a:endParaRPr>
          </a:p>
          <a:p>
            <a:r>
              <a:rPr lang="en-GB" sz="1600">
                <a:latin typeface="Arial"/>
                <a:cs typeface="Arial"/>
              </a:rPr>
              <a:t>Linking themes to the current challenges NHS faces, including long-term conditions and prevention</a:t>
            </a:r>
          </a:p>
          <a:p>
            <a:endParaRPr lang="en-GB"/>
          </a:p>
          <a:p>
            <a:endParaRPr lang="en-GB"/>
          </a:p>
        </p:txBody>
      </p:sp>
    </p:spTree>
    <p:extLst>
      <p:ext uri="{BB962C8B-B14F-4D97-AF65-F5344CB8AC3E}">
        <p14:creationId xmlns:p14="http://schemas.microsoft.com/office/powerpoint/2010/main" val="2852193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0A1C7-8C84-1730-F412-E7A6D36E4B3B}"/>
              </a:ext>
            </a:extLst>
          </p:cNvPr>
          <p:cNvSpPr>
            <a:spLocks noGrp="1"/>
          </p:cNvSpPr>
          <p:nvPr>
            <p:ph type="title"/>
          </p:nvPr>
        </p:nvSpPr>
        <p:spPr>
          <a:xfrm>
            <a:off x="3596193" y="229751"/>
            <a:ext cx="4263013" cy="631950"/>
          </a:xfrm>
        </p:spPr>
        <p:txBody>
          <a:bodyPr>
            <a:normAutofit/>
          </a:bodyPr>
          <a:lstStyle/>
          <a:p>
            <a:pPr algn="ctr"/>
            <a:r>
              <a:rPr lang="en-GB" sz="2800">
                <a:latin typeface="Arial"/>
                <a:cs typeface="Arial"/>
              </a:rPr>
              <a:t>Key Concepts/Definitions</a:t>
            </a:r>
          </a:p>
        </p:txBody>
      </p:sp>
      <p:sp>
        <p:nvSpPr>
          <p:cNvPr id="3" name="Content Placeholder 2">
            <a:extLst>
              <a:ext uri="{FF2B5EF4-FFF2-40B4-BE49-F238E27FC236}">
                <a16:creationId xmlns:a16="http://schemas.microsoft.com/office/drawing/2014/main" id="{39FEF612-F61E-1E3B-C352-6766457FC50B}"/>
              </a:ext>
            </a:extLst>
          </p:cNvPr>
          <p:cNvSpPr>
            <a:spLocks noGrp="1"/>
          </p:cNvSpPr>
          <p:nvPr>
            <p:ph idx="1"/>
          </p:nvPr>
        </p:nvSpPr>
        <p:spPr>
          <a:xfrm>
            <a:off x="269909" y="1245332"/>
            <a:ext cx="6305062" cy="5025414"/>
          </a:xfrm>
          <a:ln>
            <a:solidFill>
              <a:schemeClr val="bg1"/>
            </a:solidFill>
          </a:ln>
        </p:spPr>
        <p:txBody>
          <a:bodyPr vert="horz" lIns="91440" tIns="45720" rIns="91440" bIns="45720" rtlCol="0" anchor="t">
            <a:normAutofit fontScale="92500" lnSpcReduction="20000"/>
          </a:bodyPr>
          <a:lstStyle/>
          <a:p>
            <a:pPr marL="0" indent="0">
              <a:lnSpc>
                <a:spcPct val="150000"/>
              </a:lnSpc>
              <a:buNone/>
            </a:pPr>
            <a:r>
              <a:rPr lang="en-GB" sz="1800" b="1">
                <a:latin typeface="Arial"/>
                <a:cs typeface="Arial"/>
              </a:rPr>
              <a:t>Health:</a:t>
            </a:r>
            <a:endParaRPr lang="en-US"/>
          </a:p>
          <a:p>
            <a:pPr marL="0" indent="0">
              <a:lnSpc>
                <a:spcPct val="150000"/>
              </a:lnSpc>
              <a:buNone/>
            </a:pPr>
            <a:r>
              <a:rPr lang="en-GB" sz="1600">
                <a:latin typeface="Arial"/>
                <a:ea typeface="+mn-lt"/>
                <a:cs typeface="Arial"/>
              </a:rPr>
              <a:t>A state of physical, mental and social wellbeing, not just the absence of illness </a:t>
            </a:r>
            <a:r>
              <a:rPr lang="en-GB" sz="1200">
                <a:latin typeface="Arial"/>
                <a:ea typeface="+mn-lt"/>
                <a:cs typeface="Arial"/>
              </a:rPr>
              <a:t>(WHO,2022).</a:t>
            </a:r>
          </a:p>
          <a:p>
            <a:pPr marL="0" indent="0">
              <a:lnSpc>
                <a:spcPct val="150000"/>
              </a:lnSpc>
              <a:buNone/>
            </a:pPr>
            <a:endParaRPr lang="en-GB" sz="1800" b="1">
              <a:latin typeface="Arial"/>
              <a:cs typeface="Arial"/>
            </a:endParaRPr>
          </a:p>
          <a:p>
            <a:pPr marL="0" indent="0">
              <a:lnSpc>
                <a:spcPct val="150000"/>
              </a:lnSpc>
              <a:buNone/>
            </a:pPr>
            <a:r>
              <a:rPr lang="en-GB" sz="1800" b="1">
                <a:latin typeface="Arial"/>
                <a:cs typeface="Arial"/>
              </a:rPr>
              <a:t>Wellbeing:</a:t>
            </a:r>
            <a:endParaRPr lang="en-GB" sz="1600">
              <a:latin typeface="Arial"/>
              <a:cs typeface="Arial"/>
            </a:endParaRPr>
          </a:p>
          <a:p>
            <a:pPr marL="0" indent="0">
              <a:lnSpc>
                <a:spcPct val="150000"/>
              </a:lnSpc>
              <a:buNone/>
            </a:pPr>
            <a:r>
              <a:rPr lang="en-GB" sz="1600">
                <a:latin typeface="Arial"/>
                <a:cs typeface="Arial"/>
              </a:rPr>
              <a:t>A Holistic concept that includes emotional, physical and social wellbeing. Considers how individuals evaluate and experience their overall quality of life </a:t>
            </a:r>
            <a:r>
              <a:rPr lang="en-GB" sz="1200">
                <a:latin typeface="Arial"/>
                <a:ea typeface="+mn-lt"/>
                <a:cs typeface="Arial"/>
              </a:rPr>
              <a:t>(Harvey and Taylor, 2013).</a:t>
            </a:r>
          </a:p>
          <a:p>
            <a:pPr marL="0" indent="0">
              <a:lnSpc>
                <a:spcPct val="150000"/>
              </a:lnSpc>
              <a:buNone/>
            </a:pPr>
            <a:endParaRPr lang="en-GB" sz="1200">
              <a:latin typeface="Arial"/>
              <a:cs typeface="Arial"/>
            </a:endParaRPr>
          </a:p>
          <a:p>
            <a:pPr marL="0" indent="0">
              <a:lnSpc>
                <a:spcPct val="150000"/>
              </a:lnSpc>
              <a:buNone/>
            </a:pPr>
            <a:r>
              <a:rPr lang="en-GB" sz="1800" b="1">
                <a:latin typeface="Arial"/>
                <a:cs typeface="Arial"/>
              </a:rPr>
              <a:t>Sustainable Development:</a:t>
            </a:r>
          </a:p>
          <a:p>
            <a:pPr marL="0" indent="0">
              <a:lnSpc>
                <a:spcPct val="150000"/>
              </a:lnSpc>
              <a:buNone/>
            </a:pPr>
            <a:r>
              <a:rPr lang="en-GB" sz="1400">
                <a:latin typeface="Arial"/>
                <a:cs typeface="Arial"/>
              </a:rPr>
              <a:t>Focuses on meeting current needs, </a:t>
            </a:r>
            <a:r>
              <a:rPr lang="en-GB" sz="1400">
                <a:latin typeface="Arial"/>
                <a:ea typeface="+mn-lt"/>
                <a:cs typeface="Arial"/>
              </a:rPr>
              <a:t>without compromising the ability of future generations to meet theirs.</a:t>
            </a:r>
            <a:r>
              <a:rPr lang="en-GB" sz="1400">
                <a:latin typeface="Arial"/>
                <a:cs typeface="Arial"/>
              </a:rPr>
              <a:t> Involves an equal balance between social, environmental and economic sustainability </a:t>
            </a:r>
            <a:r>
              <a:rPr lang="en-GB" sz="1200">
                <a:latin typeface="Arial"/>
                <a:cs typeface="Arial"/>
              </a:rPr>
              <a:t>(UN, 2015).</a:t>
            </a:r>
          </a:p>
          <a:p>
            <a:pPr marL="0" indent="0">
              <a:buNone/>
            </a:pPr>
            <a:endParaRPr lang="en-GB" sz="1200">
              <a:latin typeface="Arial"/>
              <a:cs typeface="Arial"/>
            </a:endParaRPr>
          </a:p>
          <a:p>
            <a:pPr marL="0" indent="0">
              <a:buNone/>
            </a:pPr>
            <a:endParaRPr lang="en-GB" sz="12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p:txBody>
      </p:sp>
    </p:spTree>
    <p:extLst>
      <p:ext uri="{BB962C8B-B14F-4D97-AF65-F5344CB8AC3E}">
        <p14:creationId xmlns:p14="http://schemas.microsoft.com/office/powerpoint/2010/main" val="2862461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70C82-3865-1135-B284-7BF7CA707D6F}"/>
              </a:ext>
            </a:extLst>
          </p:cNvPr>
          <p:cNvSpPr>
            <a:spLocks noGrp="1"/>
          </p:cNvSpPr>
          <p:nvPr>
            <p:ph type="title"/>
          </p:nvPr>
        </p:nvSpPr>
        <p:spPr>
          <a:xfrm>
            <a:off x="3929743" y="292555"/>
            <a:ext cx="3725985" cy="866411"/>
          </a:xfrm>
        </p:spPr>
        <p:txBody>
          <a:bodyPr>
            <a:normAutofit/>
          </a:bodyPr>
          <a:lstStyle/>
          <a:p>
            <a:r>
              <a:rPr lang="en-GB" sz="2800">
                <a:latin typeface="Arial"/>
                <a:ea typeface="+mj-lt"/>
                <a:cs typeface="Arial"/>
              </a:rPr>
              <a:t>Theoretical Models</a:t>
            </a:r>
            <a:endParaRPr lang="en-US" sz="2800">
              <a:latin typeface="Arial"/>
              <a:cs typeface="Arial"/>
            </a:endParaRPr>
          </a:p>
          <a:p>
            <a:endParaRPr lang="en-GB"/>
          </a:p>
        </p:txBody>
      </p:sp>
      <p:sp>
        <p:nvSpPr>
          <p:cNvPr id="3" name="Content Placeholder 2">
            <a:extLst>
              <a:ext uri="{FF2B5EF4-FFF2-40B4-BE49-F238E27FC236}">
                <a16:creationId xmlns:a16="http://schemas.microsoft.com/office/drawing/2014/main" id="{2C5DD8F1-5A83-30F7-DA49-F7E7FCD5D71C}"/>
              </a:ext>
            </a:extLst>
          </p:cNvPr>
          <p:cNvSpPr>
            <a:spLocks noGrp="1"/>
          </p:cNvSpPr>
          <p:nvPr>
            <p:ph idx="1"/>
          </p:nvPr>
        </p:nvSpPr>
        <p:spPr>
          <a:xfrm>
            <a:off x="154354" y="1161318"/>
            <a:ext cx="8591062" cy="5699491"/>
          </a:xfrm>
        </p:spPr>
        <p:txBody>
          <a:bodyPr vert="horz" lIns="91440" tIns="45720" rIns="91440" bIns="45720" rtlCol="0" anchor="t">
            <a:normAutofit/>
          </a:bodyPr>
          <a:lstStyle/>
          <a:p>
            <a:pPr marL="0" indent="0">
              <a:lnSpc>
                <a:spcPct val="150000"/>
              </a:lnSpc>
              <a:buNone/>
            </a:pPr>
            <a:r>
              <a:rPr lang="en-GB" sz="1800" b="1">
                <a:latin typeface="Arial"/>
                <a:ea typeface="+mn-lt"/>
                <a:cs typeface="Arial"/>
              </a:rPr>
              <a:t>Biopsychosocial Model</a:t>
            </a:r>
            <a:endParaRPr lang="en-US" sz="1800">
              <a:latin typeface="Arial"/>
              <a:cs typeface="Arial"/>
            </a:endParaRPr>
          </a:p>
          <a:p>
            <a:pPr marL="0" indent="0">
              <a:lnSpc>
                <a:spcPct val="150000"/>
              </a:lnSpc>
              <a:buNone/>
            </a:pPr>
            <a:r>
              <a:rPr lang="en-GB" sz="1600">
                <a:latin typeface="Arial"/>
                <a:ea typeface="+mn-lt"/>
                <a:cs typeface="Arial"/>
              </a:rPr>
              <a:t>Explains health in terms of the biological, psychological and social factors. It shows how illness is influenced by more than just physical causes </a:t>
            </a:r>
            <a:r>
              <a:rPr lang="en-GB" sz="1200">
                <a:latin typeface="Arial"/>
                <a:ea typeface="+mn-lt"/>
                <a:cs typeface="Arial"/>
              </a:rPr>
              <a:t>(Bolton,D., 2023)</a:t>
            </a:r>
          </a:p>
          <a:p>
            <a:pPr marL="0" indent="0">
              <a:lnSpc>
                <a:spcPct val="150000"/>
              </a:lnSpc>
              <a:buNone/>
            </a:pPr>
            <a:endParaRPr lang="en-GB" sz="1200">
              <a:latin typeface="Arial"/>
              <a:ea typeface="+mn-lt"/>
              <a:cs typeface="Arial"/>
            </a:endParaRPr>
          </a:p>
          <a:p>
            <a:pPr marL="0" indent="0">
              <a:lnSpc>
                <a:spcPct val="150000"/>
              </a:lnSpc>
              <a:buNone/>
            </a:pPr>
            <a:r>
              <a:rPr lang="en-GB" sz="1800" b="1">
                <a:latin typeface="Arial"/>
                <a:ea typeface="+mn-lt"/>
                <a:cs typeface="Arial"/>
              </a:rPr>
              <a:t>Ecological Model</a:t>
            </a:r>
          </a:p>
          <a:p>
            <a:pPr marL="0" indent="0">
              <a:lnSpc>
                <a:spcPct val="150000"/>
              </a:lnSpc>
              <a:buNone/>
            </a:pPr>
            <a:r>
              <a:rPr lang="en-GB" sz="1600">
                <a:latin typeface="Arial"/>
                <a:ea typeface="+mn-lt"/>
                <a:cs typeface="Arial"/>
              </a:rPr>
              <a:t>Explains health as being influenced by different levels including relationships, individual behaviour, community and wider social and environmental factors </a:t>
            </a:r>
            <a:r>
              <a:rPr lang="en-GB" sz="1200">
                <a:latin typeface="Arial"/>
                <a:ea typeface="+mn-lt"/>
                <a:cs typeface="Arial"/>
              </a:rPr>
              <a:t>(Moran et al, 2016).</a:t>
            </a:r>
          </a:p>
          <a:p>
            <a:pPr marL="0" indent="0">
              <a:lnSpc>
                <a:spcPct val="150000"/>
              </a:lnSpc>
              <a:buNone/>
            </a:pPr>
            <a:endParaRPr lang="en-GB" sz="1200">
              <a:latin typeface="Arial"/>
              <a:cs typeface="Arial"/>
            </a:endParaRPr>
          </a:p>
          <a:p>
            <a:pPr marL="0" indent="0">
              <a:lnSpc>
                <a:spcPct val="150000"/>
              </a:lnSpc>
              <a:buNone/>
            </a:pPr>
            <a:r>
              <a:rPr lang="en-GB" sz="1800" b="1">
                <a:latin typeface="Arial"/>
                <a:ea typeface="+mn-lt"/>
                <a:cs typeface="Arial"/>
              </a:rPr>
              <a:t>Holistic Model</a:t>
            </a:r>
          </a:p>
          <a:p>
            <a:pPr marL="0" indent="0">
              <a:lnSpc>
                <a:spcPct val="150000"/>
              </a:lnSpc>
              <a:buNone/>
            </a:pPr>
            <a:r>
              <a:rPr lang="en-GB" sz="1600">
                <a:latin typeface="Arial"/>
                <a:ea typeface="+mn-lt"/>
                <a:cs typeface="Arial"/>
              </a:rPr>
              <a:t>Focuses on treating the individual as a whole rather than just the condition. Considers physical, social, emotional and sometimes spiritual needs to support overall wellbeing </a:t>
            </a:r>
            <a:r>
              <a:rPr lang="en-GB" sz="1200">
                <a:latin typeface="Arial"/>
                <a:ea typeface="+mn-lt"/>
                <a:cs typeface="Arial"/>
              </a:rPr>
              <a:t>(Zamanzadeh et al., 2015)</a:t>
            </a:r>
          </a:p>
          <a:p>
            <a:pPr marL="0" indent="0">
              <a:lnSpc>
                <a:spcPct val="150000"/>
              </a:lnSpc>
              <a:buNone/>
            </a:pPr>
            <a:endParaRPr lang="en-GB" sz="1600">
              <a:latin typeface="Arial"/>
              <a:ea typeface="+mn-lt"/>
              <a:cs typeface="Arial"/>
            </a:endParaRPr>
          </a:p>
          <a:p>
            <a:pPr marL="0" indent="0">
              <a:buNone/>
            </a:pPr>
            <a:endParaRPr lang="en-GB" sz="1600">
              <a:latin typeface="Arial"/>
              <a:ea typeface="+mn-lt"/>
              <a:cs typeface="Arial"/>
            </a:endParaRPr>
          </a:p>
        </p:txBody>
      </p:sp>
      <p:pic>
        <p:nvPicPr>
          <p:cNvPr id="4" name="Picture 3" descr="A diagram of different types of circles">
            <a:extLst>
              <a:ext uri="{FF2B5EF4-FFF2-40B4-BE49-F238E27FC236}">
                <a16:creationId xmlns:a16="http://schemas.microsoft.com/office/drawing/2014/main" id="{5C3BC8B6-D2D2-D03C-2C2D-53F5A18AA20F}"/>
              </a:ext>
            </a:extLst>
          </p:cNvPr>
          <p:cNvPicPr>
            <a:picLocks noChangeAspect="1"/>
          </p:cNvPicPr>
          <p:nvPr/>
        </p:nvPicPr>
        <p:blipFill>
          <a:blip r:embed="rId2"/>
          <a:stretch>
            <a:fillRect/>
          </a:stretch>
        </p:blipFill>
        <p:spPr>
          <a:xfrm>
            <a:off x="9122231" y="863602"/>
            <a:ext cx="2431141" cy="1270000"/>
          </a:xfrm>
          <a:prstGeom prst="rect">
            <a:avLst/>
          </a:prstGeom>
        </p:spPr>
      </p:pic>
      <p:sp>
        <p:nvSpPr>
          <p:cNvPr id="5" name="TextBox 4">
            <a:extLst>
              <a:ext uri="{FF2B5EF4-FFF2-40B4-BE49-F238E27FC236}">
                <a16:creationId xmlns:a16="http://schemas.microsoft.com/office/drawing/2014/main" id="{09410398-7A7E-5C9D-A838-5AA6FE44AAF4}"/>
              </a:ext>
            </a:extLst>
          </p:cNvPr>
          <p:cNvSpPr txBox="1"/>
          <p:nvPr/>
        </p:nvSpPr>
        <p:spPr>
          <a:xfrm>
            <a:off x="9311519" y="2132391"/>
            <a:ext cx="243205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ea typeface="+mn-lt"/>
                <a:cs typeface="Arial"/>
              </a:rPr>
              <a:t> European Pain Federation (no date).</a:t>
            </a:r>
            <a:endParaRPr lang="en-US" sz="800">
              <a:latin typeface="Arial"/>
              <a:cs typeface="Arial"/>
            </a:endParaRPr>
          </a:p>
        </p:txBody>
      </p:sp>
      <p:pic>
        <p:nvPicPr>
          <p:cNvPr id="6" name="Picture 5" descr="A diagram of a diagram&#10;&#10;AI-generated content may be incorrect.">
            <a:extLst>
              <a:ext uri="{FF2B5EF4-FFF2-40B4-BE49-F238E27FC236}">
                <a16:creationId xmlns:a16="http://schemas.microsoft.com/office/drawing/2014/main" id="{8FA6E70A-72C4-9B38-83D5-1B9EE02C0925}"/>
              </a:ext>
            </a:extLst>
          </p:cNvPr>
          <p:cNvPicPr>
            <a:picLocks noChangeAspect="1"/>
          </p:cNvPicPr>
          <p:nvPr/>
        </p:nvPicPr>
        <p:blipFill>
          <a:blip r:embed="rId3"/>
          <a:stretch>
            <a:fillRect/>
          </a:stretch>
        </p:blipFill>
        <p:spPr>
          <a:xfrm>
            <a:off x="9436553" y="2517775"/>
            <a:ext cx="1889579" cy="1488624"/>
          </a:xfrm>
          <a:prstGeom prst="rect">
            <a:avLst/>
          </a:prstGeom>
        </p:spPr>
      </p:pic>
      <p:sp>
        <p:nvSpPr>
          <p:cNvPr id="7" name="TextBox 6">
            <a:extLst>
              <a:ext uri="{FF2B5EF4-FFF2-40B4-BE49-F238E27FC236}">
                <a16:creationId xmlns:a16="http://schemas.microsoft.com/office/drawing/2014/main" id="{EB49452B-B156-FBA0-CB1A-FCF390AA7A8B}"/>
              </a:ext>
            </a:extLst>
          </p:cNvPr>
          <p:cNvSpPr txBox="1"/>
          <p:nvPr/>
        </p:nvSpPr>
        <p:spPr>
          <a:xfrm>
            <a:off x="9502925" y="4008362"/>
            <a:ext cx="20531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ea typeface="+mn-lt"/>
                <a:cs typeface="+mn-lt"/>
              </a:rPr>
              <a:t>Transportation Research Board (2026).</a:t>
            </a:r>
            <a:endParaRPr lang="en-US"/>
          </a:p>
        </p:txBody>
      </p:sp>
      <p:pic>
        <p:nvPicPr>
          <p:cNvPr id="8" name="Picture 7" descr="A diagram of a person&amp;#39;s body&#10;&#10;AI-generated content may be incorrect.">
            <a:extLst>
              <a:ext uri="{FF2B5EF4-FFF2-40B4-BE49-F238E27FC236}">
                <a16:creationId xmlns:a16="http://schemas.microsoft.com/office/drawing/2014/main" id="{10129404-A93F-CE4A-6DB1-12E36C646189}"/>
              </a:ext>
            </a:extLst>
          </p:cNvPr>
          <p:cNvPicPr>
            <a:picLocks noChangeAspect="1"/>
          </p:cNvPicPr>
          <p:nvPr/>
        </p:nvPicPr>
        <p:blipFill>
          <a:blip r:embed="rId4"/>
          <a:stretch>
            <a:fillRect/>
          </a:stretch>
        </p:blipFill>
        <p:spPr>
          <a:xfrm>
            <a:off x="9573531" y="4572227"/>
            <a:ext cx="1753508" cy="1958975"/>
          </a:xfrm>
          <a:prstGeom prst="rect">
            <a:avLst/>
          </a:prstGeom>
        </p:spPr>
      </p:pic>
      <p:sp>
        <p:nvSpPr>
          <p:cNvPr id="9" name="TextBox 8">
            <a:extLst>
              <a:ext uri="{FF2B5EF4-FFF2-40B4-BE49-F238E27FC236}">
                <a16:creationId xmlns:a16="http://schemas.microsoft.com/office/drawing/2014/main" id="{87ED3BE5-15FB-5017-4898-6976DBDE92B3}"/>
              </a:ext>
            </a:extLst>
          </p:cNvPr>
          <p:cNvSpPr txBox="1"/>
          <p:nvPr/>
        </p:nvSpPr>
        <p:spPr>
          <a:xfrm>
            <a:off x="9673166" y="6529613"/>
            <a:ext cx="155575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ea typeface="+mn-lt"/>
                <a:cs typeface="+mn-lt"/>
              </a:rPr>
              <a:t>(Core Solutions Inc., 2020)</a:t>
            </a:r>
            <a:endParaRPr lang="en-US"/>
          </a:p>
        </p:txBody>
      </p:sp>
    </p:spTree>
    <p:extLst>
      <p:ext uri="{BB962C8B-B14F-4D97-AF65-F5344CB8AC3E}">
        <p14:creationId xmlns:p14="http://schemas.microsoft.com/office/powerpoint/2010/main" val="1631954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5CF6-0432-BC84-43C4-592239AA0920}"/>
              </a:ext>
            </a:extLst>
          </p:cNvPr>
          <p:cNvSpPr>
            <a:spLocks noGrp="1"/>
          </p:cNvSpPr>
          <p:nvPr>
            <p:ph type="title"/>
          </p:nvPr>
        </p:nvSpPr>
        <p:spPr>
          <a:xfrm>
            <a:off x="2704123" y="3664"/>
            <a:ext cx="6256216" cy="729641"/>
          </a:xfrm>
        </p:spPr>
        <p:txBody>
          <a:bodyPr>
            <a:normAutofit fontScale="90000"/>
          </a:bodyPr>
          <a:lstStyle/>
          <a:p>
            <a:r>
              <a:rPr lang="en-GB" sz="2600">
                <a:latin typeface="Arial"/>
                <a:ea typeface="+mj-lt"/>
                <a:cs typeface="Arial"/>
              </a:rPr>
              <a:t>UK Policies Supporting Health and Wellbeing</a:t>
            </a:r>
            <a:endParaRPr lang="en-US" sz="2600">
              <a:latin typeface="Arial"/>
              <a:cs typeface="Arial"/>
            </a:endParaRPr>
          </a:p>
        </p:txBody>
      </p:sp>
      <p:sp>
        <p:nvSpPr>
          <p:cNvPr id="3" name="Content Placeholder 2">
            <a:extLst>
              <a:ext uri="{FF2B5EF4-FFF2-40B4-BE49-F238E27FC236}">
                <a16:creationId xmlns:a16="http://schemas.microsoft.com/office/drawing/2014/main" id="{751F02CC-8CF1-10E7-5187-8F2FD8FAC422}"/>
              </a:ext>
            </a:extLst>
          </p:cNvPr>
          <p:cNvSpPr>
            <a:spLocks noGrp="1"/>
          </p:cNvSpPr>
          <p:nvPr>
            <p:ph idx="1"/>
          </p:nvPr>
        </p:nvSpPr>
        <p:spPr>
          <a:xfrm>
            <a:off x="486508" y="858470"/>
            <a:ext cx="4342284" cy="4117715"/>
          </a:xfrm>
          <a:ln>
            <a:solidFill>
              <a:schemeClr val="tx1"/>
            </a:solidFill>
          </a:ln>
        </p:spPr>
        <p:txBody>
          <a:bodyPr vert="horz" lIns="91440" tIns="45720" rIns="91440" bIns="45720" rtlCol="0" anchor="t">
            <a:normAutofit fontScale="85000" lnSpcReduction="20000"/>
          </a:bodyPr>
          <a:lstStyle/>
          <a:p>
            <a:pPr marL="0" indent="0">
              <a:lnSpc>
                <a:spcPct val="160000"/>
              </a:lnSpc>
              <a:buNone/>
            </a:pPr>
            <a:r>
              <a:rPr lang="en-GB" sz="1800" b="1">
                <a:latin typeface="Arial"/>
                <a:cs typeface="Arial"/>
              </a:rPr>
              <a:t>NHS Diabetes Prevention Programme</a:t>
            </a:r>
            <a:endParaRPr lang="en-US"/>
          </a:p>
          <a:p>
            <a:pPr marL="285750" indent="-285750">
              <a:lnSpc>
                <a:spcPct val="160000"/>
              </a:lnSpc>
            </a:pPr>
            <a:r>
              <a:rPr lang="en-GB" sz="1600">
                <a:latin typeface="Arial"/>
                <a:cs typeface="Arial"/>
              </a:rPr>
              <a:t>Supports individuals who are currently at risk of developing type 2 diabetes.</a:t>
            </a:r>
          </a:p>
          <a:p>
            <a:pPr marL="285750" indent="-285750">
              <a:lnSpc>
                <a:spcPct val="160000"/>
              </a:lnSpc>
            </a:pPr>
            <a:endParaRPr lang="en-GB" sz="1600">
              <a:latin typeface="Arial"/>
              <a:cs typeface="Arial"/>
            </a:endParaRPr>
          </a:p>
          <a:p>
            <a:pPr marL="285750" indent="-285750">
              <a:lnSpc>
                <a:spcPct val="160000"/>
              </a:lnSpc>
            </a:pPr>
            <a:r>
              <a:rPr lang="en-GB" sz="1600">
                <a:latin typeface="Arial"/>
                <a:cs typeface="Arial"/>
              </a:rPr>
              <a:t>Encourages healthier lifestyles through improved diets, increased physical activity and managing weight.</a:t>
            </a:r>
            <a:endParaRPr lang="en-GB"/>
          </a:p>
          <a:p>
            <a:pPr marL="285750" indent="-285750">
              <a:lnSpc>
                <a:spcPct val="160000"/>
              </a:lnSpc>
            </a:pPr>
            <a:endParaRPr lang="en-GB" sz="1600">
              <a:latin typeface="Arial"/>
              <a:cs typeface="Arial"/>
            </a:endParaRPr>
          </a:p>
          <a:p>
            <a:pPr marL="285750" indent="-285750">
              <a:lnSpc>
                <a:spcPct val="160000"/>
              </a:lnSpc>
            </a:pPr>
            <a:r>
              <a:rPr lang="en-GB" sz="1600">
                <a:latin typeface="Arial"/>
                <a:cs typeface="Arial"/>
              </a:rPr>
              <a:t>Early intervention to help improve long term health outcomes and emphasises prevention </a:t>
            </a:r>
            <a:r>
              <a:rPr lang="en-GB" sz="1200">
                <a:latin typeface="Arial"/>
                <a:cs typeface="Arial"/>
              </a:rPr>
              <a:t>(NHS England, no date)</a:t>
            </a:r>
          </a:p>
          <a:p>
            <a:endParaRPr lang="en-GB" sz="1600" b="1">
              <a:latin typeface="Arial"/>
              <a:cs typeface="Arial"/>
            </a:endParaRPr>
          </a:p>
          <a:p>
            <a:pPr marL="0" indent="0">
              <a:buNone/>
            </a:pPr>
            <a:endParaRPr lang="en-GB" sz="1800" b="1">
              <a:latin typeface="Arial"/>
              <a:cs typeface="Arial"/>
            </a:endParaRPr>
          </a:p>
        </p:txBody>
      </p:sp>
      <p:sp>
        <p:nvSpPr>
          <p:cNvPr id="4" name="TextBox 3">
            <a:extLst>
              <a:ext uri="{FF2B5EF4-FFF2-40B4-BE49-F238E27FC236}">
                <a16:creationId xmlns:a16="http://schemas.microsoft.com/office/drawing/2014/main" id="{9BD131FF-C3FA-C8C9-C29E-2F5CD9672971}"/>
              </a:ext>
            </a:extLst>
          </p:cNvPr>
          <p:cNvSpPr txBox="1"/>
          <p:nvPr/>
        </p:nvSpPr>
        <p:spPr>
          <a:xfrm>
            <a:off x="6673592" y="860506"/>
            <a:ext cx="4580839" cy="423192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b="1">
                <a:latin typeface="Arial"/>
                <a:ea typeface="+mn-lt"/>
                <a:cs typeface="Arial"/>
              </a:rPr>
              <a:t>Integrated Care Systems</a:t>
            </a:r>
            <a:endParaRPr lang="en-US"/>
          </a:p>
          <a:p>
            <a:pPr marL="285750" indent="-285750">
              <a:lnSpc>
                <a:spcPct val="150000"/>
              </a:lnSpc>
              <a:buFont typeface="Arial"/>
              <a:buChar char="•"/>
            </a:pPr>
            <a:endParaRPr lang="en-GB" sz="1400">
              <a:latin typeface="Arial"/>
              <a:cs typeface="Arial"/>
            </a:endParaRPr>
          </a:p>
          <a:p>
            <a:pPr marL="285750" indent="-285750">
              <a:lnSpc>
                <a:spcPct val="150000"/>
              </a:lnSpc>
              <a:buFont typeface="Arial"/>
              <a:buChar char="•"/>
            </a:pPr>
            <a:r>
              <a:rPr lang="en-GB" sz="1400">
                <a:latin typeface="Arial"/>
                <a:cs typeface="Arial"/>
              </a:rPr>
              <a:t>Health, social care and community services are brought together.</a:t>
            </a:r>
          </a:p>
          <a:p>
            <a:pPr marL="285750" indent="-285750">
              <a:lnSpc>
                <a:spcPct val="150000"/>
              </a:lnSpc>
              <a:buFont typeface="Arial"/>
              <a:buChar char="•"/>
            </a:pPr>
            <a:endParaRPr lang="en-GB" sz="1400">
              <a:latin typeface="Arial"/>
              <a:cs typeface="Arial"/>
            </a:endParaRPr>
          </a:p>
          <a:p>
            <a:pPr marL="285750" indent="-285750">
              <a:lnSpc>
                <a:spcPct val="150000"/>
              </a:lnSpc>
              <a:buFont typeface="Arial"/>
              <a:buChar char="•"/>
            </a:pPr>
            <a:r>
              <a:rPr lang="en-GB" sz="1400">
                <a:latin typeface="Arial"/>
                <a:cs typeface="Arial"/>
              </a:rPr>
              <a:t>Focus on reducing health inequalities and improving population health.</a:t>
            </a:r>
          </a:p>
          <a:p>
            <a:pPr marL="285750" indent="-285750">
              <a:lnSpc>
                <a:spcPct val="150000"/>
              </a:lnSpc>
              <a:buFont typeface="Arial"/>
              <a:buChar char="•"/>
            </a:pPr>
            <a:endParaRPr lang="en-GB" sz="1400">
              <a:latin typeface="Arial"/>
              <a:cs typeface="Arial"/>
            </a:endParaRPr>
          </a:p>
          <a:p>
            <a:pPr marL="285750" indent="-285750">
              <a:lnSpc>
                <a:spcPct val="150000"/>
              </a:lnSpc>
              <a:buFont typeface="Arial"/>
              <a:buChar char="•"/>
            </a:pPr>
            <a:r>
              <a:rPr lang="en-GB" sz="1400">
                <a:latin typeface="Arial"/>
                <a:cs typeface="Arial"/>
              </a:rPr>
              <a:t>Helps to Ensure care is better coordinated and meets the needs of the local community</a:t>
            </a:r>
            <a:r>
              <a:rPr lang="en-GB" sz="1600">
                <a:latin typeface="Arial"/>
                <a:cs typeface="Arial"/>
              </a:rPr>
              <a:t> </a:t>
            </a:r>
            <a:r>
              <a:rPr lang="en-GB" sz="1200">
                <a:latin typeface="Arial"/>
                <a:cs typeface="Arial"/>
              </a:rPr>
              <a:t>(NHS, no date)</a:t>
            </a:r>
          </a:p>
          <a:p>
            <a:pPr marL="285750" indent="-285750">
              <a:buFont typeface="Arial"/>
              <a:buChar char="•"/>
            </a:pPr>
            <a:endParaRPr lang="en-GB" sz="1600">
              <a:latin typeface="Arial"/>
              <a:cs typeface="Arial"/>
            </a:endParaRPr>
          </a:p>
          <a:p>
            <a:pPr marL="285750" indent="-285750">
              <a:buFont typeface="Arial"/>
              <a:buChar char="•"/>
            </a:pPr>
            <a:endParaRPr lang="en-GB" sz="1600">
              <a:latin typeface="Arial"/>
              <a:cs typeface="Arial"/>
            </a:endParaRPr>
          </a:p>
        </p:txBody>
      </p:sp>
      <p:sp>
        <p:nvSpPr>
          <p:cNvPr id="5" name="TextBox 4">
            <a:extLst>
              <a:ext uri="{FF2B5EF4-FFF2-40B4-BE49-F238E27FC236}">
                <a16:creationId xmlns:a16="http://schemas.microsoft.com/office/drawing/2014/main" id="{4C5B8467-5757-A46C-D61A-2B85FA04B101}"/>
              </a:ext>
            </a:extLst>
          </p:cNvPr>
          <p:cNvSpPr txBox="1"/>
          <p:nvPr/>
        </p:nvSpPr>
        <p:spPr>
          <a:xfrm>
            <a:off x="-2442" y="5289875"/>
            <a:ext cx="6117166" cy="785343"/>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600" dirty="0">
                <a:latin typeface="Arial"/>
                <a:cs typeface="Arial"/>
              </a:rPr>
              <a:t>Although both initiatives aim to improve health outcomes through </a:t>
            </a:r>
            <a:r>
              <a:rPr lang="en-GB" sz="1600">
                <a:latin typeface="Arial"/>
                <a:cs typeface="Arial"/>
              </a:rPr>
              <a:t>coordinated care and prevention, challenges remain.</a:t>
            </a:r>
          </a:p>
        </p:txBody>
      </p:sp>
    </p:spTree>
    <p:extLst>
      <p:ext uri="{BB962C8B-B14F-4D97-AF65-F5344CB8AC3E}">
        <p14:creationId xmlns:p14="http://schemas.microsoft.com/office/powerpoint/2010/main" val="1519193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B4FA4-4C50-F4BC-1730-14A8C8A54B4F}"/>
              </a:ext>
            </a:extLst>
          </p:cNvPr>
          <p:cNvSpPr>
            <a:spLocks noGrp="1"/>
          </p:cNvSpPr>
          <p:nvPr>
            <p:ph type="title"/>
          </p:nvPr>
        </p:nvSpPr>
        <p:spPr>
          <a:xfrm>
            <a:off x="3566885" y="96611"/>
            <a:ext cx="4905829" cy="904649"/>
          </a:xfrm>
        </p:spPr>
        <p:txBody>
          <a:bodyPr/>
          <a:lstStyle/>
          <a:p>
            <a:pPr algn="ctr"/>
            <a:r>
              <a:rPr lang="en-GB" sz="2800">
                <a:latin typeface="Arial"/>
                <a:cs typeface="Arial"/>
              </a:rPr>
              <a:t>Health inequalities in the UK</a:t>
            </a:r>
            <a:endParaRPr lang="en-US" sz="2800">
              <a:latin typeface="Arial"/>
              <a:cs typeface="Arial"/>
            </a:endParaRPr>
          </a:p>
        </p:txBody>
      </p:sp>
      <p:sp>
        <p:nvSpPr>
          <p:cNvPr id="3" name="Content Placeholder 2">
            <a:extLst>
              <a:ext uri="{FF2B5EF4-FFF2-40B4-BE49-F238E27FC236}">
                <a16:creationId xmlns:a16="http://schemas.microsoft.com/office/drawing/2014/main" id="{45EAC558-E54A-6FB8-3826-5EC41743E995}"/>
              </a:ext>
            </a:extLst>
          </p:cNvPr>
          <p:cNvSpPr>
            <a:spLocks noGrp="1"/>
          </p:cNvSpPr>
          <p:nvPr>
            <p:ph idx="1"/>
          </p:nvPr>
        </p:nvSpPr>
        <p:spPr>
          <a:xfrm>
            <a:off x="148772" y="1281338"/>
            <a:ext cx="4898572" cy="5229452"/>
          </a:xfrm>
        </p:spPr>
        <p:txBody>
          <a:bodyPr vert="horz" lIns="91440" tIns="45720" rIns="91440" bIns="45720" rtlCol="0" anchor="t">
            <a:normAutofit/>
          </a:bodyPr>
          <a:lstStyle/>
          <a:p>
            <a:pPr marL="0" indent="0">
              <a:buNone/>
            </a:pPr>
            <a:r>
              <a:rPr lang="en-GB" sz="1600" b="1">
                <a:latin typeface="Arial"/>
                <a:cs typeface="Arial"/>
              </a:rPr>
              <a:t>Healthy life expectancy</a:t>
            </a:r>
          </a:p>
          <a:p>
            <a:pPr>
              <a:lnSpc>
                <a:spcPct val="150000"/>
              </a:lnSpc>
            </a:pPr>
            <a:r>
              <a:rPr lang="en-GB" sz="1400">
                <a:latin typeface="Arial"/>
                <a:cs typeface="Arial"/>
              </a:rPr>
              <a:t>In England and Wales, people living in the most deprived areas have a significantly lower healthy life expectancy.</a:t>
            </a:r>
          </a:p>
          <a:p>
            <a:pPr>
              <a:lnSpc>
                <a:spcPct val="150000"/>
              </a:lnSpc>
            </a:pPr>
            <a:r>
              <a:rPr lang="en-GB" sz="1400">
                <a:latin typeface="Arial"/>
                <a:cs typeface="Arial"/>
              </a:rPr>
              <a:t>The gap for the expectancy in healthy life expectancy between the most and least deprived areas is around 19 years for males and 20 years for females</a:t>
            </a:r>
            <a:r>
              <a:rPr lang="en-GB" sz="1200">
                <a:latin typeface="Arial"/>
                <a:cs typeface="Arial"/>
              </a:rPr>
              <a:t> </a:t>
            </a:r>
            <a:r>
              <a:rPr lang="en-GB" sz="1200">
                <a:latin typeface="Arial"/>
                <a:ea typeface="+mn-lt"/>
                <a:cs typeface="Arial"/>
              </a:rPr>
              <a:t>(Office for National Statistics, 2026).</a:t>
            </a:r>
            <a:endParaRPr lang="en-GB" sz="1200">
              <a:latin typeface="Arial"/>
              <a:cs typeface="Arial"/>
            </a:endParaRPr>
          </a:p>
          <a:p>
            <a:pPr>
              <a:lnSpc>
                <a:spcPct val="150000"/>
              </a:lnSpc>
            </a:pPr>
            <a:endParaRPr lang="en-GB" sz="1200">
              <a:latin typeface="Arial"/>
              <a:cs typeface="Arial"/>
            </a:endParaRPr>
          </a:p>
          <a:p>
            <a:pPr marL="0" indent="0">
              <a:lnSpc>
                <a:spcPct val="150000"/>
              </a:lnSpc>
              <a:buNone/>
            </a:pPr>
            <a:r>
              <a:rPr lang="en-GB" sz="1600" b="1">
                <a:latin typeface="Arial"/>
                <a:cs typeface="Arial"/>
              </a:rPr>
              <a:t>Impact on Health and Wellbeing</a:t>
            </a:r>
          </a:p>
          <a:p>
            <a:pPr>
              <a:lnSpc>
                <a:spcPct val="150000"/>
              </a:lnSpc>
            </a:pPr>
            <a:r>
              <a:rPr lang="en-GB" sz="1400">
                <a:latin typeface="Arial"/>
                <a:cs typeface="Arial"/>
              </a:rPr>
              <a:t>Quality of life and overall health outcomes continue to be affected by deprivation and wider social factors</a:t>
            </a:r>
            <a:r>
              <a:rPr lang="en-GB" sz="1100">
                <a:latin typeface="Arial"/>
                <a:cs typeface="Arial"/>
              </a:rPr>
              <a:t> </a:t>
            </a:r>
            <a:r>
              <a:rPr lang="en-GB" sz="1100">
                <a:latin typeface="Arial"/>
                <a:ea typeface="+mn-lt"/>
                <a:cs typeface="Arial"/>
              </a:rPr>
              <a:t>(Public Health England, 2017).</a:t>
            </a:r>
            <a:r>
              <a:rPr lang="en-GB" sz="1100">
                <a:latin typeface="Arial"/>
                <a:cs typeface="Arial"/>
              </a:rPr>
              <a:t> </a:t>
            </a:r>
          </a:p>
          <a:p>
            <a:pPr>
              <a:lnSpc>
                <a:spcPct val="150000"/>
              </a:lnSpc>
            </a:pPr>
            <a:r>
              <a:rPr lang="en-GB" sz="1400">
                <a:latin typeface="Arial"/>
                <a:cs typeface="Arial"/>
              </a:rPr>
              <a:t>Despite policies aimed at improving population health, these inequalities still exist</a:t>
            </a:r>
            <a:r>
              <a:rPr lang="en-GB" sz="1100">
                <a:latin typeface="Arial"/>
                <a:cs typeface="Arial"/>
              </a:rPr>
              <a:t> (</a:t>
            </a:r>
            <a:r>
              <a:rPr lang="en-GB" sz="1100">
                <a:latin typeface="Arial"/>
                <a:ea typeface="+mn-lt"/>
                <a:cs typeface="Arial"/>
              </a:rPr>
              <a:t>Office for National Statistics, 2026).</a:t>
            </a:r>
            <a:endParaRPr lang="en-GB" sz="1100">
              <a:latin typeface="Arial"/>
              <a:cs typeface="Arial"/>
            </a:endParaRPr>
          </a:p>
          <a:p>
            <a:pPr>
              <a:lnSpc>
                <a:spcPct val="150000"/>
              </a:lnSpc>
            </a:pPr>
            <a:endParaRPr lang="en-GB" sz="1600"/>
          </a:p>
          <a:p>
            <a:pPr marL="0" indent="0">
              <a:lnSpc>
                <a:spcPct val="150000"/>
              </a:lnSpc>
              <a:buNone/>
            </a:pPr>
            <a:endParaRPr lang="en-GB" sz="1600"/>
          </a:p>
          <a:p>
            <a:pPr marL="0" indent="0">
              <a:buNone/>
            </a:pPr>
            <a:endParaRPr lang="en-GB" sz="1600"/>
          </a:p>
          <a:p>
            <a:pPr marL="0" indent="0">
              <a:buNone/>
            </a:pPr>
            <a:endParaRPr lang="en-GB" sz="1600"/>
          </a:p>
          <a:p>
            <a:pPr marL="0" indent="0">
              <a:buNone/>
            </a:pPr>
            <a:endParaRPr lang="en-GB" sz="1600" b="1"/>
          </a:p>
        </p:txBody>
      </p:sp>
      <p:pic>
        <p:nvPicPr>
          <p:cNvPr id="4" name="Graphic 3">
            <a:extLst>
              <a:ext uri="{FF2B5EF4-FFF2-40B4-BE49-F238E27FC236}">
                <a16:creationId xmlns:a16="http://schemas.microsoft.com/office/drawing/2014/main" id="{07F021A0-955E-4BF4-8908-A8784814813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825295" y="1211943"/>
            <a:ext cx="5203470" cy="5101772"/>
          </a:xfrm>
          <a:prstGeom prst="rect">
            <a:avLst/>
          </a:prstGeom>
        </p:spPr>
      </p:pic>
      <p:sp>
        <p:nvSpPr>
          <p:cNvPr id="5" name="TextBox 4">
            <a:extLst>
              <a:ext uri="{FF2B5EF4-FFF2-40B4-BE49-F238E27FC236}">
                <a16:creationId xmlns:a16="http://schemas.microsoft.com/office/drawing/2014/main" id="{E77A68AA-FBA9-4761-1EA9-2CDDFDA45E56}"/>
              </a:ext>
            </a:extLst>
          </p:cNvPr>
          <p:cNvSpPr txBox="1"/>
          <p:nvPr/>
        </p:nvSpPr>
        <p:spPr>
          <a:xfrm>
            <a:off x="10636250" y="6318250"/>
            <a:ext cx="144991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900">
              <a:latin typeface="Arial"/>
              <a:cs typeface="Arial"/>
            </a:endParaRPr>
          </a:p>
        </p:txBody>
      </p:sp>
      <p:sp>
        <p:nvSpPr>
          <p:cNvPr id="6" name="TextBox 5">
            <a:extLst>
              <a:ext uri="{FF2B5EF4-FFF2-40B4-BE49-F238E27FC236}">
                <a16:creationId xmlns:a16="http://schemas.microsoft.com/office/drawing/2014/main" id="{74AECBF4-98A0-3A29-C96D-D2096AC36610}"/>
              </a:ext>
            </a:extLst>
          </p:cNvPr>
          <p:cNvSpPr txBox="1"/>
          <p:nvPr/>
        </p:nvSpPr>
        <p:spPr>
          <a:xfrm>
            <a:off x="9271000" y="6307667"/>
            <a:ext cx="2973916" cy="338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83270499-D851-BAC6-7E30-B787B64F0851}"/>
              </a:ext>
            </a:extLst>
          </p:cNvPr>
          <p:cNvSpPr txBox="1"/>
          <p:nvPr/>
        </p:nvSpPr>
        <p:spPr>
          <a:xfrm>
            <a:off x="9196917" y="6318250"/>
            <a:ext cx="30374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Arial"/>
                <a:ea typeface="+mn-lt"/>
                <a:cs typeface="Arial"/>
              </a:rPr>
              <a:t>(Ministry of Housing, Communities and Local Government, (2025)</a:t>
            </a:r>
            <a:endParaRPr lang="en-US">
              <a:latin typeface="Arial"/>
              <a:cs typeface="Arial"/>
            </a:endParaRPr>
          </a:p>
        </p:txBody>
      </p:sp>
    </p:spTree>
    <p:extLst>
      <p:ext uri="{BB962C8B-B14F-4D97-AF65-F5344CB8AC3E}">
        <p14:creationId xmlns:p14="http://schemas.microsoft.com/office/powerpoint/2010/main" val="2646726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1C08-77B1-B64F-F9D9-C823472EB0D2}"/>
              </a:ext>
            </a:extLst>
          </p:cNvPr>
          <p:cNvSpPr>
            <a:spLocks noGrp="1"/>
          </p:cNvSpPr>
          <p:nvPr>
            <p:ph type="title"/>
          </p:nvPr>
        </p:nvSpPr>
        <p:spPr>
          <a:xfrm>
            <a:off x="3131457" y="278039"/>
            <a:ext cx="5021943" cy="636135"/>
          </a:xfrm>
        </p:spPr>
        <p:txBody>
          <a:bodyPr>
            <a:normAutofit fontScale="90000"/>
          </a:bodyPr>
          <a:lstStyle/>
          <a:p>
            <a:pPr algn="ctr"/>
            <a:r>
              <a:rPr lang="en-GB" sz="2800">
                <a:latin typeface="Arial"/>
                <a:ea typeface="+mj-lt"/>
                <a:cs typeface="Arial"/>
              </a:rPr>
              <a:t>Sustainable Development and SDG 3</a:t>
            </a:r>
            <a:endParaRPr lang="en-US" sz="2800">
              <a:latin typeface="Arial"/>
              <a:cs typeface="Arial"/>
            </a:endParaRPr>
          </a:p>
        </p:txBody>
      </p:sp>
      <p:sp>
        <p:nvSpPr>
          <p:cNvPr id="3" name="Content Placeholder 2">
            <a:extLst>
              <a:ext uri="{FF2B5EF4-FFF2-40B4-BE49-F238E27FC236}">
                <a16:creationId xmlns:a16="http://schemas.microsoft.com/office/drawing/2014/main" id="{67297151-0FEB-2F46-C9C9-1877DB1C2438}"/>
              </a:ext>
            </a:extLst>
          </p:cNvPr>
          <p:cNvSpPr>
            <a:spLocks noGrp="1"/>
          </p:cNvSpPr>
          <p:nvPr>
            <p:ph idx="1"/>
          </p:nvPr>
        </p:nvSpPr>
        <p:spPr>
          <a:xfrm>
            <a:off x="-3628" y="1484540"/>
            <a:ext cx="10515600" cy="5156880"/>
          </a:xfrm>
        </p:spPr>
        <p:txBody>
          <a:bodyPr vert="horz" lIns="91440" tIns="45720" rIns="91440" bIns="45720" rtlCol="0" anchor="t">
            <a:normAutofit fontScale="92500" lnSpcReduction="10000"/>
          </a:bodyPr>
          <a:lstStyle/>
          <a:p>
            <a:pPr marL="0" indent="0">
              <a:lnSpc>
                <a:spcPct val="150000"/>
              </a:lnSpc>
              <a:buNone/>
            </a:pPr>
            <a:r>
              <a:rPr lang="en-GB" sz="1600" b="1">
                <a:latin typeface="Arial"/>
                <a:cs typeface="Arial"/>
              </a:rPr>
              <a:t>SDG3 : Good Health and Wellbeing</a:t>
            </a:r>
            <a:endParaRPr lang="en-US"/>
          </a:p>
          <a:p>
            <a:pPr>
              <a:lnSpc>
                <a:spcPct val="150000"/>
              </a:lnSpc>
            </a:pPr>
            <a:r>
              <a:rPr lang="en-GB" sz="1400">
                <a:latin typeface="Arial"/>
                <a:cs typeface="Arial"/>
              </a:rPr>
              <a:t>SDG 3 aims to promote healthy lives and wellbeing for individuals of all ages. </a:t>
            </a:r>
            <a:r>
              <a:rPr lang="en-GB" sz="1200">
                <a:latin typeface="Arial"/>
                <a:cs typeface="Arial"/>
              </a:rPr>
              <a:t>(UN,2015)</a:t>
            </a:r>
          </a:p>
          <a:p>
            <a:pPr>
              <a:lnSpc>
                <a:spcPct val="150000"/>
              </a:lnSpc>
            </a:pPr>
            <a:r>
              <a:rPr lang="en-GB" sz="1400">
                <a:latin typeface="Arial"/>
                <a:cs typeface="Arial"/>
              </a:rPr>
              <a:t>Focuses on improving health outcomes of by reducing inequalities, prevention and increasing the access to care.</a:t>
            </a:r>
          </a:p>
          <a:p>
            <a:pPr>
              <a:lnSpc>
                <a:spcPct val="150000"/>
              </a:lnSpc>
            </a:pPr>
            <a:endParaRPr lang="en-GB" sz="1400">
              <a:latin typeface="Arial"/>
              <a:cs typeface="Arial"/>
            </a:endParaRPr>
          </a:p>
          <a:p>
            <a:pPr marL="0" indent="0">
              <a:lnSpc>
                <a:spcPct val="150000"/>
              </a:lnSpc>
              <a:buNone/>
            </a:pPr>
            <a:r>
              <a:rPr lang="en-GB" sz="1600" b="1">
                <a:latin typeface="Arial"/>
                <a:cs typeface="Arial"/>
              </a:rPr>
              <a:t>UK Approach</a:t>
            </a:r>
          </a:p>
          <a:p>
            <a:pPr marL="285750" indent="-285750">
              <a:lnSpc>
                <a:spcPct val="150000"/>
              </a:lnSpc>
            </a:pPr>
            <a:r>
              <a:rPr lang="en-GB" sz="1400">
                <a:latin typeface="Arial"/>
                <a:cs typeface="Arial"/>
              </a:rPr>
              <a:t>Preventative health strategies in the UK such as the NHS Diabetes prevention programme, support SDG 3 </a:t>
            </a:r>
            <a:r>
              <a:rPr lang="en-GB" sz="1200">
                <a:latin typeface="Arial"/>
                <a:cs typeface="Arial"/>
              </a:rPr>
              <a:t>(NHS England, no date)</a:t>
            </a:r>
            <a:r>
              <a:rPr lang="en-GB" sz="1400">
                <a:latin typeface="Arial"/>
                <a:cs typeface="Arial"/>
              </a:rPr>
              <a:t>.</a:t>
            </a:r>
          </a:p>
          <a:p>
            <a:pPr marL="285750" indent="-285750">
              <a:lnSpc>
                <a:spcPct val="150000"/>
              </a:lnSpc>
            </a:pPr>
            <a:r>
              <a:rPr lang="en-GB" sz="1400">
                <a:latin typeface="Arial"/>
                <a:cs typeface="Arial"/>
              </a:rPr>
              <a:t>Integrated care systems help to bring together health and social care services, which improves coordination and patient outcomes</a:t>
            </a:r>
            <a:r>
              <a:rPr lang="en-GB" sz="1200">
                <a:latin typeface="Arial"/>
                <a:cs typeface="Arial"/>
              </a:rPr>
              <a:t> (NHS England,2023).</a:t>
            </a:r>
          </a:p>
          <a:p>
            <a:pPr marL="285750" indent="-285750">
              <a:lnSpc>
                <a:spcPct val="150000"/>
              </a:lnSpc>
            </a:pPr>
            <a:r>
              <a:rPr lang="en-GB" sz="1400">
                <a:latin typeface="Arial"/>
                <a:cs typeface="Arial"/>
              </a:rPr>
              <a:t>The UK 10-year health plan focuses on prevention and  long-term population health</a:t>
            </a:r>
            <a:r>
              <a:rPr lang="en-GB" sz="1400">
                <a:latin typeface="Arial"/>
                <a:ea typeface="+mn-lt"/>
                <a:cs typeface="Arial"/>
              </a:rPr>
              <a:t> </a:t>
            </a:r>
            <a:r>
              <a:rPr lang="en-GB" sz="1200">
                <a:latin typeface="Arial"/>
                <a:ea typeface="+mn-lt"/>
                <a:cs typeface="Arial"/>
              </a:rPr>
              <a:t>(Department of Health and Social Care, 2025)</a:t>
            </a:r>
            <a:r>
              <a:rPr lang="en-GB" sz="1200">
                <a:latin typeface="Arial"/>
                <a:cs typeface="Arial"/>
              </a:rPr>
              <a:t> </a:t>
            </a:r>
          </a:p>
          <a:p>
            <a:pPr marL="285750" indent="-285750">
              <a:lnSpc>
                <a:spcPct val="150000"/>
              </a:lnSpc>
            </a:pPr>
            <a:endParaRPr lang="en-GB" sz="1400">
              <a:latin typeface="Arial"/>
              <a:cs typeface="Arial"/>
            </a:endParaRPr>
          </a:p>
          <a:p>
            <a:pPr marL="0" indent="0">
              <a:lnSpc>
                <a:spcPct val="150000"/>
              </a:lnSpc>
              <a:buNone/>
            </a:pPr>
            <a:r>
              <a:rPr lang="en-GB" sz="1600" b="1">
                <a:latin typeface="Arial"/>
                <a:cs typeface="Arial"/>
              </a:rPr>
              <a:t>Inequalities</a:t>
            </a:r>
          </a:p>
          <a:p>
            <a:pPr marL="0" indent="0">
              <a:lnSpc>
                <a:spcPct val="150000"/>
              </a:lnSpc>
              <a:buNone/>
            </a:pPr>
            <a:r>
              <a:rPr lang="en-GB" sz="1400">
                <a:latin typeface="Arial"/>
                <a:cs typeface="Arial"/>
              </a:rPr>
              <a:t>Although there has been progress, not all groups experience the same health outcomes highlighting ongoing challenges in meeting SDG 3 targets </a:t>
            </a:r>
            <a:r>
              <a:rPr lang="en-GB" sz="1100">
                <a:latin typeface="Arial"/>
                <a:cs typeface="Arial"/>
              </a:rPr>
              <a:t>(Office for National Statistics, 2026).</a:t>
            </a:r>
          </a:p>
          <a:p>
            <a:pPr marL="0" indent="0">
              <a:buNone/>
            </a:pPr>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2327027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0FB0E-0AE7-4C2C-6758-DA0742825083}"/>
              </a:ext>
            </a:extLst>
          </p:cNvPr>
          <p:cNvSpPr>
            <a:spLocks noGrp="1"/>
          </p:cNvSpPr>
          <p:nvPr>
            <p:ph type="title"/>
          </p:nvPr>
        </p:nvSpPr>
        <p:spPr>
          <a:xfrm>
            <a:off x="3929743" y="74839"/>
            <a:ext cx="3686628" cy="527278"/>
          </a:xfrm>
        </p:spPr>
        <p:txBody>
          <a:bodyPr>
            <a:normAutofit/>
          </a:bodyPr>
          <a:lstStyle/>
          <a:p>
            <a:r>
              <a:rPr lang="en-GB" sz="2800">
                <a:latin typeface="Arial"/>
                <a:ea typeface="+mj-lt"/>
                <a:cs typeface="Arial"/>
              </a:rPr>
              <a:t>Health Belief Model</a:t>
            </a:r>
            <a:endParaRPr lang="en-US" sz="2800">
              <a:latin typeface="Arial"/>
              <a:cs typeface="Arial"/>
            </a:endParaRPr>
          </a:p>
        </p:txBody>
      </p:sp>
      <p:sp>
        <p:nvSpPr>
          <p:cNvPr id="3" name="Content Placeholder 2">
            <a:extLst>
              <a:ext uri="{FF2B5EF4-FFF2-40B4-BE49-F238E27FC236}">
                <a16:creationId xmlns:a16="http://schemas.microsoft.com/office/drawing/2014/main" id="{BB0671E5-C954-8826-DC27-270932A12225}"/>
              </a:ext>
            </a:extLst>
          </p:cNvPr>
          <p:cNvSpPr>
            <a:spLocks noGrp="1"/>
          </p:cNvSpPr>
          <p:nvPr>
            <p:ph idx="1"/>
          </p:nvPr>
        </p:nvSpPr>
        <p:spPr>
          <a:xfrm>
            <a:off x="-3628" y="1716768"/>
            <a:ext cx="7859487" cy="4351338"/>
          </a:xfrm>
        </p:spPr>
        <p:txBody>
          <a:bodyPr vert="horz" lIns="91440" tIns="45720" rIns="91440" bIns="45720" rtlCol="0" anchor="t">
            <a:normAutofit/>
          </a:bodyPr>
          <a:lstStyle/>
          <a:p>
            <a:r>
              <a:rPr lang="en-GB" sz="1400" b="1">
                <a:latin typeface="Arial"/>
                <a:ea typeface="+mn-lt"/>
                <a:cs typeface="Arial"/>
              </a:rPr>
              <a:t>Perceived susceptibility </a:t>
            </a:r>
            <a:r>
              <a:rPr lang="en-GB" sz="1400">
                <a:latin typeface="Arial"/>
                <a:ea typeface="+mn-lt"/>
                <a:cs typeface="Arial"/>
              </a:rPr>
              <a:t>– </a:t>
            </a:r>
            <a:r>
              <a:rPr lang="en-GB" sz="1400" b="1">
                <a:latin typeface="Arial"/>
                <a:ea typeface="+mn-lt"/>
                <a:cs typeface="Arial"/>
              </a:rPr>
              <a:t> </a:t>
            </a:r>
            <a:r>
              <a:rPr lang="en-GB" sz="1400">
                <a:latin typeface="Arial"/>
                <a:ea typeface="+mn-lt"/>
                <a:cs typeface="Arial"/>
              </a:rPr>
              <a:t>How likely someone thinks they are to getting a condition</a:t>
            </a:r>
          </a:p>
          <a:p>
            <a:endParaRPr lang="en-GB" sz="1400">
              <a:latin typeface="Arial"/>
              <a:ea typeface="+mn-lt"/>
              <a:cs typeface="Arial"/>
            </a:endParaRPr>
          </a:p>
          <a:p>
            <a:r>
              <a:rPr lang="en-GB" sz="1400" b="1">
                <a:latin typeface="Arial"/>
                <a:ea typeface="+mn-lt"/>
                <a:cs typeface="Arial"/>
              </a:rPr>
              <a:t>Perceived severity</a:t>
            </a:r>
            <a:r>
              <a:rPr lang="en-GB" sz="1400">
                <a:latin typeface="Arial"/>
                <a:ea typeface="+mn-lt"/>
                <a:cs typeface="Arial"/>
              </a:rPr>
              <a:t> –</a:t>
            </a:r>
            <a:r>
              <a:rPr lang="en-GB" sz="1400" b="1">
                <a:latin typeface="Arial"/>
                <a:ea typeface="+mn-lt"/>
                <a:cs typeface="Arial"/>
              </a:rPr>
              <a:t>  </a:t>
            </a:r>
            <a:r>
              <a:rPr lang="en-GB" sz="1400">
                <a:latin typeface="Arial"/>
                <a:ea typeface="+mn-lt"/>
                <a:cs typeface="Arial"/>
              </a:rPr>
              <a:t>How serious they think the condition and the effects of it will be</a:t>
            </a:r>
          </a:p>
          <a:p>
            <a:endParaRPr lang="en-GB" sz="1400">
              <a:latin typeface="Arial"/>
              <a:ea typeface="+mn-lt"/>
              <a:cs typeface="Arial"/>
            </a:endParaRPr>
          </a:p>
          <a:p>
            <a:r>
              <a:rPr lang="en-GB" sz="1400" b="1">
                <a:latin typeface="Arial"/>
                <a:ea typeface="+mn-lt"/>
                <a:cs typeface="Arial"/>
              </a:rPr>
              <a:t>Perceived benefits –  </a:t>
            </a:r>
            <a:r>
              <a:rPr lang="en-GB" sz="1400">
                <a:latin typeface="Arial"/>
                <a:ea typeface="+mn-lt"/>
                <a:cs typeface="Arial"/>
              </a:rPr>
              <a:t>What they think they would gain from acting</a:t>
            </a:r>
          </a:p>
          <a:p>
            <a:endParaRPr lang="en-GB" sz="1400">
              <a:latin typeface="Arial"/>
              <a:ea typeface="+mn-lt"/>
              <a:cs typeface="Arial"/>
            </a:endParaRPr>
          </a:p>
          <a:p>
            <a:r>
              <a:rPr lang="en-GB" sz="1400" b="1">
                <a:latin typeface="Arial"/>
                <a:ea typeface="+mn-lt"/>
                <a:cs typeface="Arial"/>
              </a:rPr>
              <a:t>Perceived barriers - </a:t>
            </a:r>
            <a:r>
              <a:rPr lang="en-GB" sz="1400">
                <a:latin typeface="Arial"/>
                <a:ea typeface="+mn-lt"/>
                <a:cs typeface="Arial"/>
              </a:rPr>
              <a:t> What things may stop or discourage them from action</a:t>
            </a:r>
          </a:p>
          <a:p>
            <a:endParaRPr lang="en-GB" sz="1400">
              <a:latin typeface="Arial"/>
              <a:ea typeface="+mn-lt"/>
              <a:cs typeface="Arial"/>
            </a:endParaRPr>
          </a:p>
          <a:p>
            <a:r>
              <a:rPr lang="en-GB" sz="1400" b="1">
                <a:latin typeface="Arial"/>
                <a:ea typeface="+mn-lt"/>
                <a:cs typeface="Arial"/>
              </a:rPr>
              <a:t>Cues to action </a:t>
            </a:r>
            <a:r>
              <a:rPr lang="en-GB" sz="1400">
                <a:latin typeface="Arial"/>
                <a:ea typeface="+mn-lt"/>
                <a:cs typeface="Arial"/>
              </a:rPr>
              <a:t>-  Things that would motivate them to change (e.g. advice from someone, symptoms)</a:t>
            </a:r>
          </a:p>
          <a:p>
            <a:endParaRPr lang="en-GB" sz="1400">
              <a:latin typeface="Arial"/>
              <a:ea typeface="+mn-lt"/>
              <a:cs typeface="Arial"/>
            </a:endParaRPr>
          </a:p>
          <a:p>
            <a:r>
              <a:rPr lang="en-GB" sz="1400" b="1">
                <a:latin typeface="Arial"/>
                <a:ea typeface="+mn-lt"/>
                <a:cs typeface="Arial"/>
              </a:rPr>
              <a:t>Self-efficacy </a:t>
            </a:r>
            <a:r>
              <a:rPr lang="en-GB" sz="1400">
                <a:latin typeface="Arial"/>
                <a:ea typeface="+mn-lt"/>
                <a:cs typeface="Arial"/>
              </a:rPr>
              <a:t>– How confident do they feel in making a change </a:t>
            </a:r>
          </a:p>
          <a:p>
            <a:pPr marL="0" indent="0">
              <a:buNone/>
            </a:pPr>
            <a:r>
              <a:rPr lang="en-GB" sz="1200">
                <a:ea typeface="+mn-lt"/>
                <a:cs typeface="+mn-lt"/>
              </a:rPr>
              <a:t>(</a:t>
            </a:r>
            <a:r>
              <a:rPr lang="en-GB" sz="1200" err="1">
                <a:ea typeface="+mn-lt"/>
                <a:cs typeface="+mn-lt"/>
              </a:rPr>
              <a:t>Alyafei</a:t>
            </a:r>
            <a:r>
              <a:rPr lang="en-GB" sz="1200">
                <a:ea typeface="+mn-lt"/>
                <a:cs typeface="+mn-lt"/>
              </a:rPr>
              <a:t> and Easton-Carr, 2024)</a:t>
            </a:r>
            <a:endParaRPr lang="en-GB" sz="1200"/>
          </a:p>
        </p:txBody>
      </p:sp>
      <p:pic>
        <p:nvPicPr>
          <p:cNvPr id="4" name="Picture 3" descr="A diagram of health belief model&#10;&#10;AI-generated content may be incorrect.">
            <a:extLst>
              <a:ext uri="{FF2B5EF4-FFF2-40B4-BE49-F238E27FC236}">
                <a16:creationId xmlns:a16="http://schemas.microsoft.com/office/drawing/2014/main" id="{C164E569-AB8D-A036-85D5-A7387B6AAD78}"/>
              </a:ext>
            </a:extLst>
          </p:cNvPr>
          <p:cNvPicPr>
            <a:picLocks noChangeAspect="1"/>
          </p:cNvPicPr>
          <p:nvPr/>
        </p:nvPicPr>
        <p:blipFill>
          <a:blip r:embed="rId2"/>
          <a:stretch>
            <a:fillRect/>
          </a:stretch>
        </p:blipFill>
        <p:spPr>
          <a:xfrm>
            <a:off x="7606166" y="1157968"/>
            <a:ext cx="4505325" cy="4280807"/>
          </a:xfrm>
          <a:prstGeom prst="rect">
            <a:avLst/>
          </a:prstGeom>
        </p:spPr>
      </p:pic>
      <p:sp>
        <p:nvSpPr>
          <p:cNvPr id="5" name="TextBox 4">
            <a:extLst>
              <a:ext uri="{FF2B5EF4-FFF2-40B4-BE49-F238E27FC236}">
                <a16:creationId xmlns:a16="http://schemas.microsoft.com/office/drawing/2014/main" id="{882DD219-1B73-E4CB-5118-1AD5862AF408}"/>
              </a:ext>
            </a:extLst>
          </p:cNvPr>
          <p:cNvSpPr txBox="1"/>
          <p:nvPr/>
        </p:nvSpPr>
        <p:spPr>
          <a:xfrm>
            <a:off x="9236529" y="5465837"/>
            <a:ext cx="2448681"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Arial"/>
                <a:cs typeface="Arial"/>
              </a:rPr>
              <a:t>Source: Quizlet (no date)</a:t>
            </a:r>
          </a:p>
        </p:txBody>
      </p:sp>
    </p:spTree>
    <p:extLst>
      <p:ext uri="{BB962C8B-B14F-4D97-AF65-F5344CB8AC3E}">
        <p14:creationId xmlns:p14="http://schemas.microsoft.com/office/powerpoint/2010/main" val="3650592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A025-12B9-E375-3C94-02B6DCDC3B6E}"/>
              </a:ext>
            </a:extLst>
          </p:cNvPr>
          <p:cNvSpPr>
            <a:spLocks noGrp="1"/>
          </p:cNvSpPr>
          <p:nvPr>
            <p:ph type="title"/>
          </p:nvPr>
        </p:nvSpPr>
        <p:spPr>
          <a:xfrm>
            <a:off x="2311400" y="161925"/>
            <a:ext cx="7576457" cy="890134"/>
          </a:xfrm>
        </p:spPr>
        <p:txBody>
          <a:bodyPr/>
          <a:lstStyle/>
          <a:p>
            <a:r>
              <a:rPr lang="en-GB" sz="2400">
                <a:ea typeface="+mj-lt"/>
                <a:cs typeface="+mj-lt"/>
              </a:rPr>
              <a:t>NHS Diabetes Prevention Programme (Application of HBM)</a:t>
            </a:r>
            <a:endParaRPr lang="en-US" sz="2400"/>
          </a:p>
        </p:txBody>
      </p:sp>
      <p:sp>
        <p:nvSpPr>
          <p:cNvPr id="3" name="Content Placeholder 2">
            <a:extLst>
              <a:ext uri="{FF2B5EF4-FFF2-40B4-BE49-F238E27FC236}">
                <a16:creationId xmlns:a16="http://schemas.microsoft.com/office/drawing/2014/main" id="{509B3A0E-1ACC-8228-3341-276B9B095720}"/>
              </a:ext>
            </a:extLst>
          </p:cNvPr>
          <p:cNvSpPr>
            <a:spLocks noGrp="1"/>
          </p:cNvSpPr>
          <p:nvPr>
            <p:ph idx="1"/>
          </p:nvPr>
        </p:nvSpPr>
        <p:spPr>
          <a:xfrm>
            <a:off x="3628" y="1716768"/>
            <a:ext cx="9521372" cy="4351338"/>
          </a:xfrm>
        </p:spPr>
        <p:txBody>
          <a:bodyPr vert="horz" lIns="91440" tIns="45720" rIns="91440" bIns="45720" rtlCol="0" anchor="t">
            <a:normAutofit lnSpcReduction="10000"/>
          </a:bodyPr>
          <a:lstStyle/>
          <a:p>
            <a:r>
              <a:rPr lang="en-GB" sz="1400" b="1">
                <a:latin typeface="Arial"/>
                <a:ea typeface="+mn-lt"/>
                <a:cs typeface="Arial"/>
              </a:rPr>
              <a:t>Perceived susceptibility</a:t>
            </a:r>
            <a:r>
              <a:rPr lang="en-GB" sz="1400">
                <a:latin typeface="Arial"/>
                <a:ea typeface="+mn-lt"/>
                <a:cs typeface="Arial"/>
              </a:rPr>
              <a:t> - Individuals are identified as being at risk of developing type 2 diabetes</a:t>
            </a:r>
          </a:p>
          <a:p>
            <a:endParaRPr lang="en-GB" sz="1400">
              <a:latin typeface="Arial"/>
              <a:ea typeface="+mn-lt"/>
              <a:cs typeface="Arial"/>
            </a:endParaRPr>
          </a:p>
          <a:p>
            <a:r>
              <a:rPr lang="en-GB" sz="1400" b="1">
                <a:latin typeface="Arial"/>
                <a:ea typeface="+mn-lt"/>
                <a:cs typeface="Arial"/>
              </a:rPr>
              <a:t>Perceived severity - U</a:t>
            </a:r>
            <a:r>
              <a:rPr lang="en-GB" sz="1400">
                <a:latin typeface="Arial"/>
                <a:ea typeface="+mn-lt"/>
                <a:cs typeface="Arial"/>
              </a:rPr>
              <a:t>nderstanding how diabetes can potentially lead to long term health problem such as heart disease and nerve damage</a:t>
            </a:r>
          </a:p>
          <a:p>
            <a:endParaRPr lang="en-GB" sz="1400">
              <a:latin typeface="Arial"/>
              <a:ea typeface="+mn-lt"/>
              <a:cs typeface="Arial"/>
            </a:endParaRPr>
          </a:p>
          <a:p>
            <a:r>
              <a:rPr lang="en-GB" sz="1400" b="1">
                <a:latin typeface="Arial"/>
                <a:ea typeface="+mn-lt"/>
                <a:cs typeface="Arial"/>
              </a:rPr>
              <a:t>Perceived benefits -  </a:t>
            </a:r>
            <a:r>
              <a:rPr lang="en-GB" sz="1400">
                <a:latin typeface="Arial"/>
                <a:ea typeface="+mn-lt"/>
                <a:cs typeface="Arial"/>
              </a:rPr>
              <a:t>Making changes to their lifestyle can help to reduce or delay the risk of developing diabetes</a:t>
            </a:r>
          </a:p>
          <a:p>
            <a:endParaRPr lang="en-GB" sz="1400">
              <a:latin typeface="Arial"/>
              <a:ea typeface="+mn-lt"/>
              <a:cs typeface="Arial"/>
            </a:endParaRPr>
          </a:p>
          <a:p>
            <a:r>
              <a:rPr lang="en-GB" sz="1400" b="1">
                <a:latin typeface="Arial"/>
                <a:ea typeface="+mn-lt"/>
                <a:cs typeface="Arial"/>
              </a:rPr>
              <a:t>Perceived barriers – </a:t>
            </a:r>
            <a:r>
              <a:rPr lang="en-GB" sz="1400">
                <a:latin typeface="Arial"/>
                <a:ea typeface="+mn-lt"/>
                <a:cs typeface="Arial"/>
              </a:rPr>
              <a:t>Things like time, motivation or finding it difficult to change long-term habits</a:t>
            </a:r>
          </a:p>
          <a:p>
            <a:endParaRPr lang="en-GB" sz="1400">
              <a:latin typeface="Arial"/>
              <a:ea typeface="+mn-lt"/>
              <a:cs typeface="Arial"/>
            </a:endParaRPr>
          </a:p>
          <a:p>
            <a:r>
              <a:rPr lang="en-GB" sz="1400" b="1">
                <a:latin typeface="Arial"/>
                <a:ea typeface="+mn-lt"/>
                <a:cs typeface="Arial"/>
              </a:rPr>
              <a:t>Cues to action – </a:t>
            </a:r>
            <a:r>
              <a:rPr lang="en-GB" sz="1400">
                <a:latin typeface="Arial"/>
                <a:ea typeface="+mn-lt"/>
                <a:cs typeface="Arial"/>
              </a:rPr>
              <a:t>Health checks from NHS, referrals from the GP or invite to join the programme</a:t>
            </a:r>
          </a:p>
          <a:p>
            <a:endParaRPr lang="en-GB" sz="1400">
              <a:latin typeface="Arial"/>
              <a:ea typeface="+mn-lt"/>
              <a:cs typeface="Arial"/>
            </a:endParaRPr>
          </a:p>
          <a:p>
            <a:r>
              <a:rPr lang="en-GB" sz="1400" b="1">
                <a:latin typeface="Arial"/>
                <a:ea typeface="+mn-lt"/>
                <a:cs typeface="Arial"/>
              </a:rPr>
              <a:t>Self-efficacy -  S</a:t>
            </a:r>
            <a:r>
              <a:rPr lang="en-GB" sz="1400">
                <a:latin typeface="Arial"/>
                <a:ea typeface="+mn-lt"/>
                <a:cs typeface="Arial"/>
              </a:rPr>
              <a:t>upport from friends, family, and healthcare staff can help people feel more confident about making lifestyle changes</a:t>
            </a:r>
          </a:p>
          <a:p>
            <a:endParaRPr lang="en-GB" sz="1400">
              <a:latin typeface="Arial"/>
              <a:ea typeface="+mn-lt"/>
              <a:cs typeface="Arial"/>
            </a:endParaRPr>
          </a:p>
          <a:p>
            <a:pPr marL="0" indent="0">
              <a:buNone/>
            </a:pPr>
            <a:r>
              <a:rPr lang="en-GB" sz="1200">
                <a:ea typeface="+mn-lt"/>
                <a:cs typeface="+mn-lt"/>
              </a:rPr>
              <a:t>(NHS England, no date)</a:t>
            </a:r>
            <a:endParaRPr lang="en-GB" sz="1200">
              <a:latin typeface="Arial"/>
              <a:ea typeface="+mn-lt"/>
              <a:cs typeface="Arial"/>
            </a:endParaRPr>
          </a:p>
          <a:p>
            <a:endParaRPr lang="en-GB" sz="1400">
              <a:latin typeface="Arial"/>
              <a:ea typeface="+mn-lt"/>
              <a:cs typeface="Arial"/>
            </a:endParaRPr>
          </a:p>
          <a:p>
            <a:endParaRPr lang="en-GB" sz="1400">
              <a:latin typeface="Arial"/>
              <a:ea typeface="+mn-lt"/>
              <a:cs typeface="Arial"/>
            </a:endParaRPr>
          </a:p>
        </p:txBody>
      </p:sp>
    </p:spTree>
    <p:extLst>
      <p:ext uri="{BB962C8B-B14F-4D97-AF65-F5344CB8AC3E}">
        <p14:creationId xmlns:p14="http://schemas.microsoft.com/office/powerpoint/2010/main" val="3416789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F97FB-0FA1-B977-A707-38958DF267A8}"/>
              </a:ext>
            </a:extLst>
          </p:cNvPr>
          <p:cNvSpPr>
            <a:spLocks noGrp="1"/>
          </p:cNvSpPr>
          <p:nvPr>
            <p:ph type="title"/>
          </p:nvPr>
        </p:nvSpPr>
        <p:spPr>
          <a:xfrm>
            <a:off x="3443515" y="154668"/>
            <a:ext cx="4927601" cy="737733"/>
          </a:xfrm>
        </p:spPr>
        <p:txBody>
          <a:bodyPr>
            <a:normAutofit fontScale="90000"/>
          </a:bodyPr>
          <a:lstStyle/>
          <a:p>
            <a:r>
              <a:rPr lang="en-GB" sz="2800">
                <a:latin typeface="Arial"/>
                <a:cs typeface="Arial"/>
              </a:rPr>
              <a:t>Conclusion &amp; Recommendations</a:t>
            </a:r>
          </a:p>
        </p:txBody>
      </p:sp>
      <p:sp>
        <p:nvSpPr>
          <p:cNvPr id="3" name="Content Placeholder 2">
            <a:extLst>
              <a:ext uri="{FF2B5EF4-FFF2-40B4-BE49-F238E27FC236}">
                <a16:creationId xmlns:a16="http://schemas.microsoft.com/office/drawing/2014/main" id="{4008B6F2-AEAC-EFB9-E97A-E731C253371F}"/>
              </a:ext>
            </a:extLst>
          </p:cNvPr>
          <p:cNvSpPr>
            <a:spLocks noGrp="1"/>
          </p:cNvSpPr>
          <p:nvPr>
            <p:ph idx="1"/>
          </p:nvPr>
        </p:nvSpPr>
        <p:spPr>
          <a:xfrm>
            <a:off x="170543" y="1513568"/>
            <a:ext cx="8708572" cy="5606823"/>
          </a:xfrm>
        </p:spPr>
        <p:txBody>
          <a:bodyPr vert="horz" lIns="91440" tIns="45720" rIns="91440" bIns="45720" rtlCol="0" anchor="t">
            <a:normAutofit/>
          </a:bodyPr>
          <a:lstStyle/>
          <a:p>
            <a:pPr marL="0" indent="0">
              <a:buNone/>
            </a:pPr>
            <a:r>
              <a:rPr lang="en-GB" sz="1800" b="1">
                <a:latin typeface="Arial"/>
                <a:cs typeface="Arial"/>
              </a:rPr>
              <a:t>Conclusion - </a:t>
            </a:r>
          </a:p>
          <a:p>
            <a:pPr marL="0" indent="0">
              <a:lnSpc>
                <a:spcPct val="150000"/>
              </a:lnSpc>
              <a:buNone/>
            </a:pPr>
            <a:r>
              <a:rPr lang="en-GB" sz="1400">
                <a:latin typeface="Arial"/>
                <a:cs typeface="Arial"/>
              </a:rPr>
              <a:t>Overall, health, wellbeing and sustainable development are all closely linked together in shaping health and social care in the UK. Because of policies like prevention programmes and integrated care there have been improvements made however, inequalities still exist, especially between social and economic groups.</a:t>
            </a:r>
          </a:p>
          <a:p>
            <a:pPr marL="0" indent="0">
              <a:lnSpc>
                <a:spcPct val="150000"/>
              </a:lnSpc>
              <a:buNone/>
            </a:pPr>
            <a:endParaRPr lang="en-GB" sz="1400">
              <a:latin typeface="Arial"/>
              <a:cs typeface="Arial"/>
            </a:endParaRPr>
          </a:p>
          <a:p>
            <a:pPr marL="0" indent="0">
              <a:lnSpc>
                <a:spcPct val="150000"/>
              </a:lnSpc>
              <a:buNone/>
            </a:pPr>
            <a:r>
              <a:rPr lang="en-GB" sz="1600" b="1">
                <a:latin typeface="Arial"/>
                <a:cs typeface="Arial"/>
              </a:rPr>
              <a:t>Recommendations - </a:t>
            </a:r>
          </a:p>
          <a:p>
            <a:pPr marL="285750" indent="-285750">
              <a:lnSpc>
                <a:spcPct val="150000"/>
              </a:lnSpc>
            </a:pPr>
            <a:r>
              <a:rPr lang="en-GB" sz="1400">
                <a:latin typeface="Arial"/>
                <a:cs typeface="Arial"/>
              </a:rPr>
              <a:t>Focusing more on prevention and early access across all communities in the UK</a:t>
            </a:r>
          </a:p>
          <a:p>
            <a:pPr marL="285750" indent="-285750">
              <a:lnSpc>
                <a:spcPct val="150000"/>
              </a:lnSpc>
            </a:pPr>
            <a:r>
              <a:rPr lang="en-GB" sz="1400">
                <a:latin typeface="Arial"/>
                <a:cs typeface="Arial"/>
              </a:rPr>
              <a:t>Access to care in areas which are more deprived needs improvement</a:t>
            </a:r>
          </a:p>
          <a:p>
            <a:pPr marL="285750" indent="-285750">
              <a:lnSpc>
                <a:spcPct val="150000"/>
              </a:lnSpc>
            </a:pPr>
            <a:r>
              <a:rPr lang="en-GB" sz="1400">
                <a:latin typeface="Arial"/>
                <a:cs typeface="Arial"/>
              </a:rPr>
              <a:t>Programmes such as NHS diabetes prevention  programme require more awareness</a:t>
            </a:r>
          </a:p>
          <a:p>
            <a:pPr marL="285750" indent="-285750">
              <a:lnSpc>
                <a:spcPct val="150000"/>
              </a:lnSpc>
            </a:pPr>
            <a:r>
              <a:rPr lang="en-GB" sz="1400">
                <a:latin typeface="Arial"/>
                <a:cs typeface="Arial"/>
              </a:rPr>
              <a:t>Continue to improve how health and social care services are working together</a:t>
            </a:r>
          </a:p>
          <a:p>
            <a:pPr marL="285750" indent="-285750">
              <a:lnSpc>
                <a:spcPct val="150000"/>
              </a:lnSpc>
            </a:pPr>
            <a:endParaRPr lang="en-GB" sz="1400">
              <a:latin typeface="Arial"/>
              <a:cs typeface="Arial"/>
            </a:endParaRPr>
          </a:p>
          <a:p>
            <a:pPr marL="285750" indent="-285750">
              <a:lnSpc>
                <a:spcPct val="150000"/>
              </a:lnSpc>
            </a:pPr>
            <a:endParaRPr lang="en-GB" sz="1400">
              <a:latin typeface="Arial"/>
              <a:cs typeface="Arial"/>
            </a:endParaRPr>
          </a:p>
        </p:txBody>
      </p:sp>
    </p:spTree>
    <p:extLst>
      <p:ext uri="{BB962C8B-B14F-4D97-AF65-F5344CB8AC3E}">
        <p14:creationId xmlns:p14="http://schemas.microsoft.com/office/powerpoint/2010/main" val="132861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F80C6-6CE0-0AA3-8027-FE4D01BEB08B}"/>
              </a:ext>
            </a:extLst>
          </p:cNvPr>
          <p:cNvSpPr>
            <a:spLocks noGrp="1"/>
          </p:cNvSpPr>
          <p:nvPr>
            <p:ph type="title"/>
          </p:nvPr>
        </p:nvSpPr>
        <p:spPr>
          <a:xfrm>
            <a:off x="5069114" y="16783"/>
            <a:ext cx="1095829" cy="295049"/>
          </a:xfrm>
        </p:spPr>
        <p:txBody>
          <a:bodyPr>
            <a:normAutofit fontScale="90000"/>
          </a:bodyPr>
          <a:lstStyle/>
          <a:p>
            <a:r>
              <a:rPr lang="en-GB" sz="1400"/>
              <a:t>Reference list</a:t>
            </a:r>
          </a:p>
        </p:txBody>
      </p:sp>
      <p:sp>
        <p:nvSpPr>
          <p:cNvPr id="3" name="Content Placeholder 2">
            <a:extLst>
              <a:ext uri="{FF2B5EF4-FFF2-40B4-BE49-F238E27FC236}">
                <a16:creationId xmlns:a16="http://schemas.microsoft.com/office/drawing/2014/main" id="{9A0564AF-06A2-D6FF-6CD6-5B5BDA30FD51}"/>
              </a:ext>
            </a:extLst>
          </p:cNvPr>
          <p:cNvSpPr>
            <a:spLocks noGrp="1"/>
          </p:cNvSpPr>
          <p:nvPr>
            <p:ph idx="1"/>
          </p:nvPr>
        </p:nvSpPr>
        <p:spPr>
          <a:xfrm>
            <a:off x="-3628" y="548368"/>
            <a:ext cx="11117943" cy="6310766"/>
          </a:xfrm>
        </p:spPr>
        <p:txBody>
          <a:bodyPr vert="horz" lIns="91440" tIns="45720" rIns="91440" bIns="45720" rtlCol="0" anchor="t">
            <a:normAutofit lnSpcReduction="10000"/>
          </a:bodyPr>
          <a:lstStyle/>
          <a:p>
            <a:pPr marL="0" indent="0">
              <a:buNone/>
            </a:pPr>
            <a:r>
              <a:rPr lang="en-GB" sz="1200" dirty="0">
                <a:latin typeface="Arial"/>
                <a:ea typeface="+mn-lt"/>
                <a:cs typeface="Arial"/>
              </a:rPr>
              <a:t>Alyafei, A. and Easton-Carr, R. (2024</a:t>
            </a:r>
            <a:r>
              <a:rPr lang="en-GB" sz="1200" i="1" dirty="0">
                <a:latin typeface="Arial"/>
                <a:ea typeface="+mn-lt"/>
                <a:cs typeface="Arial"/>
              </a:rPr>
              <a:t>) The Health Belief Model of </a:t>
            </a:r>
            <a:r>
              <a:rPr lang="en-GB" sz="1200" i="1" dirty="0" err="1">
                <a:latin typeface="Arial"/>
                <a:ea typeface="+mn-lt"/>
                <a:cs typeface="Arial"/>
              </a:rPr>
              <a:t>behavior</a:t>
            </a:r>
            <a:r>
              <a:rPr lang="en-GB" sz="1200" i="1" dirty="0">
                <a:latin typeface="Arial"/>
                <a:ea typeface="+mn-lt"/>
                <a:cs typeface="Arial"/>
              </a:rPr>
              <a:t> change.</a:t>
            </a:r>
            <a:r>
              <a:rPr lang="en-GB" sz="1200" dirty="0">
                <a:latin typeface="Arial"/>
                <a:ea typeface="+mn-lt"/>
                <a:cs typeface="Arial"/>
              </a:rPr>
              <a:t> Available at: </a:t>
            </a:r>
            <a:r>
              <a:rPr lang="en-GB" sz="1200" dirty="0">
                <a:latin typeface="Arial"/>
                <a:ea typeface="+mn-lt"/>
                <a:cs typeface="Arial"/>
                <a:hlinkClick r:id="rId2"/>
              </a:rPr>
              <a:t>The Health Belief Model of Behavior Change - StatPearls - NCBI Bookshelf</a:t>
            </a:r>
            <a:r>
              <a:rPr lang="en-GB" sz="1200" dirty="0">
                <a:latin typeface="Arial"/>
                <a:ea typeface="+mn-lt"/>
                <a:cs typeface="Arial"/>
              </a:rPr>
              <a:t> (Accessed 21st June 2026).</a:t>
            </a:r>
            <a:endParaRPr lang="en-US" dirty="0">
              <a:latin typeface="Arial"/>
              <a:cs typeface="Arial"/>
            </a:endParaRPr>
          </a:p>
          <a:p>
            <a:pPr marL="0" indent="0">
              <a:buNone/>
            </a:pPr>
            <a:r>
              <a:rPr lang="en-GB" sz="1200">
                <a:latin typeface="Arial"/>
                <a:ea typeface="+mn-lt"/>
                <a:cs typeface="Arial"/>
              </a:rPr>
              <a:t>Bolton, D. (2023) </a:t>
            </a:r>
            <a:r>
              <a:rPr lang="en-GB" sz="1200" i="1">
                <a:latin typeface="Arial"/>
                <a:ea typeface="+mn-lt"/>
                <a:cs typeface="Arial"/>
              </a:rPr>
              <a:t> A revitalized biopsychosocial model: core theory, research paradigms, and clinical implications,</a:t>
            </a:r>
            <a:r>
              <a:rPr lang="en-GB" sz="1200">
                <a:latin typeface="Arial"/>
                <a:ea typeface="+mn-lt"/>
                <a:cs typeface="Arial"/>
              </a:rPr>
              <a:t> Available at: </a:t>
            </a:r>
            <a:r>
              <a:rPr lang="en-GB" sz="1200" dirty="0">
                <a:latin typeface="Arial"/>
                <a:ea typeface="+mn-lt"/>
                <a:cs typeface="Arial"/>
                <a:hlinkClick r:id="rId3"/>
              </a:rPr>
              <a:t>A revitalized biopsychosocial model: core theory, research paradigms, and clinical implications - PMC</a:t>
            </a:r>
            <a:r>
              <a:rPr lang="en-GB" sz="1200">
                <a:latin typeface="Arial"/>
                <a:ea typeface="+mn-lt"/>
                <a:cs typeface="Arial"/>
              </a:rPr>
              <a:t> (Accessed 14th June 2026).</a:t>
            </a:r>
            <a:endParaRPr lang="en-GB">
              <a:latin typeface="Arial"/>
              <a:cs typeface="Arial"/>
            </a:endParaRPr>
          </a:p>
          <a:p>
            <a:pPr marL="0" indent="0">
              <a:buNone/>
            </a:pPr>
            <a:r>
              <a:rPr lang="en-GB" sz="1200">
                <a:latin typeface="Arial"/>
                <a:ea typeface="+mn-lt"/>
                <a:cs typeface="Arial"/>
              </a:rPr>
              <a:t>Core Solutions Inc. (2020) </a:t>
            </a:r>
            <a:r>
              <a:rPr lang="en-GB" sz="1200" i="1">
                <a:latin typeface="Arial"/>
                <a:ea typeface="+mn-lt"/>
                <a:cs typeface="Arial"/>
              </a:rPr>
              <a:t>What does it mean to deliver whole-person care? </a:t>
            </a:r>
            <a:r>
              <a:rPr lang="en-GB" sz="1200">
                <a:latin typeface="Arial"/>
                <a:ea typeface="+mn-lt"/>
                <a:cs typeface="Arial"/>
              </a:rPr>
              <a:t>(Image)</a:t>
            </a:r>
            <a:r>
              <a:rPr lang="en-GB" sz="1200" dirty="0">
                <a:latin typeface="Arial"/>
                <a:ea typeface="+mn-lt"/>
                <a:cs typeface="Arial"/>
              </a:rPr>
              <a:t> </a:t>
            </a:r>
            <a:r>
              <a:rPr lang="en-GB" sz="1200">
                <a:latin typeface="Arial"/>
                <a:ea typeface="+mn-lt"/>
                <a:cs typeface="Arial"/>
              </a:rPr>
              <a:t>Available at: </a:t>
            </a:r>
            <a:r>
              <a:rPr lang="en-GB" sz="1200" dirty="0">
                <a:latin typeface="Arial"/>
                <a:ea typeface="+mn-lt"/>
                <a:cs typeface="Arial"/>
                <a:hlinkClick r:id="rId4"/>
              </a:rPr>
              <a:t>What does it mean to deliver whole-person care?</a:t>
            </a:r>
            <a:r>
              <a:rPr lang="en-GB" sz="1200" dirty="0">
                <a:latin typeface="Arial"/>
                <a:ea typeface="+mn-lt"/>
                <a:cs typeface="Arial"/>
              </a:rPr>
              <a:t> </a:t>
            </a:r>
            <a:r>
              <a:rPr lang="en-GB" sz="1200">
                <a:latin typeface="Arial"/>
                <a:ea typeface="+mn-lt"/>
                <a:cs typeface="Arial"/>
              </a:rPr>
              <a:t>(Accessed 16th June 2026).</a:t>
            </a:r>
            <a:endParaRPr lang="en-GB"/>
          </a:p>
          <a:p>
            <a:pPr marL="0" indent="0">
              <a:buNone/>
            </a:pPr>
            <a:r>
              <a:rPr lang="en-GB" sz="1200">
                <a:latin typeface="Arial"/>
                <a:ea typeface="+mn-lt"/>
                <a:cs typeface="Arial"/>
              </a:rPr>
              <a:t>Department of Health and Social Care (2025)</a:t>
            </a:r>
            <a:r>
              <a:rPr lang="en-GB" sz="1200" i="1">
                <a:latin typeface="Arial"/>
                <a:ea typeface="+mn-lt"/>
                <a:cs typeface="Arial"/>
              </a:rPr>
              <a:t> Fit for the future: 10 Year Health Plan for England-executive summary (accessible version). </a:t>
            </a:r>
            <a:r>
              <a:rPr lang="en-GB" sz="1200">
                <a:latin typeface="Arial"/>
                <a:ea typeface="+mn-lt"/>
                <a:cs typeface="Arial"/>
              </a:rPr>
              <a:t>Available at</a:t>
            </a:r>
            <a:r>
              <a:rPr lang="en-GB" sz="1200" i="1">
                <a:latin typeface="Arial"/>
                <a:ea typeface="+mn-lt"/>
                <a:cs typeface="Arial"/>
              </a:rPr>
              <a:t>: </a:t>
            </a:r>
            <a:r>
              <a:rPr lang="en-GB" sz="1200" dirty="0">
                <a:latin typeface="Arial"/>
                <a:ea typeface="+mn-lt"/>
                <a:cs typeface="Arial"/>
                <a:hlinkClick r:id="rId5"/>
              </a:rPr>
              <a:t>Fit for the future: 10 Year Health Plan for England - executive summary (accessible version) - GOV.UK</a:t>
            </a:r>
            <a:r>
              <a:rPr lang="en-GB" sz="1200">
                <a:latin typeface="Arial"/>
                <a:ea typeface="+mn-lt"/>
                <a:cs typeface="Arial"/>
              </a:rPr>
              <a:t> (Accessed 18th June 2026).</a:t>
            </a:r>
            <a:endParaRPr lang="en-GB">
              <a:latin typeface="Arial"/>
              <a:cs typeface="Arial"/>
            </a:endParaRPr>
          </a:p>
          <a:p>
            <a:pPr marL="0" indent="0">
              <a:buNone/>
            </a:pPr>
            <a:r>
              <a:rPr lang="en-GB" sz="1200">
                <a:latin typeface="Arial"/>
                <a:cs typeface="Arial"/>
              </a:rPr>
              <a:t>European Pain Federation (no date) </a:t>
            </a:r>
            <a:r>
              <a:rPr lang="en-GB" sz="1200" i="1">
                <a:latin typeface="Arial"/>
                <a:cs typeface="Arial"/>
              </a:rPr>
              <a:t>What is the bio-psycho-social model of pain?</a:t>
            </a:r>
            <a:r>
              <a:rPr lang="en-GB" sz="1200">
                <a:latin typeface="Arial"/>
                <a:cs typeface="Arial"/>
              </a:rPr>
              <a:t> Available at: </a:t>
            </a:r>
            <a:r>
              <a:rPr lang="en-GB" sz="1200" dirty="0">
                <a:latin typeface="Aptos"/>
                <a:cs typeface="Arial"/>
                <a:hlinkClick r:id="rId6"/>
              </a:rPr>
              <a:t>What is the Bio-Psycho-Social Model of Pain? - European Pain Federation</a:t>
            </a:r>
            <a:r>
              <a:rPr lang="en-GB" sz="1200" dirty="0">
                <a:latin typeface="Arial"/>
                <a:cs typeface="Arial"/>
              </a:rPr>
              <a:t> </a:t>
            </a:r>
            <a:r>
              <a:rPr lang="en-GB" sz="1200">
                <a:latin typeface="Arial"/>
                <a:cs typeface="Arial"/>
              </a:rPr>
              <a:t>(Accessed 14th June 2026).</a:t>
            </a:r>
            <a:endParaRPr lang="en-GB"/>
          </a:p>
          <a:p>
            <a:pPr marL="0" indent="0">
              <a:buNone/>
            </a:pPr>
            <a:r>
              <a:rPr lang="en-GB" sz="1200" dirty="0">
                <a:latin typeface="Arial"/>
                <a:cs typeface="Arial"/>
              </a:rPr>
              <a:t>Harvey, J. and Taylor, V. (2013)</a:t>
            </a:r>
            <a:r>
              <a:rPr lang="en-GB" sz="1200" i="1" dirty="0">
                <a:latin typeface="Arial"/>
                <a:cs typeface="Arial"/>
              </a:rPr>
              <a:t> Measuring health and wellbeing.</a:t>
            </a:r>
            <a:r>
              <a:rPr lang="en-GB" sz="1200" dirty="0">
                <a:latin typeface="Arial"/>
                <a:cs typeface="Arial"/>
              </a:rPr>
              <a:t> Los Angeles: SAGE. Available at: </a:t>
            </a:r>
            <a:r>
              <a:rPr lang="en-GB" sz="1200" dirty="0">
                <a:latin typeface="Arial"/>
                <a:cs typeface="Arial"/>
                <a:hlinkClick r:id="rId7"/>
              </a:rPr>
              <a:t>The Well-being of Future Generations (Wales) Act 2015 - Haydn Davies, 2016</a:t>
            </a:r>
            <a:r>
              <a:rPr lang="en-GB" sz="1200" dirty="0">
                <a:latin typeface="Arial"/>
                <a:cs typeface="Arial"/>
              </a:rPr>
              <a:t>, </a:t>
            </a:r>
            <a:r>
              <a:rPr lang="en-GB" sz="1200" dirty="0" err="1">
                <a:latin typeface="Arial"/>
                <a:cs typeface="Arial"/>
              </a:rPr>
              <a:t>Uwtsd</a:t>
            </a:r>
            <a:r>
              <a:rPr lang="en-GB" sz="1200" dirty="0">
                <a:latin typeface="Arial"/>
                <a:cs typeface="Arial"/>
              </a:rPr>
              <a:t> Library, (Accessed 21st June 2026).</a:t>
            </a:r>
            <a:endParaRPr lang="en-GB" dirty="0">
              <a:latin typeface="Arial"/>
              <a:cs typeface="Arial"/>
            </a:endParaRPr>
          </a:p>
          <a:p>
            <a:pPr marL="0" indent="0">
              <a:buNone/>
            </a:pPr>
            <a:r>
              <a:rPr lang="en-GB" sz="1200" dirty="0">
                <a:latin typeface="Arial"/>
                <a:ea typeface="+mn-lt"/>
                <a:cs typeface="Arial"/>
              </a:rPr>
              <a:t>Moran, M.B., Frank, L.B., Zhao, N, Gonzalez, C, </a:t>
            </a:r>
            <a:r>
              <a:rPr lang="en-GB" sz="1200" dirty="0" err="1">
                <a:latin typeface="Arial"/>
                <a:ea typeface="+mn-lt"/>
                <a:cs typeface="Arial"/>
              </a:rPr>
              <a:t>Thainiyom</a:t>
            </a:r>
            <a:r>
              <a:rPr lang="en-GB" sz="1200" dirty="0">
                <a:latin typeface="Arial"/>
                <a:ea typeface="+mn-lt"/>
                <a:cs typeface="Arial"/>
              </a:rPr>
              <a:t>, P., Murphy, S.T. and Ball-Rokeach, S.J. (2016)  </a:t>
            </a:r>
            <a:r>
              <a:rPr lang="en-GB" sz="1200" i="1" dirty="0">
                <a:latin typeface="Arial"/>
                <a:ea typeface="+mn-lt"/>
                <a:cs typeface="Arial"/>
              </a:rPr>
              <a:t>An argument for ecological research and intervention in health communication, </a:t>
            </a:r>
            <a:r>
              <a:rPr lang="en-GB" sz="1200" dirty="0">
                <a:latin typeface="Arial"/>
                <a:ea typeface="+mn-lt"/>
                <a:cs typeface="Arial"/>
              </a:rPr>
              <a:t>Available at:</a:t>
            </a:r>
            <a:r>
              <a:rPr lang="en-GB" sz="1200" i="1" dirty="0">
                <a:latin typeface="Arial"/>
                <a:ea typeface="+mn-lt"/>
                <a:cs typeface="Arial"/>
              </a:rPr>
              <a:t> </a:t>
            </a:r>
            <a:r>
              <a:rPr lang="en-GB" sz="1200" dirty="0">
                <a:ea typeface="+mn-lt"/>
                <a:cs typeface="+mn-lt"/>
                <a:hlinkClick r:id="rId8"/>
              </a:rPr>
              <a:t>An argument for ecological research and intervention in health communication - PMC</a:t>
            </a:r>
            <a:r>
              <a:rPr lang="en-GB" sz="1200" dirty="0">
                <a:latin typeface="Arial"/>
                <a:ea typeface="+mn-lt"/>
                <a:cs typeface="Arial"/>
              </a:rPr>
              <a:t>(Acc</a:t>
            </a:r>
            <a:r>
              <a:rPr lang="en-GB" sz="1200" dirty="0">
                <a:latin typeface="Arial"/>
                <a:cs typeface="Arial"/>
              </a:rPr>
              <a:t>essed</a:t>
            </a:r>
            <a:r>
              <a:rPr lang="en-GB" sz="1200" dirty="0">
                <a:latin typeface="Arial"/>
                <a:ea typeface="+mn-lt"/>
                <a:cs typeface="Arial"/>
              </a:rPr>
              <a:t> 14th June 2026).</a:t>
            </a:r>
          </a:p>
          <a:p>
            <a:pPr marL="0" indent="0">
              <a:buNone/>
            </a:pPr>
            <a:r>
              <a:rPr lang="en-GB" sz="1200">
                <a:latin typeface="Arial"/>
                <a:ea typeface="+mn-lt"/>
                <a:cs typeface="Arial"/>
              </a:rPr>
              <a:t>Ministry of Housing, Communities and Local Government (2025) </a:t>
            </a:r>
            <a:r>
              <a:rPr lang="en-GB" sz="1200" i="1">
                <a:latin typeface="Arial"/>
                <a:ea typeface="+mn-lt"/>
                <a:cs typeface="Arial"/>
              </a:rPr>
              <a:t>English Indices of Deprivation 2025: statistical release</a:t>
            </a:r>
            <a:r>
              <a:rPr lang="en-GB" sz="1200">
                <a:latin typeface="Arial"/>
                <a:ea typeface="+mn-lt"/>
                <a:cs typeface="Arial"/>
              </a:rPr>
              <a:t>. Available at: </a:t>
            </a:r>
            <a:r>
              <a:rPr lang="en-GB" sz="1200" dirty="0">
                <a:ea typeface="+mn-lt"/>
                <a:cs typeface="+mn-lt"/>
                <a:hlinkClick r:id="rId9"/>
              </a:rPr>
              <a:t>English indices of deprivation 2025: statistical release - GOV.UK</a:t>
            </a:r>
            <a:r>
              <a:rPr lang="en-GB" sz="1200">
                <a:latin typeface="Arial"/>
                <a:ea typeface="+mn-lt"/>
                <a:cs typeface="Arial"/>
              </a:rPr>
              <a:t> (Accessed</a:t>
            </a:r>
            <a:endParaRPr lang="en-GB" sz="1200">
              <a:latin typeface="Arial"/>
              <a:cs typeface="Arial"/>
            </a:endParaRPr>
          </a:p>
          <a:p>
            <a:pPr marL="0" indent="0">
              <a:buNone/>
            </a:pPr>
            <a:r>
              <a:rPr lang="en-GB" sz="1200">
                <a:latin typeface="Arial"/>
                <a:ea typeface="+mn-lt"/>
                <a:cs typeface="Arial"/>
              </a:rPr>
              <a:t>NHS England (no date) </a:t>
            </a:r>
            <a:r>
              <a:rPr lang="en-GB" sz="1200" i="1">
                <a:latin typeface="Arial"/>
                <a:ea typeface="+mn-lt"/>
                <a:cs typeface="Arial"/>
              </a:rPr>
              <a:t>NHS Diabetes Prevention Programme</a:t>
            </a:r>
            <a:r>
              <a:rPr lang="en-GB" sz="1200">
                <a:latin typeface="Arial"/>
                <a:ea typeface="+mn-lt"/>
                <a:cs typeface="Arial"/>
              </a:rPr>
              <a:t>. Available at: </a:t>
            </a:r>
            <a:r>
              <a:rPr lang="en-GB" sz="1200" dirty="0">
                <a:latin typeface="Arial"/>
                <a:ea typeface="+mn-lt"/>
                <a:cs typeface="Arial"/>
                <a:hlinkClick r:id="rId10"/>
              </a:rPr>
              <a:t>NHS England » NHS Diabetes Prevention Programme (NHS DPP)</a:t>
            </a:r>
            <a:r>
              <a:rPr lang="en-GB" sz="1200" dirty="0">
                <a:latin typeface="Arial"/>
                <a:cs typeface="Arial"/>
              </a:rPr>
              <a:t> </a:t>
            </a:r>
            <a:r>
              <a:rPr lang="en-GB" sz="1200">
                <a:latin typeface="Arial"/>
                <a:cs typeface="Arial"/>
              </a:rPr>
              <a:t>(Accessed 16th June 2026).</a:t>
            </a:r>
          </a:p>
          <a:p>
            <a:pPr marL="0" indent="0">
              <a:buNone/>
            </a:pPr>
            <a:r>
              <a:rPr lang="en-GB" sz="1200">
                <a:latin typeface="Arial"/>
                <a:cs typeface="Arial"/>
              </a:rPr>
              <a:t>NHS England (no date) </a:t>
            </a:r>
            <a:r>
              <a:rPr lang="en-GB" sz="1200" i="1">
                <a:latin typeface="Arial"/>
                <a:cs typeface="Arial"/>
              </a:rPr>
              <a:t>What is integrated care?</a:t>
            </a:r>
            <a:r>
              <a:rPr lang="en-GB" sz="1200">
                <a:latin typeface="Arial"/>
                <a:cs typeface="Arial"/>
              </a:rPr>
              <a:t> Available at: </a:t>
            </a:r>
            <a:r>
              <a:rPr lang="en-GB" sz="1200" dirty="0">
                <a:latin typeface="Arial"/>
                <a:cs typeface="Arial"/>
                <a:hlinkClick r:id="rId11"/>
              </a:rPr>
              <a:t>NHS England » What is integrated care?</a:t>
            </a:r>
            <a:r>
              <a:rPr lang="en-GB" sz="1200">
                <a:latin typeface="Arial"/>
                <a:cs typeface="Arial"/>
              </a:rPr>
              <a:t> (Accessed 19th June 2026).</a:t>
            </a:r>
            <a:endParaRPr lang="en-GB">
              <a:latin typeface="Arial"/>
              <a:cs typeface="Arial"/>
            </a:endParaRPr>
          </a:p>
          <a:p>
            <a:pPr marL="0" indent="0">
              <a:buNone/>
            </a:pPr>
            <a:r>
              <a:rPr lang="en-GB" sz="1200">
                <a:latin typeface="Arial"/>
                <a:cs typeface="Arial"/>
              </a:rPr>
              <a:t>Office for National Statistics (2026) </a:t>
            </a:r>
            <a:r>
              <a:rPr lang="en-GB" sz="1200" i="1">
                <a:latin typeface="Arial"/>
                <a:cs typeface="Arial"/>
              </a:rPr>
              <a:t>Healthy life expectancy by national area deprivation, England and Wales: between 2013 to 2015 and 2022 to 2024</a:t>
            </a:r>
            <a:r>
              <a:rPr lang="en-GB" sz="1200">
                <a:latin typeface="Arial"/>
                <a:cs typeface="Arial"/>
              </a:rPr>
              <a:t>. Available at: </a:t>
            </a:r>
            <a:r>
              <a:rPr lang="en-GB" sz="1200" dirty="0">
                <a:latin typeface="Arial"/>
                <a:cs typeface="Arial"/>
                <a:hlinkClick r:id="rId12"/>
              </a:rPr>
              <a:t>Healthy life expectancy by national area deprivation, England and Wales - Office for National Statistics</a:t>
            </a:r>
            <a:r>
              <a:rPr lang="en-GB" sz="1200">
                <a:latin typeface="Arial"/>
                <a:cs typeface="Arial"/>
              </a:rPr>
              <a:t> (Accessed 20th June 2026).</a:t>
            </a:r>
            <a:endParaRPr lang="en-GB">
              <a:latin typeface="Arial"/>
              <a:cs typeface="Arial"/>
            </a:endParaRPr>
          </a:p>
          <a:p>
            <a:pPr marL="0" indent="0">
              <a:buNone/>
            </a:pPr>
            <a:r>
              <a:rPr lang="en-GB" sz="1200">
                <a:latin typeface="Arial"/>
                <a:ea typeface="+mn-lt"/>
                <a:cs typeface="Arial"/>
              </a:rPr>
              <a:t>Public Health England (2017) </a:t>
            </a:r>
            <a:r>
              <a:rPr lang="en-GB" sz="1200" i="1">
                <a:latin typeface="Arial"/>
                <a:ea typeface="+mn-lt"/>
                <a:cs typeface="Arial"/>
              </a:rPr>
              <a:t>Chapter 6: Social determinants of health</a:t>
            </a:r>
            <a:r>
              <a:rPr lang="en-GB" sz="1200">
                <a:latin typeface="Arial"/>
                <a:ea typeface="+mn-lt"/>
                <a:cs typeface="Arial"/>
              </a:rPr>
              <a:t>. Available at: </a:t>
            </a:r>
            <a:r>
              <a:rPr lang="en-GB" sz="1200" dirty="0">
                <a:latin typeface="Arial"/>
                <a:ea typeface="+mn-lt"/>
                <a:cs typeface="Arial"/>
                <a:hlinkClick r:id="rId13"/>
              </a:rPr>
              <a:t>Chapter 6: social determinants of health - GOV.UK</a:t>
            </a:r>
            <a:r>
              <a:rPr lang="en-GB" sz="1200">
                <a:latin typeface="Arial"/>
                <a:cs typeface="Arial"/>
              </a:rPr>
              <a:t> (Accessed 18th June 2026)</a:t>
            </a:r>
          </a:p>
          <a:p>
            <a:pPr marL="0" indent="0">
              <a:buNone/>
            </a:pPr>
            <a:r>
              <a:rPr lang="en-GB" sz="1200">
                <a:latin typeface="Arial"/>
                <a:cs typeface="Arial"/>
              </a:rPr>
              <a:t>Quizlet (no date) </a:t>
            </a:r>
            <a:r>
              <a:rPr lang="en-GB" sz="1200" i="1">
                <a:solidFill>
                  <a:srgbClr val="282E3E"/>
                </a:solidFill>
                <a:highlight>
                  <a:srgbClr val="FFFFFF"/>
                </a:highlight>
                <a:latin typeface="Arial"/>
                <a:cs typeface="Arial"/>
              </a:rPr>
              <a:t>1.03/2.02 health belief HBM, (</a:t>
            </a:r>
            <a:r>
              <a:rPr lang="en-GB" sz="1200">
                <a:solidFill>
                  <a:srgbClr val="282E3E"/>
                </a:solidFill>
                <a:highlight>
                  <a:srgbClr val="FFFFFF"/>
                </a:highlight>
                <a:latin typeface="Arial"/>
                <a:cs typeface="Arial"/>
              </a:rPr>
              <a:t>Image</a:t>
            </a:r>
            <a:r>
              <a:rPr lang="en-GB" sz="1200" i="1">
                <a:solidFill>
                  <a:srgbClr val="282E3E"/>
                </a:solidFill>
                <a:highlight>
                  <a:srgbClr val="FFFFFF"/>
                </a:highlight>
                <a:latin typeface="Arial"/>
                <a:cs typeface="Arial"/>
              </a:rPr>
              <a:t>) </a:t>
            </a:r>
            <a:r>
              <a:rPr lang="en-GB" sz="1200">
                <a:solidFill>
                  <a:srgbClr val="282E3E"/>
                </a:solidFill>
                <a:highlight>
                  <a:srgbClr val="FFFFFF"/>
                </a:highlight>
                <a:latin typeface="Arial"/>
                <a:cs typeface="Arial"/>
              </a:rPr>
              <a:t>Available at: </a:t>
            </a:r>
            <a:r>
              <a:rPr lang="en-GB" sz="1200" dirty="0">
                <a:solidFill>
                  <a:srgbClr val="282E3E"/>
                </a:solidFill>
                <a:highlight>
                  <a:srgbClr val="FFFFFF"/>
                </a:highlight>
                <a:ea typeface="+mn-lt"/>
                <a:cs typeface="+mn-lt"/>
                <a:hlinkClick r:id="rId14"/>
              </a:rPr>
              <a:t>Diagram of 1.03/2.02 health belief HBM | Quizlet</a:t>
            </a:r>
            <a:r>
              <a:rPr lang="en-GB" sz="1200">
                <a:solidFill>
                  <a:srgbClr val="000000"/>
                </a:solidFill>
                <a:latin typeface="Arial"/>
                <a:ea typeface="+mn-lt"/>
                <a:cs typeface="Arial"/>
              </a:rPr>
              <a:t> (Image) (Accessed 21st June 2026).</a:t>
            </a:r>
            <a:endParaRPr lang="en-GB" sz="1200">
              <a:latin typeface="Arial"/>
              <a:cs typeface="Arial"/>
            </a:endParaRPr>
          </a:p>
          <a:p>
            <a:pPr marL="0" indent="0">
              <a:buNone/>
            </a:pPr>
            <a:r>
              <a:rPr lang="en-GB" sz="1200">
                <a:latin typeface="Arial"/>
                <a:cs typeface="Arial"/>
              </a:rPr>
              <a:t>Transportation Research Board (2026) </a:t>
            </a:r>
            <a:r>
              <a:rPr lang="en-GB" sz="1200" i="1">
                <a:latin typeface="Arial"/>
                <a:cs typeface="Arial"/>
              </a:rPr>
              <a:t>Socioecological Model</a:t>
            </a:r>
            <a:r>
              <a:rPr lang="en-GB" sz="1200">
                <a:latin typeface="Arial"/>
                <a:cs typeface="Arial"/>
              </a:rPr>
              <a:t> Available at: </a:t>
            </a:r>
            <a:r>
              <a:rPr lang="en-GB" sz="1200" dirty="0">
                <a:latin typeface="Arial"/>
                <a:cs typeface="Arial"/>
                <a:hlinkClick r:id="rId15"/>
              </a:rPr>
              <a:t>Social-Ecological Model</a:t>
            </a:r>
            <a:r>
              <a:rPr lang="en-GB" sz="1200">
                <a:latin typeface="Arial"/>
                <a:cs typeface="Arial"/>
              </a:rPr>
              <a:t> (Accessed 14th June 2026)</a:t>
            </a:r>
            <a:endParaRPr lang="en-US" sz="1200">
              <a:latin typeface="Arial"/>
              <a:cs typeface="Arial"/>
            </a:endParaRPr>
          </a:p>
          <a:p>
            <a:pPr marL="0" indent="0">
              <a:buNone/>
            </a:pPr>
            <a:r>
              <a:rPr lang="en-GB" sz="1200" dirty="0" err="1">
                <a:latin typeface="Arial"/>
                <a:cs typeface="Arial"/>
              </a:rPr>
              <a:t>Zamanzadeh</a:t>
            </a:r>
            <a:r>
              <a:rPr lang="en-GB" sz="1200" dirty="0">
                <a:latin typeface="Arial"/>
                <a:cs typeface="Arial"/>
              </a:rPr>
              <a:t>, V.,</a:t>
            </a:r>
            <a:r>
              <a:rPr lang="en-GB" sz="1200" dirty="0" err="1">
                <a:latin typeface="Arial"/>
                <a:cs typeface="Arial"/>
              </a:rPr>
              <a:t>Jasemi</a:t>
            </a:r>
            <a:r>
              <a:rPr lang="en-GB" sz="1200" dirty="0">
                <a:latin typeface="Arial"/>
                <a:cs typeface="Arial"/>
              </a:rPr>
              <a:t>, M, Valizadeh, L, Keogh, B. and Taleghani, F. (2015)</a:t>
            </a:r>
            <a:r>
              <a:rPr lang="en-GB" sz="1200" i="1" dirty="0">
                <a:latin typeface="Arial"/>
                <a:cs typeface="Arial"/>
              </a:rPr>
              <a:t> Effective factors in providing holistic care: A qualitative study.</a:t>
            </a:r>
            <a:r>
              <a:rPr lang="en-GB" sz="1200" dirty="0">
                <a:latin typeface="Arial"/>
                <a:cs typeface="Arial"/>
              </a:rPr>
              <a:t> Available at: </a:t>
            </a:r>
            <a:r>
              <a:rPr lang="en-GB" sz="1200" dirty="0">
                <a:latin typeface="Arial"/>
                <a:cs typeface="Arial"/>
                <a:hlinkClick r:id="rId16"/>
              </a:rPr>
              <a:t>Effective Factors in Providing Holistic Care: A Qualitative Study - PMC</a:t>
            </a:r>
            <a:r>
              <a:rPr lang="en-GB" sz="1200" dirty="0">
                <a:latin typeface="Arial"/>
                <a:cs typeface="Arial"/>
              </a:rPr>
              <a:t> (Accessed 16th June 2026).</a:t>
            </a:r>
            <a:endParaRPr lang="en-GB" dirty="0"/>
          </a:p>
          <a:p>
            <a:pPr marL="0" indent="0">
              <a:buNone/>
            </a:pPr>
            <a:endParaRPr lang="en-GB" sz="1200">
              <a:latin typeface="Arial"/>
              <a:cs typeface="Arial"/>
            </a:endParaRPr>
          </a:p>
          <a:p>
            <a:pPr marL="0" indent="0">
              <a:buNone/>
            </a:pPr>
            <a:endParaRPr lang="en-GB">
              <a:latin typeface="Arial"/>
              <a:cs typeface="Arial"/>
            </a:endParaRPr>
          </a:p>
          <a:p>
            <a:pPr marL="0" indent="0">
              <a:buNone/>
            </a:pPr>
            <a:endParaRPr lang="en-GB" sz="1200">
              <a:latin typeface="Arial"/>
              <a:cs typeface="Arial"/>
            </a:endParaRPr>
          </a:p>
          <a:p>
            <a:pPr marL="0" indent="0">
              <a:buNone/>
            </a:pPr>
            <a:endParaRPr lang="en-GB" sz="1200">
              <a:latin typeface="Aptos"/>
              <a:cs typeface="Arial"/>
            </a:endParaRPr>
          </a:p>
          <a:p>
            <a:pPr marL="0" indent="0">
              <a:buNone/>
            </a:pPr>
            <a:endParaRPr lang="en-GB" sz="1200">
              <a:latin typeface="Aptos"/>
              <a:cs typeface="Arial"/>
            </a:endParaRPr>
          </a:p>
          <a:p>
            <a:pPr marL="0" indent="0">
              <a:buNone/>
            </a:pPr>
            <a:endParaRPr lang="en-GB" sz="1200">
              <a:latin typeface="Aptos"/>
              <a:cs typeface="Arial"/>
            </a:endParaRPr>
          </a:p>
          <a:p>
            <a:pPr marL="0" indent="0">
              <a:buNone/>
            </a:pPr>
            <a:endParaRPr lang="en-GB" sz="1200">
              <a:latin typeface="Aptos"/>
              <a:cs typeface="Arial"/>
            </a:endParaRPr>
          </a:p>
          <a:p>
            <a:pPr marL="0" indent="0">
              <a:buNone/>
            </a:pPr>
            <a:endParaRPr lang="en-GB" sz="1200">
              <a:latin typeface="Aptos"/>
              <a:cs typeface="Arial"/>
            </a:endParaRPr>
          </a:p>
          <a:p>
            <a:pPr marL="0" indent="0">
              <a:buNone/>
            </a:pPr>
            <a:endParaRPr lang="en-GB" sz="1200">
              <a:latin typeface="Aptos"/>
              <a:cs typeface="Arial"/>
            </a:endParaRPr>
          </a:p>
          <a:p>
            <a:pPr marL="0" indent="0">
              <a:buNone/>
            </a:pPr>
            <a:endParaRPr lang="en-GB" sz="1200" i="1">
              <a:latin typeface="Arial"/>
              <a:cs typeface="Arial"/>
            </a:endParaRPr>
          </a:p>
        </p:txBody>
      </p:sp>
    </p:spTree>
    <p:extLst>
      <p:ext uri="{BB962C8B-B14F-4D97-AF65-F5344CB8AC3E}">
        <p14:creationId xmlns:p14="http://schemas.microsoft.com/office/powerpoint/2010/main" val="730915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C89409-2BA1-9A8F-AEBF-2F8942FA2425}"/>
              </a:ext>
            </a:extLst>
          </p:cNvPr>
          <p:cNvSpPr>
            <a:spLocks noGrp="1"/>
          </p:cNvSpPr>
          <p:nvPr>
            <p:ph idx="1"/>
          </p:nvPr>
        </p:nvSpPr>
        <p:spPr>
          <a:xfrm>
            <a:off x="97972" y="200025"/>
            <a:ext cx="11234057" cy="6085795"/>
          </a:xfrm>
        </p:spPr>
        <p:txBody>
          <a:bodyPr vert="horz" lIns="91440" tIns="45720" rIns="91440" bIns="45720" rtlCol="0" anchor="t">
            <a:normAutofit/>
          </a:bodyPr>
          <a:lstStyle/>
          <a:p>
            <a:pPr marL="0" indent="0">
              <a:buNone/>
            </a:pPr>
            <a:endParaRPr lang="en-GB" sz="1200" dirty="0">
              <a:latin typeface="Arial"/>
              <a:ea typeface="+mn-lt"/>
              <a:cs typeface="Arial"/>
            </a:endParaRPr>
          </a:p>
          <a:p>
            <a:pPr marL="0" indent="0">
              <a:buNone/>
            </a:pPr>
            <a:endParaRPr lang="en-GB" sz="1200" dirty="0">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endParaRPr lang="en-GB" sz="1200">
              <a:latin typeface="Arial"/>
              <a:cs typeface="Arial"/>
            </a:endParaRPr>
          </a:p>
        </p:txBody>
      </p:sp>
    </p:spTree>
    <p:extLst>
      <p:ext uri="{BB962C8B-B14F-4D97-AF65-F5344CB8AC3E}">
        <p14:creationId xmlns:p14="http://schemas.microsoft.com/office/powerpoint/2010/main" val="2234033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Integrating Health, Wellbeing and Sustainable Development in Health and Social Care Services   Ayaz Hussain  2315951  Introduction to Health and Wellbeing   BMHP6030_BIRM  Philip Jones   </vt:lpstr>
      <vt:lpstr>Introduction</vt:lpstr>
      <vt:lpstr>Key Concepts/Definitions</vt:lpstr>
      <vt:lpstr>Theoretical Models </vt:lpstr>
      <vt:lpstr>UK Policies Supporting Health and Wellbeing</vt:lpstr>
      <vt:lpstr>Health inequalities in the UK</vt:lpstr>
      <vt:lpstr>Sustainable Development and SDG 3</vt:lpstr>
      <vt:lpstr>Health Belief Model</vt:lpstr>
      <vt:lpstr>NHS Diabetes Prevention Programme (Application of HBM)</vt:lpstr>
      <vt:lpstr>Conclusion &amp; Recommendations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48</cp:revision>
  <dcterms:created xsi:type="dcterms:W3CDTF">2026-06-18T23:33:04Z</dcterms:created>
  <dcterms:modified xsi:type="dcterms:W3CDTF">2026-06-28T09:33:13Z</dcterms:modified>
</cp:coreProperties>
</file>