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4" r:id="rId8"/>
    <p:sldId id="263" r:id="rId9"/>
    <p:sldId id="265" r:id="rId10"/>
    <p:sldId id="266" r:id="rId11"/>
    <p:sldId id="267" r:id="rId12"/>
    <p:sldId id="268" r:id="rId13"/>
    <p:sldId id="269" r:id="rId14"/>
    <p:sldId id="270" r:id="rId15"/>
    <p:sldId id="271" r:id="rId16"/>
    <p:sldId id="272" r:id="rId17"/>
    <p:sldId id="273" r:id="rId18"/>
    <p:sldId id="274" r:id="rId1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24963F-6112-F285-47D8-5EEC9580FEE5}" v="1484" dt="2026-02-21T20:46:35.2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21/02/2026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21/02/2026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21/02/2026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21/02/2026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21/02/2026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21/02/2026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21/02/2026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rework.withgoogle.com/blog/five-keys-to-a-successful-google-team/" TargetMode="External"/><Relationship Id="rId2" Type="http://schemas.openxmlformats.org/officeDocument/2006/relationships/hyperlink" Target="https://www.airbnb.com/help/article/1150/community-commitment" TargetMode="External"/><Relationship Id="rId1" Type="http://schemas.openxmlformats.org/officeDocument/2006/relationships/slideLayout" Target="../slideLayouts/slideLayout2.xml"/><Relationship Id="rId4" Type="http://schemas.openxmlformats.org/officeDocument/2006/relationships/hyperlink" Target="https://stories.starbucks.com/stories/2018/racial-bias-education/"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1775FE-FC84-46CC-9FF6-1D9CBFC5319D}"/>
              </a:ext>
            </a:extLst>
          </p:cNvPr>
          <p:cNvSpPr>
            <a:spLocks noGrp="1"/>
          </p:cNvSpPr>
          <p:nvPr>
            <p:ph type="title"/>
          </p:nvPr>
        </p:nvSpPr>
        <p:spPr>
          <a:xfrm>
            <a:off x="638882" y="2958332"/>
            <a:ext cx="10909640" cy="2545062"/>
          </a:xfrm>
        </p:spPr>
        <p:txBody>
          <a:bodyPr vert="horz" lIns="91440" tIns="45720" rIns="91440" bIns="45720" rtlCol="0" anchor="b">
            <a:normAutofit/>
          </a:bodyPr>
          <a:lstStyle/>
          <a:p>
            <a:pPr algn="ctr"/>
            <a:r>
              <a:rPr lang="en-US" sz="2000" b="1" kern="1200" dirty="0" err="1">
                <a:latin typeface="Arial"/>
                <a:cs typeface="Arial"/>
              </a:rPr>
              <a:t>Programme</a:t>
            </a:r>
            <a:r>
              <a:rPr lang="en-US" sz="2000" b="1" kern="1200" dirty="0">
                <a:latin typeface="Arial"/>
                <a:cs typeface="Arial"/>
              </a:rPr>
              <a:t>: BA (Hons) Business Management</a:t>
            </a:r>
            <a:endParaRPr lang="en-US" sz="2000" kern="1200" dirty="0">
              <a:latin typeface="Arial"/>
              <a:cs typeface="Arial"/>
            </a:endParaRPr>
          </a:p>
          <a:p>
            <a:pPr algn="ctr"/>
            <a:r>
              <a:rPr lang="en-US" sz="2000" b="1" kern="1200">
                <a:latin typeface="Arial"/>
                <a:cs typeface="Arial"/>
              </a:rPr>
              <a:t>Module code: LCBB6022</a:t>
            </a:r>
          </a:p>
          <a:p>
            <a:pPr algn="ctr"/>
            <a:r>
              <a:rPr lang="en-US" sz="2000" b="1" kern="1200">
                <a:latin typeface="Arial"/>
                <a:cs typeface="Arial"/>
              </a:rPr>
              <a:t>Module name: Leadership and Management Theory and Practice</a:t>
            </a:r>
          </a:p>
          <a:p>
            <a:pPr algn="ctr"/>
            <a:r>
              <a:rPr lang="en-US" sz="2000" b="1" kern="1200">
                <a:latin typeface="Arial"/>
                <a:cs typeface="Arial"/>
              </a:rPr>
              <a:t>Student name: Corina Seni</a:t>
            </a:r>
          </a:p>
          <a:p>
            <a:pPr algn="ctr"/>
            <a:r>
              <a:rPr lang="en-US" sz="2000" b="1" kern="1200">
                <a:latin typeface="Arial"/>
                <a:cs typeface="Arial"/>
              </a:rPr>
              <a:t>Student ID: 2217836</a:t>
            </a:r>
          </a:p>
          <a:p>
            <a:pPr algn="ctr"/>
            <a:r>
              <a:rPr lang="en-US" sz="2000" b="1" kern="1200" dirty="0">
                <a:latin typeface="Arial"/>
                <a:cs typeface="Arial"/>
              </a:rPr>
              <a:t>Assignment Title: Component 1 – Practical Individual Presentation</a:t>
            </a:r>
          </a:p>
          <a:p>
            <a:pPr algn="ctr"/>
            <a:r>
              <a:rPr lang="en-US" sz="2000" b="1" kern="1200">
                <a:latin typeface="Arial"/>
                <a:cs typeface="Arial"/>
              </a:rPr>
              <a:t>Lecturer name: </a:t>
            </a:r>
            <a:r>
              <a:rPr lang="en-US" sz="2000" b="1" kern="1200">
                <a:highlight>
                  <a:srgbClr val="FFFFFF"/>
                </a:highlight>
                <a:latin typeface="Arial"/>
                <a:cs typeface="Arial"/>
              </a:rPr>
              <a:t>Rebecca Stewart</a:t>
            </a:r>
            <a:br>
              <a:rPr lang="en-US" sz="1700" kern="1200" dirty="0">
                <a:highlight>
                  <a:srgbClr val="FFFFFF"/>
                </a:highlight>
              </a:rPr>
            </a:br>
            <a:endParaRPr lang="en-US" sz="1700" kern="1200">
              <a:solidFill>
                <a:schemeClr val="tx1"/>
              </a:solidFill>
              <a:highlight>
                <a:srgbClr val="FFFFFF"/>
              </a:highlight>
              <a:latin typeface="+mj-lt"/>
              <a:ea typeface="+mj-ea"/>
              <a:cs typeface="+mj-cs"/>
            </a:endParaRPr>
          </a:p>
        </p:txBody>
      </p:sp>
      <p:pic>
        <p:nvPicPr>
          <p:cNvPr id="3" name="Picture 2" descr="A close-up of a sign&#10;&#10;AI-generated content may be incorrect.">
            <a:extLst>
              <a:ext uri="{FF2B5EF4-FFF2-40B4-BE49-F238E27FC236}">
                <a16:creationId xmlns:a16="http://schemas.microsoft.com/office/drawing/2014/main" id="{34A5CB77-F013-F1E1-D311-3252098319CD}"/>
              </a:ext>
            </a:extLst>
          </p:cNvPr>
          <p:cNvPicPr>
            <a:picLocks noChangeAspect="1"/>
          </p:cNvPicPr>
          <p:nvPr/>
        </p:nvPicPr>
        <p:blipFill>
          <a:blip r:embed="rId2"/>
          <a:stretch>
            <a:fillRect/>
          </a:stretch>
        </p:blipFill>
        <p:spPr>
          <a:xfrm>
            <a:off x="2322956" y="591670"/>
            <a:ext cx="6850930" cy="2337192"/>
          </a:xfrm>
          <a:prstGeom prst="rect">
            <a:avLst/>
          </a:prstGeom>
        </p:spPr>
      </p:pic>
      <p:sp>
        <p:nvSpPr>
          <p:cNvPr id="10" name="sketch line">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5509052"/>
            <a:ext cx="4572000" cy="18288"/>
          </a:xfrm>
          <a:custGeom>
            <a:avLst/>
            <a:gdLst>
              <a:gd name="csX0" fmla="*/ 0 w 4572000"/>
              <a:gd name="csY0" fmla="*/ 0 h 18288"/>
              <a:gd name="csX1" fmla="*/ 515983 w 4572000"/>
              <a:gd name="csY1" fmla="*/ 0 h 18288"/>
              <a:gd name="csX2" fmla="*/ 1031966 w 4572000"/>
              <a:gd name="csY2" fmla="*/ 0 h 18288"/>
              <a:gd name="csX3" fmla="*/ 1639389 w 4572000"/>
              <a:gd name="csY3" fmla="*/ 0 h 18288"/>
              <a:gd name="csX4" fmla="*/ 2383971 w 4572000"/>
              <a:gd name="csY4" fmla="*/ 0 h 18288"/>
              <a:gd name="csX5" fmla="*/ 2945674 w 4572000"/>
              <a:gd name="csY5" fmla="*/ 0 h 18288"/>
              <a:gd name="csX6" fmla="*/ 3507377 w 4572000"/>
              <a:gd name="csY6" fmla="*/ 0 h 18288"/>
              <a:gd name="csX7" fmla="*/ 4572000 w 4572000"/>
              <a:gd name="csY7" fmla="*/ 0 h 18288"/>
              <a:gd name="csX8" fmla="*/ 4572000 w 4572000"/>
              <a:gd name="csY8" fmla="*/ 18288 h 18288"/>
              <a:gd name="csX9" fmla="*/ 3873137 w 4572000"/>
              <a:gd name="csY9" fmla="*/ 18288 h 18288"/>
              <a:gd name="csX10" fmla="*/ 3311434 w 4572000"/>
              <a:gd name="csY10" fmla="*/ 18288 h 18288"/>
              <a:gd name="csX11" fmla="*/ 2749731 w 4572000"/>
              <a:gd name="csY11" fmla="*/ 18288 h 18288"/>
              <a:gd name="csX12" fmla="*/ 2050869 w 4572000"/>
              <a:gd name="csY12" fmla="*/ 18288 h 18288"/>
              <a:gd name="csX13" fmla="*/ 1306286 w 4572000"/>
              <a:gd name="csY13" fmla="*/ 18288 h 18288"/>
              <a:gd name="csX14" fmla="*/ 790303 w 4572000"/>
              <a:gd name="csY14" fmla="*/ 18288 h 18288"/>
              <a:gd name="csX15" fmla="*/ 0 w 4572000"/>
              <a:gd name="csY15" fmla="*/ 18288 h 18288"/>
              <a:gd name="csX16" fmla="*/ 0 w 457200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560601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6A364A-F79A-770A-883E-19F62A79626B}"/>
              </a:ext>
            </a:extLst>
          </p:cNvPr>
          <p:cNvSpPr>
            <a:spLocks noGrp="1"/>
          </p:cNvSpPr>
          <p:nvPr>
            <p:ph type="title"/>
          </p:nvPr>
        </p:nvSpPr>
        <p:spPr>
          <a:xfrm>
            <a:off x="572493" y="238539"/>
            <a:ext cx="11018520" cy="1434415"/>
          </a:xfrm>
        </p:spPr>
        <p:txBody>
          <a:bodyPr anchor="b">
            <a:normAutofit/>
          </a:bodyPr>
          <a:lstStyle/>
          <a:p>
            <a:r>
              <a:rPr lang="en-GB" sz="5400" b="1">
                <a:latin typeface="Arial"/>
                <a:cs typeface="Arial"/>
              </a:rPr>
              <a:t>Introduction</a:t>
            </a:r>
          </a:p>
        </p:txBody>
      </p:sp>
      <p:sp>
        <p:nvSpPr>
          <p:cNvPr id="2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51AD6CE-7FB2-0633-40F1-A833B96E8ED6}"/>
              </a:ext>
            </a:extLst>
          </p:cNvPr>
          <p:cNvSpPr>
            <a:spLocks noGrp="1"/>
          </p:cNvSpPr>
          <p:nvPr>
            <p:ph idx="1"/>
          </p:nvPr>
        </p:nvSpPr>
        <p:spPr>
          <a:xfrm>
            <a:off x="572493" y="2081899"/>
            <a:ext cx="6713552" cy="4362589"/>
          </a:xfrm>
        </p:spPr>
        <p:txBody>
          <a:bodyPr vert="horz" lIns="91440" tIns="45720" rIns="91440" bIns="45720" rtlCol="0" anchor="t">
            <a:normAutofit/>
          </a:bodyPr>
          <a:lstStyle/>
          <a:p>
            <a:pPr>
              <a:buNone/>
            </a:pPr>
            <a:r>
              <a:rPr lang="en-GB" sz="1700" dirty="0">
                <a:latin typeface="Arial"/>
                <a:ea typeface="+mn-lt"/>
                <a:cs typeface="+mn-lt"/>
              </a:rPr>
              <a:t>Leadership in modern organisations is increasingly shaped by globalisation, cultural diversity, and the need for effective cross‑cultural collaboration. As Edith Heard’s reflections suggest, contemporary leadership requires more than technical or administrative competence, it demands the ability to engage empathetically and navigate cultural complexity.</a:t>
            </a:r>
            <a:endParaRPr lang="en-US" sz="1700" dirty="0">
              <a:latin typeface="Arial"/>
              <a:cs typeface="Arial"/>
            </a:endParaRPr>
          </a:p>
          <a:p>
            <a:pPr>
              <a:buNone/>
            </a:pPr>
            <a:r>
              <a:rPr lang="en-GB" sz="1700" dirty="0">
                <a:latin typeface="Arial"/>
                <a:ea typeface="+mn-lt"/>
                <a:cs typeface="+mn-lt"/>
              </a:rPr>
              <a:t>This presentation examines </a:t>
            </a:r>
            <a:r>
              <a:rPr lang="en-GB" sz="1700" b="1" dirty="0">
                <a:latin typeface="Arial"/>
                <a:ea typeface="+mn-lt"/>
                <a:cs typeface="+mn-lt"/>
              </a:rPr>
              <a:t>Emotional Intelligence (EI)</a:t>
            </a:r>
            <a:r>
              <a:rPr lang="en-GB" sz="1700" dirty="0">
                <a:latin typeface="Arial"/>
                <a:ea typeface="+mn-lt"/>
                <a:cs typeface="+mn-lt"/>
              </a:rPr>
              <a:t> and </a:t>
            </a:r>
            <a:r>
              <a:rPr lang="en-GB" sz="1700" b="1" dirty="0">
                <a:latin typeface="Arial"/>
                <a:ea typeface="+mn-lt"/>
                <a:cs typeface="+mn-lt"/>
              </a:rPr>
              <a:t>Cultural Intelligence (CQ)</a:t>
            </a:r>
            <a:r>
              <a:rPr lang="en-GB" sz="1700" dirty="0">
                <a:latin typeface="Arial"/>
                <a:ea typeface="+mn-lt"/>
                <a:cs typeface="+mn-lt"/>
              </a:rPr>
              <a:t> as critical capabilities that support leadership effectiveness in multicultural contexts. Drawing on established theoretical models, it evaluates their strengths and limitations, situates them within broader leadership and management theory, and illustrates their organisational relevance through real‑world business examples.</a:t>
            </a:r>
            <a:endParaRPr lang="en-GB" sz="1700" dirty="0">
              <a:latin typeface="Arial"/>
              <a:cs typeface="Arial"/>
            </a:endParaRPr>
          </a:p>
          <a:p>
            <a:pPr>
              <a:buNone/>
            </a:pPr>
            <a:r>
              <a:rPr lang="en-GB" sz="1700">
                <a:latin typeface="Arial"/>
                <a:ea typeface="+mn-lt"/>
                <a:cs typeface="+mn-lt"/>
              </a:rPr>
              <a:t>Overall, the analysis argues that EI and CQ function as essential enablers of inclusive, adaptive, and relationally effective leadership in diverse organisational environments.</a:t>
            </a:r>
            <a:endParaRPr lang="en-GB" sz="1700">
              <a:latin typeface="Arial"/>
              <a:cs typeface="Arial"/>
            </a:endParaRPr>
          </a:p>
          <a:p>
            <a:pPr marL="0" indent="0">
              <a:buNone/>
            </a:pPr>
            <a:endParaRPr lang="en-GB" sz="1700"/>
          </a:p>
        </p:txBody>
      </p:sp>
      <p:pic>
        <p:nvPicPr>
          <p:cNvPr id="5" name="Picture 4" descr="A diagram of two circles with words&#10;&#10;AI-generated content may be incorrect.">
            <a:extLst>
              <a:ext uri="{FF2B5EF4-FFF2-40B4-BE49-F238E27FC236}">
                <a16:creationId xmlns:a16="http://schemas.microsoft.com/office/drawing/2014/main" id="{3EF7F8FB-1F77-91A5-1E0E-BA37AB24253C}"/>
              </a:ext>
            </a:extLst>
          </p:cNvPr>
          <p:cNvPicPr>
            <a:picLocks noChangeAspect="1"/>
          </p:cNvPicPr>
          <p:nvPr/>
        </p:nvPicPr>
        <p:blipFill>
          <a:blip r:embed="rId2"/>
          <a:srcRect l="20478" r="15306" b="2"/>
          <a:stretch>
            <a:fillRect/>
          </a:stretch>
        </p:blipFill>
        <p:spPr>
          <a:xfrm>
            <a:off x="7601575" y="2210393"/>
            <a:ext cx="3941064" cy="4096512"/>
          </a:xfrm>
          <a:prstGeom prst="rect">
            <a:avLst/>
          </a:prstGeom>
        </p:spPr>
      </p:pic>
    </p:spTree>
    <p:extLst>
      <p:ext uri="{BB962C8B-B14F-4D97-AF65-F5344CB8AC3E}">
        <p14:creationId xmlns:p14="http://schemas.microsoft.com/office/powerpoint/2010/main" val="34519410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C32A6F-9056-5518-9580-CA48050A9570}"/>
              </a:ext>
            </a:extLst>
          </p:cNvPr>
          <p:cNvSpPr>
            <a:spLocks noGrp="1"/>
          </p:cNvSpPr>
          <p:nvPr>
            <p:ph type="title"/>
          </p:nvPr>
        </p:nvSpPr>
        <p:spPr>
          <a:xfrm>
            <a:off x="686834" y="1153572"/>
            <a:ext cx="3200400" cy="4461163"/>
          </a:xfrm>
        </p:spPr>
        <p:txBody>
          <a:bodyPr vert="horz" lIns="91440" tIns="45720" rIns="91440" bIns="45720" rtlCol="0">
            <a:normAutofit/>
          </a:bodyPr>
          <a:lstStyle/>
          <a:p>
            <a:r>
              <a:rPr lang="en-GB" b="1">
                <a:solidFill>
                  <a:srgbClr val="FFFFFF"/>
                </a:solidFill>
                <a:latin typeface="Arial"/>
                <a:ea typeface="+mj-lt"/>
                <a:cs typeface="+mj-lt"/>
              </a:rPr>
              <a:t>Title and Context</a:t>
            </a:r>
            <a:endParaRPr lang="en-GB" b="1">
              <a:solidFill>
                <a:srgbClr val="FFFFFF"/>
              </a:solidFill>
              <a:latin typeface="Aria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E5C9AF9-02AC-F9EF-BB68-00CE75715329}"/>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lgn="ctr">
              <a:buNone/>
            </a:pPr>
            <a:r>
              <a:rPr lang="en-GB" sz="1600" b="1">
                <a:latin typeface="Arial"/>
                <a:ea typeface="+mn-lt"/>
                <a:cs typeface="Arial"/>
              </a:rPr>
              <a:t>Title:</a:t>
            </a:r>
            <a:r>
              <a:rPr lang="en-GB" sz="1500" b="1">
                <a:latin typeface="Arial"/>
                <a:ea typeface="+mn-lt"/>
                <a:cs typeface="Arial"/>
              </a:rPr>
              <a:t> Emotional and Cultural Intelligence in Leadership: Critical Analysis and Application in Multicultural Organisations</a:t>
            </a:r>
            <a:endParaRPr lang="en-US"/>
          </a:p>
          <a:p>
            <a:pPr marL="0" indent="0">
              <a:buNone/>
            </a:pPr>
            <a:endParaRPr lang="en-GB" sz="1500">
              <a:latin typeface="Arial"/>
              <a:ea typeface="+mn-lt"/>
              <a:cs typeface="Arial"/>
            </a:endParaRPr>
          </a:p>
          <a:p>
            <a:pPr marL="0" indent="0">
              <a:buNone/>
            </a:pPr>
            <a:r>
              <a:rPr lang="en-GB" sz="1600" b="1">
                <a:latin typeface="Arial"/>
                <a:ea typeface="+mn-lt"/>
                <a:cs typeface="+mn-lt"/>
              </a:rPr>
              <a:t>Context:</a:t>
            </a:r>
            <a:endParaRPr lang="en-GB" sz="1600">
              <a:latin typeface="Arial"/>
              <a:cs typeface="Arial"/>
            </a:endParaRPr>
          </a:p>
          <a:p>
            <a:pPr marL="342900" indent="-342900"/>
            <a:r>
              <a:rPr lang="en-GB" sz="1500">
                <a:latin typeface="Arial"/>
                <a:ea typeface="+mn-lt"/>
                <a:cs typeface="+mn-lt"/>
              </a:rPr>
              <a:t>Inspired by Edith Heard’s leadership philosophy emphasising empathy, collaboration, and cultural awareness (Heard, 2022).</a:t>
            </a:r>
            <a:endParaRPr lang="en-GB" sz="1500">
              <a:latin typeface="Arial"/>
              <a:cs typeface="Arial"/>
            </a:endParaRPr>
          </a:p>
          <a:p>
            <a:pPr marL="342900" indent="-342900"/>
            <a:r>
              <a:rPr lang="en-GB" sz="1500">
                <a:latin typeface="Arial"/>
                <a:ea typeface="+mn-lt"/>
                <a:cs typeface="+mn-lt"/>
              </a:rPr>
              <a:t>Her experience in multilingual, multicultural environments highlights the growing need for leaders who can navigate diversity with emotional and cultural sensitivity.</a:t>
            </a:r>
            <a:endParaRPr lang="en-GB" sz="1500">
              <a:latin typeface="Arial"/>
              <a:ea typeface="+mn-lt"/>
              <a:cs typeface="Arial"/>
            </a:endParaRPr>
          </a:p>
          <a:p>
            <a:pPr marL="0" indent="0">
              <a:buNone/>
            </a:pPr>
            <a:endParaRPr lang="en-GB" sz="1500">
              <a:latin typeface="Arial"/>
              <a:ea typeface="+mn-lt"/>
              <a:cs typeface="+mn-lt"/>
            </a:endParaRPr>
          </a:p>
          <a:p>
            <a:pPr marL="0" indent="0">
              <a:buNone/>
            </a:pPr>
            <a:r>
              <a:rPr lang="en-GB" sz="1600" b="1">
                <a:latin typeface="Arial"/>
                <a:ea typeface="+mn-lt"/>
                <a:cs typeface="+mn-lt"/>
              </a:rPr>
              <a:t>Why this matters now:</a:t>
            </a:r>
            <a:endParaRPr lang="en-GB" sz="1600">
              <a:latin typeface="Arial"/>
              <a:cs typeface="Arial"/>
            </a:endParaRPr>
          </a:p>
          <a:p>
            <a:pPr marL="342900" indent="-342900"/>
            <a:r>
              <a:rPr lang="en-GB" sz="1500">
                <a:latin typeface="Arial"/>
                <a:ea typeface="+mn-lt"/>
                <a:cs typeface="+mn-lt"/>
              </a:rPr>
              <a:t>Globalisation and hybrid work increase cross-cultural collaboration.</a:t>
            </a:r>
            <a:endParaRPr lang="en-GB" sz="1500">
              <a:latin typeface="Arial"/>
              <a:cs typeface="Arial"/>
            </a:endParaRPr>
          </a:p>
          <a:p>
            <a:pPr marL="342900" indent="-342900"/>
            <a:r>
              <a:rPr lang="en-GB" sz="1500" dirty="0">
                <a:latin typeface="Arial"/>
                <a:ea typeface="+mn-lt"/>
                <a:cs typeface="+mn-lt"/>
              </a:rPr>
              <a:t>Diverse teams requires leaders who can build trust, psychological safety, and shared purpose.</a:t>
            </a:r>
            <a:endParaRPr lang="en-GB" sz="1500" dirty="0">
              <a:latin typeface="Arial"/>
              <a:cs typeface="Arial"/>
            </a:endParaRPr>
          </a:p>
          <a:p>
            <a:pPr marL="342900" indent="-342900"/>
            <a:r>
              <a:rPr lang="en-GB" sz="1500">
                <a:latin typeface="Arial"/>
                <a:ea typeface="+mn-lt"/>
                <a:cs typeface="+mn-lt"/>
              </a:rPr>
              <a:t>EI and CQ are now strategic capabilities for organisational performance.</a:t>
            </a:r>
            <a:endParaRPr lang="en-GB" sz="1500">
              <a:latin typeface="Arial"/>
              <a:cs typeface="Arial"/>
            </a:endParaRPr>
          </a:p>
          <a:p>
            <a:endParaRPr lang="en-GB" sz="1500"/>
          </a:p>
        </p:txBody>
      </p:sp>
    </p:spTree>
    <p:extLst>
      <p:ext uri="{BB962C8B-B14F-4D97-AF65-F5344CB8AC3E}">
        <p14:creationId xmlns:p14="http://schemas.microsoft.com/office/powerpoint/2010/main" val="16537476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78F54B-3137-E061-60FA-C76797CB18BF}"/>
              </a:ext>
            </a:extLst>
          </p:cNvPr>
          <p:cNvSpPr>
            <a:spLocks noGrp="1"/>
          </p:cNvSpPr>
          <p:nvPr>
            <p:ph type="title"/>
          </p:nvPr>
        </p:nvSpPr>
        <p:spPr>
          <a:xfrm>
            <a:off x="841248" y="548640"/>
            <a:ext cx="3600860" cy="5431536"/>
          </a:xfrm>
        </p:spPr>
        <p:txBody>
          <a:bodyPr>
            <a:normAutofit/>
          </a:bodyPr>
          <a:lstStyle/>
          <a:p>
            <a:pPr algn="ctr"/>
            <a:r>
              <a:rPr lang="en-GB" sz="5400" b="1">
                <a:latin typeface="Arial"/>
                <a:ea typeface="+mj-lt"/>
                <a:cs typeface="+mj-lt"/>
              </a:rPr>
              <a:t>Learning Outcomes and Structure</a:t>
            </a:r>
            <a:endParaRPr lang="en-US" sz="5400">
              <a:latin typeface="Arial"/>
              <a:cs typeface="Arial"/>
            </a:endParaRP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E499350-3E8D-23C2-BC9E-FC866B0FF0E7}"/>
              </a:ext>
            </a:extLst>
          </p:cNvPr>
          <p:cNvSpPr>
            <a:spLocks noGrp="1"/>
          </p:cNvSpPr>
          <p:nvPr>
            <p:ph idx="1"/>
          </p:nvPr>
        </p:nvSpPr>
        <p:spPr>
          <a:xfrm>
            <a:off x="5126418" y="552091"/>
            <a:ext cx="6224335" cy="5818222"/>
          </a:xfrm>
        </p:spPr>
        <p:txBody>
          <a:bodyPr vert="horz" lIns="91440" tIns="45720" rIns="91440" bIns="45720" rtlCol="0" anchor="ctr">
            <a:normAutofit/>
          </a:bodyPr>
          <a:lstStyle/>
          <a:p>
            <a:pPr algn="ctr">
              <a:buNone/>
            </a:pPr>
            <a:r>
              <a:rPr lang="en-GB" sz="1700" b="1">
                <a:latin typeface="Arial"/>
                <a:ea typeface="+mn-lt"/>
                <a:cs typeface="+mn-lt"/>
              </a:rPr>
              <a:t>This presentation will:</a:t>
            </a:r>
            <a:endParaRPr lang="en-US" sz="1700">
              <a:latin typeface="Arial"/>
              <a:cs typeface="Arial"/>
            </a:endParaRPr>
          </a:p>
          <a:p>
            <a:pPr>
              <a:buNone/>
            </a:pPr>
            <a:r>
              <a:rPr lang="en-GB" sz="1700">
                <a:latin typeface="Arial"/>
                <a:ea typeface="+mn-lt"/>
                <a:cs typeface="+mn-lt"/>
              </a:rPr>
              <a:t> • Critically evaluate </a:t>
            </a:r>
            <a:r>
              <a:rPr lang="en-GB" sz="1700" b="1">
                <a:latin typeface="Arial"/>
                <a:ea typeface="+mn-lt"/>
                <a:cs typeface="+mn-lt"/>
              </a:rPr>
              <a:t>Emotional Intelligence (EI)</a:t>
            </a:r>
            <a:r>
              <a:rPr lang="en-GB" sz="1700">
                <a:latin typeface="Arial"/>
                <a:ea typeface="+mn-lt"/>
                <a:cs typeface="+mn-lt"/>
              </a:rPr>
              <a:t> and </a:t>
            </a:r>
            <a:r>
              <a:rPr lang="en-GB" sz="1700" b="1">
                <a:latin typeface="Arial"/>
                <a:ea typeface="+mn-lt"/>
                <a:cs typeface="+mn-lt"/>
              </a:rPr>
              <a:t>Cultural Intelligence (CQ)</a:t>
            </a:r>
            <a:r>
              <a:rPr lang="en-GB" sz="1700">
                <a:latin typeface="Arial"/>
                <a:ea typeface="+mn-lt"/>
                <a:cs typeface="+mn-lt"/>
              </a:rPr>
              <a:t>.</a:t>
            </a:r>
            <a:endParaRPr lang="en-GB" sz="1700">
              <a:latin typeface="Arial"/>
              <a:cs typeface="Arial"/>
            </a:endParaRPr>
          </a:p>
          <a:p>
            <a:pPr>
              <a:buNone/>
            </a:pPr>
            <a:r>
              <a:rPr lang="en-GB" sz="1700">
                <a:latin typeface="Arial"/>
                <a:ea typeface="+mn-lt"/>
                <a:cs typeface="+mn-lt"/>
              </a:rPr>
              <a:t> • Compare leadership styles and classical/modern management theories.</a:t>
            </a:r>
            <a:endParaRPr lang="en-GB" sz="1700">
              <a:latin typeface="Arial"/>
              <a:cs typeface="Arial"/>
            </a:endParaRPr>
          </a:p>
          <a:p>
            <a:pPr>
              <a:buNone/>
            </a:pPr>
            <a:r>
              <a:rPr lang="en-GB" sz="1700">
                <a:latin typeface="Arial"/>
                <a:ea typeface="+mn-lt"/>
                <a:cs typeface="+mn-lt"/>
              </a:rPr>
              <a:t> • Apply EI and CQ concepts to multicultural organisational contexts.</a:t>
            </a:r>
            <a:endParaRPr lang="en-GB" sz="1700">
              <a:latin typeface="Arial"/>
              <a:cs typeface="Arial"/>
            </a:endParaRPr>
          </a:p>
          <a:p>
            <a:pPr>
              <a:buNone/>
            </a:pPr>
            <a:r>
              <a:rPr lang="en-GB" sz="1700" b="1">
                <a:latin typeface="Arial"/>
                <a:ea typeface="+mn-lt"/>
                <a:cs typeface="+mn-lt"/>
              </a:rPr>
              <a:t>Structure:</a:t>
            </a:r>
            <a:endParaRPr lang="en-GB" sz="1700">
              <a:latin typeface="Arial"/>
              <a:cs typeface="Arial"/>
            </a:endParaRPr>
          </a:p>
          <a:p>
            <a:pPr>
              <a:buFont typeface="Arial"/>
              <a:buChar char="•"/>
            </a:pPr>
            <a:r>
              <a:rPr lang="en-GB" sz="1700">
                <a:latin typeface="Arial"/>
                <a:ea typeface="+mn-lt"/>
                <a:cs typeface="+mn-lt"/>
              </a:rPr>
              <a:t>Leadership vs Management</a:t>
            </a:r>
            <a:endParaRPr lang="en-GB" sz="1700">
              <a:latin typeface="Arial"/>
              <a:cs typeface="Arial"/>
            </a:endParaRPr>
          </a:p>
          <a:p>
            <a:pPr>
              <a:buFont typeface="Arial"/>
              <a:buChar char="•"/>
            </a:pPr>
            <a:r>
              <a:rPr lang="en-GB" sz="1700">
                <a:latin typeface="Arial"/>
                <a:ea typeface="+mn-lt"/>
                <a:cs typeface="+mn-lt"/>
              </a:rPr>
              <a:t>Classical management foundations</a:t>
            </a:r>
            <a:endParaRPr lang="en-GB" sz="1700">
              <a:latin typeface="Arial"/>
              <a:cs typeface="Arial"/>
            </a:endParaRPr>
          </a:p>
          <a:p>
            <a:pPr>
              <a:buFont typeface="Arial"/>
              <a:buChar char="•"/>
            </a:pPr>
            <a:r>
              <a:rPr lang="en-GB" sz="1700">
                <a:latin typeface="Arial"/>
                <a:ea typeface="+mn-lt"/>
                <a:cs typeface="+mn-lt"/>
              </a:rPr>
              <a:t>Leadership styles</a:t>
            </a:r>
            <a:endParaRPr lang="en-GB" sz="1700">
              <a:latin typeface="Arial"/>
              <a:cs typeface="Arial"/>
            </a:endParaRPr>
          </a:p>
          <a:p>
            <a:pPr>
              <a:buFont typeface="Arial"/>
              <a:buChar char="•"/>
            </a:pPr>
            <a:r>
              <a:rPr lang="en-GB" sz="1700">
                <a:latin typeface="Arial"/>
                <a:ea typeface="+mn-lt"/>
                <a:cs typeface="+mn-lt"/>
              </a:rPr>
              <a:t>EI and CQ models</a:t>
            </a:r>
            <a:endParaRPr lang="en-GB" sz="1700">
              <a:latin typeface="Arial"/>
              <a:cs typeface="Arial"/>
            </a:endParaRPr>
          </a:p>
          <a:p>
            <a:pPr>
              <a:buFont typeface="Arial"/>
              <a:buChar char="•"/>
            </a:pPr>
            <a:r>
              <a:rPr lang="en-GB" sz="1700">
                <a:latin typeface="Arial"/>
                <a:ea typeface="+mn-lt"/>
                <a:cs typeface="+mn-lt"/>
              </a:rPr>
              <a:t>Critical evaluation</a:t>
            </a:r>
            <a:endParaRPr lang="en-GB" sz="1700">
              <a:latin typeface="Arial"/>
              <a:cs typeface="Arial"/>
            </a:endParaRPr>
          </a:p>
          <a:p>
            <a:pPr>
              <a:buFont typeface="Arial"/>
              <a:buChar char="•"/>
            </a:pPr>
            <a:r>
              <a:rPr lang="en-GB" sz="1700">
                <a:latin typeface="Arial"/>
                <a:ea typeface="+mn-lt"/>
                <a:cs typeface="+mn-lt"/>
              </a:rPr>
              <a:t>Business examples</a:t>
            </a:r>
            <a:endParaRPr lang="en-GB" sz="1700">
              <a:latin typeface="Arial"/>
              <a:cs typeface="Arial"/>
            </a:endParaRPr>
          </a:p>
          <a:p>
            <a:pPr>
              <a:buFont typeface="Arial"/>
              <a:buChar char="•"/>
            </a:pPr>
            <a:r>
              <a:rPr lang="en-GB" sz="1700">
                <a:latin typeface="Arial"/>
                <a:ea typeface="+mn-lt"/>
                <a:cs typeface="+mn-lt"/>
              </a:rPr>
              <a:t>Strategy for developing EI and CQ</a:t>
            </a:r>
            <a:endParaRPr lang="en-GB" sz="1700">
              <a:latin typeface="Arial"/>
              <a:cs typeface="Arial"/>
            </a:endParaRPr>
          </a:p>
          <a:p>
            <a:pPr>
              <a:buFont typeface="Arial"/>
              <a:buChar char="•"/>
            </a:pPr>
            <a:r>
              <a:rPr lang="en-GB" sz="1700">
                <a:latin typeface="Arial"/>
                <a:ea typeface="+mn-lt"/>
                <a:cs typeface="+mn-lt"/>
              </a:rPr>
              <a:t>Conclusion and references</a:t>
            </a:r>
            <a:endParaRPr lang="en-GB" sz="1700">
              <a:latin typeface="Arial"/>
              <a:cs typeface="Arial"/>
            </a:endParaRPr>
          </a:p>
          <a:p>
            <a:pPr marL="0" indent="0">
              <a:buNone/>
            </a:pPr>
            <a:endParaRPr lang="en-GB" sz="1700"/>
          </a:p>
        </p:txBody>
      </p:sp>
    </p:spTree>
    <p:extLst>
      <p:ext uri="{BB962C8B-B14F-4D97-AF65-F5344CB8AC3E}">
        <p14:creationId xmlns:p14="http://schemas.microsoft.com/office/powerpoint/2010/main" val="3069159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FD605-CD15-8A50-D0EE-5070EBFC4CEE}"/>
              </a:ext>
            </a:extLst>
          </p:cNvPr>
          <p:cNvSpPr>
            <a:spLocks noGrp="1"/>
          </p:cNvSpPr>
          <p:nvPr>
            <p:ph type="title"/>
          </p:nvPr>
        </p:nvSpPr>
        <p:spPr>
          <a:xfrm>
            <a:off x="838200" y="365125"/>
            <a:ext cx="10515600" cy="882011"/>
          </a:xfrm>
        </p:spPr>
        <p:txBody>
          <a:bodyPr>
            <a:normAutofit/>
          </a:bodyPr>
          <a:lstStyle/>
          <a:p>
            <a:pPr algn="ctr"/>
            <a:r>
              <a:rPr lang="en-GB" sz="3200" b="1">
                <a:latin typeface="Arial"/>
                <a:ea typeface="+mj-lt"/>
                <a:cs typeface="+mj-lt"/>
              </a:rPr>
              <a:t>Defining Leadership and Management </a:t>
            </a:r>
            <a:endParaRPr lang="en-GB" sz="3200" b="1">
              <a:latin typeface="Arial"/>
              <a:cs typeface="Arial"/>
            </a:endParaRPr>
          </a:p>
        </p:txBody>
      </p:sp>
      <p:pic>
        <p:nvPicPr>
          <p:cNvPr id="7" name="Content Placeholder 6" descr="A table of leadership and management&#10;&#10;AI-generated content may be incorrect.">
            <a:extLst>
              <a:ext uri="{FF2B5EF4-FFF2-40B4-BE49-F238E27FC236}">
                <a16:creationId xmlns:a16="http://schemas.microsoft.com/office/drawing/2014/main" id="{E0D8F06F-BFA7-5499-FC62-6F9A994E9A69}"/>
              </a:ext>
            </a:extLst>
          </p:cNvPr>
          <p:cNvPicPr>
            <a:picLocks noGrp="1" noChangeAspect="1"/>
          </p:cNvPicPr>
          <p:nvPr>
            <p:ph idx="1"/>
          </p:nvPr>
        </p:nvPicPr>
        <p:blipFill>
          <a:blip r:embed="rId2"/>
          <a:stretch>
            <a:fillRect/>
          </a:stretch>
        </p:blipFill>
        <p:spPr>
          <a:xfrm>
            <a:off x="1499903" y="1259469"/>
            <a:ext cx="9139320" cy="5466273"/>
          </a:xfrm>
          <a:prstGeom prst="rect">
            <a:avLst/>
          </a:prstGeom>
        </p:spPr>
      </p:pic>
    </p:spTree>
    <p:extLst>
      <p:ext uri="{BB962C8B-B14F-4D97-AF65-F5344CB8AC3E}">
        <p14:creationId xmlns:p14="http://schemas.microsoft.com/office/powerpoint/2010/main" val="27183717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51615E-CED7-0680-F035-434B7048A5DA}"/>
              </a:ext>
            </a:extLst>
          </p:cNvPr>
          <p:cNvSpPr>
            <a:spLocks noGrp="1"/>
          </p:cNvSpPr>
          <p:nvPr>
            <p:ph type="title"/>
          </p:nvPr>
        </p:nvSpPr>
        <p:spPr>
          <a:xfrm>
            <a:off x="686834" y="1153572"/>
            <a:ext cx="3200400" cy="4461163"/>
          </a:xfrm>
        </p:spPr>
        <p:txBody>
          <a:bodyPr>
            <a:normAutofit/>
          </a:bodyPr>
          <a:lstStyle/>
          <a:p>
            <a:r>
              <a:rPr lang="en-GB" sz="3700" b="1">
                <a:solidFill>
                  <a:srgbClr val="FFFFFF"/>
                </a:solidFill>
                <a:latin typeface="Arial"/>
                <a:ea typeface="+mj-lt"/>
                <a:cs typeface="+mj-lt"/>
              </a:rPr>
              <a:t>Classical Management Foundations </a:t>
            </a:r>
            <a:endParaRPr lang="en-US" sz="3700">
              <a:solidFill>
                <a:srgbClr val="FFFFFF"/>
              </a:solidFill>
              <a:latin typeface="Arial"/>
              <a:cs typeface="Aria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5" name="Content Placeholder 2">
            <a:extLst>
              <a:ext uri="{FF2B5EF4-FFF2-40B4-BE49-F238E27FC236}">
                <a16:creationId xmlns:a16="http://schemas.microsoft.com/office/drawing/2014/main" id="{B2A8E8A3-C10D-DF93-63D9-EFCC11F225C7}"/>
              </a:ext>
            </a:extLst>
          </p:cNvPr>
          <p:cNvSpPr>
            <a:spLocks noGrp="1"/>
          </p:cNvSpPr>
          <p:nvPr>
            <p:ph idx="1"/>
          </p:nvPr>
        </p:nvSpPr>
        <p:spPr>
          <a:xfrm>
            <a:off x="4447308" y="591344"/>
            <a:ext cx="6906491" cy="5585619"/>
          </a:xfrm>
        </p:spPr>
        <p:txBody>
          <a:bodyPr vert="horz" lIns="91440" tIns="45720" rIns="91440" bIns="45720" rtlCol="0" anchor="ctr">
            <a:normAutofit/>
          </a:bodyPr>
          <a:lstStyle/>
          <a:p>
            <a:pPr>
              <a:buNone/>
            </a:pPr>
            <a:r>
              <a:rPr lang="en-GB" sz="1800" b="1">
                <a:latin typeface="Arial"/>
                <a:ea typeface="+mn-lt"/>
                <a:cs typeface="+mn-lt"/>
              </a:rPr>
              <a:t>Henri Fayol </a:t>
            </a:r>
            <a:r>
              <a:rPr lang="en-GB" sz="1800">
                <a:latin typeface="Arial"/>
                <a:ea typeface="+mn-lt"/>
                <a:cs typeface="+mn-lt"/>
              </a:rPr>
              <a:t>laid out </a:t>
            </a:r>
            <a:r>
              <a:rPr lang="en-GB" sz="1800" b="1">
                <a:latin typeface="Arial"/>
                <a:ea typeface="+mn-lt"/>
                <a:cs typeface="+mn-lt"/>
              </a:rPr>
              <a:t>14 rules for management</a:t>
            </a:r>
            <a:r>
              <a:rPr lang="en-GB" sz="1800">
                <a:latin typeface="Arial"/>
                <a:ea typeface="+mn-lt"/>
                <a:cs typeface="+mn-lt"/>
              </a:rPr>
              <a:t> aimed at boosting group results. Among those, a few stand out as crucial:</a:t>
            </a:r>
            <a:endParaRPr lang="en-US" sz="1800">
              <a:latin typeface="Arial"/>
              <a:cs typeface="Arial"/>
            </a:endParaRPr>
          </a:p>
          <a:p>
            <a:pPr marL="285750" indent="-285750" algn="ctr">
              <a:buFont typeface="Courier New" panose="020B0604020202020204" pitchFamily="34" charset="0"/>
              <a:buChar char="o"/>
            </a:pPr>
            <a:r>
              <a:rPr lang="en-GB" sz="1800" b="1">
                <a:latin typeface="Arial"/>
                <a:ea typeface="+mn-lt"/>
                <a:cs typeface="+mn-lt"/>
              </a:rPr>
              <a:t>Unity of Command </a:t>
            </a:r>
            <a:r>
              <a:rPr lang="en-GB" sz="1800">
                <a:latin typeface="Arial"/>
                <a:ea typeface="+mn-lt"/>
                <a:cs typeface="+mn-lt"/>
              </a:rPr>
              <a:t>- One step at a time, each worker links to just one boss so things stay clear and smooth across the team.</a:t>
            </a:r>
            <a:endParaRPr lang="en-GB" sz="1800">
              <a:latin typeface="Arial"/>
              <a:cs typeface="Arial"/>
            </a:endParaRPr>
          </a:p>
          <a:p>
            <a:pPr marL="285750" indent="-285750" algn="ctr">
              <a:buFont typeface="Courier New" panose="020B0604020202020204" pitchFamily="34" charset="0"/>
              <a:buChar char="o"/>
            </a:pPr>
            <a:r>
              <a:rPr lang="en-GB" sz="1800" b="1">
                <a:latin typeface="Arial"/>
                <a:ea typeface="+mn-lt"/>
                <a:cs typeface="+mn-lt"/>
              </a:rPr>
              <a:t>Authority </a:t>
            </a:r>
            <a:r>
              <a:rPr lang="en-GB" sz="1800">
                <a:latin typeface="Arial"/>
                <a:ea typeface="+mn-lt"/>
                <a:cs typeface="+mn-lt"/>
              </a:rPr>
              <a:t>- Managers need authority so they can issue directions. Yet it must come with clear duties tied to decisions.</a:t>
            </a:r>
            <a:endParaRPr lang="en-GB" sz="1800">
              <a:latin typeface="Arial"/>
              <a:cs typeface="Arial"/>
            </a:endParaRPr>
          </a:p>
          <a:p>
            <a:pPr marL="285750" indent="-285750" algn="ctr">
              <a:buFont typeface="Courier New" panose="020B0604020202020204" pitchFamily="34" charset="0"/>
              <a:buChar char="o"/>
            </a:pPr>
            <a:r>
              <a:rPr lang="en-GB" sz="1800" b="1">
                <a:latin typeface="Arial"/>
                <a:ea typeface="+mn-lt"/>
                <a:cs typeface="+mn-lt"/>
              </a:rPr>
              <a:t>Equity </a:t>
            </a:r>
            <a:r>
              <a:rPr lang="en-GB" sz="1800">
                <a:latin typeface="Arial"/>
                <a:ea typeface="+mn-lt"/>
                <a:cs typeface="+mn-lt"/>
              </a:rPr>
              <a:t>- People at work deserve honest treatment. Respect matters just as much as equal chances do. A balanced approach builds trust over time instead of pressure. Fairness shows up in small moments more than big announcements ever could.</a:t>
            </a:r>
            <a:endParaRPr lang="en-GB" sz="1800">
              <a:latin typeface="Arial"/>
              <a:cs typeface="Arial"/>
            </a:endParaRPr>
          </a:p>
          <a:p>
            <a:pPr marL="285750" indent="-285750" algn="ctr">
              <a:buFont typeface="Courier New" panose="020B0604020202020204" pitchFamily="34" charset="0"/>
              <a:buChar char="o"/>
            </a:pPr>
            <a:r>
              <a:rPr lang="en-GB" sz="1800" b="1">
                <a:latin typeface="Arial"/>
                <a:ea typeface="+mn-lt"/>
                <a:cs typeface="+mn-lt"/>
              </a:rPr>
              <a:t>Esprit de Corps</a:t>
            </a:r>
            <a:r>
              <a:rPr lang="en-GB" sz="1800">
                <a:latin typeface="Arial"/>
                <a:ea typeface="+mn-lt"/>
                <a:cs typeface="+mn-lt"/>
              </a:rPr>
              <a:t> - What holds groups together might simply be shared purpose. Team spirit and unity often lift spirits when things get tough.</a:t>
            </a:r>
            <a:endParaRPr lang="en-GB" sz="1800">
              <a:latin typeface="Arial"/>
              <a:cs typeface="Arial"/>
            </a:endParaRPr>
          </a:p>
          <a:p>
            <a:pPr>
              <a:buNone/>
            </a:pPr>
            <a:endParaRPr lang="en-GB" sz="1800">
              <a:latin typeface="Arial"/>
              <a:ea typeface="+mn-lt"/>
              <a:cs typeface="+mn-lt"/>
            </a:endParaRPr>
          </a:p>
          <a:p>
            <a:pPr>
              <a:buNone/>
            </a:pPr>
            <a:r>
              <a:rPr lang="en-GB" sz="1800" dirty="0">
                <a:latin typeface="Arial"/>
                <a:ea typeface="+mn-lt"/>
                <a:cs typeface="+mn-lt"/>
              </a:rPr>
              <a:t>Though Fayol’s method leans heavily on order and rank being mechanistic, ideas like fairness and group morale already </a:t>
            </a:r>
            <a:r>
              <a:rPr lang="en-GB" sz="1800">
                <a:latin typeface="Arial"/>
                <a:ea typeface="+mn-lt"/>
                <a:cs typeface="+mn-lt"/>
              </a:rPr>
              <a:t>showed awareness of people in groups (Fayol, 1949).</a:t>
            </a:r>
            <a:endParaRPr lang="en-GB" sz="1800">
              <a:latin typeface="Arial"/>
              <a:ea typeface="+mn-lt"/>
              <a:cs typeface="Arial"/>
            </a:endParaRPr>
          </a:p>
          <a:p>
            <a:pPr marL="0" indent="0">
              <a:buNone/>
            </a:pPr>
            <a:endParaRPr lang="en-GB" sz="1800"/>
          </a:p>
        </p:txBody>
      </p:sp>
    </p:spTree>
    <p:extLst>
      <p:ext uri="{BB962C8B-B14F-4D97-AF65-F5344CB8AC3E}">
        <p14:creationId xmlns:p14="http://schemas.microsoft.com/office/powerpoint/2010/main" val="15432132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631514-398E-2B22-AB48-24126306744F}"/>
              </a:ext>
            </a:extLst>
          </p:cNvPr>
          <p:cNvSpPr>
            <a:spLocks noGrp="1"/>
          </p:cNvSpPr>
          <p:nvPr>
            <p:ph type="title"/>
          </p:nvPr>
        </p:nvSpPr>
        <p:spPr>
          <a:xfrm>
            <a:off x="395466" y="1200109"/>
            <a:ext cx="3021476" cy="3192515"/>
          </a:xfrm>
        </p:spPr>
        <p:txBody>
          <a:bodyPr vert="horz" lIns="91440" tIns="45720" rIns="91440" bIns="45720" rtlCol="0" anchor="b">
            <a:normAutofit/>
          </a:bodyPr>
          <a:lstStyle/>
          <a:p>
            <a:r>
              <a:rPr lang="en-US" sz="4000" b="1" kern="1200">
                <a:latin typeface="Arial"/>
                <a:cs typeface="Arial"/>
              </a:rPr>
              <a:t>Leadership Styles Spectrum </a:t>
            </a:r>
          </a:p>
        </p:txBody>
      </p:sp>
      <p:sp>
        <p:nvSpPr>
          <p:cNvPr id="77"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table with text on it&#10;&#10;AI-generated content may be incorrect.">
            <a:extLst>
              <a:ext uri="{FF2B5EF4-FFF2-40B4-BE49-F238E27FC236}">
                <a16:creationId xmlns:a16="http://schemas.microsoft.com/office/drawing/2014/main" id="{F87D2ED0-117A-1BD1-7872-7E2BC5946642}"/>
              </a:ext>
            </a:extLst>
          </p:cNvPr>
          <p:cNvPicPr>
            <a:picLocks noGrp="1" noChangeAspect="1"/>
          </p:cNvPicPr>
          <p:nvPr>
            <p:ph idx="1"/>
          </p:nvPr>
        </p:nvPicPr>
        <p:blipFill>
          <a:blip r:embed="rId2"/>
          <a:stretch>
            <a:fillRect/>
          </a:stretch>
        </p:blipFill>
        <p:spPr>
          <a:xfrm>
            <a:off x="4040463" y="945844"/>
            <a:ext cx="7786116" cy="49600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484263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87F78A-7574-93BD-C1F8-838C4EFEA979}"/>
              </a:ext>
            </a:extLst>
          </p:cNvPr>
          <p:cNvSpPr>
            <a:spLocks noGrp="1"/>
          </p:cNvSpPr>
          <p:nvPr>
            <p:ph type="title"/>
          </p:nvPr>
        </p:nvSpPr>
        <p:spPr>
          <a:xfrm>
            <a:off x="630936" y="639520"/>
            <a:ext cx="3429000" cy="1719072"/>
          </a:xfrm>
        </p:spPr>
        <p:txBody>
          <a:bodyPr vert="horz" lIns="91440" tIns="45720" rIns="91440" bIns="45720" rtlCol="0" anchor="b">
            <a:normAutofit/>
          </a:bodyPr>
          <a:lstStyle/>
          <a:p>
            <a:r>
              <a:rPr lang="en-US" sz="3800" b="1" kern="1200">
                <a:solidFill>
                  <a:schemeClr val="tx1"/>
                </a:solidFill>
                <a:latin typeface="+mj-lt"/>
                <a:ea typeface="+mj-ea"/>
                <a:cs typeface="+mj-cs"/>
              </a:rPr>
              <a:t>Management Assumptions About People </a:t>
            </a:r>
            <a:endParaRPr lang="en-US" sz="3800" kern="1200">
              <a:solidFill>
                <a:schemeClr val="tx1"/>
              </a:solidFill>
              <a:latin typeface="+mj-lt"/>
              <a:ea typeface="+mj-ea"/>
              <a:cs typeface="+mj-cs"/>
            </a:endParaRPr>
          </a:p>
        </p:txBody>
      </p:sp>
      <p:sp>
        <p:nvSpPr>
          <p:cNvPr id="1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F8E18C0-E362-6E99-185E-0AF7DE641CD1}"/>
              </a:ext>
            </a:extLst>
          </p:cNvPr>
          <p:cNvSpPr txBox="1"/>
          <p:nvPr/>
        </p:nvSpPr>
        <p:spPr>
          <a:xfrm>
            <a:off x="643636" y="2807208"/>
            <a:ext cx="3556000" cy="341071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600"/>
              </a:spcAft>
            </a:pPr>
            <a:r>
              <a:rPr lang="en-US" sz="1400">
                <a:latin typeface="Arial"/>
                <a:cs typeface="Arial"/>
              </a:rPr>
              <a:t>When leaders believe people can take part responsibly, they often invite input, trust choices, give freedom. Such mindset shifts how work gets done (McGregor, 1960).</a:t>
            </a:r>
          </a:p>
          <a:p>
            <a:pPr>
              <a:lnSpc>
                <a:spcPct val="90000"/>
              </a:lnSpc>
              <a:spcAft>
                <a:spcPts val="600"/>
              </a:spcAft>
            </a:pPr>
            <a:endParaRPr lang="en-US" sz="1400" dirty="0">
              <a:highlight>
                <a:srgbClr val="FFFFFF"/>
              </a:highlight>
              <a:latin typeface="Arial"/>
              <a:cs typeface="Arial"/>
            </a:endParaRPr>
          </a:p>
          <a:p>
            <a:pPr>
              <a:lnSpc>
                <a:spcPct val="90000"/>
              </a:lnSpc>
              <a:spcAft>
                <a:spcPts val="600"/>
              </a:spcAft>
            </a:pPr>
            <a:r>
              <a:rPr lang="en-US" sz="1400">
                <a:highlight>
                  <a:srgbClr val="FFFFFF"/>
                </a:highlight>
                <a:latin typeface="Arial"/>
                <a:cs typeface="Arial"/>
              </a:rPr>
              <a:t>Trust shapes Theory Y leadership, not rules or titles. Relationships built on honesty hold it together. Confidence between people matters most. Respect goes both ways, quietly steering decisions.</a:t>
            </a:r>
            <a:endParaRPr lang="en-US" sz="1400">
              <a:latin typeface="Arial"/>
              <a:cs typeface="Arial"/>
            </a:endParaRPr>
          </a:p>
          <a:p>
            <a:pPr>
              <a:lnSpc>
                <a:spcPct val="90000"/>
              </a:lnSpc>
              <a:spcAft>
                <a:spcPts val="600"/>
              </a:spcAft>
            </a:pPr>
            <a:endParaRPr lang="en-US" sz="1400" dirty="0">
              <a:highlight>
                <a:srgbClr val="FFFFFF"/>
              </a:highlight>
              <a:latin typeface="Arial"/>
              <a:cs typeface="Arial"/>
            </a:endParaRPr>
          </a:p>
          <a:p>
            <a:pPr>
              <a:lnSpc>
                <a:spcPct val="90000"/>
              </a:lnSpc>
              <a:spcAft>
                <a:spcPts val="600"/>
              </a:spcAft>
            </a:pPr>
            <a:r>
              <a:rPr lang="en-US" sz="1400">
                <a:highlight>
                  <a:srgbClr val="FFFFFF"/>
                </a:highlight>
                <a:latin typeface="Arial"/>
                <a:cs typeface="Arial"/>
              </a:rPr>
              <a:t>At Theory Z, people think that when workers trust their employer, they tend to stay committed and work better over time (Ouchi, 1981).</a:t>
            </a:r>
            <a:endParaRPr lang="en-US" sz="1100">
              <a:latin typeface="Arial"/>
              <a:cs typeface="Arial"/>
            </a:endParaRPr>
          </a:p>
          <a:p>
            <a:pPr indent="-228600">
              <a:lnSpc>
                <a:spcPct val="90000"/>
              </a:lnSpc>
              <a:spcAft>
                <a:spcPts val="600"/>
              </a:spcAft>
              <a:buFont typeface="Arial" panose="020B0604020202020204" pitchFamily="34" charset="0"/>
              <a:buChar char="•"/>
            </a:pPr>
            <a:endParaRPr lang="en-US" sz="1200">
              <a:highlight>
                <a:srgbClr val="FFFFFF"/>
              </a:highlight>
            </a:endParaRPr>
          </a:p>
          <a:p>
            <a:pPr indent="-228600">
              <a:lnSpc>
                <a:spcPct val="90000"/>
              </a:lnSpc>
              <a:spcAft>
                <a:spcPts val="600"/>
              </a:spcAft>
              <a:buFont typeface="Arial" panose="020B0604020202020204" pitchFamily="34" charset="0"/>
              <a:buChar char="•"/>
            </a:pPr>
            <a:endParaRPr lang="en-US" sz="1200"/>
          </a:p>
        </p:txBody>
      </p:sp>
      <p:pic>
        <p:nvPicPr>
          <p:cNvPr id="4" name="Content Placeholder 3" descr="Human Resource Management And Application Of McGregor's X and Y in ...">
            <a:extLst>
              <a:ext uri="{FF2B5EF4-FFF2-40B4-BE49-F238E27FC236}">
                <a16:creationId xmlns:a16="http://schemas.microsoft.com/office/drawing/2014/main" id="{C8986847-D25F-65A5-DEC2-ABFCB8D6B032}"/>
              </a:ext>
            </a:extLst>
          </p:cNvPr>
          <p:cNvPicPr>
            <a:picLocks noGrp="1" noChangeAspect="1"/>
          </p:cNvPicPr>
          <p:nvPr>
            <p:ph idx="1"/>
          </p:nvPr>
        </p:nvPicPr>
        <p:blipFill>
          <a:blip r:embed="rId2"/>
          <a:srcRect t="968" r="233" b="11869"/>
          <a:stretch>
            <a:fillRect/>
          </a:stretch>
        </p:blipFill>
        <p:spPr>
          <a:xfrm>
            <a:off x="4806696" y="1059465"/>
            <a:ext cx="6903720" cy="4739069"/>
          </a:xfrm>
          <a:prstGeom prst="rect">
            <a:avLst/>
          </a:prstGeom>
        </p:spPr>
      </p:pic>
    </p:spTree>
    <p:extLst>
      <p:ext uri="{BB962C8B-B14F-4D97-AF65-F5344CB8AC3E}">
        <p14:creationId xmlns:p14="http://schemas.microsoft.com/office/powerpoint/2010/main" val="3638625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78647A-793B-FD93-043C-257AB168A66D}"/>
              </a:ext>
            </a:extLst>
          </p:cNvPr>
          <p:cNvSpPr>
            <a:spLocks noGrp="1"/>
          </p:cNvSpPr>
          <p:nvPr>
            <p:ph type="title"/>
          </p:nvPr>
        </p:nvSpPr>
        <p:spPr>
          <a:xfrm>
            <a:off x="630936" y="640080"/>
            <a:ext cx="4818888" cy="1481328"/>
          </a:xfrm>
        </p:spPr>
        <p:txBody>
          <a:bodyPr anchor="b">
            <a:normAutofit/>
          </a:bodyPr>
          <a:lstStyle/>
          <a:p>
            <a:r>
              <a:rPr lang="en-GB" sz="3000" b="1">
                <a:latin typeface="Arial"/>
                <a:ea typeface="+mj-lt"/>
                <a:cs typeface="+mj-lt"/>
              </a:rPr>
              <a:t>Emotional Intelligence (EI): Concept and Model</a:t>
            </a:r>
            <a:r>
              <a:rPr lang="en-GB" sz="3000">
                <a:ea typeface="+mj-lt"/>
                <a:cs typeface="+mj-lt"/>
              </a:rPr>
              <a:t> </a:t>
            </a:r>
            <a:endParaRPr lang="en-GB" sz="3000"/>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B822277-841D-1AB3-C3BF-AC72C94703D7}"/>
              </a:ext>
            </a:extLst>
          </p:cNvPr>
          <p:cNvSpPr>
            <a:spLocks noGrp="1"/>
          </p:cNvSpPr>
          <p:nvPr>
            <p:ph idx="1"/>
          </p:nvPr>
        </p:nvSpPr>
        <p:spPr>
          <a:xfrm>
            <a:off x="630936" y="2660904"/>
            <a:ext cx="4818888" cy="3547872"/>
          </a:xfrm>
        </p:spPr>
        <p:txBody>
          <a:bodyPr vert="horz" lIns="91440" tIns="45720" rIns="91440" bIns="45720" rtlCol="0" anchor="t">
            <a:normAutofit lnSpcReduction="10000"/>
          </a:bodyPr>
          <a:lstStyle/>
          <a:p>
            <a:pPr marL="0" indent="0" algn="ctr">
              <a:lnSpc>
                <a:spcPct val="150000"/>
              </a:lnSpc>
              <a:buNone/>
            </a:pPr>
            <a:r>
              <a:rPr lang="en-GB" sz="2200" dirty="0">
                <a:latin typeface="Arial"/>
                <a:ea typeface="+mn-lt"/>
                <a:cs typeface="+mn-lt"/>
              </a:rPr>
              <a:t>The ability to identify our own emotions as well as those of others, to inspire ourselves, and to effectively manage emotions in both our personal and interpersonal relationships is known as emotional intelligence. (Goleman, 1998).</a:t>
            </a:r>
            <a:endParaRPr lang="en-US"/>
          </a:p>
          <a:p>
            <a:pPr marL="0" indent="0">
              <a:buNone/>
            </a:pPr>
            <a:endParaRPr lang="en-GB" sz="2200"/>
          </a:p>
        </p:txBody>
      </p:sp>
      <p:pic>
        <p:nvPicPr>
          <p:cNvPr id="4" name="Picture 3" descr="A diagram of different components of a self-awareness&#10;&#10;AI-generated content may be incorrect.">
            <a:extLst>
              <a:ext uri="{FF2B5EF4-FFF2-40B4-BE49-F238E27FC236}">
                <a16:creationId xmlns:a16="http://schemas.microsoft.com/office/drawing/2014/main" id="{0C692780-4F36-9EB3-3501-3F5C0D28B25C}"/>
              </a:ext>
            </a:extLst>
          </p:cNvPr>
          <p:cNvPicPr>
            <a:picLocks noChangeAspect="1"/>
          </p:cNvPicPr>
          <p:nvPr/>
        </p:nvPicPr>
        <p:blipFill>
          <a:blip r:embed="rId2"/>
          <a:stretch>
            <a:fillRect/>
          </a:stretch>
        </p:blipFill>
        <p:spPr>
          <a:xfrm>
            <a:off x="6099048" y="1920966"/>
            <a:ext cx="5458968" cy="4028278"/>
          </a:xfrm>
          <a:prstGeom prst="rect">
            <a:avLst/>
          </a:prstGeom>
        </p:spPr>
      </p:pic>
    </p:spTree>
    <p:extLst>
      <p:ext uri="{BB962C8B-B14F-4D97-AF65-F5344CB8AC3E}">
        <p14:creationId xmlns:p14="http://schemas.microsoft.com/office/powerpoint/2010/main" val="11091995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8908DB7-C3A6-4FCB-9820-CEE02B398C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2470AD-519E-D257-144C-302531BC6A93}"/>
              </a:ext>
            </a:extLst>
          </p:cNvPr>
          <p:cNvSpPr>
            <a:spLocks noGrp="1"/>
          </p:cNvSpPr>
          <p:nvPr>
            <p:ph type="title"/>
          </p:nvPr>
        </p:nvSpPr>
        <p:spPr>
          <a:xfrm>
            <a:off x="630936" y="640823"/>
            <a:ext cx="3419856" cy="5583148"/>
          </a:xfrm>
        </p:spPr>
        <p:txBody>
          <a:bodyPr anchor="ctr">
            <a:normAutofit/>
          </a:bodyPr>
          <a:lstStyle/>
          <a:p>
            <a:pPr algn="ctr"/>
            <a:r>
              <a:rPr lang="en-GB" sz="4800" b="1">
                <a:latin typeface="Arial"/>
                <a:ea typeface="+mj-lt"/>
                <a:cs typeface="+mj-lt"/>
              </a:rPr>
              <a:t>Critical Evaluation of EI </a:t>
            </a:r>
            <a:endParaRPr lang="en-US" sz="4800">
              <a:latin typeface="Arial"/>
              <a:cs typeface="Arial"/>
            </a:endParaRPr>
          </a:p>
        </p:txBody>
      </p:sp>
      <p:sp>
        <p:nvSpPr>
          <p:cNvPr id="13" name="sketch line">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267200" y="630936"/>
            <a:ext cx="18288" cy="5590381"/>
          </a:xfrm>
          <a:custGeom>
            <a:avLst/>
            <a:gdLst>
              <a:gd name="csX0" fmla="*/ 0 w 18288"/>
              <a:gd name="csY0" fmla="*/ 0 h 5590381"/>
              <a:gd name="csX1" fmla="*/ 18288 w 18288"/>
              <a:gd name="csY1" fmla="*/ 0 h 5590381"/>
              <a:gd name="csX2" fmla="*/ 18288 w 18288"/>
              <a:gd name="csY2" fmla="*/ 754701 h 5590381"/>
              <a:gd name="csX3" fmla="*/ 18288 w 18288"/>
              <a:gd name="csY3" fmla="*/ 1565307 h 5590381"/>
              <a:gd name="csX4" fmla="*/ 18288 w 18288"/>
              <a:gd name="csY4" fmla="*/ 2152297 h 5590381"/>
              <a:gd name="csX5" fmla="*/ 18288 w 18288"/>
              <a:gd name="csY5" fmla="*/ 2906998 h 5590381"/>
              <a:gd name="csX6" fmla="*/ 18288 w 18288"/>
              <a:gd name="csY6" fmla="*/ 3549892 h 5590381"/>
              <a:gd name="csX7" fmla="*/ 18288 w 18288"/>
              <a:gd name="csY7" fmla="*/ 4080978 h 5590381"/>
              <a:gd name="csX8" fmla="*/ 18288 w 18288"/>
              <a:gd name="csY8" fmla="*/ 4835680 h 5590381"/>
              <a:gd name="csX9" fmla="*/ 18288 w 18288"/>
              <a:gd name="csY9" fmla="*/ 5590381 h 5590381"/>
              <a:gd name="csX10" fmla="*/ 0 w 18288"/>
              <a:gd name="csY10" fmla="*/ 5590381 h 5590381"/>
              <a:gd name="csX11" fmla="*/ 0 w 18288"/>
              <a:gd name="csY11" fmla="*/ 4835680 h 5590381"/>
              <a:gd name="csX12" fmla="*/ 0 w 18288"/>
              <a:gd name="csY12" fmla="*/ 4304593 h 5590381"/>
              <a:gd name="csX13" fmla="*/ 0 w 18288"/>
              <a:gd name="csY13" fmla="*/ 3773507 h 5590381"/>
              <a:gd name="csX14" fmla="*/ 0 w 18288"/>
              <a:gd name="csY14" fmla="*/ 3186517 h 5590381"/>
              <a:gd name="csX15" fmla="*/ 0 w 18288"/>
              <a:gd name="csY15" fmla="*/ 2487720 h 5590381"/>
              <a:gd name="csX16" fmla="*/ 0 w 18288"/>
              <a:gd name="csY16" fmla="*/ 1956633 h 5590381"/>
              <a:gd name="csX17" fmla="*/ 0 w 18288"/>
              <a:gd name="csY17" fmla="*/ 1425547 h 5590381"/>
              <a:gd name="csX18" fmla="*/ 0 w 18288"/>
              <a:gd name="csY18" fmla="*/ 614942 h 5590381"/>
              <a:gd name="csX19" fmla="*/ 0 w 18288"/>
              <a:gd name="csY19" fmla="*/ 0 h 55903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Lst>
            <a:rect l="l" t="t" r="r" b="b"/>
            <a:pathLst>
              <a:path w="18288" h="5590381" fill="none" extrusionOk="0">
                <a:moveTo>
                  <a:pt x="0" y="0"/>
                </a:moveTo>
                <a:cubicBezTo>
                  <a:pt x="7726" y="-435"/>
                  <a:pt x="14198" y="437"/>
                  <a:pt x="18288" y="0"/>
                </a:cubicBezTo>
                <a:cubicBezTo>
                  <a:pt x="-5226" y="225076"/>
                  <a:pt x="46275" y="562283"/>
                  <a:pt x="18288" y="754701"/>
                </a:cubicBezTo>
                <a:cubicBezTo>
                  <a:pt x="-9699" y="947119"/>
                  <a:pt x="30081" y="1239251"/>
                  <a:pt x="18288" y="1565307"/>
                </a:cubicBezTo>
                <a:cubicBezTo>
                  <a:pt x="6495" y="1891363"/>
                  <a:pt x="7160" y="1999140"/>
                  <a:pt x="18288" y="2152297"/>
                </a:cubicBezTo>
                <a:cubicBezTo>
                  <a:pt x="29417" y="2305454"/>
                  <a:pt x="28705" y="2598333"/>
                  <a:pt x="18288" y="2906998"/>
                </a:cubicBezTo>
                <a:cubicBezTo>
                  <a:pt x="7871" y="3215663"/>
                  <a:pt x="35263" y="3327412"/>
                  <a:pt x="18288" y="3549892"/>
                </a:cubicBezTo>
                <a:cubicBezTo>
                  <a:pt x="1313" y="3772372"/>
                  <a:pt x="38561" y="3843836"/>
                  <a:pt x="18288" y="4080978"/>
                </a:cubicBezTo>
                <a:cubicBezTo>
                  <a:pt x="-1985" y="4318120"/>
                  <a:pt x="-3806" y="4511166"/>
                  <a:pt x="18288" y="4835680"/>
                </a:cubicBezTo>
                <a:cubicBezTo>
                  <a:pt x="40382" y="5160194"/>
                  <a:pt x="-13070" y="5401748"/>
                  <a:pt x="18288" y="5590381"/>
                </a:cubicBezTo>
                <a:cubicBezTo>
                  <a:pt x="12010" y="5589863"/>
                  <a:pt x="6799" y="5589982"/>
                  <a:pt x="0" y="5590381"/>
                </a:cubicBezTo>
                <a:cubicBezTo>
                  <a:pt x="-6480" y="5250523"/>
                  <a:pt x="-32148" y="5052531"/>
                  <a:pt x="0" y="4835680"/>
                </a:cubicBezTo>
                <a:cubicBezTo>
                  <a:pt x="32148" y="4618829"/>
                  <a:pt x="5352" y="4496374"/>
                  <a:pt x="0" y="4304593"/>
                </a:cubicBezTo>
                <a:cubicBezTo>
                  <a:pt x="-5352" y="4112812"/>
                  <a:pt x="9645" y="3919423"/>
                  <a:pt x="0" y="3773507"/>
                </a:cubicBezTo>
                <a:cubicBezTo>
                  <a:pt x="-9645" y="3627591"/>
                  <a:pt x="-10654" y="3330687"/>
                  <a:pt x="0" y="3186517"/>
                </a:cubicBezTo>
                <a:cubicBezTo>
                  <a:pt x="10654" y="3042347"/>
                  <a:pt x="18181" y="2635923"/>
                  <a:pt x="0" y="2487720"/>
                </a:cubicBezTo>
                <a:cubicBezTo>
                  <a:pt x="-18181" y="2339517"/>
                  <a:pt x="-7947" y="2113537"/>
                  <a:pt x="0" y="1956633"/>
                </a:cubicBezTo>
                <a:cubicBezTo>
                  <a:pt x="7947" y="1799729"/>
                  <a:pt x="-15145" y="1657735"/>
                  <a:pt x="0" y="1425547"/>
                </a:cubicBezTo>
                <a:cubicBezTo>
                  <a:pt x="15145" y="1193359"/>
                  <a:pt x="-23832" y="948054"/>
                  <a:pt x="0" y="614942"/>
                </a:cubicBezTo>
                <a:cubicBezTo>
                  <a:pt x="23832" y="281831"/>
                  <a:pt x="2816" y="129878"/>
                  <a:pt x="0" y="0"/>
                </a:cubicBezTo>
                <a:close/>
              </a:path>
              <a:path w="18288" h="5590381" stroke="0" extrusionOk="0">
                <a:moveTo>
                  <a:pt x="0" y="0"/>
                </a:moveTo>
                <a:cubicBezTo>
                  <a:pt x="5871" y="848"/>
                  <a:pt x="11713" y="-200"/>
                  <a:pt x="18288" y="0"/>
                </a:cubicBezTo>
                <a:cubicBezTo>
                  <a:pt x="41141" y="165299"/>
                  <a:pt x="3613" y="427555"/>
                  <a:pt x="18288" y="698798"/>
                </a:cubicBezTo>
                <a:cubicBezTo>
                  <a:pt x="32963" y="970041"/>
                  <a:pt x="19680" y="1226199"/>
                  <a:pt x="18288" y="1397595"/>
                </a:cubicBezTo>
                <a:cubicBezTo>
                  <a:pt x="16896" y="1568991"/>
                  <a:pt x="38798" y="1794517"/>
                  <a:pt x="18288" y="2152297"/>
                </a:cubicBezTo>
                <a:cubicBezTo>
                  <a:pt x="-2222" y="2510077"/>
                  <a:pt x="40846" y="2594424"/>
                  <a:pt x="18288" y="2739287"/>
                </a:cubicBezTo>
                <a:cubicBezTo>
                  <a:pt x="-4270" y="2884150"/>
                  <a:pt x="27117" y="3129706"/>
                  <a:pt x="18288" y="3493988"/>
                </a:cubicBezTo>
                <a:cubicBezTo>
                  <a:pt x="9459" y="3858270"/>
                  <a:pt x="54201" y="4041447"/>
                  <a:pt x="18288" y="4304593"/>
                </a:cubicBezTo>
                <a:cubicBezTo>
                  <a:pt x="-17625" y="4567740"/>
                  <a:pt x="49627" y="5149125"/>
                  <a:pt x="18288" y="5590381"/>
                </a:cubicBezTo>
                <a:cubicBezTo>
                  <a:pt x="10860" y="5590744"/>
                  <a:pt x="7568" y="5590157"/>
                  <a:pt x="0" y="5590381"/>
                </a:cubicBezTo>
                <a:cubicBezTo>
                  <a:pt x="36767" y="5266821"/>
                  <a:pt x="-16223" y="5116146"/>
                  <a:pt x="0" y="4835680"/>
                </a:cubicBezTo>
                <a:cubicBezTo>
                  <a:pt x="16223" y="4555214"/>
                  <a:pt x="-16316" y="4356490"/>
                  <a:pt x="0" y="4136882"/>
                </a:cubicBezTo>
                <a:cubicBezTo>
                  <a:pt x="16316" y="3917274"/>
                  <a:pt x="8005" y="3773465"/>
                  <a:pt x="0" y="3549892"/>
                </a:cubicBezTo>
                <a:cubicBezTo>
                  <a:pt x="-8005" y="3326319"/>
                  <a:pt x="27623" y="3052456"/>
                  <a:pt x="0" y="2851094"/>
                </a:cubicBezTo>
                <a:cubicBezTo>
                  <a:pt x="-27623" y="2649732"/>
                  <a:pt x="5614" y="2455815"/>
                  <a:pt x="0" y="2264104"/>
                </a:cubicBezTo>
                <a:cubicBezTo>
                  <a:pt x="-5614" y="2072393"/>
                  <a:pt x="22598" y="1990723"/>
                  <a:pt x="0" y="1733018"/>
                </a:cubicBezTo>
                <a:cubicBezTo>
                  <a:pt x="-22598" y="1475313"/>
                  <a:pt x="-6965" y="1369123"/>
                  <a:pt x="0" y="1090124"/>
                </a:cubicBezTo>
                <a:cubicBezTo>
                  <a:pt x="6965" y="811125"/>
                  <a:pt x="-19273" y="50704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3114097614">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diagram of emotional intelligence&#10;&#10;AI-generated content may be incorrect.">
            <a:extLst>
              <a:ext uri="{FF2B5EF4-FFF2-40B4-BE49-F238E27FC236}">
                <a16:creationId xmlns:a16="http://schemas.microsoft.com/office/drawing/2014/main" id="{EE38B319-7D2C-E202-345B-8BB2F39C27AA}"/>
              </a:ext>
            </a:extLst>
          </p:cNvPr>
          <p:cNvPicPr>
            <a:picLocks noChangeAspect="1"/>
          </p:cNvPicPr>
          <p:nvPr/>
        </p:nvPicPr>
        <p:blipFill>
          <a:blip r:embed="rId2"/>
          <a:stretch>
            <a:fillRect/>
          </a:stretch>
        </p:blipFill>
        <p:spPr>
          <a:xfrm>
            <a:off x="4654296" y="642842"/>
            <a:ext cx="6718682" cy="3913632"/>
          </a:xfrm>
          <a:prstGeom prst="rect">
            <a:avLst/>
          </a:prstGeom>
        </p:spPr>
      </p:pic>
      <p:sp>
        <p:nvSpPr>
          <p:cNvPr id="8" name="Content Placeholder 7">
            <a:extLst>
              <a:ext uri="{FF2B5EF4-FFF2-40B4-BE49-F238E27FC236}">
                <a16:creationId xmlns:a16="http://schemas.microsoft.com/office/drawing/2014/main" id="{F9D38FD3-882D-39B7-E728-2D81162304C2}"/>
              </a:ext>
            </a:extLst>
          </p:cNvPr>
          <p:cNvSpPr>
            <a:spLocks noGrp="1"/>
          </p:cNvSpPr>
          <p:nvPr>
            <p:ph idx="1"/>
          </p:nvPr>
        </p:nvSpPr>
        <p:spPr>
          <a:xfrm>
            <a:off x="4654296" y="4798577"/>
            <a:ext cx="6894576" cy="1928549"/>
          </a:xfrm>
        </p:spPr>
        <p:txBody>
          <a:bodyPr vert="horz" lIns="91440" tIns="45720" rIns="91440" bIns="45720" rtlCol="0" anchor="t">
            <a:noAutofit/>
          </a:bodyPr>
          <a:lstStyle/>
          <a:p>
            <a:pPr marL="0" indent="0">
              <a:lnSpc>
                <a:spcPct val="100000"/>
              </a:lnSpc>
              <a:buNone/>
            </a:pPr>
            <a:r>
              <a:rPr lang="en-US" sz="2000" dirty="0">
                <a:latin typeface="Arial"/>
                <a:ea typeface="+mn-lt"/>
                <a:cs typeface="+mn-lt"/>
              </a:rPr>
              <a:t>To improve leadership effectiveness, emotional intelligence (EI) </a:t>
            </a:r>
            <a:r>
              <a:rPr lang="en-US" sz="2000" dirty="0" err="1">
                <a:latin typeface="Arial"/>
                <a:ea typeface="+mn-lt"/>
                <a:cs typeface="+mn-lt"/>
              </a:rPr>
              <a:t>emphasises</a:t>
            </a:r>
            <a:r>
              <a:rPr lang="en-US" sz="2000" dirty="0">
                <a:latin typeface="Arial"/>
                <a:ea typeface="+mn-lt"/>
                <a:cs typeface="+mn-lt"/>
              </a:rPr>
              <a:t> the significance of empathy, trust, and intrinsic motivation (Goleman, 1995). Critics contest its conceptual uniqueness from well-established personality traits, cultural universality, and measurement validity (Antonakis et al., 2009). </a:t>
            </a:r>
            <a:endParaRPr lang="en-US" sz="2000" dirty="0">
              <a:latin typeface="Arial"/>
              <a:cs typeface="Arial"/>
            </a:endParaRPr>
          </a:p>
        </p:txBody>
      </p:sp>
    </p:spTree>
    <p:extLst>
      <p:ext uri="{BB962C8B-B14F-4D97-AF65-F5344CB8AC3E}">
        <p14:creationId xmlns:p14="http://schemas.microsoft.com/office/powerpoint/2010/main" val="3110093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7B7C96-CA6F-7355-6216-026232EDA621}"/>
              </a:ext>
            </a:extLst>
          </p:cNvPr>
          <p:cNvSpPr>
            <a:spLocks noGrp="1"/>
          </p:cNvSpPr>
          <p:nvPr>
            <p:ph type="title"/>
          </p:nvPr>
        </p:nvSpPr>
        <p:spPr>
          <a:xfrm>
            <a:off x="630936" y="640080"/>
            <a:ext cx="4818888" cy="1481328"/>
          </a:xfrm>
        </p:spPr>
        <p:txBody>
          <a:bodyPr anchor="b">
            <a:normAutofit/>
          </a:bodyPr>
          <a:lstStyle/>
          <a:p>
            <a:r>
              <a:rPr lang="en-GB" sz="3000" b="1">
                <a:latin typeface="Arial"/>
                <a:ea typeface="+mj-lt"/>
                <a:cs typeface="+mj-lt"/>
              </a:rPr>
              <a:t>Cultural Intelligence (CQ): Concept and Model </a:t>
            </a:r>
            <a:endParaRPr lang="en-GB" sz="3000" b="1">
              <a:latin typeface="Arial"/>
            </a:endParaRPr>
          </a:p>
        </p:txBody>
      </p:sp>
      <p:sp>
        <p:nvSpPr>
          <p:cNvPr id="7"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EF7FA5C-2320-63C3-F43A-8FC485337239}"/>
              </a:ext>
            </a:extLst>
          </p:cNvPr>
          <p:cNvSpPr>
            <a:spLocks noGrp="1"/>
          </p:cNvSpPr>
          <p:nvPr>
            <p:ph idx="1"/>
          </p:nvPr>
        </p:nvSpPr>
        <p:spPr>
          <a:xfrm>
            <a:off x="630936" y="2660904"/>
            <a:ext cx="4818888" cy="3547872"/>
          </a:xfrm>
        </p:spPr>
        <p:txBody>
          <a:bodyPr vert="horz" lIns="91440" tIns="45720" rIns="91440" bIns="45720" rtlCol="0" anchor="t">
            <a:noAutofit/>
          </a:bodyPr>
          <a:lstStyle/>
          <a:p>
            <a:pPr>
              <a:lnSpc>
                <a:spcPct val="100000"/>
              </a:lnSpc>
              <a:buNone/>
            </a:pPr>
            <a:r>
              <a:rPr lang="en-GB" sz="1600">
                <a:latin typeface="Arial"/>
                <a:ea typeface="+mn-lt"/>
                <a:cs typeface="+mn-lt"/>
              </a:rPr>
              <a:t>According to Earley and Ang (2003), cultural intelligence (CQ) is a multifaceted skill that helps people work well in culturally heterogeneous environments. Its four dimensions—behavioural, motivational, cognitive, and metacognitive—offer a thorough framework for recognising cross-cultural effectiveness. CQ differs from emotional intelligence in that it emphasises cultural flexibility and the capacity to communicate with people around the world.</a:t>
            </a:r>
            <a:endParaRPr lang="en-US" sz="1600">
              <a:latin typeface="Arial"/>
              <a:cs typeface="Arial"/>
            </a:endParaRPr>
          </a:p>
          <a:p>
            <a:pPr>
              <a:lnSpc>
                <a:spcPct val="100000"/>
              </a:lnSpc>
              <a:buNone/>
            </a:pPr>
            <a:r>
              <a:rPr lang="en-GB" sz="1600">
                <a:latin typeface="Arial"/>
                <a:ea typeface="+mn-lt"/>
                <a:cs typeface="+mn-lt"/>
              </a:rPr>
              <a:t>CQ is becoming more acknowledged as a crucial skill for international participation, teamwork, and leadership in today's globalised society. </a:t>
            </a:r>
            <a:endParaRPr lang="en-GB" sz="1600">
              <a:latin typeface="Arial"/>
              <a:ea typeface="+mn-lt"/>
              <a:cs typeface="Arial"/>
            </a:endParaRPr>
          </a:p>
          <a:p>
            <a:pPr>
              <a:buNone/>
            </a:pPr>
            <a:endParaRPr lang="en-GB" sz="1500">
              <a:latin typeface="Arial"/>
              <a:cs typeface="Arial"/>
            </a:endParaRPr>
          </a:p>
        </p:txBody>
      </p:sp>
      <p:pic>
        <p:nvPicPr>
          <p:cNvPr id="4" name="Picture 3" descr="A poster with text on it&#10;&#10;AI-generated content may be incorrect.">
            <a:extLst>
              <a:ext uri="{FF2B5EF4-FFF2-40B4-BE49-F238E27FC236}">
                <a16:creationId xmlns:a16="http://schemas.microsoft.com/office/drawing/2014/main" id="{28986D77-C1F8-A8B0-5A2D-06C622B308E7}"/>
              </a:ext>
            </a:extLst>
          </p:cNvPr>
          <p:cNvPicPr>
            <a:picLocks noChangeAspect="1"/>
          </p:cNvPicPr>
          <p:nvPr/>
        </p:nvPicPr>
        <p:blipFill>
          <a:blip r:embed="rId2"/>
          <a:stretch>
            <a:fillRect/>
          </a:stretch>
        </p:blipFill>
        <p:spPr>
          <a:xfrm>
            <a:off x="6099048" y="751156"/>
            <a:ext cx="5458968" cy="5355688"/>
          </a:xfrm>
          <a:prstGeom prst="rect">
            <a:avLst/>
          </a:prstGeom>
        </p:spPr>
      </p:pic>
    </p:spTree>
    <p:extLst>
      <p:ext uri="{BB962C8B-B14F-4D97-AF65-F5344CB8AC3E}">
        <p14:creationId xmlns:p14="http://schemas.microsoft.com/office/powerpoint/2010/main" val="34994993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CAE7B9-C785-54C2-DA22-20B407814CFA}"/>
              </a:ext>
            </a:extLst>
          </p:cNvPr>
          <p:cNvSpPr>
            <a:spLocks noGrp="1"/>
          </p:cNvSpPr>
          <p:nvPr>
            <p:ph type="title"/>
          </p:nvPr>
        </p:nvSpPr>
        <p:spPr>
          <a:xfrm>
            <a:off x="638882" y="639193"/>
            <a:ext cx="3571810" cy="3573516"/>
          </a:xfrm>
        </p:spPr>
        <p:txBody>
          <a:bodyPr vert="horz" lIns="91440" tIns="45720" rIns="91440" bIns="45720" rtlCol="0" anchor="b">
            <a:normAutofit/>
          </a:bodyPr>
          <a:lstStyle/>
          <a:p>
            <a:pPr algn="ctr"/>
            <a:r>
              <a:rPr lang="en-US" sz="4800" b="1" kern="1200">
                <a:latin typeface="Arial"/>
                <a:cs typeface="Arial"/>
              </a:rPr>
              <a:t>Critical Evaluation of CQ </a:t>
            </a:r>
            <a:endParaRPr lang="en-US" sz="4800" kern="1200">
              <a:latin typeface="Arial"/>
              <a:cs typeface="Arial"/>
            </a:endParaRPr>
          </a:p>
        </p:txBody>
      </p:sp>
      <p:sp>
        <p:nvSpPr>
          <p:cNvPr id="11"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diagram of cultural intelligence&#10;&#10;AI-generated content may be incorrect.">
            <a:extLst>
              <a:ext uri="{FF2B5EF4-FFF2-40B4-BE49-F238E27FC236}">
                <a16:creationId xmlns:a16="http://schemas.microsoft.com/office/drawing/2014/main" id="{72BEBD75-E9C6-910B-C22F-A0179CAB7874}"/>
              </a:ext>
            </a:extLst>
          </p:cNvPr>
          <p:cNvPicPr>
            <a:picLocks noGrp="1" noChangeAspect="1"/>
          </p:cNvPicPr>
          <p:nvPr>
            <p:ph idx="1"/>
          </p:nvPr>
        </p:nvPicPr>
        <p:blipFill>
          <a:blip r:embed="rId2"/>
          <a:stretch>
            <a:fillRect/>
          </a:stretch>
        </p:blipFill>
        <p:spPr>
          <a:xfrm>
            <a:off x="4654296" y="917224"/>
            <a:ext cx="7214616" cy="4996119"/>
          </a:xfrm>
          <a:prstGeom prst="rect">
            <a:avLst/>
          </a:prstGeom>
        </p:spPr>
      </p:pic>
    </p:spTree>
    <p:extLst>
      <p:ext uri="{BB962C8B-B14F-4D97-AF65-F5344CB8AC3E}">
        <p14:creationId xmlns:p14="http://schemas.microsoft.com/office/powerpoint/2010/main" val="11547011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006EA8-82B3-8B97-7F9B-4268E373AFA0}"/>
              </a:ext>
            </a:extLst>
          </p:cNvPr>
          <p:cNvSpPr>
            <a:spLocks noGrp="1"/>
          </p:cNvSpPr>
          <p:nvPr>
            <p:ph type="title"/>
          </p:nvPr>
        </p:nvSpPr>
        <p:spPr>
          <a:xfrm>
            <a:off x="495967" y="560546"/>
            <a:ext cx="4160453" cy="5431536"/>
          </a:xfrm>
        </p:spPr>
        <p:txBody>
          <a:bodyPr>
            <a:normAutofit/>
          </a:bodyPr>
          <a:lstStyle/>
          <a:p>
            <a:pPr algn="ctr"/>
            <a:r>
              <a:rPr lang="en-GB" b="1">
                <a:latin typeface="Arial"/>
                <a:ea typeface="+mj-lt"/>
                <a:cs typeface="+mj-lt"/>
              </a:rPr>
              <a:t>Integrating EI, CQ and Leadership Styles </a:t>
            </a:r>
            <a:endParaRPr lang="en-GB" b="1">
              <a:latin typeface="Arial"/>
              <a:cs typeface="Arial"/>
            </a:endParaRP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449728C-2C34-F71F-4C51-2FC8FDC1E8A5}"/>
              </a:ext>
            </a:extLst>
          </p:cNvPr>
          <p:cNvSpPr>
            <a:spLocks noGrp="1"/>
          </p:cNvSpPr>
          <p:nvPr>
            <p:ph idx="1"/>
          </p:nvPr>
        </p:nvSpPr>
        <p:spPr>
          <a:xfrm>
            <a:off x="5126418" y="552091"/>
            <a:ext cx="6581522" cy="5753004"/>
          </a:xfrm>
        </p:spPr>
        <p:txBody>
          <a:bodyPr vert="horz" lIns="91440" tIns="45720" rIns="91440" bIns="45720" rtlCol="0" anchor="ctr">
            <a:normAutofit/>
          </a:bodyPr>
          <a:lstStyle/>
          <a:p>
            <a:pPr>
              <a:buNone/>
            </a:pPr>
            <a:r>
              <a:rPr lang="en-GB" sz="1400" b="1">
                <a:latin typeface="Arial"/>
                <a:ea typeface="+mn-lt"/>
                <a:cs typeface="+mn-lt"/>
              </a:rPr>
              <a:t>Emotional Intelligence (EI) → Servant / Democratic Leadership</a:t>
            </a:r>
            <a:endParaRPr lang="en-US" sz="1400" b="1">
              <a:latin typeface="Arial"/>
              <a:cs typeface="Arial"/>
            </a:endParaRPr>
          </a:p>
          <a:p>
            <a:pPr>
              <a:buFont typeface="Wingdings" panose="020B0604020202020204" pitchFamily="34" charset="0"/>
              <a:buChar char="ü"/>
            </a:pPr>
            <a:r>
              <a:rPr lang="en-GB" sz="1400">
                <a:latin typeface="Arial"/>
                <a:ea typeface="+mn-lt"/>
                <a:cs typeface="+mn-lt"/>
              </a:rPr>
              <a:t>EI leads to empathy, self-regulation, trust</a:t>
            </a:r>
            <a:endParaRPr lang="en-GB" sz="1400">
              <a:latin typeface="Arial"/>
              <a:ea typeface="+mn-lt"/>
              <a:cs typeface="Arial"/>
            </a:endParaRPr>
          </a:p>
          <a:p>
            <a:pPr>
              <a:buFont typeface="Wingdings" panose="020B0604020202020204" pitchFamily="34" charset="0"/>
              <a:buChar char="ü"/>
            </a:pPr>
            <a:r>
              <a:rPr lang="en-GB" sz="1400">
                <a:latin typeface="Arial"/>
                <a:ea typeface="+mn-lt"/>
                <a:cs typeface="+mn-lt"/>
              </a:rPr>
              <a:t>Positively correlated with transformational leadership effectiveness (Barling, Slater and Kelloway, 2000)</a:t>
            </a:r>
            <a:endParaRPr lang="en-GB" sz="1400">
              <a:latin typeface="Arial"/>
              <a:cs typeface="Arial"/>
            </a:endParaRPr>
          </a:p>
          <a:p>
            <a:pPr>
              <a:buFont typeface="Wingdings" panose="020B0604020202020204" pitchFamily="34" charset="0"/>
              <a:buChar char="ü"/>
            </a:pPr>
            <a:r>
              <a:rPr lang="en-GB" sz="1400">
                <a:latin typeface="Arial"/>
                <a:ea typeface="+mn-lt"/>
                <a:cs typeface="+mn-lt"/>
              </a:rPr>
              <a:t>Enhances organizational performance, follower outcomes (Wang et al., 2011)</a:t>
            </a:r>
            <a:endParaRPr lang="en-GB" sz="1400">
              <a:latin typeface="Arial"/>
              <a:cs typeface="Arial"/>
            </a:endParaRPr>
          </a:p>
          <a:p>
            <a:pPr>
              <a:buFont typeface="Wingdings" panose="020B0604020202020204" pitchFamily="34" charset="0"/>
              <a:buChar char="ü"/>
            </a:pPr>
            <a:r>
              <a:rPr lang="en-GB" sz="1400">
                <a:latin typeface="Arial"/>
                <a:ea typeface="+mn-lt"/>
                <a:cs typeface="+mn-lt"/>
              </a:rPr>
              <a:t>Aligns with participative, servant, and democratic (Hoch et al., 2018)</a:t>
            </a:r>
            <a:endParaRPr lang="en-GB" sz="1400">
              <a:latin typeface="Arial"/>
              <a:ea typeface="+mn-lt"/>
              <a:cs typeface="Arial"/>
            </a:endParaRPr>
          </a:p>
          <a:p>
            <a:pPr marL="0" indent="0">
              <a:buNone/>
            </a:pPr>
            <a:endParaRPr lang="en-GB" sz="1400">
              <a:latin typeface="Arial"/>
              <a:cs typeface="Arial"/>
            </a:endParaRPr>
          </a:p>
          <a:p>
            <a:pPr>
              <a:buNone/>
            </a:pPr>
            <a:r>
              <a:rPr lang="en-GB" sz="1400" b="1">
                <a:latin typeface="Arial"/>
                <a:ea typeface="+mn-lt"/>
                <a:cs typeface="+mn-lt"/>
              </a:rPr>
              <a:t>Cultural Intelligence (CQ) → Participative / Transformational Leadership</a:t>
            </a:r>
            <a:endParaRPr lang="en-GB" sz="1400" b="1">
              <a:latin typeface="Arial"/>
              <a:cs typeface="Arial"/>
            </a:endParaRPr>
          </a:p>
          <a:p>
            <a:pPr>
              <a:buFont typeface="Wingdings" panose="020B0604020202020204" pitchFamily="34" charset="0"/>
              <a:buChar char="ü"/>
            </a:pPr>
            <a:r>
              <a:rPr lang="en-GB" sz="1400">
                <a:latin typeface="Arial"/>
                <a:ea typeface="+mn-lt"/>
                <a:cs typeface="+mn-lt"/>
              </a:rPr>
              <a:t>Enables leaders to lead in various cultural settings (Ang et al., 2007)</a:t>
            </a:r>
            <a:endParaRPr lang="en-GB" sz="1400">
              <a:latin typeface="Arial"/>
              <a:cs typeface="Arial"/>
            </a:endParaRPr>
          </a:p>
          <a:p>
            <a:pPr>
              <a:buFont typeface="Wingdings" panose="020B0604020202020204" pitchFamily="34" charset="0"/>
              <a:buChar char="ü"/>
            </a:pPr>
            <a:r>
              <a:rPr lang="en-GB" sz="1400" dirty="0">
                <a:latin typeface="Arial"/>
                <a:ea typeface="+mn-lt"/>
                <a:cs typeface="+mn-lt"/>
              </a:rPr>
              <a:t>Predicts cross-national leadership success beyond IQ &amp; EI (</a:t>
            </a:r>
            <a:r>
              <a:rPr lang="en-GB" sz="1400" dirty="0" err="1">
                <a:latin typeface="Arial"/>
                <a:ea typeface="+mn-lt"/>
                <a:cs typeface="+mn-lt"/>
              </a:rPr>
              <a:t>Rockstuhl</a:t>
            </a:r>
            <a:r>
              <a:rPr lang="en-GB" sz="1400" dirty="0">
                <a:latin typeface="Arial"/>
                <a:ea typeface="+mn-lt"/>
                <a:cs typeface="+mn-lt"/>
              </a:rPr>
              <a:t> et al., 2011)</a:t>
            </a:r>
            <a:endParaRPr lang="en-GB" sz="1400" dirty="0">
              <a:latin typeface="Arial"/>
              <a:cs typeface="Arial"/>
            </a:endParaRPr>
          </a:p>
          <a:p>
            <a:pPr>
              <a:buFont typeface="Wingdings" panose="020B0604020202020204" pitchFamily="34" charset="0"/>
              <a:buChar char="ü"/>
            </a:pPr>
            <a:r>
              <a:rPr lang="en-GB" sz="1400">
                <a:latin typeface="Arial"/>
                <a:ea typeface="+mn-lt"/>
                <a:cs typeface="+mn-lt"/>
              </a:rPr>
              <a:t>Enhances inclusive, future-focused leadership in multicultural teams</a:t>
            </a:r>
          </a:p>
          <a:p>
            <a:pPr marL="0" indent="0">
              <a:buNone/>
            </a:pPr>
            <a:endParaRPr lang="en-GB" sz="1400">
              <a:latin typeface="Arial"/>
              <a:cs typeface="Arial"/>
            </a:endParaRPr>
          </a:p>
          <a:p>
            <a:pPr>
              <a:buNone/>
            </a:pPr>
            <a:r>
              <a:rPr lang="en-GB" sz="1400" b="1">
                <a:latin typeface="Arial"/>
                <a:ea typeface="+mn-lt"/>
                <a:cs typeface="+mn-lt"/>
              </a:rPr>
              <a:t>Limitations of Autocratic Leadership</a:t>
            </a:r>
            <a:endParaRPr lang="en-GB" sz="1400" b="1">
              <a:latin typeface="Arial"/>
              <a:cs typeface="Arial"/>
            </a:endParaRPr>
          </a:p>
          <a:p>
            <a:pPr>
              <a:buFont typeface="Wingdings" panose="020B0604020202020204" pitchFamily="34" charset="0"/>
              <a:buChar char="ü"/>
            </a:pPr>
            <a:r>
              <a:rPr lang="en-GB" sz="1400">
                <a:latin typeface="Arial"/>
                <a:ea typeface="+mn-lt"/>
                <a:cs typeface="+mn-lt"/>
              </a:rPr>
              <a:t>Decisions made by leader only; little input from team</a:t>
            </a:r>
            <a:endParaRPr lang="en-GB" sz="1400">
              <a:latin typeface="Arial"/>
              <a:cs typeface="Arial"/>
            </a:endParaRPr>
          </a:p>
          <a:p>
            <a:pPr>
              <a:buFont typeface="Wingdings" panose="020B0604020202020204" pitchFamily="34" charset="0"/>
              <a:buChar char="ü"/>
            </a:pPr>
            <a:r>
              <a:rPr lang="en-GB" sz="1400" dirty="0">
                <a:latin typeface="Arial"/>
                <a:ea typeface="+mn-lt"/>
                <a:cs typeface="+mn-lt"/>
              </a:rPr>
              <a:t>Associated with negative relational outcomes and burnout (De </a:t>
            </a:r>
            <a:r>
              <a:rPr lang="en-GB" sz="1400" dirty="0" err="1">
                <a:latin typeface="Arial"/>
                <a:ea typeface="+mn-lt"/>
                <a:cs typeface="+mn-lt"/>
              </a:rPr>
              <a:t>Hoogh</a:t>
            </a:r>
            <a:r>
              <a:rPr lang="en-GB" sz="1400" dirty="0">
                <a:latin typeface="Arial"/>
                <a:ea typeface="+mn-lt"/>
                <a:cs typeface="+mn-lt"/>
              </a:rPr>
              <a:t> and Den Hartog, 2009)</a:t>
            </a:r>
            <a:endParaRPr lang="en-GB" sz="1400" dirty="0">
              <a:latin typeface="Arial"/>
              <a:cs typeface="Arial"/>
            </a:endParaRPr>
          </a:p>
          <a:p>
            <a:pPr>
              <a:buFont typeface="Wingdings" panose="020B0604020202020204" pitchFamily="34" charset="0"/>
              <a:buChar char="ü"/>
            </a:pPr>
            <a:r>
              <a:rPr lang="en-GB" sz="1400">
                <a:latin typeface="Arial"/>
                <a:ea typeface="+mn-lt"/>
                <a:cs typeface="+mn-lt"/>
              </a:rPr>
              <a:t>Poor fit for diverse, complex, knowledge-intensive teams</a:t>
            </a:r>
            <a:endParaRPr lang="en-GB" sz="1400">
              <a:latin typeface="Arial"/>
              <a:cs typeface="Arial"/>
            </a:endParaRPr>
          </a:p>
        </p:txBody>
      </p:sp>
    </p:spTree>
    <p:extLst>
      <p:ext uri="{BB962C8B-B14F-4D97-AF65-F5344CB8AC3E}">
        <p14:creationId xmlns:p14="http://schemas.microsoft.com/office/powerpoint/2010/main" val="11279411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diagram of a company&#10;&#10;AI-generated content may be incorrect.">
            <a:extLst>
              <a:ext uri="{FF2B5EF4-FFF2-40B4-BE49-F238E27FC236}">
                <a16:creationId xmlns:a16="http://schemas.microsoft.com/office/drawing/2014/main" id="{39CE3A99-1B65-479D-0F5D-63DCC1EBF2B5}"/>
              </a:ext>
            </a:extLst>
          </p:cNvPr>
          <p:cNvPicPr>
            <a:picLocks noChangeAspect="1"/>
          </p:cNvPicPr>
          <p:nvPr/>
        </p:nvPicPr>
        <p:blipFill>
          <a:blip r:embed="rId2"/>
          <a:srcRect l="2181" r="5467" b="2"/>
          <a:stretch>
            <a:fillRect/>
          </a:stretch>
        </p:blipFill>
        <p:spPr>
          <a:xfrm>
            <a:off x="3045657" y="235867"/>
            <a:ext cx="8925785" cy="6404419"/>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AB85124-3970-26E8-71B5-2CE6D2190693}"/>
              </a:ext>
            </a:extLst>
          </p:cNvPr>
          <p:cNvSpPr>
            <a:spLocks noGrp="1"/>
          </p:cNvSpPr>
          <p:nvPr>
            <p:ph type="title"/>
          </p:nvPr>
        </p:nvSpPr>
        <p:spPr>
          <a:xfrm>
            <a:off x="452610" y="1090839"/>
            <a:ext cx="2590552" cy="4249412"/>
          </a:xfrm>
        </p:spPr>
        <p:txBody>
          <a:bodyPr>
            <a:normAutofit/>
          </a:bodyPr>
          <a:lstStyle/>
          <a:p>
            <a:r>
              <a:rPr lang="en-GB" sz="4000" b="1">
                <a:latin typeface="Arial"/>
                <a:ea typeface="+mj-lt"/>
                <a:cs typeface="+mj-lt"/>
              </a:rPr>
              <a:t>Business Examples</a:t>
            </a:r>
            <a:endParaRPr lang="en-GB" sz="4000" b="1">
              <a:latin typeface="Arial"/>
              <a:cs typeface="Arial"/>
            </a:endParaRPr>
          </a:p>
        </p:txBody>
      </p:sp>
      <p:sp>
        <p:nvSpPr>
          <p:cNvPr id="3" name="Content Placeholder 2">
            <a:extLst>
              <a:ext uri="{FF2B5EF4-FFF2-40B4-BE49-F238E27FC236}">
                <a16:creationId xmlns:a16="http://schemas.microsoft.com/office/drawing/2014/main" id="{7123580B-B0EA-7E43-E678-27D669CAFBA1}"/>
              </a:ext>
            </a:extLst>
          </p:cNvPr>
          <p:cNvSpPr>
            <a:spLocks noGrp="1"/>
          </p:cNvSpPr>
          <p:nvPr>
            <p:ph idx="1"/>
          </p:nvPr>
        </p:nvSpPr>
        <p:spPr>
          <a:xfrm>
            <a:off x="838200" y="2434201"/>
            <a:ext cx="3822189" cy="3742762"/>
          </a:xfrm>
        </p:spPr>
        <p:txBody>
          <a:bodyPr vert="horz" lIns="91440" tIns="45720" rIns="91440" bIns="45720" rtlCol="0">
            <a:normAutofit/>
          </a:bodyPr>
          <a:lstStyle/>
          <a:p>
            <a:pPr marL="0" indent="0">
              <a:buNone/>
            </a:pPr>
            <a:endParaRPr lang="en-GB" sz="2000"/>
          </a:p>
          <a:p>
            <a:pPr marL="0" indent="0">
              <a:buNone/>
            </a:pPr>
            <a:endParaRPr lang="en-GB" sz="2000"/>
          </a:p>
        </p:txBody>
      </p:sp>
    </p:spTree>
    <p:extLst>
      <p:ext uri="{BB962C8B-B14F-4D97-AF65-F5344CB8AC3E}">
        <p14:creationId xmlns:p14="http://schemas.microsoft.com/office/powerpoint/2010/main" val="2615556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B9EE3F3-89B7-43C3-8651-C4C968309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312742-0EA1-7D7F-41DC-1894E9D57116}"/>
              </a:ext>
            </a:extLst>
          </p:cNvPr>
          <p:cNvSpPr>
            <a:spLocks noGrp="1"/>
          </p:cNvSpPr>
          <p:nvPr>
            <p:ph type="title"/>
          </p:nvPr>
        </p:nvSpPr>
        <p:spPr>
          <a:xfrm>
            <a:off x="411480" y="991443"/>
            <a:ext cx="4443154" cy="1087819"/>
          </a:xfrm>
        </p:spPr>
        <p:txBody>
          <a:bodyPr anchor="b">
            <a:normAutofit/>
          </a:bodyPr>
          <a:lstStyle/>
          <a:p>
            <a:pPr algn="ctr"/>
            <a:r>
              <a:rPr lang="en-GB" sz="3400" b="1">
                <a:latin typeface="Arial"/>
                <a:ea typeface="+mj-lt"/>
                <a:cs typeface="+mj-lt"/>
              </a:rPr>
              <a:t>Strategy Design and Implementation </a:t>
            </a:r>
            <a:endParaRPr lang="en-GB" sz="3400" b="1">
              <a:latin typeface="Arial"/>
              <a:cs typeface="Arial"/>
            </a:endParaRPr>
          </a:p>
        </p:txBody>
      </p:sp>
      <p:sp>
        <p:nvSpPr>
          <p:cNvPr id="11" name="Rectangle 10">
            <a:extLst>
              <a:ext uri="{FF2B5EF4-FFF2-40B4-BE49-F238E27FC236}">
                <a16:creationId xmlns:a16="http://schemas.microsoft.com/office/drawing/2014/main" id="{33AE4636-AEEC-45D6-84D4-7AC2DA48E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8D9CE0F4-2EB2-4F1F-8AAC-DB3571D9F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5541"/>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ED643882-1031-A9A7-7670-2268BF60BDD7}"/>
              </a:ext>
            </a:extLst>
          </p:cNvPr>
          <p:cNvSpPr>
            <a:spLocks noGrp="1"/>
          </p:cNvSpPr>
          <p:nvPr>
            <p:ph idx="1"/>
          </p:nvPr>
        </p:nvSpPr>
        <p:spPr>
          <a:xfrm>
            <a:off x="411480" y="2684095"/>
            <a:ext cx="4443154" cy="3492868"/>
          </a:xfrm>
        </p:spPr>
        <p:txBody>
          <a:bodyPr vert="horz" lIns="91440" tIns="45720" rIns="91440" bIns="45720" rtlCol="0" anchor="t">
            <a:normAutofit/>
          </a:bodyPr>
          <a:lstStyle/>
          <a:p>
            <a:pPr marL="0" indent="0" algn="ctr">
              <a:buNone/>
            </a:pPr>
            <a:r>
              <a:rPr lang="en-GB" sz="2400">
                <a:latin typeface="Arial"/>
                <a:cs typeface="Arial"/>
              </a:rPr>
              <a:t>Organisations can improve workforce effectiveness and future-proof themselves by integrating Emotional Intelligence (EI) into employee recruitment, training, and performance management (Goleman, 1998).</a:t>
            </a:r>
            <a:endParaRPr lang="en-US"/>
          </a:p>
          <a:p>
            <a:pPr marL="0" indent="0">
              <a:buNone/>
            </a:pPr>
            <a:endParaRPr lang="en-GB" sz="1800">
              <a:latin typeface="Arial"/>
              <a:cs typeface="Arial"/>
            </a:endParaRPr>
          </a:p>
        </p:txBody>
      </p:sp>
      <p:pic>
        <p:nvPicPr>
          <p:cNvPr id="4" name="Picture 3" descr="A diagram of a company&#10;&#10;AI-generated content may be incorrect.">
            <a:extLst>
              <a:ext uri="{FF2B5EF4-FFF2-40B4-BE49-F238E27FC236}">
                <a16:creationId xmlns:a16="http://schemas.microsoft.com/office/drawing/2014/main" id="{C1573C86-8545-E10C-752C-8C932C9474A2}"/>
              </a:ext>
            </a:extLst>
          </p:cNvPr>
          <p:cNvPicPr>
            <a:picLocks noChangeAspect="1"/>
          </p:cNvPicPr>
          <p:nvPr/>
        </p:nvPicPr>
        <p:blipFill>
          <a:blip r:embed="rId2"/>
          <a:stretch>
            <a:fillRect/>
          </a:stretch>
        </p:blipFill>
        <p:spPr>
          <a:xfrm>
            <a:off x="5290566" y="1717746"/>
            <a:ext cx="6440424" cy="39862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809141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4E3F79-2A68-8165-C349-79FDCFEE0F75}"/>
              </a:ext>
            </a:extLst>
          </p:cNvPr>
          <p:cNvSpPr>
            <a:spLocks noGrp="1"/>
          </p:cNvSpPr>
          <p:nvPr>
            <p:ph type="title"/>
          </p:nvPr>
        </p:nvSpPr>
        <p:spPr>
          <a:xfrm>
            <a:off x="841248" y="548640"/>
            <a:ext cx="3600860" cy="5431536"/>
          </a:xfrm>
        </p:spPr>
        <p:txBody>
          <a:bodyPr>
            <a:normAutofit/>
          </a:bodyPr>
          <a:lstStyle/>
          <a:p>
            <a:r>
              <a:rPr lang="en-GB" sz="4600" b="1">
                <a:latin typeface="Arial"/>
                <a:ea typeface="+mj-lt"/>
                <a:cs typeface="+mj-lt"/>
              </a:rPr>
              <a:t>Conclusion</a:t>
            </a:r>
            <a:r>
              <a:rPr lang="en-GB" sz="4600">
                <a:ea typeface="+mj-lt"/>
                <a:cs typeface="+mj-lt"/>
              </a:rPr>
              <a:t> </a:t>
            </a:r>
            <a:endParaRPr lang="en-GB" sz="4600"/>
          </a:p>
        </p:txBody>
      </p:sp>
      <p:sp>
        <p:nvSpPr>
          <p:cNvPr id="7"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6A55C6E-A1FD-F4CA-5EAF-BB8EB5F96CC7}"/>
              </a:ext>
            </a:extLst>
          </p:cNvPr>
          <p:cNvSpPr>
            <a:spLocks noGrp="1"/>
          </p:cNvSpPr>
          <p:nvPr>
            <p:ph idx="1"/>
          </p:nvPr>
        </p:nvSpPr>
        <p:spPr>
          <a:xfrm>
            <a:off x="5126418" y="671153"/>
            <a:ext cx="6224335" cy="5431536"/>
          </a:xfrm>
        </p:spPr>
        <p:txBody>
          <a:bodyPr vert="horz" lIns="91440" tIns="45720" rIns="91440" bIns="45720" rtlCol="0" anchor="ctr">
            <a:normAutofit/>
          </a:bodyPr>
          <a:lstStyle/>
          <a:p>
            <a:pPr algn="ctr">
              <a:lnSpc>
                <a:spcPct val="100000"/>
              </a:lnSpc>
              <a:buNone/>
            </a:pPr>
            <a:r>
              <a:rPr lang="en-GB" sz="2200" dirty="0">
                <a:latin typeface="Arial"/>
                <a:ea typeface="+mn-lt"/>
                <a:cs typeface="+mn-lt"/>
              </a:rPr>
              <a:t>Leadership is not confined to a manager’s role, as leaders inspire people emotionally and culturally. Emotional and Cultural Intelligence enable leaders to build trust, understanding, and promote cross-cultural collaboration in diverse organisations. They are not a one-size-fits-all solution but require strategic application, organisational relevance, and an ethical framework. Through considering Edith Heard’s vision, we can see that a humanistic, collaborative framework, based on empathy and cultural intelligence, creates a strong foundation for fostering sustainable organisational performance.</a:t>
            </a:r>
            <a:endParaRPr lang="en-US" dirty="0">
              <a:latin typeface="Arial"/>
              <a:cs typeface="Arial"/>
            </a:endParaRPr>
          </a:p>
        </p:txBody>
      </p:sp>
    </p:spTree>
    <p:extLst>
      <p:ext uri="{BB962C8B-B14F-4D97-AF65-F5344CB8AC3E}">
        <p14:creationId xmlns:p14="http://schemas.microsoft.com/office/powerpoint/2010/main" val="8515177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9A4B68-DEC0-CD9C-8655-3835E313701F}"/>
              </a:ext>
            </a:extLst>
          </p:cNvPr>
          <p:cNvSpPr>
            <a:spLocks noGrp="1"/>
          </p:cNvSpPr>
          <p:nvPr>
            <p:ph type="title"/>
          </p:nvPr>
        </p:nvSpPr>
        <p:spPr>
          <a:xfrm>
            <a:off x="838200" y="365125"/>
            <a:ext cx="10515600" cy="861220"/>
          </a:xfrm>
        </p:spPr>
        <p:txBody>
          <a:bodyPr>
            <a:normAutofit/>
          </a:bodyPr>
          <a:lstStyle/>
          <a:p>
            <a:pPr algn="ctr"/>
            <a:r>
              <a:rPr lang="en-GB" sz="4800" b="1">
                <a:latin typeface="Arial"/>
                <a:ea typeface="+mj-lt"/>
                <a:cs typeface="+mj-lt"/>
              </a:rPr>
              <a:t>References</a:t>
            </a:r>
            <a:r>
              <a:rPr lang="en-GB" sz="5400" b="1" dirty="0">
                <a:latin typeface="Arial"/>
                <a:ea typeface="+mj-lt"/>
                <a:cs typeface="+mj-lt"/>
              </a:rPr>
              <a:t> </a:t>
            </a:r>
            <a:endParaRPr lang="en-US" sz="5400" dirty="0">
              <a:latin typeface="Arial"/>
              <a:cs typeface="Arial"/>
            </a:endParaRPr>
          </a:p>
        </p:txBody>
      </p:sp>
      <p:sp>
        <p:nvSpPr>
          <p:cNvPr id="13"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5">
            <a:extLst>
              <a:ext uri="{FF2B5EF4-FFF2-40B4-BE49-F238E27FC236}">
                <a16:creationId xmlns:a16="http://schemas.microsoft.com/office/drawing/2014/main" id="{F80921F4-A6D8-09A2-F86B-44AF1BA1C26F}"/>
              </a:ext>
            </a:extLst>
          </p:cNvPr>
          <p:cNvSpPr>
            <a:spLocks noGrp="1"/>
          </p:cNvSpPr>
          <p:nvPr>
            <p:ph idx="1"/>
          </p:nvPr>
        </p:nvSpPr>
        <p:spPr>
          <a:xfrm>
            <a:off x="314325" y="1726978"/>
            <a:ext cx="11563349" cy="4978240"/>
          </a:xfrm>
        </p:spPr>
        <p:txBody>
          <a:bodyPr vert="horz" lIns="91440" tIns="45720" rIns="91440" bIns="45720" rtlCol="0" anchor="t">
            <a:noAutofit/>
          </a:bodyPr>
          <a:lstStyle/>
          <a:p>
            <a:pPr>
              <a:buNone/>
            </a:pPr>
            <a:r>
              <a:rPr lang="en-GB" sz="700">
                <a:latin typeface="Arial"/>
                <a:ea typeface="+mn-lt"/>
                <a:cs typeface="+mn-lt"/>
              </a:rPr>
              <a:t>Airbnb (2016) </a:t>
            </a:r>
            <a:r>
              <a:rPr lang="en-GB" sz="700" i="1">
                <a:latin typeface="Arial"/>
                <a:ea typeface="+mn-lt"/>
                <a:cs typeface="+mn-lt"/>
              </a:rPr>
              <a:t>Airbnb Community Commitment &amp; Anti-Discrimination Policy</a:t>
            </a:r>
            <a:r>
              <a:rPr lang="en-GB" sz="700">
                <a:latin typeface="Arial"/>
                <a:ea typeface="+mn-lt"/>
                <a:cs typeface="+mn-lt"/>
              </a:rPr>
              <a:t>. Available at: </a:t>
            </a:r>
            <a:r>
              <a:rPr lang="en-GB" sz="700" dirty="0">
                <a:latin typeface="Arial"/>
                <a:ea typeface="+mn-lt"/>
                <a:cs typeface="+mn-lt"/>
                <a:hlinkClick r:id="rId2"/>
              </a:rPr>
              <a:t>https://www.airbnb.com/help/article/1150/community-commitment</a:t>
            </a:r>
            <a:r>
              <a:rPr lang="en-GB" sz="700">
                <a:latin typeface="Arial"/>
                <a:ea typeface="+mn-lt"/>
                <a:cs typeface="+mn-lt"/>
              </a:rPr>
              <a:t> (Accessed: 10 February 2026).</a:t>
            </a:r>
            <a:endParaRPr lang="en-US" sz="700">
              <a:latin typeface="Arial"/>
              <a:cs typeface="Arial"/>
            </a:endParaRPr>
          </a:p>
          <a:p>
            <a:pPr>
              <a:buNone/>
            </a:pPr>
            <a:r>
              <a:rPr lang="en-GB" sz="700" dirty="0">
                <a:latin typeface="Arial"/>
                <a:ea typeface="+mn-lt"/>
                <a:cs typeface="+mn-lt"/>
              </a:rPr>
              <a:t>Ang, S., Van Dyne, L., Koh, C., Ng, K.Y., Templer, K.J., Tay, C. and Chandrasekar, N.A. (2007) ‘Cultural intelligence: Its measurement and effects on cultural judgment and decision making, cultural adaptation and task performance’, </a:t>
            </a:r>
            <a:r>
              <a:rPr lang="en-GB" sz="700" i="1" dirty="0">
                <a:latin typeface="Arial"/>
                <a:ea typeface="+mn-lt"/>
                <a:cs typeface="+mn-lt"/>
              </a:rPr>
              <a:t>Management and Organization Review</a:t>
            </a:r>
            <a:r>
              <a:rPr lang="en-GB" sz="700" dirty="0">
                <a:latin typeface="Arial"/>
                <a:ea typeface="+mn-lt"/>
                <a:cs typeface="+mn-lt"/>
              </a:rPr>
              <a:t>, 3(3), pp. 335–371.</a:t>
            </a:r>
            <a:endParaRPr lang="en-GB" sz="700" dirty="0">
              <a:latin typeface="Arial"/>
              <a:cs typeface="Arial"/>
            </a:endParaRPr>
          </a:p>
          <a:p>
            <a:pPr>
              <a:buNone/>
            </a:pPr>
            <a:r>
              <a:rPr lang="en-GB" sz="700" dirty="0">
                <a:latin typeface="Arial"/>
                <a:ea typeface="+mn-lt"/>
                <a:cs typeface="+mn-lt"/>
              </a:rPr>
              <a:t>Antonakis, J., </a:t>
            </a:r>
            <a:r>
              <a:rPr lang="en-GB" sz="700" dirty="0" err="1">
                <a:latin typeface="Arial"/>
                <a:ea typeface="+mn-lt"/>
                <a:cs typeface="+mn-lt"/>
              </a:rPr>
              <a:t>Ashkanasy</a:t>
            </a:r>
            <a:r>
              <a:rPr lang="en-GB" sz="700" dirty="0">
                <a:latin typeface="Arial"/>
                <a:ea typeface="+mn-lt"/>
                <a:cs typeface="+mn-lt"/>
              </a:rPr>
              <a:t>, N.M. and </a:t>
            </a:r>
            <a:r>
              <a:rPr lang="en-GB" sz="700" dirty="0" err="1">
                <a:latin typeface="Arial"/>
                <a:ea typeface="+mn-lt"/>
                <a:cs typeface="+mn-lt"/>
              </a:rPr>
              <a:t>Dasborough</a:t>
            </a:r>
            <a:r>
              <a:rPr lang="en-GB" sz="700" dirty="0">
                <a:latin typeface="Arial"/>
                <a:ea typeface="+mn-lt"/>
                <a:cs typeface="+mn-lt"/>
              </a:rPr>
              <a:t>, M.T. (2009) ‘Does leadership need emotional intelligence?’, </a:t>
            </a:r>
            <a:r>
              <a:rPr lang="en-GB" sz="700" i="1" dirty="0">
                <a:latin typeface="Arial"/>
                <a:ea typeface="+mn-lt"/>
                <a:cs typeface="+mn-lt"/>
              </a:rPr>
              <a:t>The Leadership Quarterly</a:t>
            </a:r>
            <a:r>
              <a:rPr lang="en-GB" sz="700" dirty="0">
                <a:latin typeface="Arial"/>
                <a:ea typeface="+mn-lt"/>
                <a:cs typeface="+mn-lt"/>
              </a:rPr>
              <a:t>, 20(2), pp. 247–261.</a:t>
            </a:r>
            <a:endParaRPr lang="en-GB" sz="700" dirty="0">
              <a:latin typeface="Arial"/>
              <a:cs typeface="Arial"/>
            </a:endParaRPr>
          </a:p>
          <a:p>
            <a:pPr>
              <a:buNone/>
            </a:pPr>
            <a:r>
              <a:rPr lang="en-GB" sz="700" dirty="0">
                <a:latin typeface="Arial"/>
                <a:ea typeface="+mn-lt"/>
                <a:cs typeface="+mn-lt"/>
              </a:rPr>
              <a:t>Barling, J., Slater, F. and Kelloway, E.K. (2000) ‘Transformational leadership and emotional intelligence: An exploratory study’, </a:t>
            </a:r>
            <a:r>
              <a:rPr lang="en-GB" sz="700" i="1" dirty="0">
                <a:latin typeface="Arial"/>
                <a:ea typeface="+mn-lt"/>
                <a:cs typeface="+mn-lt"/>
              </a:rPr>
              <a:t>Leadership &amp; Organization Development Journal</a:t>
            </a:r>
            <a:r>
              <a:rPr lang="en-GB" sz="700" dirty="0">
                <a:latin typeface="Arial"/>
                <a:ea typeface="+mn-lt"/>
                <a:cs typeface="+mn-lt"/>
              </a:rPr>
              <a:t>, 21(3), pp. 157–161.</a:t>
            </a:r>
            <a:endParaRPr lang="en-GB" sz="700" dirty="0">
              <a:latin typeface="Arial"/>
              <a:cs typeface="Arial"/>
            </a:endParaRPr>
          </a:p>
          <a:p>
            <a:pPr>
              <a:buNone/>
            </a:pPr>
            <a:r>
              <a:rPr lang="en-GB" sz="700" dirty="0">
                <a:latin typeface="Arial"/>
                <a:ea typeface="+mn-lt"/>
                <a:cs typeface="+mn-lt"/>
              </a:rPr>
              <a:t>De </a:t>
            </a:r>
            <a:r>
              <a:rPr lang="en-GB" sz="700" dirty="0" err="1">
                <a:latin typeface="Arial"/>
                <a:ea typeface="+mn-lt"/>
                <a:cs typeface="+mn-lt"/>
              </a:rPr>
              <a:t>Hoogh</a:t>
            </a:r>
            <a:r>
              <a:rPr lang="en-GB" sz="700" dirty="0">
                <a:latin typeface="Arial"/>
                <a:ea typeface="+mn-lt"/>
                <a:cs typeface="+mn-lt"/>
              </a:rPr>
              <a:t>, A.H.B. and Den Hartog, D.N. (2009) ‘Neuroticism and locus of control as moderators of the relationships of charismatic and autocratic leadership with burnout’, </a:t>
            </a:r>
            <a:r>
              <a:rPr lang="en-GB" sz="700" i="1" dirty="0">
                <a:latin typeface="Arial"/>
                <a:ea typeface="+mn-lt"/>
                <a:cs typeface="+mn-lt"/>
              </a:rPr>
              <a:t>The Leadership Quarterly</a:t>
            </a:r>
            <a:r>
              <a:rPr lang="en-GB" sz="700" dirty="0">
                <a:latin typeface="Arial"/>
                <a:ea typeface="+mn-lt"/>
                <a:cs typeface="+mn-lt"/>
              </a:rPr>
              <a:t>, 20(4), pp. 605–619.</a:t>
            </a:r>
            <a:endParaRPr lang="en-GB" sz="700" dirty="0">
              <a:latin typeface="Arial"/>
              <a:cs typeface="Arial"/>
            </a:endParaRPr>
          </a:p>
          <a:p>
            <a:pPr>
              <a:buNone/>
            </a:pPr>
            <a:r>
              <a:rPr lang="en-GB" sz="700" dirty="0">
                <a:latin typeface="Arial"/>
                <a:ea typeface="+mn-lt"/>
                <a:cs typeface="+mn-lt"/>
              </a:rPr>
              <a:t>Earley, P.C. and Ang, S. (2003) </a:t>
            </a:r>
            <a:r>
              <a:rPr lang="en-GB" sz="700" i="1" dirty="0">
                <a:latin typeface="Arial"/>
                <a:ea typeface="+mn-lt"/>
                <a:cs typeface="+mn-lt"/>
              </a:rPr>
              <a:t>Cultural intelligence: Individual interactions across cultures</a:t>
            </a:r>
            <a:r>
              <a:rPr lang="en-GB" sz="700" dirty="0">
                <a:latin typeface="Arial"/>
                <a:ea typeface="+mn-lt"/>
                <a:cs typeface="+mn-lt"/>
              </a:rPr>
              <a:t>. Stanford, CA: Stanford University Press.</a:t>
            </a:r>
            <a:endParaRPr lang="en-GB" sz="700" dirty="0">
              <a:latin typeface="Arial"/>
              <a:cs typeface="Arial"/>
            </a:endParaRPr>
          </a:p>
          <a:p>
            <a:pPr>
              <a:buNone/>
            </a:pPr>
            <a:r>
              <a:rPr lang="en-GB" sz="700">
                <a:latin typeface="Arial"/>
                <a:ea typeface="+mn-lt"/>
                <a:cs typeface="+mn-lt"/>
              </a:rPr>
              <a:t>Fayol, H. (1949) </a:t>
            </a:r>
            <a:r>
              <a:rPr lang="en-GB" sz="700" i="1">
                <a:latin typeface="Arial"/>
                <a:ea typeface="+mn-lt"/>
                <a:cs typeface="+mn-lt"/>
              </a:rPr>
              <a:t>General and industrial management</a:t>
            </a:r>
            <a:r>
              <a:rPr lang="en-GB" sz="700">
                <a:latin typeface="Arial"/>
                <a:ea typeface="+mn-lt"/>
                <a:cs typeface="+mn-lt"/>
              </a:rPr>
              <a:t>. Translated by C. Storrs. London: Pitman.</a:t>
            </a:r>
            <a:endParaRPr lang="en-GB" sz="700" dirty="0">
              <a:latin typeface="Arial"/>
              <a:cs typeface="Arial"/>
            </a:endParaRPr>
          </a:p>
          <a:p>
            <a:pPr>
              <a:buNone/>
            </a:pPr>
            <a:r>
              <a:rPr lang="en-GB" sz="700" dirty="0">
                <a:latin typeface="Arial"/>
                <a:ea typeface="+mn-lt"/>
                <a:cs typeface="+mn-lt"/>
              </a:rPr>
              <a:t>Goleman, D. (1995) </a:t>
            </a:r>
            <a:r>
              <a:rPr lang="en-GB" sz="700" i="1" dirty="0">
                <a:latin typeface="Arial"/>
                <a:ea typeface="+mn-lt"/>
                <a:cs typeface="+mn-lt"/>
              </a:rPr>
              <a:t>Emotional intelligence: Why it can matter more than IQ</a:t>
            </a:r>
            <a:r>
              <a:rPr lang="en-GB" sz="700" dirty="0">
                <a:latin typeface="Arial"/>
                <a:ea typeface="+mn-lt"/>
                <a:cs typeface="+mn-lt"/>
              </a:rPr>
              <a:t>. New York: Bantam Books.</a:t>
            </a:r>
            <a:endParaRPr lang="en-GB" sz="700" dirty="0">
              <a:latin typeface="Arial"/>
              <a:cs typeface="Arial"/>
            </a:endParaRPr>
          </a:p>
          <a:p>
            <a:pPr>
              <a:buNone/>
            </a:pPr>
            <a:r>
              <a:rPr lang="en-GB" sz="700">
                <a:latin typeface="Arial"/>
                <a:ea typeface="+mn-lt"/>
                <a:cs typeface="+mn-lt"/>
              </a:rPr>
              <a:t>Goleman, D. (1998) </a:t>
            </a:r>
            <a:r>
              <a:rPr lang="en-GB" sz="700" i="1">
                <a:latin typeface="Arial"/>
                <a:ea typeface="+mn-lt"/>
                <a:cs typeface="+mn-lt"/>
              </a:rPr>
              <a:t>Working with emotional intelligence</a:t>
            </a:r>
            <a:r>
              <a:rPr lang="en-GB" sz="700">
                <a:latin typeface="Arial"/>
                <a:ea typeface="+mn-lt"/>
                <a:cs typeface="+mn-lt"/>
              </a:rPr>
              <a:t>. London: Bloomsbury.</a:t>
            </a:r>
            <a:endParaRPr lang="en-GB" sz="700" dirty="0">
              <a:latin typeface="Arial"/>
              <a:cs typeface="Arial"/>
            </a:endParaRPr>
          </a:p>
          <a:p>
            <a:pPr>
              <a:buNone/>
            </a:pPr>
            <a:r>
              <a:rPr lang="en-GB" sz="700">
                <a:latin typeface="Arial"/>
                <a:ea typeface="+mn-lt"/>
                <a:cs typeface="+mn-lt"/>
              </a:rPr>
              <a:t>Heard, E. (2022) ‘I apply the same leadership principles to every part of my life…’, </a:t>
            </a:r>
            <a:r>
              <a:rPr lang="en-GB" sz="700" i="1">
                <a:latin typeface="Arial"/>
                <a:ea typeface="+mn-lt"/>
                <a:cs typeface="+mn-lt"/>
              </a:rPr>
              <a:t>Financial Times</a:t>
            </a:r>
            <a:r>
              <a:rPr lang="en-GB" sz="700">
                <a:latin typeface="Arial"/>
                <a:ea typeface="+mn-lt"/>
                <a:cs typeface="+mn-lt"/>
              </a:rPr>
              <a:t>, 27 February.</a:t>
            </a:r>
            <a:endParaRPr lang="en-GB" sz="700" dirty="0">
              <a:latin typeface="Arial"/>
              <a:cs typeface="Arial"/>
            </a:endParaRPr>
          </a:p>
          <a:p>
            <a:pPr>
              <a:buNone/>
            </a:pPr>
            <a:r>
              <a:rPr lang="en-GB" sz="700" dirty="0">
                <a:latin typeface="Arial"/>
                <a:ea typeface="+mn-lt"/>
                <a:cs typeface="+mn-lt"/>
              </a:rPr>
              <a:t>Hersey, P. and Blanchard, K. (1988) </a:t>
            </a:r>
            <a:r>
              <a:rPr lang="en-GB" sz="700" i="1" dirty="0">
                <a:latin typeface="Arial"/>
                <a:ea typeface="+mn-lt"/>
                <a:cs typeface="+mn-lt"/>
              </a:rPr>
              <a:t>Management of organizational behaviour: Utilizing human resources</a:t>
            </a:r>
            <a:r>
              <a:rPr lang="en-GB" sz="700" dirty="0">
                <a:latin typeface="Arial"/>
                <a:ea typeface="+mn-lt"/>
                <a:cs typeface="+mn-lt"/>
              </a:rPr>
              <a:t>. 5th </a:t>
            </a:r>
            <a:r>
              <a:rPr lang="en-GB" sz="700" dirty="0" err="1">
                <a:latin typeface="Arial"/>
                <a:ea typeface="+mn-lt"/>
                <a:cs typeface="+mn-lt"/>
              </a:rPr>
              <a:t>edn</a:t>
            </a:r>
            <a:r>
              <a:rPr lang="en-GB" sz="700" dirty="0">
                <a:latin typeface="Arial"/>
                <a:ea typeface="+mn-lt"/>
                <a:cs typeface="+mn-lt"/>
              </a:rPr>
              <a:t>. New Jersey: Prentice Hall.</a:t>
            </a:r>
            <a:endParaRPr lang="en-GB" sz="700" dirty="0">
              <a:latin typeface="Arial"/>
              <a:cs typeface="Arial"/>
            </a:endParaRPr>
          </a:p>
          <a:p>
            <a:pPr>
              <a:buNone/>
            </a:pPr>
            <a:r>
              <a:rPr lang="en-GB" sz="700" dirty="0">
                <a:latin typeface="Arial"/>
                <a:ea typeface="+mn-lt"/>
                <a:cs typeface="+mn-lt"/>
              </a:rPr>
              <a:t>Hoch, J.E., Bommer, W.H., Dulebohn, J.H. and Wu, D. (2018) ‘Do ethical, authentic, and servant leadership explain variance above and beyond transformational leadership? A meta-analysis’, </a:t>
            </a:r>
            <a:r>
              <a:rPr lang="en-GB" sz="700" i="1" dirty="0">
                <a:latin typeface="Arial"/>
                <a:ea typeface="+mn-lt"/>
                <a:cs typeface="+mn-lt"/>
              </a:rPr>
              <a:t>Journal of Management</a:t>
            </a:r>
            <a:r>
              <a:rPr lang="en-GB" sz="700" dirty="0">
                <a:latin typeface="Arial"/>
                <a:ea typeface="+mn-lt"/>
                <a:cs typeface="+mn-lt"/>
              </a:rPr>
              <a:t>, 44(2), pp. 501–529.</a:t>
            </a:r>
            <a:endParaRPr lang="en-GB" sz="700" dirty="0">
              <a:latin typeface="Arial"/>
              <a:cs typeface="Arial"/>
            </a:endParaRPr>
          </a:p>
          <a:p>
            <a:pPr>
              <a:buNone/>
            </a:pPr>
            <a:r>
              <a:rPr lang="en-GB" sz="700" dirty="0">
                <a:latin typeface="Arial"/>
                <a:ea typeface="+mn-lt"/>
                <a:cs typeface="+mn-lt"/>
              </a:rPr>
              <a:t>Huczynski, A. and Buchanan, D. (2007) </a:t>
            </a:r>
            <a:r>
              <a:rPr lang="en-GB" sz="700" i="1" dirty="0">
                <a:latin typeface="Arial"/>
                <a:ea typeface="+mn-lt"/>
                <a:cs typeface="+mn-lt"/>
              </a:rPr>
              <a:t>Organizational behaviour</a:t>
            </a:r>
            <a:r>
              <a:rPr lang="en-GB" sz="700" dirty="0">
                <a:latin typeface="Arial"/>
                <a:ea typeface="+mn-lt"/>
                <a:cs typeface="+mn-lt"/>
              </a:rPr>
              <a:t>. 6th </a:t>
            </a:r>
            <a:r>
              <a:rPr lang="en-GB" sz="700" dirty="0" err="1">
                <a:latin typeface="Arial"/>
                <a:ea typeface="+mn-lt"/>
                <a:cs typeface="+mn-lt"/>
              </a:rPr>
              <a:t>edn</a:t>
            </a:r>
            <a:r>
              <a:rPr lang="en-GB" sz="700" dirty="0">
                <a:latin typeface="Arial"/>
                <a:ea typeface="+mn-lt"/>
                <a:cs typeface="+mn-lt"/>
              </a:rPr>
              <a:t>. Harlow: Prentice Hall.</a:t>
            </a:r>
            <a:endParaRPr lang="en-GB" sz="700" dirty="0">
              <a:latin typeface="Arial"/>
              <a:cs typeface="Arial"/>
            </a:endParaRPr>
          </a:p>
          <a:p>
            <a:pPr>
              <a:buNone/>
            </a:pPr>
            <a:r>
              <a:rPr lang="en-GB" sz="700">
                <a:latin typeface="Arial"/>
                <a:ea typeface="+mn-lt"/>
                <a:cs typeface="+mn-lt"/>
              </a:rPr>
              <a:t>McGregor, D. (1960) </a:t>
            </a:r>
            <a:r>
              <a:rPr lang="en-GB" sz="700" i="1">
                <a:latin typeface="Arial"/>
                <a:ea typeface="+mn-lt"/>
                <a:cs typeface="+mn-lt"/>
              </a:rPr>
              <a:t>The human side of enterprise</a:t>
            </a:r>
            <a:r>
              <a:rPr lang="en-GB" sz="700">
                <a:latin typeface="Arial"/>
                <a:ea typeface="+mn-lt"/>
                <a:cs typeface="+mn-lt"/>
              </a:rPr>
              <a:t>. New York: McGraw-Hill.</a:t>
            </a:r>
            <a:endParaRPr lang="en-GB" sz="700" dirty="0">
              <a:latin typeface="Arial"/>
              <a:cs typeface="Arial"/>
            </a:endParaRPr>
          </a:p>
          <a:p>
            <a:pPr>
              <a:buNone/>
            </a:pPr>
            <a:r>
              <a:rPr lang="en-GB" sz="700" dirty="0">
                <a:latin typeface="Arial"/>
                <a:ea typeface="+mn-lt"/>
                <a:cs typeface="+mn-lt"/>
              </a:rPr>
              <a:t>Mullins, L.J. (2016) </a:t>
            </a:r>
            <a:r>
              <a:rPr lang="en-GB" sz="700" i="1" dirty="0">
                <a:latin typeface="Arial"/>
                <a:ea typeface="+mn-lt"/>
                <a:cs typeface="+mn-lt"/>
              </a:rPr>
              <a:t>Management and organisational behaviour</a:t>
            </a:r>
            <a:r>
              <a:rPr lang="en-GB" sz="700" dirty="0">
                <a:latin typeface="Arial"/>
                <a:ea typeface="+mn-lt"/>
                <a:cs typeface="+mn-lt"/>
              </a:rPr>
              <a:t>. 11th </a:t>
            </a:r>
            <a:r>
              <a:rPr lang="en-GB" sz="700" dirty="0" err="1">
                <a:latin typeface="Arial"/>
                <a:ea typeface="+mn-lt"/>
                <a:cs typeface="+mn-lt"/>
              </a:rPr>
              <a:t>edn</a:t>
            </a:r>
            <a:r>
              <a:rPr lang="en-GB" sz="700" dirty="0">
                <a:latin typeface="Arial"/>
                <a:ea typeface="+mn-lt"/>
                <a:cs typeface="+mn-lt"/>
              </a:rPr>
              <a:t>. Harlow: Pearson Education.</a:t>
            </a:r>
            <a:endParaRPr lang="en-GB" sz="700" dirty="0">
              <a:latin typeface="Arial"/>
              <a:cs typeface="Arial"/>
            </a:endParaRPr>
          </a:p>
          <a:p>
            <a:pPr>
              <a:buNone/>
            </a:pPr>
            <a:r>
              <a:rPr lang="en-GB" sz="700">
                <a:latin typeface="Arial"/>
                <a:ea typeface="+mn-lt"/>
                <a:cs typeface="+mn-lt"/>
              </a:rPr>
              <a:t>Nadella, S. (2017) </a:t>
            </a:r>
            <a:r>
              <a:rPr lang="en-GB" sz="700" i="1">
                <a:latin typeface="Arial"/>
                <a:ea typeface="+mn-lt"/>
                <a:cs typeface="+mn-lt"/>
              </a:rPr>
              <a:t>Hit refresh</a:t>
            </a:r>
            <a:r>
              <a:rPr lang="en-GB" sz="700">
                <a:latin typeface="Arial"/>
                <a:ea typeface="+mn-lt"/>
                <a:cs typeface="+mn-lt"/>
              </a:rPr>
              <a:t>. New York: Harper Business.</a:t>
            </a:r>
            <a:endParaRPr lang="en-GB" sz="700" dirty="0">
              <a:latin typeface="Arial"/>
              <a:cs typeface="Arial"/>
            </a:endParaRPr>
          </a:p>
          <a:p>
            <a:pPr>
              <a:buNone/>
            </a:pPr>
            <a:r>
              <a:rPr lang="en-GB" sz="700">
                <a:latin typeface="Arial"/>
                <a:ea typeface="+mn-lt"/>
                <a:cs typeface="+mn-lt"/>
              </a:rPr>
              <a:t>Ouchi, W.G. (1981) </a:t>
            </a:r>
            <a:r>
              <a:rPr lang="en-GB" sz="700" i="1">
                <a:latin typeface="Arial"/>
                <a:ea typeface="+mn-lt"/>
                <a:cs typeface="+mn-lt"/>
              </a:rPr>
              <a:t>Theory Z: How American business can meet the Japanese challenge</a:t>
            </a:r>
            <a:r>
              <a:rPr lang="en-GB" sz="700">
                <a:latin typeface="Arial"/>
                <a:ea typeface="+mn-lt"/>
                <a:cs typeface="+mn-lt"/>
              </a:rPr>
              <a:t>. Reading, MA: Addison-Wesley.</a:t>
            </a:r>
            <a:endParaRPr lang="en-GB" sz="700" dirty="0">
              <a:latin typeface="Arial"/>
              <a:cs typeface="Arial"/>
            </a:endParaRPr>
          </a:p>
          <a:p>
            <a:pPr>
              <a:buNone/>
            </a:pPr>
            <a:r>
              <a:rPr lang="en-GB" sz="700" dirty="0" err="1">
                <a:latin typeface="Arial"/>
                <a:ea typeface="+mn-lt"/>
                <a:cs typeface="+mn-lt"/>
              </a:rPr>
              <a:t>Rockstuhl</a:t>
            </a:r>
            <a:r>
              <a:rPr lang="en-GB" sz="700" dirty="0">
                <a:latin typeface="Arial"/>
                <a:ea typeface="+mn-lt"/>
                <a:cs typeface="+mn-lt"/>
              </a:rPr>
              <a:t>, T., Seiler, S., Ang, S., Van Dyne, L. and Annen, H. (2011) ‘Beyond general intelligence (IQ) and emotional intelligence (EQ): The role of cultural intelligence (CQ) on cross-border leadership effectiveness in a globalized world’, </a:t>
            </a:r>
            <a:r>
              <a:rPr lang="en-GB" sz="700" i="1" dirty="0">
                <a:latin typeface="Arial"/>
                <a:ea typeface="+mn-lt"/>
                <a:cs typeface="+mn-lt"/>
              </a:rPr>
              <a:t>Journal of Applied Psychology</a:t>
            </a:r>
            <a:r>
              <a:rPr lang="en-GB" sz="700" dirty="0">
                <a:latin typeface="Arial"/>
                <a:ea typeface="+mn-lt"/>
                <a:cs typeface="+mn-lt"/>
              </a:rPr>
              <a:t>, 96(4), pp. 825–840.</a:t>
            </a:r>
            <a:endParaRPr lang="en-GB" sz="700" dirty="0">
              <a:latin typeface="Arial"/>
              <a:cs typeface="Arial"/>
            </a:endParaRPr>
          </a:p>
          <a:p>
            <a:pPr>
              <a:buNone/>
            </a:pPr>
            <a:r>
              <a:rPr lang="en-GB" sz="700" dirty="0">
                <a:latin typeface="Arial"/>
                <a:ea typeface="+mn-lt"/>
                <a:cs typeface="+mn-lt"/>
              </a:rPr>
              <a:t>Rozovsky, J. (2015) ‘The five keys to a successful Google team’, </a:t>
            </a:r>
            <a:r>
              <a:rPr lang="en-GB" sz="700" i="1" dirty="0" err="1">
                <a:latin typeface="Arial"/>
                <a:ea typeface="+mn-lt"/>
                <a:cs typeface="+mn-lt"/>
              </a:rPr>
              <a:t>re:Work</a:t>
            </a:r>
            <a:r>
              <a:rPr lang="en-GB" sz="700" dirty="0">
                <a:latin typeface="Arial"/>
                <a:ea typeface="+mn-lt"/>
                <a:cs typeface="+mn-lt"/>
              </a:rPr>
              <a:t>. Available at: </a:t>
            </a:r>
            <a:r>
              <a:rPr lang="en-GB" sz="700" dirty="0">
                <a:latin typeface="Arial"/>
                <a:ea typeface="+mn-lt"/>
                <a:cs typeface="+mn-lt"/>
                <a:hlinkClick r:id="rId3"/>
              </a:rPr>
              <a:t>https://rework.withgoogle.com/blog/five-keys-to-a-successful-google-team/</a:t>
            </a:r>
            <a:r>
              <a:rPr lang="en-GB" sz="700" dirty="0">
                <a:latin typeface="Arial"/>
                <a:ea typeface="+mn-lt"/>
                <a:cs typeface="+mn-lt"/>
              </a:rPr>
              <a:t> (Accessed: 10 February 2026).</a:t>
            </a:r>
            <a:endParaRPr lang="en-GB" sz="700" dirty="0">
              <a:latin typeface="Arial"/>
              <a:cs typeface="Arial"/>
            </a:endParaRPr>
          </a:p>
          <a:p>
            <a:pPr>
              <a:buNone/>
            </a:pPr>
            <a:r>
              <a:rPr lang="en-GB" sz="700">
                <a:latin typeface="Arial"/>
                <a:ea typeface="+mn-lt"/>
                <a:cs typeface="+mn-lt"/>
              </a:rPr>
              <a:t>Starbucks Corporation (2018) </a:t>
            </a:r>
            <a:r>
              <a:rPr lang="en-GB" sz="700" i="1">
                <a:latin typeface="Arial"/>
                <a:ea typeface="+mn-lt"/>
                <a:cs typeface="+mn-lt"/>
              </a:rPr>
              <a:t>Racial Bias Education Announcement</a:t>
            </a:r>
            <a:r>
              <a:rPr lang="en-GB" sz="700">
                <a:latin typeface="Arial"/>
                <a:ea typeface="+mn-lt"/>
                <a:cs typeface="+mn-lt"/>
              </a:rPr>
              <a:t>. Available at: </a:t>
            </a:r>
            <a:r>
              <a:rPr lang="en-GB" sz="700" dirty="0">
                <a:latin typeface="Arial"/>
                <a:ea typeface="+mn-lt"/>
                <a:cs typeface="+mn-lt"/>
                <a:hlinkClick r:id="rId4"/>
              </a:rPr>
              <a:t>https://stories.starbucks.com/stories/2018/racial-bias-education/</a:t>
            </a:r>
            <a:r>
              <a:rPr lang="en-GB" sz="700">
                <a:latin typeface="Arial"/>
                <a:ea typeface="+mn-lt"/>
                <a:cs typeface="+mn-lt"/>
              </a:rPr>
              <a:t> (Accessed: 10 February 2026).</a:t>
            </a:r>
            <a:endParaRPr lang="en-GB" sz="700" dirty="0">
              <a:latin typeface="Arial"/>
              <a:cs typeface="Arial"/>
            </a:endParaRPr>
          </a:p>
          <a:p>
            <a:pPr>
              <a:buNone/>
            </a:pPr>
            <a:r>
              <a:rPr lang="en-GB" sz="700" dirty="0">
                <a:latin typeface="Arial"/>
                <a:ea typeface="+mn-lt"/>
                <a:cs typeface="+mn-lt"/>
              </a:rPr>
              <a:t>Tannenbaum, R. and Schmidt, W. (1958) ‘How to choose a leadership pattern’, </a:t>
            </a:r>
            <a:r>
              <a:rPr lang="en-GB" sz="700" i="1" dirty="0">
                <a:latin typeface="Arial"/>
                <a:ea typeface="+mn-lt"/>
                <a:cs typeface="+mn-lt"/>
              </a:rPr>
              <a:t>Harvard Business Review</a:t>
            </a:r>
            <a:r>
              <a:rPr lang="en-GB" sz="700" dirty="0">
                <a:latin typeface="Arial"/>
                <a:ea typeface="+mn-lt"/>
                <a:cs typeface="+mn-lt"/>
              </a:rPr>
              <a:t>, 36(2), pp. 95–102.</a:t>
            </a:r>
            <a:endParaRPr lang="en-GB" sz="700" dirty="0">
              <a:latin typeface="Arial"/>
              <a:cs typeface="Arial"/>
            </a:endParaRPr>
          </a:p>
          <a:p>
            <a:pPr>
              <a:buNone/>
            </a:pPr>
            <a:r>
              <a:rPr lang="en-GB" sz="700">
                <a:latin typeface="Arial"/>
                <a:ea typeface="+mn-lt"/>
                <a:cs typeface="+mn-lt"/>
              </a:rPr>
              <a:t>Wang, G., Oh, I.S., Courtright, S.H. and Colbert, A.E. (2011) ‘Transformational leadership and performance across criteria and levels: A meta-analytic review of 25 years of research’, </a:t>
            </a:r>
            <a:r>
              <a:rPr lang="en-GB" sz="700" i="1">
                <a:latin typeface="Arial"/>
                <a:ea typeface="+mn-lt"/>
                <a:cs typeface="+mn-lt"/>
              </a:rPr>
              <a:t>Journal of Applied Psychology</a:t>
            </a:r>
            <a:r>
              <a:rPr lang="en-GB" sz="700">
                <a:latin typeface="Arial"/>
                <a:ea typeface="+mn-lt"/>
                <a:cs typeface="+mn-lt"/>
              </a:rPr>
              <a:t>, 96(5), pp. 1134–1154.</a:t>
            </a:r>
            <a:endParaRPr lang="en-GB" sz="700" dirty="0">
              <a:latin typeface="Arial"/>
              <a:cs typeface="Arial"/>
            </a:endParaRPr>
          </a:p>
          <a:p>
            <a:pPr marL="0" indent="0">
              <a:buNone/>
            </a:pPr>
            <a:endParaRPr lang="en-GB" sz="700" dirty="0">
              <a:latin typeface="Arial"/>
              <a:cs typeface="Arial"/>
            </a:endParaRPr>
          </a:p>
          <a:p>
            <a:pPr>
              <a:buNone/>
            </a:pPr>
            <a:endParaRPr lang="en-GB" sz="700" dirty="0">
              <a:latin typeface="Arial"/>
              <a:cs typeface="Arial"/>
            </a:endParaRPr>
          </a:p>
          <a:p>
            <a:pPr>
              <a:buNone/>
            </a:pPr>
            <a:endParaRPr lang="en-GB" sz="700" dirty="0">
              <a:latin typeface="Arial"/>
              <a:cs typeface="Arial"/>
            </a:endParaRPr>
          </a:p>
          <a:p>
            <a:pPr>
              <a:buNone/>
            </a:pPr>
            <a:endParaRPr lang="en-GB" sz="700" dirty="0">
              <a:latin typeface="Arial"/>
              <a:cs typeface="Arial"/>
            </a:endParaRPr>
          </a:p>
          <a:p>
            <a:pPr marL="0" indent="0">
              <a:buNone/>
            </a:pPr>
            <a:endParaRPr lang="en-GB" sz="700" dirty="0">
              <a:latin typeface="Arial"/>
              <a:cs typeface="Arial"/>
            </a:endParaRPr>
          </a:p>
        </p:txBody>
      </p:sp>
    </p:spTree>
    <p:extLst>
      <p:ext uri="{BB962C8B-B14F-4D97-AF65-F5344CB8AC3E}">
        <p14:creationId xmlns:p14="http://schemas.microsoft.com/office/powerpoint/2010/main" val="20007349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group of people standing in front of a city&#10;&#10;AI-generated content may be incorrect.">
            <a:extLst>
              <a:ext uri="{FF2B5EF4-FFF2-40B4-BE49-F238E27FC236}">
                <a16:creationId xmlns:a16="http://schemas.microsoft.com/office/drawing/2014/main" id="{FF8BB4CF-9BE8-993A-F2DE-3649663C720A}"/>
              </a:ext>
            </a:extLst>
          </p:cNvPr>
          <p:cNvPicPr>
            <a:picLocks noChangeAspect="1"/>
          </p:cNvPicPr>
          <p:nvPr/>
        </p:nvPicPr>
        <p:blipFill>
          <a:blip r:embed="rId2"/>
          <a:srcRect b="11765"/>
          <a:stretch>
            <a:fillRect/>
          </a:stretch>
        </p:blipFill>
        <p:spPr>
          <a:xfrm>
            <a:off x="20" y="10"/>
            <a:ext cx="12191980" cy="68579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6" name="Rectangle 15">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532C13-F445-D5CB-CDFA-640565022CFF}"/>
              </a:ext>
            </a:extLst>
          </p:cNvPr>
          <p:cNvSpPr>
            <a:spLocks noGrp="1"/>
          </p:cNvSpPr>
          <p:nvPr>
            <p:ph type="title"/>
          </p:nvPr>
        </p:nvSpPr>
        <p:spPr>
          <a:xfrm>
            <a:off x="523875" y="5317240"/>
            <a:ext cx="11210925" cy="744836"/>
          </a:xfrm>
        </p:spPr>
        <p:txBody>
          <a:bodyPr vert="horz" lIns="91440" tIns="45720" rIns="91440" bIns="45720" rtlCol="0">
            <a:normAutofit/>
          </a:bodyPr>
          <a:lstStyle/>
          <a:p>
            <a:pPr algn="ctr"/>
            <a:r>
              <a:rPr lang="en-US" sz="3600" b="1">
                <a:solidFill>
                  <a:schemeClr val="tx2">
                    <a:lumMod val="90000"/>
                    <a:lumOff val="10000"/>
                  </a:schemeClr>
                </a:solidFill>
              </a:rPr>
              <a:t>Thank You!</a:t>
            </a:r>
            <a:endParaRPr lang="en-US" sz="3600" b="1" kern="1200">
              <a:solidFill>
                <a:schemeClr val="tx2">
                  <a:lumMod val="90000"/>
                  <a:lumOff val="10000"/>
                </a:schemeClr>
              </a:solidFill>
              <a:latin typeface="+mj-lt"/>
            </a:endParaRPr>
          </a:p>
        </p:txBody>
      </p:sp>
      <p:cxnSp>
        <p:nvCxnSpPr>
          <p:cNvPr id="18" name="Straight Connector 17">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6780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Programme: BA (Hons) Business Management Module code: LCBB6022 Module name: Leadership and Management Theory and Practice Student name: Corina Seni Student ID: 2217836 Assignment Title: Component 1 – Practical Individual Presentation Lecturer name: Rebecca Stewart </vt:lpstr>
      <vt:lpstr>Introduction</vt:lpstr>
      <vt:lpstr>Title and Context</vt:lpstr>
      <vt:lpstr>Learning Outcomes and Structure</vt:lpstr>
      <vt:lpstr>Defining Leadership and Management </vt:lpstr>
      <vt:lpstr>Classical Management Foundations </vt:lpstr>
      <vt:lpstr>Leadership Styles Spectrum </vt:lpstr>
      <vt:lpstr>Management Assumptions About People </vt:lpstr>
      <vt:lpstr>Emotional Intelligence (EI): Concept and Model </vt:lpstr>
      <vt:lpstr>Critical Evaluation of EI </vt:lpstr>
      <vt:lpstr>Cultural Intelligence (CQ): Concept and Model </vt:lpstr>
      <vt:lpstr>Critical Evaluation of CQ </vt:lpstr>
      <vt:lpstr>Integrating EI, CQ and Leadership Styles </vt:lpstr>
      <vt:lpstr>Business Examples</vt:lpstr>
      <vt:lpstr>Strategy Design and Implementation </vt:lpstr>
      <vt:lpstr>Conclusion </vt:lpstr>
      <vt:lpstr>References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794</cp:revision>
  <dcterms:created xsi:type="dcterms:W3CDTF">2026-02-15T18:03:05Z</dcterms:created>
  <dcterms:modified xsi:type="dcterms:W3CDTF">2026-02-21T21:08:45Z</dcterms:modified>
</cp:coreProperties>
</file>