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801" autoAdjust="0"/>
    <p:restoredTop sz="62581" autoAdjust="0"/>
  </p:normalViewPr>
  <p:slideViewPr>
    <p:cSldViewPr snapToGrid="0">
      <p:cViewPr varScale="1">
        <p:scale>
          <a:sx n="51" d="100"/>
          <a:sy n="51" d="100"/>
        </p:scale>
        <p:origin x="168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E5E9B5-101A-4AF6-BD0B-A6D132149B61}" type="datetimeFigureOut">
              <a:rPr lang="en-GB" smtClean="0"/>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0AD2E1-ED8B-4D7D-B296-4FB560562232}" type="slidenum">
              <a:rPr lang="en-GB" smtClean="0"/>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Hello everyone. Welcome to my presentation that will be about how Lloyds Banking Group can recruit and select the right employees when facing an organisational transformation. The organisation invests in artificial intelligence (AI), digital banking systems, automation and data analytics in order to provide better customer experience and improve operational efficiency. These developments require the company to employ staff with innovative technical, digital, and leadership capabilities.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presentation will analyse the recruitment process, examine three key interview methods, explain appropriate questioning techniques, and compare face-to-face and virtual interviews. It will also provide recommendations to improve effective recruitment and organisational performance during the transformation (Armstrong and Taylor, 2023; CIPD, 2024).</a:t>
            </a:r>
            <a:endParaRPr lang="en-GB" dirty="0"/>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The presentation starts with an introduction of Lloyds Banking Group and its transformation strategy. After, it defines workforce planning and recruitment processes. Further, it examines three key interview types to meet the transformation-based roles and justifies the most suitable questioning techniques. The comparison of face-to-face and virtual interviews is also included. Lastly, recommendations are provided based on the analysis.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Lloyds Banking Group is considered one of the largest financial institutions in the UK. It is currently under general digital transformation. The company invests heavily in AI, digital banking, automation, and data-driven technologies to provide better customer experience, increase operational efficiency, and maintain a long-term competitive edge (Lloyds Banking Group, 2024). Such developments change the overall workforce requirement and force the company to look for professionals like Change Managers, Project Managers, Digital Specialists and Data Analysts.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this case, strategic Human Resource Management (HRM) focuses on the people management practices and their connection to organisational objectives to ensure business success and improve organisational performance (Storey, 1995). Also, the Resource-Based View indicates that businesses can reach a sustainable competitive advantage by focusing on valuable, rare and difficult-to-imitate human resources (Barney, 1991). So, efficient recruitment is crucial for Lloyds in order to attract more talent and communicate its transformation strategy.</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Workforce planning is the process of guaranteeing that a company possesses the right employees with the appropriate skills at the right time. It consists of predicting labour demand, evaluating labour supply, and recognising future workforce requirements (CIPD, 2024). With the continuous investment in digital banking, AI, and automation, Lloyds Banking Group will look for new skills and capabilities during the recruitment process. Furthermore, workforce planning can help the company identify the future needs and skills gaps during the recruitment and staff development processes. Also, it helps succession planning and talent management by maintaining a large number of capable employees (Muller-</a:t>
            </a:r>
            <a:r>
              <a:rPr lang="en-GB" sz="1200" kern="1200" dirty="0" err="1">
                <a:solidFill>
                  <a:schemeClr val="tx1"/>
                </a:solidFill>
                <a:effectLst/>
                <a:latin typeface="+mn-lt"/>
                <a:ea typeface="+mn-ea"/>
                <a:cs typeface="+mn-cs"/>
              </a:rPr>
              <a:t>Camen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Croucher</a:t>
            </a:r>
            <a:r>
              <a:rPr lang="en-GB" sz="1200" kern="1200" dirty="0">
                <a:solidFill>
                  <a:schemeClr val="tx1"/>
                </a:solidFill>
                <a:effectLst/>
                <a:latin typeface="+mn-lt"/>
                <a:ea typeface="+mn-ea"/>
                <a:cs typeface="+mn-cs"/>
              </a:rPr>
              <a:t> and Leigh, 2008). So, effective workforce planning helps companies survive during organisational transformation.</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The recruitment process is related to the organisational strategy and workforce planning to guarantee that businesses staff employees who can achieve future goals. The process often starts with identifying workforce requirements and analysing job roles. Then, the company attracts candidates by the appropriate recruitment channels. Selection initiatives are applied to evaluate candidate suitability, followed by onboarding successful hires (Armstrong and Taylor, 2023). Throughout the organisational transformation, recruitment processes must emphasise on attracting individuals with technical experience and behavioural competencies like adaptability, communication, and problem-solving. </a:t>
            </a:r>
            <a:r>
              <a:rPr lang="en-GB" sz="1200" kern="1200" dirty="0" err="1">
                <a:solidFill>
                  <a:schemeClr val="tx1"/>
                </a:solidFill>
                <a:effectLst/>
                <a:latin typeface="+mn-lt"/>
                <a:ea typeface="+mn-ea"/>
                <a:cs typeface="+mn-cs"/>
              </a:rPr>
              <a:t>Breaugh</a:t>
            </a:r>
            <a:r>
              <a:rPr lang="en-GB" sz="1200" kern="1200" dirty="0">
                <a:solidFill>
                  <a:schemeClr val="tx1"/>
                </a:solidFill>
                <a:effectLst/>
                <a:latin typeface="+mn-lt"/>
                <a:ea typeface="+mn-ea"/>
                <a:cs typeface="+mn-cs"/>
              </a:rPr>
              <a:t> (2020) also argues that recruitment helps organisations improve performance by guaranteeing that applicants have the knowledge and skills required to achieve strategic targets.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Job analysis helps businesses identity responsibilities, duties, and competences for ensuring successful job performance. All information collected from the job analysis is applied in the job description, showing the purpose of the role, major responsibilities, and reporting relationships. In addition, a person specification shows qualifications, experience, skills and behaviours that applicants should have (</a:t>
            </a:r>
            <a:r>
              <a:rPr lang="en-GB" sz="1200" kern="1200" dirty="0" err="1">
                <a:solidFill>
                  <a:schemeClr val="tx1"/>
                </a:solidFill>
                <a:effectLst/>
                <a:latin typeface="+mn-lt"/>
                <a:ea typeface="+mn-ea"/>
                <a:cs typeface="+mn-cs"/>
              </a:rPr>
              <a:t>Dessler</a:t>
            </a:r>
            <a:r>
              <a:rPr lang="en-GB" sz="1200" kern="1200" dirty="0">
                <a:solidFill>
                  <a:schemeClr val="tx1"/>
                </a:solidFill>
                <a:effectLst/>
                <a:latin typeface="+mn-lt"/>
                <a:ea typeface="+mn-ea"/>
                <a:cs typeface="+mn-cs"/>
              </a:rPr>
              <a:t>, 2020). Considering transformation-related roles, Lloyds Banking Group must focus on competencies like leadership, communication, adaptability, and analytical thinking. According to </a:t>
            </a:r>
            <a:r>
              <a:rPr lang="en-GB" sz="1200" kern="1200" dirty="0" err="1">
                <a:solidFill>
                  <a:schemeClr val="tx1"/>
                </a:solidFill>
                <a:effectLst/>
                <a:latin typeface="+mn-lt"/>
                <a:ea typeface="+mn-ea"/>
                <a:cs typeface="+mn-cs"/>
              </a:rPr>
              <a:t>Brannick</a:t>
            </a:r>
            <a:r>
              <a:rPr lang="en-GB" sz="1200" kern="1200" dirty="0">
                <a:solidFill>
                  <a:schemeClr val="tx1"/>
                </a:solidFill>
                <a:effectLst/>
                <a:latin typeface="+mn-lt"/>
                <a:ea typeface="+mn-ea"/>
                <a:cs typeface="+mn-cs"/>
              </a:rPr>
              <a:t>, Levine and </a:t>
            </a:r>
            <a:r>
              <a:rPr lang="en-GB" sz="1200" kern="1200" dirty="0" err="1">
                <a:solidFill>
                  <a:schemeClr val="tx1"/>
                </a:solidFill>
                <a:effectLst/>
                <a:latin typeface="+mn-lt"/>
                <a:ea typeface="+mn-ea"/>
                <a:cs typeface="+mn-cs"/>
              </a:rPr>
              <a:t>Morgeson</a:t>
            </a:r>
            <a:r>
              <a:rPr lang="en-GB" sz="1200" kern="1200" dirty="0">
                <a:solidFill>
                  <a:schemeClr val="tx1"/>
                </a:solidFill>
                <a:effectLst/>
                <a:latin typeface="+mn-lt"/>
                <a:ea typeface="+mn-ea"/>
                <a:cs typeface="+mn-cs"/>
              </a:rPr>
              <a:t> (2019), clearly defined job requirements ensure that the company attracts suitable applicants, improve decisions in selection, and motivate all staff to support organisational transformation.</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Choosing an appropriate advertisement platform is mandatory for companies that want to attract experienced applicants throughout organisational transformation. Moreover, LinkedIn gives access to high-quality professionals and specialists, as Lloyds' careers website represents employer branding by showing organisational values, digital transformation activities, and career opportunities. Furthermore, Indeed is a platform that helps job seekers gain more visibility, and professional associations help attract experienced candidates.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Graduate recruitment platforms also improve long-term talent development. Currently, employer branding is crucial as applicants regularly assess the reputation of companies, culture, and growth opportunities before applying (</a:t>
            </a:r>
            <a:r>
              <a:rPr lang="en-GB" sz="1200" kern="1200" dirty="0" err="1">
                <a:solidFill>
                  <a:schemeClr val="tx1"/>
                </a:solidFill>
                <a:effectLst/>
                <a:latin typeface="+mn-lt"/>
                <a:ea typeface="+mn-ea"/>
                <a:cs typeface="+mn-cs"/>
              </a:rPr>
              <a:t>Theurer</a:t>
            </a:r>
            <a:r>
              <a:rPr lang="en-GB" sz="1200" kern="1200" dirty="0">
                <a:solidFill>
                  <a:schemeClr val="tx1"/>
                </a:solidFill>
                <a:effectLst/>
                <a:latin typeface="+mn-lt"/>
                <a:ea typeface="+mn-ea"/>
                <a:cs typeface="+mn-cs"/>
              </a:rPr>
              <a:t> et al., 2018). For instance, strong employer branding can help Lloyds retain highly skilled staff and attract new hires in order to improve its transformation strategy (CIPD, 2024).</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During structured interviews all candidates are asked the same questions in the same order by using standardised evaluation criteria. Moreover, structured interviews are considered among the most reliable methods, as they decrease interviewer bias and help evaluate applicants better (Sackett et al., 2022). In the case of Lloyds Banking Group, this method is quite useful considering that the company must hire Project Managers and Data Analysts. Therefore, the candidates can be assessed objectively through the suggested criteria. However, structured interviews may pose limitations to adaptability, creativity, and innovative thinking – considered crucial in organisational transformation. So, the interviews must involve additional assessment approaches to provide a more complete evaluation of applicants’ suitability.</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Competency-based interviews evaluate past behaviour as a signal of future job performance. Applicants are often asked to demonstrate competencies like communication, resilience, leadership, and stakeholder management based on their previous jobs. This strategy helps companies understand if the applicants have critical behaviour useful for better performance and organisational change (Campion et al., 2021). Competency-based interviews allow Lloyd Baking Group to assess how applicants have dealt with change, shareholder impact, and solved complex issues. Still, candidates with limited professional expertise may not provide adequate examples. So, during competency-based interviews, hiring management should use other selection methods when assessing experience and future potential.</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Situational interviews consist of hypothetical workplace scenarios. During these interviews candidates are asked to provide different responses regarding situations. This approach is highly valuable when companies experience organisational transformation as staff often face complex situations. For instance, applicants can be asked how they would respond to staff resistance when implementing a new digital system. Situational interviews provide assessment of problem-solving abilities, judgement, and decision-making processes. Nonetheless, responses are also hypothetical, so HR management may not always see actual behaviour. </a:t>
            </a:r>
            <a:r>
              <a:rPr lang="en-GB" sz="1200" kern="1200" dirty="0" err="1">
                <a:solidFill>
                  <a:schemeClr val="tx1"/>
                </a:solidFill>
                <a:effectLst/>
                <a:latin typeface="+mn-lt"/>
                <a:ea typeface="+mn-ea"/>
                <a:cs typeface="+mn-cs"/>
              </a:rPr>
              <a:t>Lievens</a:t>
            </a:r>
            <a:r>
              <a:rPr lang="en-GB" sz="1200" kern="1200" dirty="0">
                <a:solidFill>
                  <a:schemeClr val="tx1"/>
                </a:solidFill>
                <a:effectLst/>
                <a:latin typeface="+mn-lt"/>
                <a:ea typeface="+mn-ea"/>
                <a:cs typeface="+mn-cs"/>
              </a:rPr>
              <a:t> and Sackett (2023) argue that using situational and competence-based interviews helps companies improve selection validity because they can assess past behaviour and future-oriented thinking approaches by the applicant.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As businesses aim to achieve higher recruitment quality and better selection, they should implement effective questioning techniques. Behavioural questions examine past experiences and achievements. However, competency-based questions evaluate distinctive behaviours related to successful job performance. With situational questions, recruiters evaluate judgement and decision-making in future job scenarios. Probing questions motivate applicants to show additional evidence and detail, while clarifying questions decrease misinterpretation and improve response accuracy during the interview.</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Furthermore, Socratic questioning motivates applicants to analyse their assumptions, decision-making processes, and reasoning for a certain problem. For instance, future hires can be asked to state how they would deal with resistance among staff during organisational change. Research indicates that properly designed questioning helps recruitment teams improve interview efficiency, reliability, and candidate assessment quality (Black and van </a:t>
            </a:r>
            <a:r>
              <a:rPr lang="en-GB" sz="1200" kern="1200" dirty="0" err="1">
                <a:solidFill>
                  <a:schemeClr val="tx1"/>
                </a:solidFill>
                <a:effectLst/>
                <a:latin typeface="+mn-lt"/>
                <a:ea typeface="+mn-ea"/>
                <a:cs typeface="+mn-cs"/>
              </a:rPr>
              <a:t>Esch</a:t>
            </a:r>
            <a:r>
              <a:rPr lang="en-GB" sz="1200" kern="1200" dirty="0">
                <a:solidFill>
                  <a:schemeClr val="tx1"/>
                </a:solidFill>
                <a:effectLst/>
                <a:latin typeface="+mn-lt"/>
                <a:ea typeface="+mn-ea"/>
                <a:cs typeface="+mn-cs"/>
              </a:rPr>
              <a:t>, 2021; </a:t>
            </a:r>
            <a:r>
              <a:rPr lang="en-GB" sz="1200" kern="1200" dirty="0" err="1">
                <a:solidFill>
                  <a:schemeClr val="tx1"/>
                </a:solidFill>
                <a:effectLst/>
                <a:latin typeface="+mn-lt"/>
                <a:ea typeface="+mn-ea"/>
                <a:cs typeface="+mn-cs"/>
              </a:rPr>
              <a:t>Lievens</a:t>
            </a:r>
            <a:r>
              <a:rPr lang="en-GB" sz="1200" kern="1200" dirty="0">
                <a:solidFill>
                  <a:schemeClr val="tx1"/>
                </a:solidFill>
                <a:effectLst/>
                <a:latin typeface="+mn-lt"/>
                <a:ea typeface="+mn-ea"/>
                <a:cs typeface="+mn-cs"/>
              </a:rPr>
              <a:t> and Sackett, 2023). Consequently, these approaches are very applicable for transformation-based roles.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Face-to-face interviews help both recruiters and applicants gain higher interpersonal interaction. Moreover, they help interviewers observe communication skills, leadership, and body language. These competences are crucial when evaluating applicants for senior transformation roles. On the other hand, face-to-face interviews are high-cost for companies.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Virtual interviews, in contrast, decrease costs, help interviewers provide scheduling flexibility and ensure access to geographically diverse talent pools (Nikolaou, 2021). However, technical problems and low personal interaction can impact candidate evaluation and involvement (Black and van </a:t>
            </a:r>
            <a:r>
              <a:rPr lang="en-GB" sz="1200" kern="1200" dirty="0" err="1">
                <a:solidFill>
                  <a:schemeClr val="tx1"/>
                </a:solidFill>
                <a:effectLst/>
                <a:latin typeface="+mn-lt"/>
                <a:ea typeface="+mn-ea"/>
                <a:cs typeface="+mn-cs"/>
              </a:rPr>
              <a:t>Esch</a:t>
            </a:r>
            <a:r>
              <a:rPr lang="en-GB" sz="1200" kern="1200" dirty="0">
                <a:solidFill>
                  <a:schemeClr val="tx1"/>
                </a:solidFill>
                <a:effectLst/>
                <a:latin typeface="+mn-lt"/>
                <a:ea typeface="+mn-ea"/>
                <a:cs typeface="+mn-cs"/>
              </a:rPr>
              <a:t>, 2021). Based on that, Lloyds Banking Group must use a hybrid strategy. So, for initial screening, the company should focus on proceeding with virtual interviews, while for the final stages, it must switch to face-to-face interviews.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Based on the analysis the following recommendations should be implemented by Lloyd Banking Group:</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company should relate workforce planning to its digital transformation strategy in order to identify future skills requirements and see capability gaps in advance (CIPD, 2024).</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Second, the company should use competency frameworks to guide job analysis, person specifications and interview design. Therefore, the organisation guarantees that recruitment decisions help reach organisational objectives.</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Structured interviews must be the base for the selection process due to their improvement of reliability and fairness (Sackett et al., 2022). </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Competency-based and situational interviews must be conducted in order to evaluate previous behaviour and future potential. </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Lloyds Banking Group should use a hybrid interview approach, balancing efficiency, cost-effectiveness, and quality of assessment.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GB" sz="1200" kern="1200" dirty="0">
                <a:solidFill>
                  <a:schemeClr val="tx1"/>
                </a:solidFill>
                <a:effectLst/>
                <a:latin typeface="+mn-lt"/>
                <a:ea typeface="+mn-ea"/>
                <a:cs typeface="+mn-cs"/>
              </a:rPr>
              <a:t>All in all, recruitment and selection are crucial in supporting organisational transformation at a large company like Lloyds Banking Group. The foundation for identifying future talent needs and identifying gaps lies in the workforce planning (CIPD, 2024). Moreover, structured interviews help companies improve fairness and reliability. Also, competency-based interviews show previous performances’ evidence, while situational interviews evaluate future decision-making capability. Using good questioning techniques helps companies assess candidates more properly and make unbiased recruitment decisions. Also, a hybrid interview strategy provides a balance between assessment quality and efficiency. Recruiting highly skilled staff can help Lloyds Baking Group possess valuable human capital that can help the company improve competitiveness (Barney, 1991).</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Armstrong, M. and Taylor, S. (2023) </a:t>
            </a:r>
            <a:r>
              <a:rPr lang="en-GB" sz="1200" i="1" kern="1200" dirty="0">
                <a:solidFill>
                  <a:schemeClr val="tx1"/>
                </a:solidFill>
                <a:effectLst/>
                <a:latin typeface="+mn-lt"/>
                <a:ea typeface="+mn-ea"/>
                <a:cs typeface="+mn-cs"/>
              </a:rPr>
              <a:t>Armstrong's Handbook of Human Resource Management Practice</a:t>
            </a:r>
            <a:r>
              <a:rPr lang="en-GB" sz="1200" kern="1200" dirty="0">
                <a:solidFill>
                  <a:schemeClr val="tx1"/>
                </a:solidFill>
                <a:effectLst/>
                <a:latin typeface="+mn-lt"/>
                <a:ea typeface="+mn-ea"/>
                <a:cs typeface="+mn-cs"/>
              </a:rPr>
              <a:t>. 16th ed. London: </a:t>
            </a:r>
            <a:r>
              <a:rPr lang="en-GB" sz="1200" kern="1200" dirty="0" err="1">
                <a:solidFill>
                  <a:schemeClr val="tx1"/>
                </a:solidFill>
                <a:effectLst/>
                <a:latin typeface="+mn-lt"/>
                <a:ea typeface="+mn-ea"/>
                <a:cs typeface="+mn-cs"/>
              </a:rPr>
              <a:t>Kogan</a:t>
            </a:r>
            <a:r>
              <a:rPr lang="en-GB" sz="1200" kern="1200" dirty="0">
                <a:solidFill>
                  <a:schemeClr val="tx1"/>
                </a:solidFill>
                <a:effectLst/>
                <a:latin typeface="+mn-lt"/>
                <a:ea typeface="+mn-ea"/>
                <a:cs typeface="+mn-cs"/>
              </a:rPr>
              <a:t> Page.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Barney, J. (1991) ‘Firm resources and sustained competitive advantage’, </a:t>
            </a:r>
            <a:r>
              <a:rPr lang="en-GB" sz="1200" i="1" kern="1200" dirty="0">
                <a:solidFill>
                  <a:schemeClr val="tx1"/>
                </a:solidFill>
                <a:effectLst/>
                <a:latin typeface="+mn-lt"/>
                <a:ea typeface="+mn-ea"/>
                <a:cs typeface="+mn-cs"/>
              </a:rPr>
              <a:t>Journal of Management</a:t>
            </a:r>
            <a:r>
              <a:rPr lang="en-GB" sz="1200" kern="1200" dirty="0">
                <a:solidFill>
                  <a:schemeClr val="tx1"/>
                </a:solidFill>
                <a:effectLst/>
                <a:latin typeface="+mn-lt"/>
                <a:ea typeface="+mn-ea"/>
                <a:cs typeface="+mn-cs"/>
              </a:rPr>
              <a:t>, 17(1), pp. 99–120.</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Black, J.S. and van </a:t>
            </a:r>
            <a:r>
              <a:rPr lang="en-GB" sz="1200" kern="1200" dirty="0" err="1">
                <a:solidFill>
                  <a:schemeClr val="tx1"/>
                </a:solidFill>
                <a:effectLst/>
                <a:latin typeface="+mn-lt"/>
                <a:ea typeface="+mn-ea"/>
                <a:cs typeface="+mn-cs"/>
              </a:rPr>
              <a:t>Esch</a:t>
            </a:r>
            <a:r>
              <a:rPr lang="en-GB" sz="1200" kern="1200" dirty="0">
                <a:solidFill>
                  <a:schemeClr val="tx1"/>
                </a:solidFill>
                <a:effectLst/>
                <a:latin typeface="+mn-lt"/>
                <a:ea typeface="+mn-ea"/>
                <a:cs typeface="+mn-cs"/>
              </a:rPr>
              <a:t>, P. (2021) ‘AI-enabled recruiting: What is it and how should a manager use it?’, </a:t>
            </a:r>
            <a:r>
              <a:rPr lang="en-GB" sz="1200" i="1" kern="1200" dirty="0">
                <a:solidFill>
                  <a:schemeClr val="tx1"/>
                </a:solidFill>
                <a:effectLst/>
                <a:latin typeface="+mn-lt"/>
                <a:ea typeface="+mn-ea"/>
                <a:cs typeface="+mn-cs"/>
              </a:rPr>
              <a:t>Business Horizons</a:t>
            </a:r>
            <a:r>
              <a:rPr lang="en-GB" sz="1200" kern="1200" dirty="0">
                <a:solidFill>
                  <a:schemeClr val="tx1"/>
                </a:solidFill>
                <a:effectLst/>
                <a:latin typeface="+mn-lt"/>
                <a:ea typeface="+mn-ea"/>
                <a:cs typeface="+mn-cs"/>
              </a:rPr>
              <a:t>, 64(2), pp. 215–226.</a:t>
            </a:r>
            <a:endParaRPr lang="en-GB"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Brannick</a:t>
            </a:r>
            <a:r>
              <a:rPr lang="en-GB" sz="1200" kern="1200" dirty="0">
                <a:solidFill>
                  <a:schemeClr val="tx1"/>
                </a:solidFill>
                <a:effectLst/>
                <a:latin typeface="+mn-lt"/>
                <a:ea typeface="+mn-ea"/>
                <a:cs typeface="+mn-cs"/>
              </a:rPr>
              <a:t>, M.T., Levine, E.L. and </a:t>
            </a:r>
            <a:r>
              <a:rPr lang="en-GB" sz="1200" kern="1200" dirty="0" err="1">
                <a:solidFill>
                  <a:schemeClr val="tx1"/>
                </a:solidFill>
                <a:effectLst/>
                <a:latin typeface="+mn-lt"/>
                <a:ea typeface="+mn-ea"/>
                <a:cs typeface="+mn-cs"/>
              </a:rPr>
              <a:t>Morgeson</a:t>
            </a:r>
            <a:r>
              <a:rPr lang="en-GB" sz="1200" kern="1200" dirty="0">
                <a:solidFill>
                  <a:schemeClr val="tx1"/>
                </a:solidFill>
                <a:effectLst/>
                <a:latin typeface="+mn-lt"/>
                <a:ea typeface="+mn-ea"/>
                <a:cs typeface="+mn-cs"/>
              </a:rPr>
              <a:t>, F.P. (2019) </a:t>
            </a:r>
            <a:r>
              <a:rPr lang="en-GB" sz="1200" i="1" kern="1200" dirty="0">
                <a:solidFill>
                  <a:schemeClr val="tx1"/>
                </a:solidFill>
                <a:effectLst/>
                <a:latin typeface="+mn-lt"/>
                <a:ea typeface="+mn-ea"/>
                <a:cs typeface="+mn-cs"/>
              </a:rPr>
              <a:t>Job and Work Analysis: Methods, Research, and Applications for Human Resource Management</a:t>
            </a:r>
            <a:r>
              <a:rPr lang="en-GB" sz="1200" kern="1200" dirty="0">
                <a:solidFill>
                  <a:schemeClr val="tx1"/>
                </a:solidFill>
                <a:effectLst/>
                <a:latin typeface="+mn-lt"/>
                <a:ea typeface="+mn-ea"/>
                <a:cs typeface="+mn-cs"/>
              </a:rPr>
              <a:t>. 3rd ed. Thousand Oaks, CA: Sage.</a:t>
            </a:r>
            <a:endParaRPr lang="en-GB"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Breaugh</a:t>
            </a:r>
            <a:r>
              <a:rPr lang="en-GB" sz="1200" kern="1200" dirty="0">
                <a:solidFill>
                  <a:schemeClr val="tx1"/>
                </a:solidFill>
                <a:effectLst/>
                <a:latin typeface="+mn-lt"/>
                <a:ea typeface="+mn-ea"/>
                <a:cs typeface="+mn-cs"/>
              </a:rPr>
              <a:t>, J.A. (2020) </a:t>
            </a:r>
            <a:r>
              <a:rPr lang="en-GB" sz="1200" i="1" kern="1200" dirty="0">
                <a:solidFill>
                  <a:schemeClr val="tx1"/>
                </a:solidFill>
                <a:effectLst/>
                <a:latin typeface="+mn-lt"/>
                <a:ea typeface="+mn-ea"/>
                <a:cs typeface="+mn-cs"/>
              </a:rPr>
              <a:t>Recruiting and Attracting Talent: A Guide to Understanding and Managing the Recruitment Process</a:t>
            </a:r>
            <a:r>
              <a:rPr lang="en-GB" sz="1200" kern="1200" dirty="0">
                <a:solidFill>
                  <a:schemeClr val="tx1"/>
                </a:solidFill>
                <a:effectLst/>
                <a:latin typeface="+mn-lt"/>
                <a:ea typeface="+mn-ea"/>
                <a:cs typeface="+mn-cs"/>
              </a:rPr>
              <a:t>. Alexandria, VA: SHRM Foundation.</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Campion, M.C., Campion, E.D. and Campion, M.A. (2021) ‘Competency </a:t>
            </a:r>
            <a:r>
              <a:rPr lang="en-GB" sz="1200" kern="1200" dirty="0" err="1">
                <a:solidFill>
                  <a:schemeClr val="tx1"/>
                </a:solidFill>
                <a:effectLst/>
                <a:latin typeface="+mn-lt"/>
                <a:ea typeface="+mn-ea"/>
                <a:cs typeface="+mn-cs"/>
              </a:rPr>
              <a:t>modeling</a:t>
            </a:r>
            <a:r>
              <a:rPr lang="en-GB" sz="1200" kern="1200" dirty="0">
                <a:solidFill>
                  <a:schemeClr val="tx1"/>
                </a:solidFill>
                <a:effectLst/>
                <a:latin typeface="+mn-lt"/>
                <a:ea typeface="+mn-ea"/>
                <a:cs typeface="+mn-cs"/>
              </a:rPr>
              <a:t> in human resource management: A review and implications for selection’, </a:t>
            </a:r>
            <a:r>
              <a:rPr lang="en-GB" sz="1200" i="1" kern="1200" dirty="0">
                <a:solidFill>
                  <a:schemeClr val="tx1"/>
                </a:solidFill>
                <a:effectLst/>
                <a:latin typeface="+mn-lt"/>
                <a:ea typeface="+mn-ea"/>
                <a:cs typeface="+mn-cs"/>
              </a:rPr>
              <a:t>Human Resource Management Review</a:t>
            </a:r>
            <a:r>
              <a:rPr lang="en-GB" sz="1200" kern="1200" dirty="0">
                <a:solidFill>
                  <a:schemeClr val="tx1"/>
                </a:solidFill>
                <a:effectLst/>
                <a:latin typeface="+mn-lt"/>
                <a:ea typeface="+mn-ea"/>
                <a:cs typeface="+mn-cs"/>
              </a:rPr>
              <a:t>, 31(2), pp. 1–14.</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CIPD (2019) </a:t>
            </a:r>
            <a:r>
              <a:rPr lang="en-GB" sz="1200" i="1" kern="1200" dirty="0">
                <a:solidFill>
                  <a:schemeClr val="tx1"/>
                </a:solidFill>
                <a:effectLst/>
                <a:latin typeface="+mn-lt"/>
                <a:ea typeface="+mn-ea"/>
                <a:cs typeface="+mn-cs"/>
              </a:rPr>
              <a:t>The Psychological Contract Factsheet</a:t>
            </a:r>
            <a:r>
              <a:rPr lang="en-GB" sz="1200" kern="1200" dirty="0">
                <a:solidFill>
                  <a:schemeClr val="tx1"/>
                </a:solidFill>
                <a:effectLst/>
                <a:latin typeface="+mn-lt"/>
                <a:ea typeface="+mn-ea"/>
                <a:cs typeface="+mn-cs"/>
              </a:rPr>
              <a:t>. London: Chartered Institute of Personnel and Development.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CIPD (2024) </a:t>
            </a:r>
            <a:r>
              <a:rPr lang="en-GB" sz="1200" i="1" kern="1200" dirty="0">
                <a:solidFill>
                  <a:schemeClr val="tx1"/>
                </a:solidFill>
                <a:effectLst/>
                <a:latin typeface="+mn-lt"/>
                <a:ea typeface="+mn-ea"/>
                <a:cs typeface="+mn-cs"/>
              </a:rPr>
              <a:t>Workforce Planning Factsheet</a:t>
            </a:r>
            <a:r>
              <a:rPr lang="en-GB" sz="1200" kern="1200" dirty="0">
                <a:solidFill>
                  <a:schemeClr val="tx1"/>
                </a:solidFill>
                <a:effectLst/>
                <a:latin typeface="+mn-lt"/>
                <a:ea typeface="+mn-ea"/>
                <a:cs typeface="+mn-cs"/>
              </a:rPr>
              <a:t>. London: Chartered Institute of Personnel and Development.</a:t>
            </a:r>
            <a:endParaRPr lang="en-GB"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Dessler</a:t>
            </a:r>
            <a:r>
              <a:rPr lang="en-GB" sz="1200" kern="1200" dirty="0">
                <a:solidFill>
                  <a:schemeClr val="tx1"/>
                </a:solidFill>
                <a:effectLst/>
                <a:latin typeface="+mn-lt"/>
                <a:ea typeface="+mn-ea"/>
                <a:cs typeface="+mn-cs"/>
              </a:rPr>
              <a:t>, G. (2020) </a:t>
            </a:r>
            <a:r>
              <a:rPr lang="en-GB" sz="1200" i="1" kern="1200" dirty="0">
                <a:solidFill>
                  <a:schemeClr val="tx1"/>
                </a:solidFill>
                <a:effectLst/>
                <a:latin typeface="+mn-lt"/>
                <a:ea typeface="+mn-ea"/>
                <a:cs typeface="+mn-cs"/>
              </a:rPr>
              <a:t>Human Resource Management</a:t>
            </a:r>
            <a:r>
              <a:rPr lang="en-GB" sz="1200" kern="1200" dirty="0">
                <a:solidFill>
                  <a:schemeClr val="tx1"/>
                </a:solidFill>
                <a:effectLst/>
                <a:latin typeface="+mn-lt"/>
                <a:ea typeface="+mn-ea"/>
                <a:cs typeface="+mn-cs"/>
              </a:rPr>
              <a:t>. 16th ed. Harlow: Pearson.</a:t>
            </a:r>
            <a:endParaRPr lang="en-GB"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Lievens</a:t>
            </a:r>
            <a:r>
              <a:rPr lang="en-GB" sz="1200" kern="1200" dirty="0">
                <a:solidFill>
                  <a:schemeClr val="tx1"/>
                </a:solidFill>
                <a:effectLst/>
                <a:latin typeface="+mn-lt"/>
                <a:ea typeface="+mn-ea"/>
                <a:cs typeface="+mn-cs"/>
              </a:rPr>
              <a:t>, F. and Sackett, P.R. (2023) ‘The validity and utility of selection methods’, </a:t>
            </a:r>
            <a:r>
              <a:rPr lang="en-GB" sz="1200" i="1" kern="1200" dirty="0">
                <a:solidFill>
                  <a:schemeClr val="tx1"/>
                </a:solidFill>
                <a:effectLst/>
                <a:latin typeface="+mn-lt"/>
                <a:ea typeface="+mn-ea"/>
                <a:cs typeface="+mn-cs"/>
              </a:rPr>
              <a:t>Annual Review of Organizational Psychology and Organizational </a:t>
            </a:r>
            <a:r>
              <a:rPr lang="en-GB" sz="1200" i="1" kern="1200" dirty="0" err="1">
                <a:solidFill>
                  <a:schemeClr val="tx1"/>
                </a:solidFill>
                <a:effectLst/>
                <a:latin typeface="+mn-lt"/>
                <a:ea typeface="+mn-ea"/>
                <a:cs typeface="+mn-cs"/>
              </a:rPr>
              <a:t>Behavior</a:t>
            </a:r>
            <a:r>
              <a:rPr lang="en-GB" sz="1200" kern="1200" dirty="0">
                <a:solidFill>
                  <a:schemeClr val="tx1"/>
                </a:solidFill>
                <a:effectLst/>
                <a:latin typeface="+mn-lt"/>
                <a:ea typeface="+mn-ea"/>
                <a:cs typeface="+mn-cs"/>
              </a:rPr>
              <a:t>, 10, pp. 1–25.</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Lloyds Banking Group (2024) </a:t>
            </a:r>
            <a:r>
              <a:rPr lang="en-GB" sz="1200" i="1" kern="1200" dirty="0">
                <a:solidFill>
                  <a:schemeClr val="tx1"/>
                </a:solidFill>
                <a:effectLst/>
                <a:latin typeface="+mn-lt"/>
                <a:ea typeface="+mn-ea"/>
                <a:cs typeface="+mn-cs"/>
              </a:rPr>
              <a:t>Annual Report and Accounts 2024</a:t>
            </a:r>
            <a:r>
              <a:rPr lang="en-GB" sz="1200" kern="1200" dirty="0">
                <a:solidFill>
                  <a:schemeClr val="tx1"/>
                </a:solidFill>
                <a:effectLst/>
                <a:latin typeface="+mn-lt"/>
                <a:ea typeface="+mn-ea"/>
                <a:cs typeface="+mn-cs"/>
              </a:rPr>
              <a:t>. London: Lloyds Banking Group.</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Muller-</a:t>
            </a:r>
            <a:r>
              <a:rPr lang="en-GB" sz="1200" kern="1200" dirty="0" err="1">
                <a:solidFill>
                  <a:schemeClr val="tx1"/>
                </a:solidFill>
                <a:effectLst/>
                <a:latin typeface="+mn-lt"/>
                <a:ea typeface="+mn-ea"/>
                <a:cs typeface="+mn-cs"/>
              </a:rPr>
              <a:t>Camen</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Croucher</a:t>
            </a:r>
            <a:r>
              <a:rPr lang="en-GB" sz="1200" kern="1200" dirty="0">
                <a:solidFill>
                  <a:schemeClr val="tx1"/>
                </a:solidFill>
                <a:effectLst/>
                <a:latin typeface="+mn-lt"/>
                <a:ea typeface="+mn-ea"/>
                <a:cs typeface="+mn-cs"/>
              </a:rPr>
              <a:t>, R. and Leigh, S. (2008) </a:t>
            </a:r>
            <a:r>
              <a:rPr lang="en-GB" sz="1200" i="1" kern="1200" dirty="0">
                <a:solidFill>
                  <a:schemeClr val="tx1"/>
                </a:solidFill>
                <a:effectLst/>
                <a:latin typeface="+mn-lt"/>
                <a:ea typeface="+mn-ea"/>
                <a:cs typeface="+mn-cs"/>
              </a:rPr>
              <a:t>Human Resource Management: A Case Study Approach</a:t>
            </a:r>
            <a:r>
              <a:rPr lang="en-GB" sz="1200" kern="1200" dirty="0">
                <a:solidFill>
                  <a:schemeClr val="tx1"/>
                </a:solidFill>
                <a:effectLst/>
                <a:latin typeface="+mn-lt"/>
                <a:ea typeface="+mn-ea"/>
                <a:cs typeface="+mn-cs"/>
              </a:rPr>
              <a:t>. London: Chartered Institute of Personnel and Development.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Nikolaou, I. (2021) ‘What is the role of technology in recruitment and selection?’, </a:t>
            </a:r>
            <a:r>
              <a:rPr lang="en-GB" sz="1200" i="1" kern="1200" dirty="0">
                <a:solidFill>
                  <a:schemeClr val="tx1"/>
                </a:solidFill>
                <a:effectLst/>
                <a:latin typeface="+mn-lt"/>
                <a:ea typeface="+mn-ea"/>
                <a:cs typeface="+mn-cs"/>
              </a:rPr>
              <a:t>The Spanish Journal of Psychology</a:t>
            </a:r>
            <a:r>
              <a:rPr lang="en-GB" sz="1200" kern="1200" dirty="0">
                <a:solidFill>
                  <a:schemeClr val="tx1"/>
                </a:solidFill>
                <a:effectLst/>
                <a:latin typeface="+mn-lt"/>
                <a:ea typeface="+mn-ea"/>
                <a:cs typeface="+mn-cs"/>
              </a:rPr>
              <a:t>, 24, pp. 1–10.</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Sackett, P.R., Zhang, C., Berry, C.M. and </a:t>
            </a:r>
            <a:r>
              <a:rPr lang="en-GB" sz="1200" kern="1200" dirty="0" err="1">
                <a:solidFill>
                  <a:schemeClr val="tx1"/>
                </a:solidFill>
                <a:effectLst/>
                <a:latin typeface="+mn-lt"/>
                <a:ea typeface="+mn-ea"/>
                <a:cs typeface="+mn-cs"/>
              </a:rPr>
              <a:t>Lievens</a:t>
            </a:r>
            <a:r>
              <a:rPr lang="en-GB" sz="1200" kern="1200" dirty="0">
                <a:solidFill>
                  <a:schemeClr val="tx1"/>
                </a:solidFill>
                <a:effectLst/>
                <a:latin typeface="+mn-lt"/>
                <a:ea typeface="+mn-ea"/>
                <a:cs typeface="+mn-cs"/>
              </a:rPr>
              <a:t>, F. (2022) ‘Revisiting meta-analytic estimates of validity in personnel selection’, </a:t>
            </a:r>
            <a:r>
              <a:rPr lang="en-GB" sz="1200" i="1" kern="1200" dirty="0">
                <a:solidFill>
                  <a:schemeClr val="tx1"/>
                </a:solidFill>
                <a:effectLst/>
                <a:latin typeface="+mn-lt"/>
                <a:ea typeface="+mn-ea"/>
                <a:cs typeface="+mn-cs"/>
              </a:rPr>
              <a:t>Journal of Applied Psychology</a:t>
            </a:r>
            <a:r>
              <a:rPr lang="en-GB" sz="1200" kern="1200" dirty="0">
                <a:solidFill>
                  <a:schemeClr val="tx1"/>
                </a:solidFill>
                <a:effectLst/>
                <a:latin typeface="+mn-lt"/>
                <a:ea typeface="+mn-ea"/>
                <a:cs typeface="+mn-cs"/>
              </a:rPr>
              <a:t>, 107(8), pp. 1281–1313.</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Storey, J. (1995) </a:t>
            </a:r>
            <a:r>
              <a:rPr lang="en-GB" sz="1200" i="1" kern="1200" dirty="0">
                <a:solidFill>
                  <a:schemeClr val="tx1"/>
                </a:solidFill>
                <a:effectLst/>
                <a:latin typeface="+mn-lt"/>
                <a:ea typeface="+mn-ea"/>
                <a:cs typeface="+mn-cs"/>
              </a:rPr>
              <a:t>Human Resource Management: A Critical Text</a:t>
            </a:r>
            <a:r>
              <a:rPr lang="en-GB" sz="1200" kern="1200" dirty="0">
                <a:solidFill>
                  <a:schemeClr val="tx1"/>
                </a:solidFill>
                <a:effectLst/>
                <a:latin typeface="+mn-lt"/>
                <a:ea typeface="+mn-ea"/>
                <a:cs typeface="+mn-cs"/>
              </a:rPr>
              <a:t>. London: Routledge.</a:t>
            </a:r>
            <a:endParaRPr lang="en-GB"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Theurer</a:t>
            </a:r>
            <a:r>
              <a:rPr lang="en-GB" sz="1200" kern="1200" dirty="0">
                <a:solidFill>
                  <a:schemeClr val="tx1"/>
                </a:solidFill>
                <a:effectLst/>
                <a:latin typeface="+mn-lt"/>
                <a:ea typeface="+mn-ea"/>
                <a:cs typeface="+mn-cs"/>
              </a:rPr>
              <a:t>, C., </a:t>
            </a:r>
            <a:r>
              <a:rPr lang="en-GB" sz="1200" kern="1200" dirty="0" err="1">
                <a:solidFill>
                  <a:schemeClr val="tx1"/>
                </a:solidFill>
                <a:effectLst/>
                <a:latin typeface="+mn-lt"/>
                <a:ea typeface="+mn-ea"/>
                <a:cs typeface="+mn-cs"/>
              </a:rPr>
              <a:t>Tumasjan</a:t>
            </a:r>
            <a:r>
              <a:rPr lang="en-GB" sz="1200" kern="1200" dirty="0">
                <a:solidFill>
                  <a:schemeClr val="tx1"/>
                </a:solidFill>
                <a:effectLst/>
                <a:latin typeface="+mn-lt"/>
                <a:ea typeface="+mn-ea"/>
                <a:cs typeface="+mn-cs"/>
              </a:rPr>
              <a:t>, A., </a:t>
            </a:r>
            <a:r>
              <a:rPr lang="en-GB" sz="1200" kern="1200" dirty="0" err="1">
                <a:solidFill>
                  <a:schemeClr val="tx1"/>
                </a:solidFill>
                <a:effectLst/>
                <a:latin typeface="+mn-lt"/>
                <a:ea typeface="+mn-ea"/>
                <a:cs typeface="+mn-cs"/>
              </a:rPr>
              <a:t>Welpe</a:t>
            </a:r>
            <a:r>
              <a:rPr lang="en-GB" sz="1200" kern="1200" dirty="0">
                <a:solidFill>
                  <a:schemeClr val="tx1"/>
                </a:solidFill>
                <a:effectLst/>
                <a:latin typeface="+mn-lt"/>
                <a:ea typeface="+mn-ea"/>
                <a:cs typeface="+mn-cs"/>
              </a:rPr>
              <a:t>, I.M. and </a:t>
            </a:r>
            <a:r>
              <a:rPr lang="en-GB" sz="1200" kern="1200" dirty="0" err="1">
                <a:solidFill>
                  <a:schemeClr val="tx1"/>
                </a:solidFill>
                <a:effectLst/>
                <a:latin typeface="+mn-lt"/>
                <a:ea typeface="+mn-ea"/>
                <a:cs typeface="+mn-cs"/>
              </a:rPr>
              <a:t>Lievens</a:t>
            </a:r>
            <a:r>
              <a:rPr lang="en-GB" sz="1200" kern="1200" dirty="0">
                <a:solidFill>
                  <a:schemeClr val="tx1"/>
                </a:solidFill>
                <a:effectLst/>
                <a:latin typeface="+mn-lt"/>
                <a:ea typeface="+mn-ea"/>
                <a:cs typeface="+mn-cs"/>
              </a:rPr>
              <a:t>, F. (2018) ‘Employer branding: A brand equity-based literature review’, </a:t>
            </a:r>
            <a:r>
              <a:rPr lang="en-GB" sz="1200" i="1" kern="1200" dirty="0">
                <a:solidFill>
                  <a:schemeClr val="tx1"/>
                </a:solidFill>
                <a:effectLst/>
                <a:latin typeface="+mn-lt"/>
                <a:ea typeface="+mn-ea"/>
                <a:cs typeface="+mn-cs"/>
              </a:rPr>
              <a:t>Human Resource Management Review</a:t>
            </a:r>
            <a:r>
              <a:rPr lang="en-GB" sz="1200" kern="1200" dirty="0">
                <a:solidFill>
                  <a:schemeClr val="tx1"/>
                </a:solidFill>
                <a:effectLst/>
                <a:latin typeface="+mn-lt"/>
                <a:ea typeface="+mn-ea"/>
                <a:cs typeface="+mn-cs"/>
              </a:rPr>
              <a:t>, 28(3), pp. 155–179.</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0AD2E1-ED8B-4D7D-B296-4FB560562232}" type="slidenum">
              <a:rPr lang="en-GB" smtClean="0"/>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EE882D-C80A-476B-9660-F749AD3A134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B6EE882D-C80A-476B-9660-F749AD3A134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B6EE882D-C80A-476B-9660-F749AD3A134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Date Placeholder 4"/>
          <p:cNvSpPr>
            <a:spLocks noGrp="1"/>
          </p:cNvSpPr>
          <p:nvPr>
            <p:ph type="dt" sz="half" idx="10"/>
          </p:nvPr>
        </p:nvSpPr>
        <p:spPr/>
        <p:txBody>
          <a:bodyPr/>
          <a:lstStyle/>
          <a:p>
            <a:fld id="{B6EE882D-C80A-476B-9660-F749AD3A134A}"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7" name="Date Placeholder 6"/>
          <p:cNvSpPr>
            <a:spLocks noGrp="1"/>
          </p:cNvSpPr>
          <p:nvPr>
            <p:ph type="dt" sz="half" idx="10"/>
          </p:nvPr>
        </p:nvSpPr>
        <p:spPr/>
        <p:txBody>
          <a:bodyPr/>
          <a:lstStyle/>
          <a:p>
            <a:fld id="{B6EE882D-C80A-476B-9660-F749AD3A134A}" type="datetimeFigureOut">
              <a:rPr lang="en-GB" smtClean="0"/>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EE882D-C80A-476B-9660-F749AD3A134A}" type="datetimeFigureOut">
              <a:rPr lang="en-GB" smtClean="0"/>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EE882D-C80A-476B-9660-F749AD3A134A}" type="datetimeFigureOut">
              <a:rPr lang="en-GB" smtClean="0"/>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B6EE882D-C80A-476B-9660-F749AD3A134A}"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B6EE882D-C80A-476B-9660-F749AD3A134A}"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B6EE882D-C80A-476B-9660-F749AD3A134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B6EE882D-C80A-476B-9660-F749AD3A134A}"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EE6914-BBF0-4DDC-A6D7-622D122D19D9}" type="slidenum">
              <a:rPr lang="en-GB" smtClean="0"/>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34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EE882D-C80A-476B-9660-F749AD3A134A}" type="datetimeFigureOut">
              <a:rPr lang="en-GB" smtClean="0"/>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EE6914-BBF0-4DDC-A6D7-622D122D19D9}" type="slidenum">
              <a:rPr lang="en-GB" smtClean="0"/>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2.xml"/><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2.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11.png"/></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2.xml"/><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slideLayout" Target="../slideLayouts/slideLayout2.xml"/><Relationship Id="rId4" Type="http://schemas.openxmlformats.org/officeDocument/2006/relationships/image" Target="../media/image27.png"/><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2.xml"/><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12.xml"/><Relationship Id="rId5" Type="http://schemas.openxmlformats.org/officeDocument/2006/relationships/slideLayout" Target="../slideLayouts/slideLayout2.xml"/><Relationship Id="rId4" Type="http://schemas.openxmlformats.org/officeDocument/2006/relationships/image" Target="../media/image34.png"/><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2.xml"/><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image" Target="../media/image35.png"/></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image" Target="../media/image41.png"/><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image" Target="../media/image3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3655294" y="2101379"/>
            <a:ext cx="4881411" cy="2928846"/>
          </a:xfrm>
          <a:prstGeom prst="rect">
            <a:avLst/>
          </a:prstGeom>
        </p:spPr>
      </p:pic>
      <p:sp>
        <p:nvSpPr>
          <p:cNvPr id="2" name="Title 1"/>
          <p:cNvSpPr>
            <a:spLocks noGrp="1"/>
          </p:cNvSpPr>
          <p:nvPr>
            <p:ph type="ctrTitle"/>
          </p:nvPr>
        </p:nvSpPr>
        <p:spPr>
          <a:xfrm>
            <a:off x="0" y="124534"/>
            <a:ext cx="12192000" cy="1921006"/>
          </a:xfrm>
        </p:spPr>
        <p:txBody>
          <a:bodyPr>
            <a:normAutofit/>
          </a:bodyPr>
          <a:lstStyle/>
          <a:p>
            <a:pPr lvl="0"/>
            <a:r>
              <a:rPr lang="en-GB" sz="4400" b="1" dirty="0">
                <a:latin typeface="Arial Black" panose="020B0A04020102020204" pitchFamily="34" charset="0"/>
              </a:rPr>
              <a:t>Recruitment and Selection During Organisational Transformation</a:t>
            </a:r>
            <a:br>
              <a:rPr lang="en-GB" sz="4400" b="1" dirty="0">
                <a:latin typeface="Arial Black" panose="020B0A04020102020204" pitchFamily="34" charset="0"/>
              </a:rPr>
            </a:br>
            <a:r>
              <a:rPr lang="en-GB" sz="4400" b="1" dirty="0">
                <a:latin typeface="Arial Black" panose="020B0A04020102020204" pitchFamily="34" charset="0"/>
              </a:rPr>
              <a:t>Lloyds Banking Group</a:t>
            </a:r>
            <a:endParaRPr lang="en-GB" sz="4400" b="1" dirty="0">
              <a:latin typeface="Arial Black" panose="020B0A04020102020204" pitchFamily="34" charset="0"/>
            </a:endParaRPr>
          </a:p>
        </p:txBody>
      </p:sp>
      <p:sp>
        <p:nvSpPr>
          <p:cNvPr id="3" name="Subtitle 2"/>
          <p:cNvSpPr>
            <a:spLocks noGrp="1"/>
          </p:cNvSpPr>
          <p:nvPr>
            <p:ph type="subTitle" idx="1"/>
          </p:nvPr>
        </p:nvSpPr>
        <p:spPr>
          <a:xfrm>
            <a:off x="1524000" y="5086065"/>
            <a:ext cx="9144000" cy="1655762"/>
          </a:xfrm>
        </p:spPr>
        <p:txBody>
          <a:bodyPr>
            <a:normAutofit lnSpcReduction="20000"/>
          </a:bodyPr>
          <a:lstStyle/>
          <a:p>
            <a:pPr>
              <a:lnSpc>
                <a:spcPct val="150000"/>
              </a:lnSpc>
            </a:pPr>
            <a:r>
              <a:rPr lang="en-GB" b="1" dirty="0">
                <a:latin typeface="Arial Black" panose="020B0A04020102020204" pitchFamily="34" charset="0"/>
              </a:rPr>
              <a:t>LCLM5002 Developing and Managing Individuals and Teams</a:t>
            </a:r>
            <a:endParaRPr lang="en-GB" b="1" dirty="0">
              <a:latin typeface="Arial Black" panose="020B0A04020102020204" pitchFamily="34" charset="0"/>
            </a:endParaRPr>
          </a:p>
          <a:p>
            <a:pPr>
              <a:lnSpc>
                <a:spcPct val="150000"/>
              </a:lnSpc>
            </a:pPr>
            <a:r>
              <a:rPr lang="en-GB" b="1" dirty="0">
                <a:latin typeface="Arial Black" panose="020B0A04020102020204" pitchFamily="34" charset="0"/>
              </a:rPr>
              <a:t>Ivelina Oblakova -2437876</a:t>
            </a:r>
            <a:endParaRPr lang="en-GB" b="1" dirty="0">
              <a:latin typeface="Arial Black" panose="020B0A040201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a:latin typeface="Arial Black" panose="020B0A04020102020204" pitchFamily="34" charset="0"/>
              </a:rPr>
              <a:t>Table of Contents</a:t>
            </a:r>
            <a:endParaRPr lang="en-GB" sz="4000" dirty="0">
              <a:latin typeface="Arial Black" panose="020B0A04020102020204" pitchFamily="34" charset="0"/>
            </a:endParaRPr>
          </a:p>
        </p:txBody>
      </p:sp>
      <p:sp>
        <p:nvSpPr>
          <p:cNvPr id="3" name="Content Placeholder 2"/>
          <p:cNvSpPr>
            <a:spLocks noGrp="1"/>
          </p:cNvSpPr>
          <p:nvPr>
            <p:ph idx="1"/>
          </p:nvPr>
        </p:nvSpPr>
        <p:spPr/>
        <p:txBody>
          <a:bodyPr>
            <a:normAutofit fontScale="85000" lnSpcReduction="20000"/>
          </a:bodyPr>
          <a:lstStyle/>
          <a:p>
            <a:pPr lvl="0">
              <a:buFont typeface="Wingdings" panose="05000000000000000000" pitchFamily="2" charset="2"/>
              <a:buChar char="ü"/>
            </a:pPr>
            <a:r>
              <a:rPr lang="en-GB" dirty="0">
                <a:latin typeface="Arial Black" panose="020B0A04020102020204" pitchFamily="34" charset="0"/>
              </a:rPr>
              <a:t>Lloyds Banking Group and Transformation</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Workforce Planning Strategy</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Recruitment Process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Job Analysis, Job Description and Person Specification</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Advertisement Platforms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Interview Types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Questioning Techniques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Face-to-Face vs Virtual Interviews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Recommendations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Conclusion</a:t>
            </a:r>
            <a:endParaRPr lang="en-GB" dirty="0">
              <a:latin typeface="Arial Black" panose="020B0A04020102020204" pitchFamily="34" charset="0"/>
            </a:endParaRPr>
          </a:p>
          <a:p>
            <a:pPr>
              <a:buFont typeface="Wingdings" panose="05000000000000000000" pitchFamily="2" charset="2"/>
              <a:buChar char="ü"/>
            </a:pPr>
            <a:r>
              <a:rPr lang="en-GB" dirty="0">
                <a:latin typeface="Arial Black" panose="020B0A04020102020204" pitchFamily="34" charset="0"/>
              </a:rPr>
              <a:t>References</a:t>
            </a:r>
            <a:endParaRPr lang="en-GB" dirty="0">
              <a:latin typeface="Arial Black" panose="020B0A04020102020204" pitchFamily="34" charset="0"/>
            </a:endParaRPr>
          </a:p>
        </p:txBody>
      </p:sp>
      <p:pic>
        <p:nvPicPr>
          <p:cNvPr id="4" name="Picture 3"/>
          <p:cNvPicPr>
            <a:picLocks noChangeAspect="1"/>
          </p:cNvPicPr>
          <p:nvPr/>
        </p:nvPicPr>
        <p:blipFill>
          <a:blip r:embed="rId1"/>
          <a:stretch>
            <a:fillRect/>
          </a:stretch>
        </p:blipFill>
        <p:spPr>
          <a:xfrm>
            <a:off x="7659974" y="3519795"/>
            <a:ext cx="2800252" cy="305978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a:latin typeface="Arial Black" panose="020B0A04020102020204" pitchFamily="34" charset="0"/>
              </a:rPr>
              <a:t>Lloyds Banking Group and Organisational Transformation</a:t>
            </a:r>
            <a:endParaRPr lang="en-GB" sz="4000" dirty="0">
              <a:latin typeface="Arial Black" panose="020B0A04020102020204" pitchFamily="34" charset="0"/>
            </a:endParaRPr>
          </a:p>
        </p:txBody>
      </p:sp>
      <p:sp>
        <p:nvSpPr>
          <p:cNvPr id="3" name="Content Placeholder 2"/>
          <p:cNvSpPr>
            <a:spLocks noGrp="1"/>
          </p:cNvSpPr>
          <p:nvPr>
            <p:ph idx="1"/>
          </p:nvPr>
        </p:nvSpPr>
        <p:spPr>
          <a:xfrm>
            <a:off x="173636" y="2125428"/>
            <a:ext cx="5922364" cy="3930598"/>
          </a:xfrm>
        </p:spPr>
        <p:txBody>
          <a:bodyPr>
            <a:normAutofit fontScale="92500"/>
          </a:bodyPr>
          <a:lstStyle/>
          <a:p>
            <a:pPr lvl="0">
              <a:buFont typeface="Wingdings" panose="05000000000000000000" pitchFamily="2" charset="2"/>
              <a:buChar char="ü"/>
            </a:pPr>
            <a:r>
              <a:rPr lang="en-GB" dirty="0">
                <a:latin typeface="Arial Black" panose="020B0A04020102020204" pitchFamily="34" charset="0"/>
              </a:rPr>
              <a:t>Major UK financial services organisation</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Digital transformation strategy</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AI and automation initiatives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Customer-focused innovation</a:t>
            </a:r>
            <a:endParaRPr lang="en-GB" dirty="0">
              <a:latin typeface="Arial Black" panose="020B0A04020102020204" pitchFamily="34" charset="0"/>
            </a:endParaRPr>
          </a:p>
          <a:p>
            <a:pPr>
              <a:buFont typeface="Wingdings" panose="05000000000000000000" pitchFamily="2" charset="2"/>
              <a:buChar char="ü"/>
            </a:pPr>
            <a:r>
              <a:rPr lang="en-GB" dirty="0">
                <a:latin typeface="Arial Black" panose="020B0A04020102020204" pitchFamily="34" charset="0"/>
              </a:rPr>
              <a:t>Demand for specialist talent</a:t>
            </a:r>
            <a:endParaRPr lang="en-GB" dirty="0">
              <a:latin typeface="Arial Black" panose="020B0A04020102020204" pitchFamily="34" charset="0"/>
            </a:endParaRPr>
          </a:p>
        </p:txBody>
      </p:sp>
      <p:pic>
        <p:nvPicPr>
          <p:cNvPr id="5" name="Picture 4"/>
          <p:cNvPicPr>
            <a:picLocks noChangeAspect="1"/>
          </p:cNvPicPr>
          <p:nvPr/>
        </p:nvPicPr>
        <p:blipFill>
          <a:blip r:embed="rId1"/>
          <a:stretch>
            <a:fillRect/>
          </a:stretch>
        </p:blipFill>
        <p:spPr>
          <a:xfrm>
            <a:off x="7130321" y="1690688"/>
            <a:ext cx="3188015" cy="1772040"/>
          </a:xfrm>
          <a:prstGeom prst="rect">
            <a:avLst/>
          </a:prstGeom>
        </p:spPr>
      </p:pic>
      <p:pic>
        <p:nvPicPr>
          <p:cNvPr id="6" name="Picture 5"/>
          <p:cNvPicPr>
            <a:picLocks noChangeAspect="1"/>
          </p:cNvPicPr>
          <p:nvPr/>
        </p:nvPicPr>
        <p:blipFill>
          <a:blip r:embed="rId2"/>
          <a:stretch>
            <a:fillRect/>
          </a:stretch>
        </p:blipFill>
        <p:spPr>
          <a:xfrm>
            <a:off x="7400168" y="3927052"/>
            <a:ext cx="2648320" cy="197195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Black" panose="020B0A04020102020204" pitchFamily="34" charset="0"/>
              </a:rPr>
              <a:t>Workforce Planning Strategy</a:t>
            </a:r>
            <a:endParaRPr lang="en-GB" dirty="0">
              <a:latin typeface="Arial Black" panose="020B0A04020102020204" pitchFamily="34" charset="0"/>
            </a:endParaRPr>
          </a:p>
        </p:txBody>
      </p:sp>
      <p:sp>
        <p:nvSpPr>
          <p:cNvPr id="3" name="Content Placeholder 2"/>
          <p:cNvSpPr>
            <a:spLocks noGrp="1"/>
          </p:cNvSpPr>
          <p:nvPr>
            <p:ph idx="1"/>
          </p:nvPr>
        </p:nvSpPr>
        <p:spPr>
          <a:xfrm>
            <a:off x="3149808" y="1690688"/>
            <a:ext cx="5892384" cy="2806336"/>
          </a:xfrm>
        </p:spPr>
        <p:txBody>
          <a:bodyPr/>
          <a:lstStyle/>
          <a:p>
            <a:pPr lvl="0">
              <a:buFont typeface="Wingdings" panose="05000000000000000000" pitchFamily="2" charset="2"/>
              <a:buChar char="ü"/>
            </a:pPr>
            <a:r>
              <a:rPr lang="en-GB" dirty="0">
                <a:latin typeface="Arial Black" panose="020B0A04020102020204" pitchFamily="34" charset="0"/>
              </a:rPr>
              <a:t>Forecast labour demand</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Analyse labour supply</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Identify skills gaps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Talent management</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Succession planning</a:t>
            </a:r>
            <a:endParaRPr lang="en-GB" dirty="0">
              <a:latin typeface="Arial Black" panose="020B0A04020102020204" pitchFamily="34" charset="0"/>
            </a:endParaRPr>
          </a:p>
        </p:txBody>
      </p:sp>
      <p:pic>
        <p:nvPicPr>
          <p:cNvPr id="4" name="Picture 3"/>
          <p:cNvPicPr>
            <a:picLocks noChangeAspect="1"/>
          </p:cNvPicPr>
          <p:nvPr/>
        </p:nvPicPr>
        <p:blipFill>
          <a:blip r:embed="rId1"/>
          <a:stretch>
            <a:fillRect/>
          </a:stretch>
        </p:blipFill>
        <p:spPr>
          <a:xfrm>
            <a:off x="111430" y="2420284"/>
            <a:ext cx="2993408" cy="1908185"/>
          </a:xfrm>
          <a:prstGeom prst="rect">
            <a:avLst/>
          </a:prstGeom>
        </p:spPr>
      </p:pic>
      <p:pic>
        <p:nvPicPr>
          <p:cNvPr id="5" name="Picture 4"/>
          <p:cNvPicPr>
            <a:picLocks noChangeAspect="1"/>
          </p:cNvPicPr>
          <p:nvPr/>
        </p:nvPicPr>
        <p:blipFill>
          <a:blip r:embed="rId2"/>
          <a:stretch>
            <a:fillRect/>
          </a:stretch>
        </p:blipFill>
        <p:spPr>
          <a:xfrm>
            <a:off x="4185971" y="4497024"/>
            <a:ext cx="3820058" cy="1943371"/>
          </a:xfrm>
          <a:prstGeom prst="rect">
            <a:avLst/>
          </a:prstGeom>
        </p:spPr>
      </p:pic>
      <p:pic>
        <p:nvPicPr>
          <p:cNvPr id="6" name="Picture 5"/>
          <p:cNvPicPr>
            <a:picLocks noChangeAspect="1"/>
          </p:cNvPicPr>
          <p:nvPr/>
        </p:nvPicPr>
        <p:blipFill>
          <a:blip r:embed="rId3"/>
          <a:stretch>
            <a:fillRect/>
          </a:stretch>
        </p:blipFill>
        <p:spPr>
          <a:xfrm>
            <a:off x="9042192" y="2420284"/>
            <a:ext cx="2715004" cy="20767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Black" panose="020B0A04020102020204" pitchFamily="34" charset="0"/>
              </a:rPr>
              <a:t>The </a:t>
            </a:r>
            <a:r>
              <a:rPr lang="en-GB" b="1" dirty="0">
                <a:latin typeface="Arial Black" panose="020B0A04020102020204" pitchFamily="34" charset="0"/>
              </a:rPr>
              <a:t>Recruitment Process</a:t>
            </a:r>
            <a:endParaRPr lang="en-GB" dirty="0">
              <a:latin typeface="Arial Black" panose="020B0A04020102020204" pitchFamily="34" charset="0"/>
            </a:endParaRPr>
          </a:p>
        </p:txBody>
      </p:sp>
      <p:sp>
        <p:nvSpPr>
          <p:cNvPr id="3" name="Content Placeholder 2"/>
          <p:cNvSpPr>
            <a:spLocks noGrp="1"/>
          </p:cNvSpPr>
          <p:nvPr>
            <p:ph idx="1"/>
          </p:nvPr>
        </p:nvSpPr>
        <p:spPr>
          <a:xfrm>
            <a:off x="268574" y="2035487"/>
            <a:ext cx="5112895" cy="3330991"/>
          </a:xfrm>
        </p:spPr>
        <p:txBody>
          <a:bodyPr/>
          <a:lstStyle/>
          <a:p>
            <a:pPr lvl="0">
              <a:buFont typeface="Wingdings" panose="05000000000000000000" pitchFamily="2" charset="2"/>
              <a:buChar char="ü"/>
            </a:pPr>
            <a:r>
              <a:rPr lang="en-GB" dirty="0">
                <a:latin typeface="Arial Black" panose="020B0A04020102020204" pitchFamily="34" charset="0"/>
              </a:rPr>
              <a:t>Workforce planning</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Job analysis</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Attraction strategy</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Selection process</a:t>
            </a:r>
            <a:endParaRPr lang="en-GB" dirty="0">
              <a:latin typeface="Arial Black" panose="020B0A04020102020204" pitchFamily="34" charset="0"/>
            </a:endParaRPr>
          </a:p>
          <a:p>
            <a:pPr>
              <a:buFont typeface="Wingdings" panose="05000000000000000000" pitchFamily="2" charset="2"/>
              <a:buChar char="ü"/>
            </a:pPr>
            <a:r>
              <a:rPr lang="en-GB" dirty="0">
                <a:latin typeface="Arial Black" panose="020B0A04020102020204" pitchFamily="34" charset="0"/>
              </a:rPr>
              <a:t>Onboarding</a:t>
            </a:r>
            <a:endParaRPr lang="en-GB" dirty="0">
              <a:latin typeface="Arial Black" panose="020B0A04020102020204" pitchFamily="34" charset="0"/>
            </a:endParaRPr>
          </a:p>
        </p:txBody>
      </p:sp>
      <p:pic>
        <p:nvPicPr>
          <p:cNvPr id="4" name="Picture 3"/>
          <p:cNvPicPr>
            <a:picLocks noChangeAspect="1"/>
          </p:cNvPicPr>
          <p:nvPr/>
        </p:nvPicPr>
        <p:blipFill>
          <a:blip r:embed="rId1"/>
          <a:stretch>
            <a:fillRect/>
          </a:stretch>
        </p:blipFill>
        <p:spPr>
          <a:xfrm>
            <a:off x="945435" y="4610985"/>
            <a:ext cx="3915321" cy="2048161"/>
          </a:xfrm>
          <a:prstGeom prst="rect">
            <a:avLst/>
          </a:prstGeom>
        </p:spPr>
      </p:pic>
      <p:pic>
        <p:nvPicPr>
          <p:cNvPr id="5" name="Picture 4"/>
          <p:cNvPicPr>
            <a:picLocks noChangeAspect="1"/>
          </p:cNvPicPr>
          <p:nvPr/>
        </p:nvPicPr>
        <p:blipFill>
          <a:blip r:embed="rId2"/>
          <a:stretch>
            <a:fillRect/>
          </a:stretch>
        </p:blipFill>
        <p:spPr>
          <a:xfrm>
            <a:off x="6435250" y="1690687"/>
            <a:ext cx="4747434" cy="1861981"/>
          </a:xfrm>
          <a:prstGeom prst="rect">
            <a:avLst/>
          </a:prstGeom>
        </p:spPr>
      </p:pic>
      <p:pic>
        <p:nvPicPr>
          <p:cNvPr id="6" name="Picture 5"/>
          <p:cNvPicPr>
            <a:picLocks noChangeAspect="1"/>
          </p:cNvPicPr>
          <p:nvPr/>
        </p:nvPicPr>
        <p:blipFill>
          <a:blip r:embed="rId3"/>
          <a:stretch>
            <a:fillRect/>
          </a:stretch>
        </p:blipFill>
        <p:spPr>
          <a:xfrm>
            <a:off x="6445826" y="4092315"/>
            <a:ext cx="4736858" cy="256683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Black" panose="020B0A04020102020204" pitchFamily="34" charset="0"/>
              </a:rPr>
              <a:t>Job Analysis, Job Description and Person Specification</a:t>
            </a:r>
            <a:endParaRPr lang="en-GB" dirty="0">
              <a:latin typeface="Arial Black" panose="020B0A04020102020204" pitchFamily="34" charset="0"/>
            </a:endParaRPr>
          </a:p>
        </p:txBody>
      </p:sp>
      <p:sp>
        <p:nvSpPr>
          <p:cNvPr id="3" name="Content Placeholder 2"/>
          <p:cNvSpPr>
            <a:spLocks noGrp="1"/>
          </p:cNvSpPr>
          <p:nvPr>
            <p:ph idx="1"/>
          </p:nvPr>
        </p:nvSpPr>
        <p:spPr>
          <a:xfrm>
            <a:off x="3284719" y="1690688"/>
            <a:ext cx="5622561" cy="4351338"/>
          </a:xfrm>
        </p:spPr>
        <p:txBody>
          <a:bodyPr>
            <a:normAutofit lnSpcReduction="10000"/>
          </a:bodyPr>
          <a:lstStyle/>
          <a:p>
            <a:pPr>
              <a:buFont typeface="Wingdings" panose="05000000000000000000" pitchFamily="2" charset="2"/>
              <a:buChar char="ü"/>
            </a:pPr>
            <a:r>
              <a:rPr lang="en-GB" b="1" dirty="0">
                <a:latin typeface="Arial Black" panose="020B0A04020102020204" pitchFamily="34" charset="0"/>
              </a:rPr>
              <a:t>Job Analysis</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Duties and responsibilities</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Required competencies</a:t>
            </a:r>
            <a:endParaRPr lang="en-GB" dirty="0">
              <a:latin typeface="Arial Black" panose="020B0A04020102020204" pitchFamily="34" charset="0"/>
            </a:endParaRPr>
          </a:p>
          <a:p>
            <a:pPr>
              <a:buFont typeface="Wingdings" panose="05000000000000000000" pitchFamily="2" charset="2"/>
              <a:buChar char="ü"/>
            </a:pPr>
            <a:r>
              <a:rPr lang="en-GB" b="1" dirty="0">
                <a:latin typeface="Arial Black" panose="020B0A04020102020204" pitchFamily="34" charset="0"/>
              </a:rPr>
              <a:t>Job Description</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Role purpose</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Key tasks</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Reporting relationships</a:t>
            </a:r>
            <a:endParaRPr lang="en-GB" dirty="0">
              <a:latin typeface="Arial Black" panose="020B0A04020102020204" pitchFamily="34" charset="0"/>
            </a:endParaRPr>
          </a:p>
          <a:p>
            <a:pPr>
              <a:buFont typeface="Wingdings" panose="05000000000000000000" pitchFamily="2" charset="2"/>
              <a:buChar char="ü"/>
            </a:pPr>
            <a:r>
              <a:rPr lang="en-GB" b="1" dirty="0">
                <a:latin typeface="Arial Black" panose="020B0A04020102020204" pitchFamily="34" charset="0"/>
              </a:rPr>
              <a:t>Person Specification</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Qualifications</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Experience</a:t>
            </a:r>
            <a:endParaRPr lang="en-GB" dirty="0">
              <a:latin typeface="Arial Black" panose="020B0A04020102020204" pitchFamily="34" charset="0"/>
            </a:endParaRPr>
          </a:p>
          <a:p>
            <a:pPr lvl="1">
              <a:buFont typeface="Wingdings" panose="05000000000000000000" pitchFamily="2" charset="2"/>
              <a:buChar char="ü"/>
            </a:pPr>
            <a:r>
              <a:rPr lang="en-GB" dirty="0">
                <a:latin typeface="Arial Black" panose="020B0A04020102020204" pitchFamily="34" charset="0"/>
              </a:rPr>
              <a:t>Skills and behaviours</a:t>
            </a:r>
            <a:endParaRPr lang="en-GB" dirty="0">
              <a:latin typeface="Arial Black" panose="020B0A04020102020204" pitchFamily="34" charset="0"/>
            </a:endParaRPr>
          </a:p>
        </p:txBody>
      </p:sp>
      <p:pic>
        <p:nvPicPr>
          <p:cNvPr id="4" name="Picture 3"/>
          <p:cNvPicPr>
            <a:picLocks noChangeAspect="1"/>
          </p:cNvPicPr>
          <p:nvPr/>
        </p:nvPicPr>
        <p:blipFill>
          <a:blip r:embed="rId1"/>
          <a:stretch>
            <a:fillRect/>
          </a:stretch>
        </p:blipFill>
        <p:spPr>
          <a:xfrm>
            <a:off x="347788" y="3016251"/>
            <a:ext cx="2936931" cy="2198603"/>
          </a:xfrm>
          <a:prstGeom prst="rect">
            <a:avLst/>
          </a:prstGeom>
        </p:spPr>
      </p:pic>
      <p:pic>
        <p:nvPicPr>
          <p:cNvPr id="5" name="Picture 4"/>
          <p:cNvPicPr>
            <a:picLocks noChangeAspect="1"/>
          </p:cNvPicPr>
          <p:nvPr/>
        </p:nvPicPr>
        <p:blipFill>
          <a:blip r:embed="rId2"/>
          <a:stretch>
            <a:fillRect/>
          </a:stretch>
        </p:blipFill>
        <p:spPr>
          <a:xfrm>
            <a:off x="8907280" y="2877129"/>
            <a:ext cx="3191320" cy="247684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Black" panose="020B0A04020102020204" pitchFamily="34" charset="0"/>
              </a:rPr>
              <a:t>Advertisement Platforms and Employer Branding</a:t>
            </a:r>
            <a:endParaRPr lang="en-GB" dirty="0">
              <a:latin typeface="Arial Black" panose="020B0A04020102020204" pitchFamily="34" charset="0"/>
            </a:endParaRPr>
          </a:p>
        </p:txBody>
      </p:sp>
      <p:sp>
        <p:nvSpPr>
          <p:cNvPr id="3" name="Content Placeholder 2"/>
          <p:cNvSpPr>
            <a:spLocks noGrp="1"/>
          </p:cNvSpPr>
          <p:nvPr>
            <p:ph idx="1"/>
          </p:nvPr>
        </p:nvSpPr>
        <p:spPr>
          <a:xfrm>
            <a:off x="223603" y="1690688"/>
            <a:ext cx="7151557" cy="2881286"/>
          </a:xfrm>
        </p:spPr>
        <p:txBody>
          <a:bodyPr/>
          <a:lstStyle/>
          <a:p>
            <a:pPr lvl="0">
              <a:buFont typeface="Wingdings" panose="05000000000000000000" pitchFamily="2" charset="2"/>
              <a:buChar char="ü"/>
            </a:pPr>
            <a:r>
              <a:rPr lang="en-GB" dirty="0">
                <a:latin typeface="Arial Black" panose="020B0A04020102020204" pitchFamily="34" charset="0"/>
              </a:rPr>
              <a:t>LinkedIn</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Lloyds Careers Website</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Indeed</a:t>
            </a:r>
            <a:endParaRPr lang="en-GB" dirty="0">
              <a:latin typeface="Arial Black" panose="020B0A04020102020204" pitchFamily="34" charset="0"/>
            </a:endParaRPr>
          </a:p>
          <a:p>
            <a:pPr lvl="0">
              <a:buFont typeface="Wingdings" panose="05000000000000000000" pitchFamily="2" charset="2"/>
              <a:buChar char="ü"/>
            </a:pPr>
            <a:r>
              <a:rPr lang="en-GB" dirty="0">
                <a:latin typeface="Arial Black" panose="020B0A04020102020204" pitchFamily="34" charset="0"/>
              </a:rPr>
              <a:t>Professional Associations</a:t>
            </a:r>
            <a:endParaRPr lang="en-GB" dirty="0">
              <a:latin typeface="Arial Black" panose="020B0A04020102020204" pitchFamily="34" charset="0"/>
            </a:endParaRPr>
          </a:p>
          <a:p>
            <a:pPr>
              <a:buFont typeface="Wingdings" panose="05000000000000000000" pitchFamily="2" charset="2"/>
              <a:buChar char="ü"/>
            </a:pPr>
            <a:r>
              <a:rPr lang="en-GB" dirty="0">
                <a:latin typeface="Arial Black" panose="020B0A04020102020204" pitchFamily="34" charset="0"/>
              </a:rPr>
              <a:t>Graduate Recruitment Platforms</a:t>
            </a:r>
            <a:endParaRPr lang="en-GB" dirty="0">
              <a:latin typeface="Arial Black" panose="020B0A04020102020204" pitchFamily="34" charset="0"/>
            </a:endParaRPr>
          </a:p>
        </p:txBody>
      </p:sp>
      <p:pic>
        <p:nvPicPr>
          <p:cNvPr id="4" name="Picture 3"/>
          <p:cNvPicPr>
            <a:picLocks noChangeAspect="1"/>
          </p:cNvPicPr>
          <p:nvPr/>
        </p:nvPicPr>
        <p:blipFill>
          <a:blip r:embed="rId1"/>
          <a:stretch>
            <a:fillRect/>
          </a:stretch>
        </p:blipFill>
        <p:spPr>
          <a:xfrm>
            <a:off x="537697" y="4286396"/>
            <a:ext cx="2438740" cy="2400635"/>
          </a:xfrm>
          <a:prstGeom prst="rect">
            <a:avLst/>
          </a:prstGeom>
        </p:spPr>
      </p:pic>
      <p:pic>
        <p:nvPicPr>
          <p:cNvPr id="5" name="Picture 4"/>
          <p:cNvPicPr>
            <a:picLocks noChangeAspect="1"/>
          </p:cNvPicPr>
          <p:nvPr/>
        </p:nvPicPr>
        <p:blipFill>
          <a:blip r:embed="rId2"/>
          <a:stretch>
            <a:fillRect/>
          </a:stretch>
        </p:blipFill>
        <p:spPr>
          <a:xfrm>
            <a:off x="4174999" y="4559328"/>
            <a:ext cx="3439005" cy="1533739"/>
          </a:xfrm>
          <a:prstGeom prst="rect">
            <a:avLst/>
          </a:prstGeom>
        </p:spPr>
      </p:pic>
      <p:pic>
        <p:nvPicPr>
          <p:cNvPr id="6" name="Picture 5"/>
          <p:cNvPicPr>
            <a:picLocks noChangeAspect="1"/>
          </p:cNvPicPr>
          <p:nvPr/>
        </p:nvPicPr>
        <p:blipFill>
          <a:blip r:embed="rId3"/>
          <a:stretch>
            <a:fillRect/>
          </a:stretch>
        </p:blipFill>
        <p:spPr>
          <a:xfrm>
            <a:off x="7678962" y="2273961"/>
            <a:ext cx="4239217" cy="1714739"/>
          </a:xfrm>
          <a:prstGeom prst="rect">
            <a:avLst/>
          </a:prstGeom>
        </p:spPr>
      </p:pic>
      <p:pic>
        <p:nvPicPr>
          <p:cNvPr id="7" name="Picture 6"/>
          <p:cNvPicPr>
            <a:picLocks noChangeAspect="1"/>
          </p:cNvPicPr>
          <p:nvPr/>
        </p:nvPicPr>
        <p:blipFill>
          <a:blip r:embed="rId4"/>
          <a:stretch>
            <a:fillRect/>
          </a:stretch>
        </p:blipFill>
        <p:spPr>
          <a:xfrm>
            <a:off x="8812566" y="4267344"/>
            <a:ext cx="2514951" cy="24387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ptos Black" panose="020B0004020202020204" pitchFamily="34" charset="0"/>
              </a:rPr>
              <a:t>Structured Interviews</a:t>
            </a:r>
            <a:endParaRPr lang="en-GB" dirty="0">
              <a:latin typeface="Aptos Black" panose="020B0004020202020204" pitchFamily="34" charset="0"/>
            </a:endParaRPr>
          </a:p>
        </p:txBody>
      </p:sp>
      <p:sp>
        <p:nvSpPr>
          <p:cNvPr id="3" name="Content Placeholder 2"/>
          <p:cNvSpPr>
            <a:spLocks noGrp="1"/>
          </p:cNvSpPr>
          <p:nvPr>
            <p:ph idx="1"/>
          </p:nvPr>
        </p:nvSpPr>
        <p:spPr>
          <a:xfrm>
            <a:off x="5410200" y="1983299"/>
            <a:ext cx="5742482" cy="4351338"/>
          </a:xfrm>
        </p:spPr>
        <p:txBody>
          <a:bodyPr/>
          <a:lstStyle/>
          <a:p>
            <a:pPr>
              <a:buFont typeface="Wingdings" panose="05000000000000000000" pitchFamily="2" charset="2"/>
              <a:buChar char="ü"/>
            </a:pPr>
            <a:r>
              <a:rPr lang="en-GB" b="1" dirty="0">
                <a:latin typeface="Aptos Black" panose="020B0004020202020204" pitchFamily="34" charset="0"/>
              </a:rPr>
              <a:t>Advantages</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Consistent</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Reliable</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Fair comparison</a:t>
            </a:r>
            <a:endParaRPr lang="en-GB" dirty="0">
              <a:latin typeface="Aptos Black" panose="020B0004020202020204" pitchFamily="34" charset="0"/>
            </a:endParaRPr>
          </a:p>
          <a:p>
            <a:pPr>
              <a:buFont typeface="Wingdings" panose="05000000000000000000" pitchFamily="2" charset="2"/>
              <a:buChar char="ü"/>
            </a:pPr>
            <a:r>
              <a:rPr lang="en-GB" b="1" dirty="0">
                <a:latin typeface="Aptos Black" panose="020B0004020202020204" pitchFamily="34" charset="0"/>
              </a:rPr>
              <a:t>Limitations</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Less flexibility</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May restrict deeper exploration</a:t>
            </a:r>
            <a:endParaRPr lang="en-GB" dirty="0">
              <a:latin typeface="Aptos Black" panose="020B0004020202020204" pitchFamily="34" charset="0"/>
            </a:endParaRPr>
          </a:p>
        </p:txBody>
      </p:sp>
      <p:pic>
        <p:nvPicPr>
          <p:cNvPr id="4" name="Picture 3"/>
          <p:cNvPicPr>
            <a:picLocks noChangeAspect="1"/>
          </p:cNvPicPr>
          <p:nvPr/>
        </p:nvPicPr>
        <p:blipFill>
          <a:blip r:embed="rId1"/>
          <a:stretch>
            <a:fillRect/>
          </a:stretch>
        </p:blipFill>
        <p:spPr>
          <a:xfrm>
            <a:off x="1284455" y="1829300"/>
            <a:ext cx="3077004" cy="2191056"/>
          </a:xfrm>
          <a:prstGeom prst="rect">
            <a:avLst/>
          </a:prstGeom>
        </p:spPr>
      </p:pic>
      <p:pic>
        <p:nvPicPr>
          <p:cNvPr id="5" name="Picture 4"/>
          <p:cNvPicPr>
            <a:picLocks noChangeAspect="1"/>
          </p:cNvPicPr>
          <p:nvPr/>
        </p:nvPicPr>
        <p:blipFill>
          <a:blip r:embed="rId2"/>
          <a:stretch>
            <a:fillRect/>
          </a:stretch>
        </p:blipFill>
        <p:spPr>
          <a:xfrm>
            <a:off x="8673762" y="1690688"/>
            <a:ext cx="2478920" cy="2468280"/>
          </a:xfrm>
          <a:prstGeom prst="rect">
            <a:avLst/>
          </a:prstGeom>
        </p:spPr>
      </p:pic>
      <p:pic>
        <p:nvPicPr>
          <p:cNvPr id="6" name="Picture 5"/>
          <p:cNvPicPr>
            <a:picLocks noChangeAspect="1"/>
          </p:cNvPicPr>
          <p:nvPr/>
        </p:nvPicPr>
        <p:blipFill>
          <a:blip r:embed="rId3"/>
          <a:stretch>
            <a:fillRect/>
          </a:stretch>
        </p:blipFill>
        <p:spPr>
          <a:xfrm>
            <a:off x="5685956" y="4979193"/>
            <a:ext cx="3696216" cy="1648055"/>
          </a:xfrm>
          <a:prstGeom prst="rect">
            <a:avLst/>
          </a:prstGeom>
        </p:spPr>
      </p:pic>
      <p:pic>
        <p:nvPicPr>
          <p:cNvPr id="7" name="Picture 6"/>
          <p:cNvPicPr>
            <a:picLocks noChangeAspect="1"/>
          </p:cNvPicPr>
          <p:nvPr/>
        </p:nvPicPr>
        <p:blipFill>
          <a:blip r:embed="rId4"/>
          <a:stretch>
            <a:fillRect/>
          </a:stretch>
        </p:blipFill>
        <p:spPr>
          <a:xfrm>
            <a:off x="838200" y="4638950"/>
            <a:ext cx="3600953" cy="169568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ptos Black" panose="020B0004020202020204" pitchFamily="34" charset="0"/>
              </a:rPr>
              <a:t>Competency-Based Interviews</a:t>
            </a:r>
            <a:endParaRPr lang="en-GB" dirty="0">
              <a:latin typeface="Aptos Black" panose="020B0004020202020204" pitchFamily="34" charset="0"/>
            </a:endParaRPr>
          </a:p>
        </p:txBody>
      </p:sp>
      <p:sp>
        <p:nvSpPr>
          <p:cNvPr id="3" name="Content Placeholder 2"/>
          <p:cNvSpPr>
            <a:spLocks noGrp="1"/>
          </p:cNvSpPr>
          <p:nvPr>
            <p:ph idx="1"/>
          </p:nvPr>
        </p:nvSpPr>
        <p:spPr>
          <a:xfrm>
            <a:off x="838200" y="1825625"/>
            <a:ext cx="5427689" cy="4351338"/>
          </a:xfrm>
        </p:spPr>
        <p:txBody>
          <a:bodyPr/>
          <a:lstStyle/>
          <a:p>
            <a:pPr>
              <a:buFont typeface="Wingdings" panose="05000000000000000000" pitchFamily="2" charset="2"/>
              <a:buChar char="ü"/>
            </a:pPr>
            <a:r>
              <a:rPr lang="en-GB" b="1" dirty="0">
                <a:latin typeface="Aptos Black" panose="020B0004020202020204" pitchFamily="34" charset="0"/>
              </a:rPr>
              <a:t>Advantages</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Behaviour-focused</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Evidence-based</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Linked to competencies</a:t>
            </a:r>
            <a:endParaRPr lang="en-GB" dirty="0">
              <a:latin typeface="Aptos Black" panose="020B0004020202020204" pitchFamily="34" charset="0"/>
            </a:endParaRPr>
          </a:p>
          <a:p>
            <a:pPr>
              <a:buFont typeface="Wingdings" panose="05000000000000000000" pitchFamily="2" charset="2"/>
              <a:buChar char="ü"/>
            </a:pPr>
            <a:r>
              <a:rPr lang="en-GB" b="1" dirty="0">
                <a:latin typeface="Aptos Black" panose="020B0004020202020204" pitchFamily="34" charset="0"/>
              </a:rPr>
              <a:t>Limitations</a:t>
            </a:r>
            <a:endParaRPr lang="en-GB" dirty="0">
              <a:latin typeface="Aptos Black" panose="020B0004020202020204" pitchFamily="34" charset="0"/>
            </a:endParaRPr>
          </a:p>
          <a:p>
            <a:pPr lvl="1">
              <a:buFont typeface="Wingdings" panose="05000000000000000000" pitchFamily="2" charset="2"/>
              <a:buChar char="ü"/>
            </a:pPr>
            <a:r>
              <a:rPr lang="en-GB" dirty="0">
                <a:latin typeface="Aptos Black" panose="020B0004020202020204" pitchFamily="34" charset="0"/>
              </a:rPr>
              <a:t>Relies on previous experience</a:t>
            </a:r>
            <a:endParaRPr lang="en-GB" dirty="0">
              <a:latin typeface="Aptos Black" panose="020B0004020202020204" pitchFamily="34" charset="0"/>
            </a:endParaRPr>
          </a:p>
        </p:txBody>
      </p:sp>
      <p:pic>
        <p:nvPicPr>
          <p:cNvPr id="4" name="Picture 3"/>
          <p:cNvPicPr>
            <a:picLocks noChangeAspect="1"/>
          </p:cNvPicPr>
          <p:nvPr/>
        </p:nvPicPr>
        <p:blipFill>
          <a:blip r:embed="rId1"/>
          <a:stretch>
            <a:fillRect/>
          </a:stretch>
        </p:blipFill>
        <p:spPr>
          <a:xfrm>
            <a:off x="4812404" y="4564061"/>
            <a:ext cx="2906969" cy="2131778"/>
          </a:xfrm>
          <a:prstGeom prst="rect">
            <a:avLst/>
          </a:prstGeom>
        </p:spPr>
      </p:pic>
      <p:pic>
        <p:nvPicPr>
          <p:cNvPr id="5" name="Picture 4"/>
          <p:cNvPicPr>
            <a:picLocks noChangeAspect="1"/>
          </p:cNvPicPr>
          <p:nvPr/>
        </p:nvPicPr>
        <p:blipFill>
          <a:blip r:embed="rId2"/>
          <a:stretch>
            <a:fillRect/>
          </a:stretch>
        </p:blipFill>
        <p:spPr>
          <a:xfrm>
            <a:off x="476535" y="4564061"/>
            <a:ext cx="3743847" cy="1867161"/>
          </a:xfrm>
          <a:prstGeom prst="rect">
            <a:avLst/>
          </a:prstGeom>
        </p:spPr>
      </p:pic>
      <p:pic>
        <p:nvPicPr>
          <p:cNvPr id="6" name="Picture 5"/>
          <p:cNvPicPr>
            <a:picLocks noChangeAspect="1"/>
          </p:cNvPicPr>
          <p:nvPr/>
        </p:nvPicPr>
        <p:blipFill>
          <a:blip r:embed="rId3"/>
          <a:stretch>
            <a:fillRect/>
          </a:stretch>
        </p:blipFill>
        <p:spPr>
          <a:xfrm>
            <a:off x="8124668" y="2121009"/>
            <a:ext cx="3837793" cy="318176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ptos Black" panose="020B0004020202020204" pitchFamily="34" charset="0"/>
              </a:rPr>
              <a:t>Situational Interviews</a:t>
            </a:r>
            <a:endParaRPr lang="en-GB" dirty="0">
              <a:latin typeface="Aptos Black" panose="020B0004020202020204" pitchFamily="34" charset="0"/>
            </a:endParaRPr>
          </a:p>
        </p:txBody>
      </p:sp>
      <p:sp>
        <p:nvSpPr>
          <p:cNvPr id="4" name="Rectangle 1"/>
          <p:cNvSpPr>
            <a:spLocks noGrp="1" noChangeArrowheads="1"/>
          </p:cNvSpPr>
          <p:nvPr>
            <p:ph idx="1"/>
          </p:nvPr>
        </p:nvSpPr>
        <p:spPr bwMode="auto">
          <a:xfrm>
            <a:off x="3627824" y="1885714"/>
            <a:ext cx="4936351" cy="2582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buFont typeface="Wingdings" panose="05000000000000000000" pitchFamily="2" charset="2"/>
              <a:buChar char="ü"/>
            </a:pPr>
            <a:r>
              <a:rPr lang="en-US" b="1" dirty="0">
                <a:latin typeface="Aptos Black" panose="020B0004020202020204" pitchFamily="34" charset="0"/>
              </a:rPr>
              <a:t>Advantages</a:t>
            </a:r>
            <a:endParaRPr lang="en-US" b="1"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Future-focused </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Tests judgement </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Assesses adaptability </a:t>
            </a:r>
            <a:endParaRPr lang="en-US" dirty="0">
              <a:latin typeface="Aptos Black" panose="020B0004020202020204" pitchFamily="34" charset="0"/>
            </a:endParaRPr>
          </a:p>
          <a:p>
            <a:pPr>
              <a:buFont typeface="Wingdings" panose="05000000000000000000" pitchFamily="2" charset="2"/>
              <a:buChar char="ü"/>
            </a:pPr>
            <a:r>
              <a:rPr lang="en-US" b="1" dirty="0">
                <a:latin typeface="Aptos Black" panose="020B0004020202020204" pitchFamily="34" charset="0"/>
              </a:rPr>
              <a:t>Limitations</a:t>
            </a:r>
            <a:endParaRPr lang="en-US" b="1"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Responses are hypothetical</a:t>
            </a:r>
            <a:endParaRPr lang="en-US" dirty="0">
              <a:latin typeface="Aptos Black" panose="020B0004020202020204" pitchFamily="34" charset="0"/>
            </a:endParaRPr>
          </a:p>
        </p:txBody>
      </p:sp>
      <p:pic>
        <p:nvPicPr>
          <p:cNvPr id="5" name="Picture 4"/>
          <p:cNvPicPr>
            <a:picLocks noChangeAspect="1"/>
          </p:cNvPicPr>
          <p:nvPr/>
        </p:nvPicPr>
        <p:blipFill>
          <a:blip r:embed="rId1"/>
          <a:stretch>
            <a:fillRect/>
          </a:stretch>
        </p:blipFill>
        <p:spPr>
          <a:xfrm>
            <a:off x="718182" y="1690688"/>
            <a:ext cx="1785175" cy="2454616"/>
          </a:xfrm>
          <a:prstGeom prst="rect">
            <a:avLst/>
          </a:prstGeom>
        </p:spPr>
      </p:pic>
      <p:pic>
        <p:nvPicPr>
          <p:cNvPr id="6" name="Picture 5"/>
          <p:cNvPicPr>
            <a:picLocks noChangeAspect="1"/>
          </p:cNvPicPr>
          <p:nvPr/>
        </p:nvPicPr>
        <p:blipFill>
          <a:blip r:embed="rId2"/>
          <a:stretch>
            <a:fillRect/>
          </a:stretch>
        </p:blipFill>
        <p:spPr>
          <a:xfrm>
            <a:off x="536170" y="4467959"/>
            <a:ext cx="3934374" cy="2152950"/>
          </a:xfrm>
          <a:prstGeom prst="rect">
            <a:avLst/>
          </a:prstGeom>
        </p:spPr>
      </p:pic>
      <p:pic>
        <p:nvPicPr>
          <p:cNvPr id="7" name="Picture 6"/>
          <p:cNvPicPr>
            <a:picLocks noChangeAspect="1"/>
          </p:cNvPicPr>
          <p:nvPr/>
        </p:nvPicPr>
        <p:blipFill>
          <a:blip r:embed="rId3"/>
          <a:stretch>
            <a:fillRect/>
          </a:stretch>
        </p:blipFill>
        <p:spPr>
          <a:xfrm>
            <a:off x="4972749" y="4834722"/>
            <a:ext cx="3591426" cy="1419423"/>
          </a:xfrm>
          <a:prstGeom prst="rect">
            <a:avLst/>
          </a:prstGeom>
        </p:spPr>
      </p:pic>
      <p:pic>
        <p:nvPicPr>
          <p:cNvPr id="8" name="Picture 7"/>
          <p:cNvPicPr>
            <a:picLocks noChangeAspect="1"/>
          </p:cNvPicPr>
          <p:nvPr/>
        </p:nvPicPr>
        <p:blipFill>
          <a:blip r:embed="rId4"/>
          <a:stretch>
            <a:fillRect/>
          </a:stretch>
        </p:blipFill>
        <p:spPr>
          <a:xfrm>
            <a:off x="8564175" y="1518951"/>
            <a:ext cx="3067478" cy="211484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ptos Black" panose="020B0004020202020204" pitchFamily="34" charset="0"/>
              </a:rPr>
              <a:t>Justification of Questioning Techniques</a:t>
            </a:r>
            <a:endParaRPr lang="en-GB" dirty="0">
              <a:latin typeface="Aptos Black" panose="020B0004020202020204" pitchFamily="34" charset="0"/>
            </a:endParaRPr>
          </a:p>
        </p:txBody>
      </p:sp>
      <p:sp>
        <p:nvSpPr>
          <p:cNvPr id="3" name="Content Placeholder 2"/>
          <p:cNvSpPr>
            <a:spLocks noGrp="1"/>
          </p:cNvSpPr>
          <p:nvPr>
            <p:ph idx="1"/>
          </p:nvPr>
        </p:nvSpPr>
        <p:spPr>
          <a:xfrm>
            <a:off x="838200" y="1825625"/>
            <a:ext cx="5757472" cy="4351338"/>
          </a:xfrm>
        </p:spPr>
        <p:txBody>
          <a:bodyPr/>
          <a:lstStyle/>
          <a:p>
            <a:pPr lvl="0"/>
            <a:r>
              <a:rPr lang="en-GB" dirty="0">
                <a:latin typeface="Aptos Black" panose="020B0004020202020204" pitchFamily="34" charset="0"/>
              </a:rPr>
              <a:t>Behavioural Questions</a:t>
            </a:r>
            <a:endParaRPr lang="en-GB" dirty="0">
              <a:latin typeface="Aptos Black" panose="020B0004020202020204" pitchFamily="34" charset="0"/>
            </a:endParaRPr>
          </a:p>
          <a:p>
            <a:pPr lvl="0"/>
            <a:r>
              <a:rPr lang="en-GB" dirty="0">
                <a:latin typeface="Aptos Black" panose="020B0004020202020204" pitchFamily="34" charset="0"/>
              </a:rPr>
              <a:t>Competency-Based Questions</a:t>
            </a:r>
            <a:endParaRPr lang="en-GB" dirty="0">
              <a:latin typeface="Aptos Black" panose="020B0004020202020204" pitchFamily="34" charset="0"/>
            </a:endParaRPr>
          </a:p>
          <a:p>
            <a:pPr lvl="0"/>
            <a:r>
              <a:rPr lang="en-GB" dirty="0">
                <a:latin typeface="Aptos Black" panose="020B0004020202020204" pitchFamily="34" charset="0"/>
              </a:rPr>
              <a:t>Situational Questions</a:t>
            </a:r>
            <a:endParaRPr lang="en-GB" dirty="0">
              <a:latin typeface="Aptos Black" panose="020B0004020202020204" pitchFamily="34" charset="0"/>
            </a:endParaRPr>
          </a:p>
          <a:p>
            <a:pPr lvl="0"/>
            <a:r>
              <a:rPr lang="en-GB" dirty="0">
                <a:latin typeface="Aptos Black" panose="020B0004020202020204" pitchFamily="34" charset="0"/>
              </a:rPr>
              <a:t>Probing Questions</a:t>
            </a:r>
            <a:endParaRPr lang="en-GB" dirty="0">
              <a:latin typeface="Aptos Black" panose="020B0004020202020204" pitchFamily="34" charset="0"/>
            </a:endParaRPr>
          </a:p>
          <a:p>
            <a:pPr lvl="0"/>
            <a:r>
              <a:rPr lang="en-GB" dirty="0">
                <a:latin typeface="Aptos Black" panose="020B0004020202020204" pitchFamily="34" charset="0"/>
              </a:rPr>
              <a:t>Clarifying Questions</a:t>
            </a:r>
            <a:endParaRPr lang="en-GB" dirty="0">
              <a:latin typeface="Aptos Black" panose="020B0004020202020204" pitchFamily="34" charset="0"/>
            </a:endParaRPr>
          </a:p>
          <a:p>
            <a:pPr lvl="0"/>
            <a:r>
              <a:rPr lang="en-GB" dirty="0">
                <a:latin typeface="Aptos Black" panose="020B0004020202020204" pitchFamily="34" charset="0"/>
              </a:rPr>
              <a:t>Socratic Questions</a:t>
            </a:r>
            <a:endParaRPr lang="en-GB" dirty="0">
              <a:latin typeface="Aptos Black" panose="020B0004020202020204" pitchFamily="34" charset="0"/>
            </a:endParaRPr>
          </a:p>
        </p:txBody>
      </p:sp>
      <p:pic>
        <p:nvPicPr>
          <p:cNvPr id="4" name="Picture 3"/>
          <p:cNvPicPr>
            <a:picLocks noChangeAspect="1"/>
          </p:cNvPicPr>
          <p:nvPr/>
        </p:nvPicPr>
        <p:blipFill>
          <a:blip r:embed="rId1"/>
          <a:stretch>
            <a:fillRect/>
          </a:stretch>
        </p:blipFill>
        <p:spPr>
          <a:xfrm>
            <a:off x="6398987" y="1690688"/>
            <a:ext cx="1753849" cy="3831940"/>
          </a:xfrm>
          <a:prstGeom prst="rect">
            <a:avLst/>
          </a:prstGeom>
        </p:spPr>
      </p:pic>
      <p:pic>
        <p:nvPicPr>
          <p:cNvPr id="5" name="Picture 4"/>
          <p:cNvPicPr>
            <a:picLocks noChangeAspect="1"/>
          </p:cNvPicPr>
          <p:nvPr/>
        </p:nvPicPr>
        <p:blipFill>
          <a:blip r:embed="rId2"/>
          <a:stretch>
            <a:fillRect/>
          </a:stretch>
        </p:blipFill>
        <p:spPr>
          <a:xfrm>
            <a:off x="8349521" y="1690688"/>
            <a:ext cx="3743847" cy="2133898"/>
          </a:xfrm>
          <a:prstGeom prst="rect">
            <a:avLst/>
          </a:prstGeom>
        </p:spPr>
      </p:pic>
      <p:pic>
        <p:nvPicPr>
          <p:cNvPr id="6" name="Picture 5"/>
          <p:cNvPicPr>
            <a:picLocks noChangeAspect="1"/>
          </p:cNvPicPr>
          <p:nvPr/>
        </p:nvPicPr>
        <p:blipFill>
          <a:blip r:embed="rId3"/>
          <a:stretch>
            <a:fillRect/>
          </a:stretch>
        </p:blipFill>
        <p:spPr>
          <a:xfrm>
            <a:off x="8117295" y="4162972"/>
            <a:ext cx="4039164" cy="221963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ptos Black" panose="020B0004020202020204" pitchFamily="34" charset="0"/>
              </a:rPr>
              <a:t>Face-to-Face vs Virtual Interviews</a:t>
            </a:r>
            <a:endParaRPr lang="en-GB" dirty="0">
              <a:latin typeface="Aptos Black" panose="020B0004020202020204" pitchFamily="34" charset="0"/>
            </a:endParaRPr>
          </a:p>
        </p:txBody>
      </p:sp>
      <p:sp>
        <p:nvSpPr>
          <p:cNvPr id="3" name="Content Placeholder 2"/>
          <p:cNvSpPr>
            <a:spLocks noGrp="1"/>
          </p:cNvSpPr>
          <p:nvPr>
            <p:ph idx="1"/>
          </p:nvPr>
        </p:nvSpPr>
        <p:spPr>
          <a:xfrm>
            <a:off x="3292215" y="1690688"/>
            <a:ext cx="5607570" cy="4351338"/>
          </a:xfrm>
        </p:spPr>
        <p:txBody>
          <a:bodyPr>
            <a:normAutofit/>
          </a:bodyPr>
          <a:lstStyle/>
          <a:p>
            <a:pPr>
              <a:buFont typeface="Wingdings" panose="05000000000000000000" pitchFamily="2" charset="2"/>
              <a:buChar char="ü"/>
            </a:pPr>
            <a:r>
              <a:rPr lang="en-US" dirty="0">
                <a:latin typeface="Aptos Black" panose="020B0004020202020204" pitchFamily="34" charset="0"/>
              </a:rPr>
              <a:t>Face-to-Face</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Better interaction	</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Observe body language	</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Stronger relationship building</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More expensive</a:t>
            </a:r>
            <a:endParaRPr lang="en-US" dirty="0">
              <a:latin typeface="Aptos Black" panose="020B0004020202020204" pitchFamily="34" charset="0"/>
            </a:endParaRPr>
          </a:p>
          <a:p>
            <a:pPr>
              <a:buFont typeface="Wingdings" panose="05000000000000000000" pitchFamily="2" charset="2"/>
              <a:buChar char="ü"/>
            </a:pPr>
            <a:r>
              <a:rPr lang="en-US" dirty="0">
                <a:latin typeface="Aptos Black" panose="020B0004020202020204" pitchFamily="34" charset="0"/>
              </a:rPr>
              <a:t>Virtual</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Lower cost</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Greater flexibility</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Wider talent pool</a:t>
            </a:r>
            <a:endParaRPr lang="en-US" dirty="0">
              <a:latin typeface="Aptos Black" panose="020B0004020202020204" pitchFamily="34" charset="0"/>
            </a:endParaRPr>
          </a:p>
          <a:p>
            <a:pPr lvl="1">
              <a:buFont typeface="Wingdings" panose="05000000000000000000" pitchFamily="2" charset="2"/>
              <a:buChar char="ü"/>
            </a:pPr>
            <a:r>
              <a:rPr lang="en-US" dirty="0">
                <a:latin typeface="Aptos Black" panose="020B0004020202020204" pitchFamily="34" charset="0"/>
              </a:rPr>
              <a:t>Technical issues possible</a:t>
            </a:r>
            <a:endParaRPr lang="en-US" dirty="0">
              <a:latin typeface="Aptos Black" panose="020B0004020202020204" pitchFamily="34" charset="0"/>
            </a:endParaRPr>
          </a:p>
        </p:txBody>
      </p:sp>
      <p:pic>
        <p:nvPicPr>
          <p:cNvPr id="4" name="Picture 3"/>
          <p:cNvPicPr>
            <a:picLocks noChangeAspect="1"/>
          </p:cNvPicPr>
          <p:nvPr/>
        </p:nvPicPr>
        <p:blipFill>
          <a:blip r:embed="rId1"/>
          <a:stretch>
            <a:fillRect/>
          </a:stretch>
        </p:blipFill>
        <p:spPr>
          <a:xfrm>
            <a:off x="91368" y="1627670"/>
            <a:ext cx="3200847" cy="2238687"/>
          </a:xfrm>
          <a:prstGeom prst="rect">
            <a:avLst/>
          </a:prstGeom>
        </p:spPr>
      </p:pic>
      <p:pic>
        <p:nvPicPr>
          <p:cNvPr id="5" name="Picture 4"/>
          <p:cNvPicPr>
            <a:picLocks noChangeAspect="1"/>
          </p:cNvPicPr>
          <p:nvPr/>
        </p:nvPicPr>
        <p:blipFill>
          <a:blip r:embed="rId2"/>
          <a:stretch>
            <a:fillRect/>
          </a:stretch>
        </p:blipFill>
        <p:spPr>
          <a:xfrm>
            <a:off x="8899785" y="1627670"/>
            <a:ext cx="3172268" cy="1848108"/>
          </a:xfrm>
          <a:prstGeom prst="rect">
            <a:avLst/>
          </a:prstGeom>
        </p:spPr>
      </p:pic>
      <p:pic>
        <p:nvPicPr>
          <p:cNvPr id="6" name="Picture 5"/>
          <p:cNvPicPr>
            <a:picLocks noChangeAspect="1"/>
          </p:cNvPicPr>
          <p:nvPr/>
        </p:nvPicPr>
        <p:blipFill>
          <a:blip r:embed="rId3"/>
          <a:stretch>
            <a:fillRect/>
          </a:stretch>
        </p:blipFill>
        <p:spPr>
          <a:xfrm>
            <a:off x="291421" y="4120208"/>
            <a:ext cx="3000794" cy="2143424"/>
          </a:xfrm>
          <a:prstGeom prst="rect">
            <a:avLst/>
          </a:prstGeom>
        </p:spPr>
      </p:pic>
      <p:pic>
        <p:nvPicPr>
          <p:cNvPr id="7" name="Picture 6"/>
          <p:cNvPicPr>
            <a:picLocks noChangeAspect="1"/>
          </p:cNvPicPr>
          <p:nvPr/>
        </p:nvPicPr>
        <p:blipFill>
          <a:blip r:embed="rId4"/>
          <a:stretch>
            <a:fillRect/>
          </a:stretch>
        </p:blipFill>
        <p:spPr>
          <a:xfrm>
            <a:off x="9200927" y="3823327"/>
            <a:ext cx="2569984" cy="244030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ptos Black" panose="020B0004020202020204" pitchFamily="34" charset="0"/>
              </a:rPr>
              <a:t>Recommendations</a:t>
            </a:r>
            <a:endParaRPr lang="en-GB" dirty="0">
              <a:latin typeface="Aptos Black" panose="020B0004020202020204" pitchFamily="34" charset="0"/>
            </a:endParaRPr>
          </a:p>
        </p:txBody>
      </p:sp>
      <p:sp>
        <p:nvSpPr>
          <p:cNvPr id="3" name="Content Placeholder 2"/>
          <p:cNvSpPr>
            <a:spLocks noGrp="1"/>
          </p:cNvSpPr>
          <p:nvPr>
            <p:ph idx="1"/>
          </p:nvPr>
        </p:nvSpPr>
        <p:spPr>
          <a:xfrm>
            <a:off x="163644" y="1915566"/>
            <a:ext cx="6252148" cy="4215411"/>
          </a:xfrm>
        </p:spPr>
        <p:txBody>
          <a:bodyPr/>
          <a:lstStyle/>
          <a:p>
            <a:pPr lvl="0">
              <a:buFont typeface="Wingdings" panose="05000000000000000000" pitchFamily="2" charset="2"/>
              <a:buChar char="ü"/>
            </a:pPr>
            <a:r>
              <a:rPr lang="en-GB" dirty="0">
                <a:latin typeface="Aptos Black" panose="020B0004020202020204" pitchFamily="34" charset="0"/>
              </a:rPr>
              <a:t>Align workforce planning with recruitment</a:t>
            </a:r>
            <a:endParaRPr lang="en-GB" dirty="0">
              <a:latin typeface="Aptos Black" panose="020B0004020202020204" pitchFamily="34" charset="0"/>
            </a:endParaRPr>
          </a:p>
          <a:p>
            <a:pPr lvl="0">
              <a:buFont typeface="Wingdings" panose="05000000000000000000" pitchFamily="2" charset="2"/>
              <a:buChar char="ü"/>
            </a:pPr>
            <a:r>
              <a:rPr lang="en-GB" dirty="0">
                <a:latin typeface="Aptos Black" panose="020B0004020202020204" pitchFamily="34" charset="0"/>
              </a:rPr>
              <a:t>Use competency frameworks</a:t>
            </a:r>
            <a:endParaRPr lang="en-GB" dirty="0">
              <a:latin typeface="Aptos Black" panose="020B0004020202020204" pitchFamily="34" charset="0"/>
            </a:endParaRPr>
          </a:p>
          <a:p>
            <a:pPr lvl="0">
              <a:buFont typeface="Wingdings" panose="05000000000000000000" pitchFamily="2" charset="2"/>
              <a:buChar char="ü"/>
            </a:pPr>
            <a:r>
              <a:rPr lang="en-GB" dirty="0">
                <a:latin typeface="Aptos Black" panose="020B0004020202020204" pitchFamily="34" charset="0"/>
              </a:rPr>
              <a:t>Adopt structured interviews</a:t>
            </a:r>
            <a:endParaRPr lang="en-GB" dirty="0">
              <a:latin typeface="Aptos Black" panose="020B0004020202020204" pitchFamily="34" charset="0"/>
            </a:endParaRPr>
          </a:p>
          <a:p>
            <a:pPr lvl="0">
              <a:buFont typeface="Wingdings" panose="05000000000000000000" pitchFamily="2" charset="2"/>
              <a:buChar char="ü"/>
            </a:pPr>
            <a:r>
              <a:rPr lang="en-GB" dirty="0">
                <a:latin typeface="Aptos Black" panose="020B0004020202020204" pitchFamily="34" charset="0"/>
              </a:rPr>
              <a:t>Combine interview methods</a:t>
            </a:r>
            <a:endParaRPr lang="en-GB" dirty="0">
              <a:latin typeface="Aptos Black" panose="020B0004020202020204" pitchFamily="34" charset="0"/>
            </a:endParaRPr>
          </a:p>
          <a:p>
            <a:pPr lvl="0">
              <a:buFont typeface="Wingdings" panose="05000000000000000000" pitchFamily="2" charset="2"/>
              <a:buChar char="ü"/>
            </a:pPr>
            <a:r>
              <a:rPr lang="en-GB" dirty="0">
                <a:latin typeface="Aptos Black" panose="020B0004020202020204" pitchFamily="34" charset="0"/>
              </a:rPr>
              <a:t>Implement hybrid interviewing</a:t>
            </a:r>
            <a:endParaRPr lang="en-GB" dirty="0">
              <a:latin typeface="Aptos Black" panose="020B0004020202020204" pitchFamily="34" charset="0"/>
            </a:endParaRPr>
          </a:p>
        </p:txBody>
      </p:sp>
      <p:pic>
        <p:nvPicPr>
          <p:cNvPr id="4" name="Picture 3"/>
          <p:cNvPicPr>
            <a:picLocks noChangeAspect="1"/>
          </p:cNvPicPr>
          <p:nvPr/>
        </p:nvPicPr>
        <p:blipFill>
          <a:blip r:embed="rId1"/>
          <a:stretch>
            <a:fillRect/>
          </a:stretch>
        </p:blipFill>
        <p:spPr>
          <a:xfrm>
            <a:off x="1308309" y="5038843"/>
            <a:ext cx="3962817" cy="1667108"/>
          </a:xfrm>
          <a:prstGeom prst="rect">
            <a:avLst/>
          </a:prstGeom>
        </p:spPr>
      </p:pic>
      <p:pic>
        <p:nvPicPr>
          <p:cNvPr id="5" name="Picture 4"/>
          <p:cNvPicPr>
            <a:picLocks noChangeAspect="1"/>
          </p:cNvPicPr>
          <p:nvPr/>
        </p:nvPicPr>
        <p:blipFill>
          <a:blip r:embed="rId2"/>
          <a:stretch>
            <a:fillRect/>
          </a:stretch>
        </p:blipFill>
        <p:spPr>
          <a:xfrm>
            <a:off x="6500737" y="1690688"/>
            <a:ext cx="3705742" cy="2210108"/>
          </a:xfrm>
          <a:prstGeom prst="rect">
            <a:avLst/>
          </a:prstGeom>
        </p:spPr>
      </p:pic>
      <p:pic>
        <p:nvPicPr>
          <p:cNvPr id="6" name="Picture 5"/>
          <p:cNvPicPr>
            <a:picLocks noChangeAspect="1"/>
          </p:cNvPicPr>
          <p:nvPr/>
        </p:nvPicPr>
        <p:blipFill>
          <a:blip r:embed="rId3"/>
          <a:stretch>
            <a:fillRect/>
          </a:stretch>
        </p:blipFill>
        <p:spPr>
          <a:xfrm>
            <a:off x="7053264" y="4048043"/>
            <a:ext cx="2600688" cy="247684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ptos Black" panose="020B0004020202020204" pitchFamily="34" charset="0"/>
              </a:rPr>
              <a:t>Conclusion</a:t>
            </a:r>
            <a:endParaRPr lang="en-GB" dirty="0">
              <a:latin typeface="Aptos Black" panose="020B0004020202020204" pitchFamily="34" charset="0"/>
            </a:endParaRPr>
          </a:p>
        </p:txBody>
      </p:sp>
      <p:sp>
        <p:nvSpPr>
          <p:cNvPr id="3" name="Content Placeholder 2"/>
          <p:cNvSpPr>
            <a:spLocks noGrp="1"/>
          </p:cNvSpPr>
          <p:nvPr>
            <p:ph idx="1"/>
          </p:nvPr>
        </p:nvSpPr>
        <p:spPr>
          <a:xfrm>
            <a:off x="3480217" y="1690688"/>
            <a:ext cx="5231566" cy="4740092"/>
          </a:xfrm>
        </p:spPr>
        <p:txBody>
          <a:bodyPr>
            <a:normAutofit lnSpcReduction="10000"/>
          </a:bodyPr>
          <a:lstStyle/>
          <a:p>
            <a:pPr lvl="0">
              <a:buFont typeface="Wingdings" panose="05000000000000000000" pitchFamily="2" charset="2"/>
              <a:buChar char="ü"/>
            </a:pPr>
            <a:r>
              <a:rPr lang="en-GB" dirty="0">
                <a:latin typeface="Aptos Black" panose="020B0004020202020204" pitchFamily="34" charset="0"/>
              </a:rPr>
              <a:t>Recruitment supports transformation success</a:t>
            </a:r>
            <a:endParaRPr lang="en-GB" dirty="0">
              <a:latin typeface="Aptos Black" panose="020B0004020202020204" pitchFamily="34" charset="0"/>
            </a:endParaRPr>
          </a:p>
          <a:p>
            <a:pPr lvl="0">
              <a:buFont typeface="Wingdings" panose="05000000000000000000" pitchFamily="2" charset="2"/>
              <a:buChar char="ü"/>
            </a:pPr>
            <a:r>
              <a:rPr lang="en-GB" dirty="0">
                <a:latin typeface="Aptos Black" panose="020B0004020202020204" pitchFamily="34" charset="0"/>
              </a:rPr>
              <a:t>Workforce planning is essential</a:t>
            </a:r>
            <a:endParaRPr lang="en-GB" dirty="0">
              <a:latin typeface="Aptos Black" panose="020B0004020202020204" pitchFamily="34" charset="0"/>
            </a:endParaRPr>
          </a:p>
          <a:p>
            <a:pPr lvl="0">
              <a:buFont typeface="Wingdings" panose="05000000000000000000" pitchFamily="2" charset="2"/>
              <a:buChar char="ü"/>
            </a:pPr>
            <a:r>
              <a:rPr lang="en-GB" dirty="0">
                <a:latin typeface="Aptos Black" panose="020B0004020202020204" pitchFamily="34" charset="0"/>
              </a:rPr>
              <a:t>Multiple interview methods improve selection</a:t>
            </a:r>
            <a:endParaRPr lang="en-GB" dirty="0">
              <a:latin typeface="Aptos Black" panose="020B0004020202020204" pitchFamily="34" charset="0"/>
            </a:endParaRPr>
          </a:p>
          <a:p>
            <a:pPr lvl="0">
              <a:buFont typeface="Wingdings" panose="05000000000000000000" pitchFamily="2" charset="2"/>
              <a:buChar char="ü"/>
            </a:pPr>
            <a:r>
              <a:rPr lang="en-GB" dirty="0">
                <a:latin typeface="Aptos Black" panose="020B0004020202020204" pitchFamily="34" charset="0"/>
              </a:rPr>
              <a:t>Hybrid interviewing is recommended</a:t>
            </a:r>
            <a:endParaRPr lang="en-GB" dirty="0">
              <a:latin typeface="Aptos Black" panose="020B0004020202020204" pitchFamily="34" charset="0"/>
            </a:endParaRPr>
          </a:p>
          <a:p>
            <a:pPr>
              <a:buFont typeface="Wingdings" panose="05000000000000000000" pitchFamily="2" charset="2"/>
              <a:buChar char="ü"/>
            </a:pPr>
            <a:r>
              <a:rPr lang="en-GB" dirty="0">
                <a:latin typeface="Aptos Black" panose="020B0004020202020204" pitchFamily="34" charset="0"/>
              </a:rPr>
              <a:t>Strategic recruitment creates competitive advantage</a:t>
            </a:r>
            <a:endParaRPr lang="en-GB" dirty="0">
              <a:latin typeface="Aptos Black" panose="020B0004020202020204" pitchFamily="34" charset="0"/>
            </a:endParaRPr>
          </a:p>
        </p:txBody>
      </p:sp>
      <p:pic>
        <p:nvPicPr>
          <p:cNvPr id="4" name="Picture 3"/>
          <p:cNvPicPr>
            <a:picLocks noChangeAspect="1"/>
          </p:cNvPicPr>
          <p:nvPr/>
        </p:nvPicPr>
        <p:blipFill>
          <a:blip r:embed="rId1"/>
          <a:stretch>
            <a:fillRect/>
          </a:stretch>
        </p:blipFill>
        <p:spPr>
          <a:xfrm>
            <a:off x="59960" y="1216425"/>
            <a:ext cx="3354281" cy="1526776"/>
          </a:xfrm>
          <a:prstGeom prst="rect">
            <a:avLst/>
          </a:prstGeom>
        </p:spPr>
      </p:pic>
      <p:pic>
        <p:nvPicPr>
          <p:cNvPr id="5" name="Picture 4"/>
          <p:cNvPicPr>
            <a:picLocks noChangeAspect="1"/>
          </p:cNvPicPr>
          <p:nvPr/>
        </p:nvPicPr>
        <p:blipFill>
          <a:blip r:embed="rId2"/>
          <a:stretch>
            <a:fillRect/>
          </a:stretch>
        </p:blipFill>
        <p:spPr>
          <a:xfrm>
            <a:off x="8089421" y="1307477"/>
            <a:ext cx="3886742" cy="1905266"/>
          </a:xfrm>
          <a:prstGeom prst="rect">
            <a:avLst/>
          </a:prstGeom>
        </p:spPr>
      </p:pic>
      <p:pic>
        <p:nvPicPr>
          <p:cNvPr id="6" name="Picture 5"/>
          <p:cNvPicPr>
            <a:picLocks noChangeAspect="1"/>
          </p:cNvPicPr>
          <p:nvPr/>
        </p:nvPicPr>
        <p:blipFill>
          <a:blip r:embed="rId3"/>
          <a:stretch>
            <a:fillRect/>
          </a:stretch>
        </p:blipFill>
        <p:spPr>
          <a:xfrm>
            <a:off x="8013210" y="4060734"/>
            <a:ext cx="3962953" cy="2295845"/>
          </a:xfrm>
          <a:prstGeom prst="rect">
            <a:avLst/>
          </a:prstGeom>
        </p:spPr>
      </p:pic>
      <p:pic>
        <p:nvPicPr>
          <p:cNvPr id="7" name="Picture 6"/>
          <p:cNvPicPr>
            <a:picLocks noChangeAspect="1"/>
          </p:cNvPicPr>
          <p:nvPr/>
        </p:nvPicPr>
        <p:blipFill>
          <a:blip r:embed="rId4"/>
          <a:stretch>
            <a:fillRect/>
          </a:stretch>
        </p:blipFill>
        <p:spPr>
          <a:xfrm>
            <a:off x="608230" y="3594501"/>
            <a:ext cx="2257740" cy="203863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137"/>
            <a:ext cx="10515600" cy="1133891"/>
          </a:xfrm>
        </p:spPr>
        <p:txBody>
          <a:bodyPr/>
          <a:lstStyle/>
          <a:p>
            <a:pPr algn="ctr"/>
            <a:r>
              <a:rPr lang="en-GB" dirty="0">
                <a:latin typeface="Aptos Black" panose="020B0004020202020204" pitchFamily="34" charset="0"/>
              </a:rPr>
              <a:t>References</a:t>
            </a:r>
            <a:endParaRPr lang="en-GB" dirty="0">
              <a:latin typeface="Aptos Black" panose="020B0004020202020204" pitchFamily="34" charset="0"/>
            </a:endParaRPr>
          </a:p>
        </p:txBody>
      </p:sp>
      <p:sp>
        <p:nvSpPr>
          <p:cNvPr id="3" name="Content Placeholder 2"/>
          <p:cNvSpPr>
            <a:spLocks noGrp="1"/>
          </p:cNvSpPr>
          <p:nvPr>
            <p:ph idx="1"/>
          </p:nvPr>
        </p:nvSpPr>
        <p:spPr>
          <a:xfrm>
            <a:off x="838200" y="1211028"/>
            <a:ext cx="10515600" cy="4351338"/>
          </a:xfrm>
        </p:spPr>
        <p:txBody>
          <a:bodyPr>
            <a:noAutofit/>
          </a:bodyPr>
          <a:lstStyle/>
          <a:p>
            <a:pPr marL="0" indent="0">
              <a:buNone/>
            </a:pPr>
            <a:r>
              <a:rPr lang="en-GB" sz="1150" dirty="0">
                <a:latin typeface="Aptos Black" panose="020B0004020202020204" pitchFamily="34" charset="0"/>
              </a:rPr>
              <a:t>Armstrong, M. and Taylor, S. (2023) </a:t>
            </a:r>
            <a:r>
              <a:rPr lang="en-GB" sz="1150" i="1" dirty="0">
                <a:latin typeface="Aptos Black" panose="020B0004020202020204" pitchFamily="34" charset="0"/>
              </a:rPr>
              <a:t>Armstrong's Handbook of Human Resource Management Practice</a:t>
            </a:r>
            <a:r>
              <a:rPr lang="en-GB" sz="1150" dirty="0">
                <a:latin typeface="Aptos Black" panose="020B0004020202020204" pitchFamily="34" charset="0"/>
              </a:rPr>
              <a:t>. 16th ed. London: </a:t>
            </a:r>
            <a:r>
              <a:rPr lang="en-GB" sz="1150" dirty="0" err="1">
                <a:latin typeface="Aptos Black" panose="020B0004020202020204" pitchFamily="34" charset="0"/>
              </a:rPr>
              <a:t>Kogan</a:t>
            </a:r>
            <a:r>
              <a:rPr lang="en-GB" sz="1150" dirty="0">
                <a:latin typeface="Aptos Black" panose="020B0004020202020204" pitchFamily="34" charset="0"/>
              </a:rPr>
              <a:t> Page.</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Barney, J. (1991) ‘Firm resources and sustained competitive advantage’, </a:t>
            </a:r>
            <a:r>
              <a:rPr lang="en-GB" sz="1150" i="1" dirty="0">
                <a:latin typeface="Aptos Black" panose="020B0004020202020204" pitchFamily="34" charset="0"/>
              </a:rPr>
              <a:t>Journal of Management</a:t>
            </a:r>
            <a:r>
              <a:rPr lang="en-GB" sz="1150" dirty="0">
                <a:latin typeface="Aptos Black" panose="020B0004020202020204" pitchFamily="34" charset="0"/>
              </a:rPr>
              <a:t>, 17(1), pp. 99–120.</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Black, J.S. and van </a:t>
            </a:r>
            <a:r>
              <a:rPr lang="en-GB" sz="1150" dirty="0" err="1">
                <a:latin typeface="Aptos Black" panose="020B0004020202020204" pitchFamily="34" charset="0"/>
              </a:rPr>
              <a:t>Esch</a:t>
            </a:r>
            <a:r>
              <a:rPr lang="en-GB" sz="1150" dirty="0">
                <a:latin typeface="Aptos Black" panose="020B0004020202020204" pitchFamily="34" charset="0"/>
              </a:rPr>
              <a:t>, P. (2021) ‘AI-enabled recruiting: What is it and how should a manager use it?’, </a:t>
            </a:r>
            <a:r>
              <a:rPr lang="en-GB" sz="1150" i="1" dirty="0">
                <a:latin typeface="Aptos Black" panose="020B0004020202020204" pitchFamily="34" charset="0"/>
              </a:rPr>
              <a:t>Business Horizons</a:t>
            </a:r>
            <a:r>
              <a:rPr lang="en-GB" sz="1150" dirty="0">
                <a:latin typeface="Aptos Black" panose="020B0004020202020204" pitchFamily="34" charset="0"/>
              </a:rPr>
              <a:t>, 64(2), pp. 215–226.</a:t>
            </a:r>
            <a:endParaRPr lang="en-GB" sz="1150" dirty="0">
              <a:latin typeface="Aptos Black" panose="020B0004020202020204" pitchFamily="34" charset="0"/>
            </a:endParaRPr>
          </a:p>
          <a:p>
            <a:pPr marL="0" indent="0">
              <a:buNone/>
            </a:pPr>
            <a:r>
              <a:rPr lang="en-GB" sz="1150" dirty="0" err="1">
                <a:latin typeface="Aptos Black" panose="020B0004020202020204" pitchFamily="34" charset="0"/>
              </a:rPr>
              <a:t>Brannick</a:t>
            </a:r>
            <a:r>
              <a:rPr lang="en-GB" sz="1150" dirty="0">
                <a:latin typeface="Aptos Black" panose="020B0004020202020204" pitchFamily="34" charset="0"/>
              </a:rPr>
              <a:t>, M.T., Levine, E.L. and </a:t>
            </a:r>
            <a:r>
              <a:rPr lang="en-GB" sz="1150" dirty="0" err="1">
                <a:latin typeface="Aptos Black" panose="020B0004020202020204" pitchFamily="34" charset="0"/>
              </a:rPr>
              <a:t>Morgeson</a:t>
            </a:r>
            <a:r>
              <a:rPr lang="en-GB" sz="1150" dirty="0">
                <a:latin typeface="Aptos Black" panose="020B0004020202020204" pitchFamily="34" charset="0"/>
              </a:rPr>
              <a:t>, F.P. (2019) </a:t>
            </a:r>
            <a:r>
              <a:rPr lang="en-GB" sz="1150" i="1" dirty="0">
                <a:latin typeface="Aptos Black" panose="020B0004020202020204" pitchFamily="34" charset="0"/>
              </a:rPr>
              <a:t>Job and Work Analysis: Methods, Research, and Applications for Human Resource Management</a:t>
            </a:r>
            <a:r>
              <a:rPr lang="en-GB" sz="1150" dirty="0">
                <a:latin typeface="Aptos Black" panose="020B0004020202020204" pitchFamily="34" charset="0"/>
              </a:rPr>
              <a:t>. 3rd ed. Thousand Oaks, CA: Sage.</a:t>
            </a:r>
            <a:endParaRPr lang="en-GB" sz="1150" dirty="0">
              <a:latin typeface="Aptos Black" panose="020B0004020202020204" pitchFamily="34" charset="0"/>
            </a:endParaRPr>
          </a:p>
          <a:p>
            <a:pPr marL="0" indent="0">
              <a:buNone/>
            </a:pPr>
            <a:r>
              <a:rPr lang="en-GB" sz="1150" dirty="0" err="1">
                <a:latin typeface="Aptos Black" panose="020B0004020202020204" pitchFamily="34" charset="0"/>
              </a:rPr>
              <a:t>Breaugh</a:t>
            </a:r>
            <a:r>
              <a:rPr lang="en-GB" sz="1150" dirty="0">
                <a:latin typeface="Aptos Black" panose="020B0004020202020204" pitchFamily="34" charset="0"/>
              </a:rPr>
              <a:t>, J.A. (2020) </a:t>
            </a:r>
            <a:r>
              <a:rPr lang="en-GB" sz="1150" i="1" dirty="0">
                <a:latin typeface="Aptos Black" panose="020B0004020202020204" pitchFamily="34" charset="0"/>
              </a:rPr>
              <a:t>Recruiting and Attracting Talent: A Guide to Understanding and Managing the Recruitment Process</a:t>
            </a:r>
            <a:r>
              <a:rPr lang="en-GB" sz="1150" dirty="0">
                <a:latin typeface="Aptos Black" panose="020B0004020202020204" pitchFamily="34" charset="0"/>
              </a:rPr>
              <a:t>. Alexandria, VA: SHRM Foundation.</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Campion, M.C., Campion, E.D. and Campion, M.A. (2021) ‘Competency </a:t>
            </a:r>
            <a:r>
              <a:rPr lang="en-GB" sz="1150" dirty="0" err="1">
                <a:latin typeface="Aptos Black" panose="020B0004020202020204" pitchFamily="34" charset="0"/>
              </a:rPr>
              <a:t>modeling</a:t>
            </a:r>
            <a:r>
              <a:rPr lang="en-GB" sz="1150" dirty="0">
                <a:latin typeface="Aptos Black" panose="020B0004020202020204" pitchFamily="34" charset="0"/>
              </a:rPr>
              <a:t> in human resource management: A review and implications for selection’, </a:t>
            </a:r>
            <a:r>
              <a:rPr lang="en-GB" sz="1150" i="1" dirty="0">
                <a:latin typeface="Aptos Black" panose="020B0004020202020204" pitchFamily="34" charset="0"/>
              </a:rPr>
              <a:t>Human Resource Management Review</a:t>
            </a:r>
            <a:r>
              <a:rPr lang="en-GB" sz="1150" dirty="0">
                <a:latin typeface="Aptos Black" panose="020B0004020202020204" pitchFamily="34" charset="0"/>
              </a:rPr>
              <a:t>, 31(2), pp. 1–14.</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CIPD (2019) </a:t>
            </a:r>
            <a:r>
              <a:rPr lang="en-GB" sz="1150" i="1" dirty="0">
                <a:latin typeface="Aptos Black" panose="020B0004020202020204" pitchFamily="34" charset="0"/>
              </a:rPr>
              <a:t>The Psychological Contract Factsheet</a:t>
            </a:r>
            <a:r>
              <a:rPr lang="en-GB" sz="1150" dirty="0">
                <a:latin typeface="Aptos Black" panose="020B0004020202020204" pitchFamily="34" charset="0"/>
              </a:rPr>
              <a:t>. London: Chartered Institute of Personnel and Development.</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CIPD (2024) </a:t>
            </a:r>
            <a:r>
              <a:rPr lang="en-GB" sz="1150" i="1" dirty="0">
                <a:latin typeface="Aptos Black" panose="020B0004020202020204" pitchFamily="34" charset="0"/>
              </a:rPr>
              <a:t>Workforce Planning Factsheet</a:t>
            </a:r>
            <a:r>
              <a:rPr lang="en-GB" sz="1150" dirty="0">
                <a:latin typeface="Aptos Black" panose="020B0004020202020204" pitchFamily="34" charset="0"/>
              </a:rPr>
              <a:t>. London: Chartered Institute of Personnel and Development.</a:t>
            </a:r>
            <a:endParaRPr lang="en-GB" sz="1150" dirty="0">
              <a:latin typeface="Aptos Black" panose="020B0004020202020204" pitchFamily="34" charset="0"/>
            </a:endParaRPr>
          </a:p>
          <a:p>
            <a:pPr marL="0" indent="0">
              <a:buNone/>
            </a:pPr>
            <a:r>
              <a:rPr lang="en-GB" sz="1150" dirty="0" err="1">
                <a:latin typeface="Aptos Black" panose="020B0004020202020204" pitchFamily="34" charset="0"/>
              </a:rPr>
              <a:t>Dessler</a:t>
            </a:r>
            <a:r>
              <a:rPr lang="en-GB" sz="1150" dirty="0">
                <a:latin typeface="Aptos Black" panose="020B0004020202020204" pitchFamily="34" charset="0"/>
              </a:rPr>
              <a:t>, G. (2020) </a:t>
            </a:r>
            <a:r>
              <a:rPr lang="en-GB" sz="1150" i="1" dirty="0">
                <a:latin typeface="Aptos Black" panose="020B0004020202020204" pitchFamily="34" charset="0"/>
              </a:rPr>
              <a:t>Human Resource Management</a:t>
            </a:r>
            <a:r>
              <a:rPr lang="en-GB" sz="1150" dirty="0">
                <a:latin typeface="Aptos Black" panose="020B0004020202020204" pitchFamily="34" charset="0"/>
              </a:rPr>
              <a:t>. 16th ed. Harlow: Pearson.</a:t>
            </a:r>
            <a:endParaRPr lang="en-GB" sz="1150" dirty="0">
              <a:latin typeface="Aptos Black" panose="020B0004020202020204" pitchFamily="34" charset="0"/>
            </a:endParaRPr>
          </a:p>
          <a:p>
            <a:pPr marL="0" indent="0">
              <a:buNone/>
            </a:pPr>
            <a:r>
              <a:rPr lang="en-GB" sz="1150" dirty="0" err="1">
                <a:latin typeface="Aptos Black" panose="020B0004020202020204" pitchFamily="34" charset="0"/>
              </a:rPr>
              <a:t>Lievens</a:t>
            </a:r>
            <a:r>
              <a:rPr lang="en-GB" sz="1150" dirty="0">
                <a:latin typeface="Aptos Black" panose="020B0004020202020204" pitchFamily="34" charset="0"/>
              </a:rPr>
              <a:t>, F. and Sackett, P.R. (2023) ‘The validity and utility of selection methods’, </a:t>
            </a:r>
            <a:r>
              <a:rPr lang="en-GB" sz="1150" i="1" dirty="0">
                <a:latin typeface="Aptos Black" panose="020B0004020202020204" pitchFamily="34" charset="0"/>
              </a:rPr>
              <a:t>Annual Review of Organizational Psychology and Organizational </a:t>
            </a:r>
            <a:r>
              <a:rPr lang="en-GB" sz="1150" i="1" dirty="0" err="1">
                <a:latin typeface="Aptos Black" panose="020B0004020202020204" pitchFamily="34" charset="0"/>
              </a:rPr>
              <a:t>Behavior</a:t>
            </a:r>
            <a:r>
              <a:rPr lang="en-GB" sz="1150" dirty="0">
                <a:latin typeface="Aptos Black" panose="020B0004020202020204" pitchFamily="34" charset="0"/>
              </a:rPr>
              <a:t>, 10, pp. 1–25.</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Lloyds Banking Group (2024) </a:t>
            </a:r>
            <a:r>
              <a:rPr lang="en-GB" sz="1150" i="1" dirty="0">
                <a:latin typeface="Aptos Black" panose="020B0004020202020204" pitchFamily="34" charset="0"/>
              </a:rPr>
              <a:t>Annual Report and Accounts 2024</a:t>
            </a:r>
            <a:r>
              <a:rPr lang="en-GB" sz="1150" dirty="0">
                <a:latin typeface="Aptos Black" panose="020B0004020202020204" pitchFamily="34" charset="0"/>
              </a:rPr>
              <a:t>. London: Lloyds Banking Group.</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Muller-</a:t>
            </a:r>
            <a:r>
              <a:rPr lang="en-GB" sz="1150" dirty="0" err="1">
                <a:latin typeface="Aptos Black" panose="020B0004020202020204" pitchFamily="34" charset="0"/>
              </a:rPr>
              <a:t>Camen</a:t>
            </a:r>
            <a:r>
              <a:rPr lang="en-GB" sz="1150" dirty="0">
                <a:latin typeface="Aptos Black" panose="020B0004020202020204" pitchFamily="34" charset="0"/>
              </a:rPr>
              <a:t>, M., </a:t>
            </a:r>
            <a:r>
              <a:rPr lang="en-GB" sz="1150" dirty="0" err="1">
                <a:latin typeface="Aptos Black" panose="020B0004020202020204" pitchFamily="34" charset="0"/>
              </a:rPr>
              <a:t>Croucher</a:t>
            </a:r>
            <a:r>
              <a:rPr lang="en-GB" sz="1150" dirty="0">
                <a:latin typeface="Aptos Black" panose="020B0004020202020204" pitchFamily="34" charset="0"/>
              </a:rPr>
              <a:t>, R. and Leigh, S. (2008) </a:t>
            </a:r>
            <a:r>
              <a:rPr lang="en-GB" sz="1150" i="1" dirty="0">
                <a:latin typeface="Aptos Black" panose="020B0004020202020204" pitchFamily="34" charset="0"/>
              </a:rPr>
              <a:t>Human Resource Management: A Case Study Approach</a:t>
            </a:r>
            <a:r>
              <a:rPr lang="en-GB" sz="1150" dirty="0">
                <a:latin typeface="Aptos Black" panose="020B0004020202020204" pitchFamily="34" charset="0"/>
              </a:rPr>
              <a:t>. London: Chartered Institute of Personnel and Development.</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Nikolaou, I. (2021) ‘What is the role of technology in recruitment and selection?’, </a:t>
            </a:r>
            <a:r>
              <a:rPr lang="en-GB" sz="1150" i="1" dirty="0">
                <a:latin typeface="Aptos Black" panose="020B0004020202020204" pitchFamily="34" charset="0"/>
              </a:rPr>
              <a:t>The Spanish Journal of Psychology</a:t>
            </a:r>
            <a:r>
              <a:rPr lang="en-GB" sz="1150" dirty="0">
                <a:latin typeface="Aptos Black" panose="020B0004020202020204" pitchFamily="34" charset="0"/>
              </a:rPr>
              <a:t>, 24, pp. 1–10.</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Sackett, P.R., Zhang, C., Berry, C.M. and </a:t>
            </a:r>
            <a:r>
              <a:rPr lang="en-GB" sz="1150" dirty="0" err="1">
                <a:latin typeface="Aptos Black" panose="020B0004020202020204" pitchFamily="34" charset="0"/>
              </a:rPr>
              <a:t>Lievens</a:t>
            </a:r>
            <a:r>
              <a:rPr lang="en-GB" sz="1150" dirty="0">
                <a:latin typeface="Aptos Black" panose="020B0004020202020204" pitchFamily="34" charset="0"/>
              </a:rPr>
              <a:t>, F. (2022) ‘Revisiting meta-analytic estimates of validity in personnel selection’, </a:t>
            </a:r>
            <a:r>
              <a:rPr lang="en-GB" sz="1150" i="1" dirty="0">
                <a:latin typeface="Aptos Black" panose="020B0004020202020204" pitchFamily="34" charset="0"/>
              </a:rPr>
              <a:t>Journal of Applied Psychology</a:t>
            </a:r>
            <a:r>
              <a:rPr lang="en-GB" sz="1150" dirty="0">
                <a:latin typeface="Aptos Black" panose="020B0004020202020204" pitchFamily="34" charset="0"/>
              </a:rPr>
              <a:t>, 107(8), pp. 1281–1313.</a:t>
            </a:r>
            <a:endParaRPr lang="en-GB" sz="1150" dirty="0">
              <a:latin typeface="Aptos Black" panose="020B0004020202020204" pitchFamily="34" charset="0"/>
            </a:endParaRPr>
          </a:p>
          <a:p>
            <a:pPr marL="0" indent="0">
              <a:buNone/>
            </a:pPr>
            <a:r>
              <a:rPr lang="en-GB" sz="1150" dirty="0">
                <a:latin typeface="Aptos Black" panose="020B0004020202020204" pitchFamily="34" charset="0"/>
              </a:rPr>
              <a:t>Storey, J. (1995) </a:t>
            </a:r>
            <a:r>
              <a:rPr lang="en-GB" sz="1150" i="1" dirty="0">
                <a:latin typeface="Aptos Black" panose="020B0004020202020204" pitchFamily="34" charset="0"/>
              </a:rPr>
              <a:t>Human Resource Management: A Critical Text</a:t>
            </a:r>
            <a:r>
              <a:rPr lang="en-GB" sz="1150" dirty="0">
                <a:latin typeface="Aptos Black" panose="020B0004020202020204" pitchFamily="34" charset="0"/>
              </a:rPr>
              <a:t>. London: Routledge.</a:t>
            </a:r>
            <a:endParaRPr lang="en-GB" sz="1150" dirty="0">
              <a:latin typeface="Aptos Black" panose="020B0004020202020204" pitchFamily="34" charset="0"/>
            </a:endParaRPr>
          </a:p>
          <a:p>
            <a:pPr marL="0" indent="0">
              <a:buNone/>
            </a:pPr>
            <a:r>
              <a:rPr lang="en-GB" sz="1150" dirty="0" err="1">
                <a:latin typeface="Aptos Black" panose="020B0004020202020204" pitchFamily="34" charset="0"/>
              </a:rPr>
              <a:t>Theurer</a:t>
            </a:r>
            <a:r>
              <a:rPr lang="en-GB" sz="1150" dirty="0">
                <a:latin typeface="Aptos Black" panose="020B0004020202020204" pitchFamily="34" charset="0"/>
              </a:rPr>
              <a:t>, C., </a:t>
            </a:r>
            <a:r>
              <a:rPr lang="en-GB" sz="1150" dirty="0" err="1">
                <a:latin typeface="Aptos Black" panose="020B0004020202020204" pitchFamily="34" charset="0"/>
              </a:rPr>
              <a:t>Tumasjan</a:t>
            </a:r>
            <a:r>
              <a:rPr lang="en-GB" sz="1150" dirty="0">
                <a:latin typeface="Aptos Black" panose="020B0004020202020204" pitchFamily="34" charset="0"/>
              </a:rPr>
              <a:t>, A., </a:t>
            </a:r>
            <a:r>
              <a:rPr lang="en-GB" sz="1150" dirty="0" err="1">
                <a:latin typeface="Aptos Black" panose="020B0004020202020204" pitchFamily="34" charset="0"/>
              </a:rPr>
              <a:t>Welpe</a:t>
            </a:r>
            <a:r>
              <a:rPr lang="en-GB" sz="1150" dirty="0">
                <a:latin typeface="Aptos Black" panose="020B0004020202020204" pitchFamily="34" charset="0"/>
              </a:rPr>
              <a:t>, I.M. and </a:t>
            </a:r>
            <a:r>
              <a:rPr lang="en-GB" sz="1150" dirty="0" err="1">
                <a:latin typeface="Aptos Black" panose="020B0004020202020204" pitchFamily="34" charset="0"/>
              </a:rPr>
              <a:t>Lievens</a:t>
            </a:r>
            <a:r>
              <a:rPr lang="en-GB" sz="1150" dirty="0">
                <a:latin typeface="Aptos Black" panose="020B0004020202020204" pitchFamily="34" charset="0"/>
              </a:rPr>
              <a:t>, F. (2018) ‘Employer branding: A brand equity-based literature review’, </a:t>
            </a:r>
            <a:r>
              <a:rPr lang="en-GB" sz="1150" i="1" dirty="0">
                <a:latin typeface="Aptos Black" panose="020B0004020202020204" pitchFamily="34" charset="0"/>
              </a:rPr>
              <a:t>Human Resource Management Review</a:t>
            </a:r>
            <a:r>
              <a:rPr lang="en-GB" sz="1150" dirty="0">
                <a:latin typeface="Aptos Black" panose="020B0004020202020204" pitchFamily="34" charset="0"/>
              </a:rPr>
              <a:t>, 28(3), pp. 155–179.</a:t>
            </a:r>
            <a:endParaRPr lang="en-GB" sz="1150" dirty="0">
              <a:latin typeface="Aptos Black" panose="020B00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4562</Words>
  <Application>WPS Presentation</Application>
  <PresentationFormat>Widescreen</PresentationFormat>
  <Paragraphs>150</Paragraphs>
  <Slides>15</Slides>
  <Notes>15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15</vt:i4>
      </vt:variant>
    </vt:vector>
  </HeadingPairs>
  <TitlesOfParts>
    <vt:vector size="26" baseType="lpstr">
      <vt:lpstr>Arial</vt:lpstr>
      <vt:lpstr>SimSun</vt:lpstr>
      <vt:lpstr>Wingdings</vt:lpstr>
      <vt:lpstr>Arial Black</vt:lpstr>
      <vt:lpstr>Aptos Black</vt:lpstr>
      <vt:lpstr>Franklin Gothic Heavy</vt:lpstr>
      <vt:lpstr>Microsoft YaHei</vt:lpstr>
      <vt:lpstr>Arial Unicode MS</vt:lpstr>
      <vt:lpstr>Calibri Light</vt:lpstr>
      <vt:lpstr>Calibri</vt:lpstr>
      <vt:lpstr>Office Theme</vt:lpstr>
      <vt:lpstr>Recruitment and Selection During Organisational Transformation Lloyds Banking Group</vt:lpstr>
      <vt:lpstr>Table of Contents</vt:lpstr>
      <vt:lpstr>Lloyds Banking Group and Organisational Transformation</vt:lpstr>
      <vt:lpstr>Workforce Planning Strategy</vt:lpstr>
      <vt:lpstr>The Recruitment Process</vt:lpstr>
      <vt:lpstr>Job Analysis, Job Description and Person Specification</vt:lpstr>
      <vt:lpstr>Advertisement Platforms and Employer Branding</vt:lpstr>
      <vt:lpstr>Structured Interviews</vt:lpstr>
      <vt:lpstr>Competency-Based Interviews</vt:lpstr>
      <vt:lpstr>Situational Interviews</vt:lpstr>
      <vt:lpstr>Justification of Questioning Techniques</vt:lpstr>
      <vt:lpstr>Face-to-Face vs Virtual Interviews</vt:lpstr>
      <vt:lpstr>Recommendations</vt:lpstr>
      <vt:lpstr>Conclusion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iveli</cp:lastModifiedBy>
  <cp:revision>3</cp:revision>
  <dcterms:created xsi:type="dcterms:W3CDTF">2026-06-08T07:43:00Z</dcterms:created>
  <dcterms:modified xsi:type="dcterms:W3CDTF">2026-06-11T09:40:28Z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1033-12.1.0.26880</vt:lpwstr>
  </property>
  <property fmtid="{D5CDD505-2E9C-101B-9397-08002B2CF9AE}" pid="3" name="ICV">
    <vt:lpwstr>DDE13D361C134832A24C7AA12F6971B8_12</vt:lpwstr>
  </property>
</Properties>
</file>