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95" r:id="rId4"/>
    <p:sldMasterId id="2147483721" r:id="rId5"/>
    <p:sldMasterId id="2147483746" r:id="rId6"/>
  </p:sldMasterIdLst>
  <p:notesMasterIdLst>
    <p:notesMasterId r:id="rId17"/>
  </p:notesMasterIdLst>
  <p:sldIdLst>
    <p:sldId id="315" r:id="rId7"/>
    <p:sldId id="300" r:id="rId8"/>
    <p:sldId id="304" r:id="rId9"/>
    <p:sldId id="301" r:id="rId10"/>
    <p:sldId id="308" r:id="rId11"/>
    <p:sldId id="309" r:id="rId12"/>
    <p:sldId id="310" r:id="rId13"/>
    <p:sldId id="311" r:id="rId14"/>
    <p:sldId id="313" r:id="rId15"/>
    <p:sldId id="314" r:id="rId16"/>
  </p:sldIdLst>
  <p:sldSz cx="12195175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DCDCD"/>
    <a:srgbClr val="00E4CE"/>
    <a:srgbClr val="6ED5E0"/>
    <a:srgbClr val="99CCFF"/>
    <a:srgbClr val="CCECFF"/>
    <a:srgbClr val="2CBFCE"/>
    <a:srgbClr val="4BA3A8"/>
    <a:srgbClr val="FBFBFB"/>
    <a:srgbClr val="48CAD8"/>
    <a:srgbClr val="34C5D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88623" autoAdjust="0"/>
  </p:normalViewPr>
  <p:slideViewPr>
    <p:cSldViewPr snapToGrid="0">
      <p:cViewPr varScale="1">
        <p:scale>
          <a:sx n="59" d="100"/>
          <a:sy n="59" d="100"/>
        </p:scale>
        <p:origin x="-570" y="-78"/>
      </p:cViewPr>
      <p:guideLst>
        <p:guide orient="horz" pos="2160"/>
        <p:guide pos="384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Microsoft%20Office%20PowerPoint%20&#20013;&#30340;&#22270;&#34920;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style val="11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algn="ctr">
              <a:defRPr sz="2000"/>
            </a:pPr>
            <a:r>
              <a:rPr lang="en-US" sz="2000"/>
              <a:t>Country Comparison Between Germany and the U.S. </a:t>
            </a:r>
            <a:endParaRPr lang="zh-CN" sz="2000"/>
          </a:p>
        </c:rich>
      </c:tx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'[Microsoft Office PowerPoint 中的图表]Sheet1'!$A$2</c:f>
              <c:strCache>
                <c:ptCount val="1"/>
                <c:pt idx="0">
                  <c:v>Germany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dLbls>
            <c:dLbl>
              <c:idx val="2"/>
              <c:layout>
                <c:manualLayout>
                  <c:x val="5.5020640682868294E-3"/>
                  <c:y val="0"/>
                </c:manualLayout>
              </c:layout>
              <c:showVal val="1"/>
            </c:dLbl>
            <c:dLbl>
              <c:idx val="3"/>
              <c:layout>
                <c:manualLayout>
                  <c:x val="9.1701067804779747E-3"/>
                  <c:y val="0"/>
                </c:manualLayout>
              </c:layout>
              <c:showVal val="1"/>
            </c:dLbl>
            <c:dLbl>
              <c:idx val="4"/>
              <c:layout>
                <c:manualLayout>
                  <c:x val="7.3360854243824476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/>
                </a:pPr>
                <a:endParaRPr lang="zh-CN"/>
              </a:p>
            </c:txPr>
            <c:showVal val="1"/>
          </c:dLbls>
          <c:cat>
            <c:strRef>
              <c:f>'[Microsoft Office PowerPoint 中的图表]Sheet1'!$B$1:$G$1</c:f>
              <c:strCache>
                <c:ptCount val="6"/>
                <c:pt idx="0">
                  <c:v>Power distance
</c:v>
                </c:pt>
                <c:pt idx="1">
                  <c:v>Individualism
</c:v>
                </c:pt>
                <c:pt idx="2">
                  <c:v>Masculinity
</c:v>
                </c:pt>
                <c:pt idx="3">
                  <c:v>Uncertainty avoidance
</c:v>
                </c:pt>
                <c:pt idx="4">
                  <c:v>Long term orientation</c:v>
                </c:pt>
                <c:pt idx="5">
                  <c:v>Indulgence</c:v>
                </c:pt>
              </c:strCache>
            </c:strRef>
          </c:cat>
          <c:val>
            <c:numRef>
              <c:f>'[Microsoft Office PowerPoint 中的图表]Sheet1'!$B$2:$G$2</c:f>
              <c:numCache>
                <c:formatCode>General</c:formatCode>
                <c:ptCount val="6"/>
                <c:pt idx="0">
                  <c:v>35</c:v>
                </c:pt>
                <c:pt idx="1">
                  <c:v>67</c:v>
                </c:pt>
                <c:pt idx="2">
                  <c:v>66</c:v>
                </c:pt>
                <c:pt idx="3">
                  <c:v>65</c:v>
                </c:pt>
                <c:pt idx="4">
                  <c:v>83</c:v>
                </c:pt>
                <c:pt idx="5">
                  <c:v>40</c:v>
                </c:pt>
              </c:numCache>
            </c:numRef>
          </c:val>
        </c:ser>
        <c:ser>
          <c:idx val="1"/>
          <c:order val="1"/>
          <c:tx>
            <c:strRef>
              <c:f>'[Microsoft Office PowerPoint 中的图表]Sheet1'!$A$3</c:f>
              <c:strCache>
                <c:ptCount val="1"/>
                <c:pt idx="0">
                  <c:v>the U.S.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1004128136573673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1.2838149492669261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7.3360854243824476E-3"/>
                  <c:y val="0"/>
                </c:manualLayout>
              </c:layout>
              <c:showVal val="1"/>
            </c:dLbl>
            <c:dLbl>
              <c:idx val="3"/>
              <c:layout>
                <c:manualLayout>
                  <c:x val="1.1004128136573605E-2"/>
                  <c:y val="0"/>
                </c:manualLayout>
              </c:layout>
              <c:showVal val="1"/>
            </c:dLbl>
            <c:dLbl>
              <c:idx val="4"/>
              <c:layout>
                <c:manualLayout>
                  <c:x val="1.1004128136573673E-2"/>
                  <c:y val="0"/>
                </c:manualLayout>
              </c:layout>
              <c:showVal val="1"/>
            </c:dLbl>
            <c:dLbl>
              <c:idx val="5"/>
              <c:layout>
                <c:manualLayout>
                  <c:x val="3.6680427121912247E-3"/>
                  <c:y val="3.3122170817613264E-17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/>
                </a:pPr>
                <a:endParaRPr lang="zh-CN"/>
              </a:p>
            </c:txPr>
            <c:showVal val="1"/>
          </c:dLbls>
          <c:cat>
            <c:strRef>
              <c:f>'[Microsoft Office PowerPoint 中的图表]Sheet1'!$B$1:$G$1</c:f>
              <c:strCache>
                <c:ptCount val="6"/>
                <c:pt idx="0">
                  <c:v>Power distance
</c:v>
                </c:pt>
                <c:pt idx="1">
                  <c:v>Individualism
</c:v>
                </c:pt>
                <c:pt idx="2">
                  <c:v>Masculinity
</c:v>
                </c:pt>
                <c:pt idx="3">
                  <c:v>Uncertainty avoidance
</c:v>
                </c:pt>
                <c:pt idx="4">
                  <c:v>Long term orientation</c:v>
                </c:pt>
                <c:pt idx="5">
                  <c:v>Indulgence</c:v>
                </c:pt>
              </c:strCache>
            </c:strRef>
          </c:cat>
          <c:val>
            <c:numRef>
              <c:f>'[Microsoft Office PowerPoint 中的图表]Sheet1'!$B$3:$G$3</c:f>
              <c:numCache>
                <c:formatCode>General</c:formatCode>
                <c:ptCount val="6"/>
                <c:pt idx="0">
                  <c:v>40</c:v>
                </c:pt>
                <c:pt idx="1">
                  <c:v>91</c:v>
                </c:pt>
                <c:pt idx="2">
                  <c:v>62</c:v>
                </c:pt>
                <c:pt idx="3">
                  <c:v>46</c:v>
                </c:pt>
                <c:pt idx="4">
                  <c:v>26</c:v>
                </c:pt>
                <c:pt idx="5">
                  <c:v>68</c:v>
                </c:pt>
              </c:numCache>
            </c:numRef>
          </c:val>
        </c:ser>
        <c:dLbls>
          <c:showVal val="1"/>
        </c:dLbls>
        <c:shape val="box"/>
        <c:axId val="187262464"/>
        <c:axId val="187332096"/>
        <c:axId val="0"/>
      </c:bar3DChart>
      <c:catAx>
        <c:axId val="187262464"/>
        <c:scaling>
          <c:orientation val="minMax"/>
        </c:scaling>
        <c:axPos val="b"/>
        <c:title>
          <c:tx>
            <c:rich>
              <a:bodyPr/>
              <a:lstStyle/>
              <a:p>
                <a:pPr algn="ctr">
                  <a:defRPr sz="1600"/>
                </a:pPr>
                <a:r>
                  <a:rPr lang="en-US" sz="1600" dirty="0"/>
                  <a:t>The </a:t>
                </a:r>
                <a:r>
                  <a:rPr lang="en-US" altLang="zh-CN" sz="1600" dirty="0" smtClean="0"/>
                  <a:t>six</a:t>
                </a:r>
                <a:r>
                  <a:rPr lang="en-US" sz="1600" dirty="0" smtClean="0"/>
                  <a:t> </a:t>
                </a:r>
                <a:r>
                  <a:rPr lang="en-US" sz="1600" dirty="0"/>
                  <a:t>dimensions of national culture</a:t>
                </a:r>
                <a:endParaRPr lang="zh-CN" sz="1600" dirty="0"/>
              </a:p>
            </c:rich>
          </c:tx>
          <c:layout/>
        </c:title>
        <c:tickLblPos val="nextTo"/>
        <c:txPr>
          <a:bodyPr/>
          <a:lstStyle/>
          <a:p>
            <a:pPr>
              <a:defRPr sz="1400"/>
            </a:pPr>
            <a:endParaRPr lang="zh-CN"/>
          </a:p>
        </c:txPr>
        <c:crossAx val="187332096"/>
        <c:crosses val="autoZero"/>
        <c:auto val="1"/>
        <c:lblAlgn val="ctr"/>
        <c:lblOffset val="100"/>
      </c:catAx>
      <c:valAx>
        <c:axId val="187332096"/>
        <c:scaling>
          <c:orientation val="minMax"/>
        </c:scaling>
        <c:axPos val="l"/>
        <c:majorGridlines/>
        <c:numFmt formatCode="General" sourceLinked="1"/>
        <c:tickLblPos val="nextTo"/>
        <c:crossAx val="1872624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3650826068923201"/>
          <c:y val="0.20127633582182486"/>
          <c:w val="0.13532113806143062"/>
          <c:h val="0.20161685428762041"/>
        </c:manualLayout>
      </c:layout>
      <c:txPr>
        <a:bodyPr/>
        <a:lstStyle/>
        <a:p>
          <a:pPr>
            <a:defRPr sz="1800"/>
          </a:pPr>
          <a:endParaRPr lang="zh-CN"/>
        </a:p>
      </c:txPr>
    </c:legend>
    <c:plotVisOnly val="1"/>
  </c:chart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2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558787-9047-4AF5-881F-7F50AD2DF8EC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97DC68-DC49-49E5-8237-04A1A5F294F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83935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54E26D-CBED-4235-A535-488C330125D6}" type="slidenum">
              <a:rPr lang="zh-CN" altLang="en-US" smtClean="0">
                <a:solidFill>
                  <a:prstClr val="black"/>
                </a:solidFill>
                <a:latin typeface="Calibri"/>
                <a:ea typeface="宋体"/>
              </a:rPr>
              <a:pPr/>
              <a:t>2</a:t>
            </a:fld>
            <a:endParaRPr lang="zh-CN" altLang="en-US">
              <a:solidFill>
                <a:prstClr val="black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865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397" y="1122363"/>
            <a:ext cx="9146381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397" y="3602038"/>
            <a:ext cx="914638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65D2-8FAD-4D76-8784-B0DFBE8D81B0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91E52-4521-4A04-9B01-2C3910F23D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92036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65D2-8FAD-4D76-8784-B0DFBE8D81B0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91E52-4521-4A04-9B01-2C3910F23D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05598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2067" y="1709741"/>
            <a:ext cx="10518338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2067" y="4589466"/>
            <a:ext cx="10518338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65D2-8FAD-4D76-8784-B0DFBE8D81B0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91E52-4521-4A04-9B01-2C3910F23D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9102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418" y="1825625"/>
            <a:ext cx="5182949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3809" y="1825625"/>
            <a:ext cx="5182949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65D2-8FAD-4D76-8784-B0DFBE8D81B0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91E52-4521-4A04-9B01-2C3910F23D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59130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7" y="365126"/>
            <a:ext cx="10518338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007" y="1681163"/>
            <a:ext cx="515913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007" y="2505075"/>
            <a:ext cx="5159130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3807" y="1681163"/>
            <a:ext cx="518453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3807" y="2505075"/>
            <a:ext cx="518453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65D2-8FAD-4D76-8784-B0DFBE8D81B0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91E52-4521-4A04-9B01-2C3910F23D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23511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65D2-8FAD-4D76-8784-B0DFBE8D81B0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91E52-4521-4A04-9B01-2C3910F23D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1946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65D2-8FAD-4D76-8784-B0DFBE8D81B0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91E52-4521-4A04-9B01-2C3910F23D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35311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8" y="457200"/>
            <a:ext cx="3933261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4539" y="987426"/>
            <a:ext cx="617380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008" y="2057400"/>
            <a:ext cx="393326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65D2-8FAD-4D76-8784-B0DFBE8D81B0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91E52-4521-4A04-9B01-2C3910F23D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46111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8" y="457200"/>
            <a:ext cx="3933261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4539" y="987426"/>
            <a:ext cx="6173807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008" y="2057400"/>
            <a:ext cx="393326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65D2-8FAD-4D76-8784-B0DFBE8D81B0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91E52-4521-4A04-9B01-2C3910F23D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85275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65D2-8FAD-4D76-8784-B0DFBE8D81B0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91E52-4521-4A04-9B01-2C3910F23D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48506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7173" y="365125"/>
            <a:ext cx="262958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418" y="365125"/>
            <a:ext cx="7736314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65D2-8FAD-4D76-8784-B0DFBE8D81B0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91E52-4521-4A04-9B01-2C3910F23D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395379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Documents and Settings\Administrator\桌面\高清配图\高清图片01\18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262" t="7944" r="490" b="14132"/>
          <a:stretch/>
        </p:blipFill>
        <p:spPr bwMode="auto">
          <a:xfrm>
            <a:off x="-52584" y="-38099"/>
            <a:ext cx="12247759" cy="6915150"/>
          </a:xfrm>
          <a:prstGeom prst="rect">
            <a:avLst/>
          </a:prstGeom>
          <a:noFill/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 userDrawn="1"/>
        </p:nvSpPr>
        <p:spPr>
          <a:xfrm>
            <a:off x="-52584" y="-38099"/>
            <a:ext cx="12247759" cy="6896099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11784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397" y="1122363"/>
            <a:ext cx="9146381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397" y="3602038"/>
            <a:ext cx="914638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1174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32199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2067" y="1709741"/>
            <a:ext cx="10518338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2067" y="4589466"/>
            <a:ext cx="10518338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78876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418" y="1825625"/>
            <a:ext cx="5182949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3809" y="1825625"/>
            <a:ext cx="5182949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12737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7" y="365126"/>
            <a:ext cx="10518338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007" y="1681163"/>
            <a:ext cx="515913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007" y="2505075"/>
            <a:ext cx="515913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3807" y="1681163"/>
            <a:ext cx="518453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3807" y="2505075"/>
            <a:ext cx="518453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15305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20736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19152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8" y="457200"/>
            <a:ext cx="3933261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4539" y="987426"/>
            <a:ext cx="617380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008" y="2057400"/>
            <a:ext cx="393326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04143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8" y="457200"/>
            <a:ext cx="3933261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4539" y="987426"/>
            <a:ext cx="6173807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008" y="2057400"/>
            <a:ext cx="393326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81089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37472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7173" y="365125"/>
            <a:ext cx="262958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418" y="365125"/>
            <a:ext cx="7736314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83589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Documents and Settings\Administrator\桌面\高清配图\高清图片01\18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262" t="7945" r="490" b="35813"/>
          <a:stretch/>
        </p:blipFill>
        <p:spPr bwMode="auto">
          <a:xfrm>
            <a:off x="-52584" y="-38099"/>
            <a:ext cx="12247759" cy="4991099"/>
          </a:xfrm>
          <a:prstGeom prst="rect">
            <a:avLst/>
          </a:prstGeom>
          <a:noFill/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 userDrawn="1"/>
        </p:nvSpPr>
        <p:spPr>
          <a:xfrm>
            <a:off x="-52584" y="-38099"/>
            <a:ext cx="12247759" cy="4991099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 userDrawn="1"/>
        </p:nvCxnSpPr>
        <p:spPr>
          <a:xfrm>
            <a:off x="-457319" y="438150"/>
            <a:ext cx="2019826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 userDrawn="1"/>
        </p:nvCxnSpPr>
        <p:spPr>
          <a:xfrm>
            <a:off x="705036" y="895350"/>
            <a:ext cx="3906267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705036" y="1050413"/>
            <a:ext cx="5402454" cy="28798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aseline="0">
                <a:solidFill>
                  <a:schemeClr val="accent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 smtClean="0"/>
              <a:t>ADD YOUR TEXT HERE ADD YOUR TEXT HERE</a:t>
            </a:r>
            <a:r>
              <a:rPr lang="zh-CN" altLang="en-US" dirty="0" smtClean="0"/>
              <a:t> </a:t>
            </a:r>
            <a:r>
              <a:rPr lang="en-US" altLang="zh-CN" dirty="0" smtClean="0"/>
              <a:t>ADD YOUR TEXT HERE</a:t>
            </a:r>
            <a:endParaRPr lang="zh-CN" altLang="en-US" dirty="0" smtClean="0"/>
          </a:p>
        </p:txBody>
      </p:sp>
      <p:sp>
        <p:nvSpPr>
          <p:cNvPr id="11" name="文本占位符 2"/>
          <p:cNvSpPr>
            <a:spLocks noGrp="1"/>
          </p:cNvSpPr>
          <p:nvPr>
            <p:ph type="body" sz="quarter" idx="11" hasCustomPrompt="1"/>
          </p:nvPr>
        </p:nvSpPr>
        <p:spPr>
          <a:xfrm>
            <a:off x="705037" y="450726"/>
            <a:ext cx="1863243" cy="43204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800" baseline="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 smtClean="0"/>
              <a:t>TEXT HERE</a:t>
            </a: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19435114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975794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6032485" y="0"/>
            <a:ext cx="6162690" cy="6858000"/>
          </a:xfrm>
          <a:custGeom>
            <a:avLst/>
            <a:gdLst>
              <a:gd name="connsiteX0" fmla="*/ 0 w 6161086"/>
              <a:gd name="connsiteY0" fmla="*/ 0 h 6858000"/>
              <a:gd name="connsiteX1" fmla="*/ 6161086 w 6161086"/>
              <a:gd name="connsiteY1" fmla="*/ 0 h 6858000"/>
              <a:gd name="connsiteX2" fmla="*/ 6161086 w 6161086"/>
              <a:gd name="connsiteY2" fmla="*/ 6858000 h 6858000"/>
              <a:gd name="connsiteX3" fmla="*/ 3959468 w 616108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61086" h="6858000">
                <a:moveTo>
                  <a:pt x="0" y="0"/>
                </a:moveTo>
                <a:lnTo>
                  <a:pt x="6161086" y="0"/>
                </a:lnTo>
                <a:lnTo>
                  <a:pt x="6161086" y="6858000"/>
                </a:lnTo>
                <a:lnTo>
                  <a:pt x="3959468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262386" y="297183"/>
            <a:ext cx="120694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778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5082774" cy="6858000"/>
          </a:xfrm>
          <a:custGeom>
            <a:avLst/>
            <a:gdLst>
              <a:gd name="connsiteX0" fmla="*/ 0 w 5081451"/>
              <a:gd name="connsiteY0" fmla="*/ 0 h 6858000"/>
              <a:gd name="connsiteX1" fmla="*/ 5081451 w 5081451"/>
              <a:gd name="connsiteY1" fmla="*/ 0 h 6858000"/>
              <a:gd name="connsiteX2" fmla="*/ 5081451 w 5081451"/>
              <a:gd name="connsiteY2" fmla="*/ 6858000 h 6858000"/>
              <a:gd name="connsiteX3" fmla="*/ 0 w 508145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81451" h="6858000">
                <a:moveTo>
                  <a:pt x="0" y="0"/>
                </a:moveTo>
                <a:lnTo>
                  <a:pt x="5081451" y="0"/>
                </a:lnTo>
                <a:lnTo>
                  <a:pt x="508145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757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262386" y="297183"/>
            <a:ext cx="120694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3476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2206746" y="1487841"/>
            <a:ext cx="2340853" cy="1751309"/>
          </a:xfrm>
          <a:custGeom>
            <a:avLst/>
            <a:gdLst>
              <a:gd name="connsiteX0" fmla="*/ 0 w 2340244"/>
              <a:gd name="connsiteY0" fmla="*/ 0 h 1751309"/>
              <a:gd name="connsiteX1" fmla="*/ 2340244 w 2340244"/>
              <a:gd name="connsiteY1" fmla="*/ 0 h 1751309"/>
              <a:gd name="connsiteX2" fmla="*/ 2340244 w 2340244"/>
              <a:gd name="connsiteY2" fmla="*/ 1751309 h 1751309"/>
              <a:gd name="connsiteX3" fmla="*/ 0 w 2340244"/>
              <a:gd name="connsiteY3" fmla="*/ 1751309 h 1751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40244" h="1751309">
                <a:moveTo>
                  <a:pt x="0" y="0"/>
                </a:moveTo>
                <a:lnTo>
                  <a:pt x="2340244" y="0"/>
                </a:lnTo>
                <a:lnTo>
                  <a:pt x="2340244" y="1751309"/>
                </a:lnTo>
                <a:lnTo>
                  <a:pt x="0" y="1751309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" name="矩形 1"/>
          <p:cNvSpPr/>
          <p:nvPr userDrawn="1"/>
        </p:nvSpPr>
        <p:spPr>
          <a:xfrm>
            <a:off x="262386" y="297183"/>
            <a:ext cx="120694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721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3871682" y="3784017"/>
            <a:ext cx="2345877" cy="2456552"/>
          </a:xfrm>
          <a:custGeom>
            <a:avLst/>
            <a:gdLst>
              <a:gd name="connsiteX0" fmla="*/ 2230734 w 2614968"/>
              <a:gd name="connsiteY0" fmla="*/ 0 h 2739052"/>
              <a:gd name="connsiteX1" fmla="*/ 2614968 w 2614968"/>
              <a:gd name="connsiteY1" fmla="*/ 2378724 h 2739052"/>
              <a:gd name="connsiteX2" fmla="*/ 384233 w 2614968"/>
              <a:gd name="connsiteY2" fmla="*/ 2739052 h 2739052"/>
              <a:gd name="connsiteX3" fmla="*/ 0 w 2614968"/>
              <a:gd name="connsiteY3" fmla="*/ 360329 h 2739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4968" h="2739052">
                <a:moveTo>
                  <a:pt x="2230734" y="0"/>
                </a:moveTo>
                <a:lnTo>
                  <a:pt x="2614968" y="2378724"/>
                </a:lnTo>
                <a:lnTo>
                  <a:pt x="384233" y="2739052"/>
                </a:lnTo>
                <a:lnTo>
                  <a:pt x="0" y="360329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2"/>
          </p:nvPr>
        </p:nvSpPr>
        <p:spPr>
          <a:xfrm>
            <a:off x="5020397" y="1537917"/>
            <a:ext cx="2460828" cy="2545822"/>
          </a:xfrm>
          <a:custGeom>
            <a:avLst/>
            <a:gdLst>
              <a:gd name="connsiteX0" fmla="*/ 702483 w 2863970"/>
              <a:gd name="connsiteY0" fmla="*/ 0 h 2963661"/>
              <a:gd name="connsiteX1" fmla="*/ 2863970 w 2863970"/>
              <a:gd name="connsiteY1" fmla="*/ 658779 h 2963661"/>
              <a:gd name="connsiteX2" fmla="*/ 2161486 w 2863970"/>
              <a:gd name="connsiteY2" fmla="*/ 2963661 h 2963661"/>
              <a:gd name="connsiteX3" fmla="*/ 0 w 2863970"/>
              <a:gd name="connsiteY3" fmla="*/ 2304881 h 29636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63970" h="2963661">
                <a:moveTo>
                  <a:pt x="702483" y="0"/>
                </a:moveTo>
                <a:lnTo>
                  <a:pt x="2863970" y="658779"/>
                </a:lnTo>
                <a:lnTo>
                  <a:pt x="2161486" y="2963661"/>
                </a:lnTo>
                <a:lnTo>
                  <a:pt x="0" y="2304881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1"/>
          </p:nvPr>
        </p:nvSpPr>
        <p:spPr>
          <a:xfrm>
            <a:off x="2461033" y="1572034"/>
            <a:ext cx="2731549" cy="2844436"/>
          </a:xfrm>
          <a:custGeom>
            <a:avLst/>
            <a:gdLst>
              <a:gd name="connsiteX0" fmla="*/ 2205235 w 2730838"/>
              <a:gd name="connsiteY0" fmla="*/ 0 h 2844436"/>
              <a:gd name="connsiteX1" fmla="*/ 2730838 w 2730838"/>
              <a:gd name="connsiteY1" fmla="*/ 2351532 h 2844436"/>
              <a:gd name="connsiteX2" fmla="*/ 525603 w 2730838"/>
              <a:gd name="connsiteY2" fmla="*/ 2844436 h 2844436"/>
              <a:gd name="connsiteX3" fmla="*/ 0 w 2730838"/>
              <a:gd name="connsiteY3" fmla="*/ 492904 h 2844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30838" h="2844436">
                <a:moveTo>
                  <a:pt x="2205235" y="0"/>
                </a:moveTo>
                <a:lnTo>
                  <a:pt x="2730838" y="2351532"/>
                </a:lnTo>
                <a:lnTo>
                  <a:pt x="525603" y="2844436"/>
                </a:lnTo>
                <a:lnTo>
                  <a:pt x="0" y="49290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0"/>
          </p:nvPr>
        </p:nvSpPr>
        <p:spPr>
          <a:xfrm>
            <a:off x="492097" y="2138706"/>
            <a:ext cx="2487314" cy="2580593"/>
          </a:xfrm>
          <a:custGeom>
            <a:avLst/>
            <a:gdLst>
              <a:gd name="connsiteX0" fmla="*/ 623639 w 2806293"/>
              <a:gd name="connsiteY0" fmla="*/ 0 h 2912293"/>
              <a:gd name="connsiteX1" fmla="*/ 2806293 w 2806293"/>
              <a:gd name="connsiteY1" fmla="*/ 584840 h 2912293"/>
              <a:gd name="connsiteX2" fmla="*/ 2182654 w 2806293"/>
              <a:gd name="connsiteY2" fmla="*/ 2912293 h 2912293"/>
              <a:gd name="connsiteX3" fmla="*/ 0 w 2806293"/>
              <a:gd name="connsiteY3" fmla="*/ 2327452 h 2912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06293" h="2912293">
                <a:moveTo>
                  <a:pt x="623639" y="0"/>
                </a:moveTo>
                <a:lnTo>
                  <a:pt x="2806293" y="584840"/>
                </a:lnTo>
                <a:lnTo>
                  <a:pt x="2182654" y="2912293"/>
                </a:lnTo>
                <a:lnTo>
                  <a:pt x="0" y="2327452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" name="矩形 1"/>
          <p:cNvSpPr/>
          <p:nvPr userDrawn="1"/>
        </p:nvSpPr>
        <p:spPr>
          <a:xfrm>
            <a:off x="262386" y="297183"/>
            <a:ext cx="120694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496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6990450" y="0"/>
            <a:ext cx="5204727" cy="6858000"/>
          </a:xfrm>
          <a:custGeom>
            <a:avLst/>
            <a:gdLst>
              <a:gd name="connsiteX0" fmla="*/ 0 w 5203372"/>
              <a:gd name="connsiteY0" fmla="*/ 0 h 6858000"/>
              <a:gd name="connsiteX1" fmla="*/ 5203372 w 5203372"/>
              <a:gd name="connsiteY1" fmla="*/ 0 h 6858000"/>
              <a:gd name="connsiteX2" fmla="*/ 5203372 w 5203372"/>
              <a:gd name="connsiteY2" fmla="*/ 6858000 h 6858000"/>
              <a:gd name="connsiteX3" fmla="*/ 0 w 520337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03372" h="6858000">
                <a:moveTo>
                  <a:pt x="0" y="0"/>
                </a:moveTo>
                <a:lnTo>
                  <a:pt x="5203372" y="0"/>
                </a:lnTo>
                <a:lnTo>
                  <a:pt x="5203372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" name="矩形 1"/>
          <p:cNvSpPr/>
          <p:nvPr userDrawn="1"/>
        </p:nvSpPr>
        <p:spPr>
          <a:xfrm>
            <a:off x="262386" y="297183"/>
            <a:ext cx="120694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3564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片占位符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5175" cy="6858000"/>
          </a:xfrm>
        </p:spPr>
        <p:txBody>
          <a:bodyPr>
            <a:normAutofit/>
          </a:bodyPr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8591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7938992" y="2700092"/>
            <a:ext cx="1797342" cy="1796874"/>
          </a:xfrm>
          <a:custGeom>
            <a:avLst/>
            <a:gdLst>
              <a:gd name="connsiteX0" fmla="*/ 898437 w 1796874"/>
              <a:gd name="connsiteY0" fmla="*/ 0 h 1796874"/>
              <a:gd name="connsiteX1" fmla="*/ 1796874 w 1796874"/>
              <a:gd name="connsiteY1" fmla="*/ 898437 h 1796874"/>
              <a:gd name="connsiteX2" fmla="*/ 898437 w 1796874"/>
              <a:gd name="connsiteY2" fmla="*/ 1796874 h 1796874"/>
              <a:gd name="connsiteX3" fmla="*/ 0 w 1796874"/>
              <a:gd name="connsiteY3" fmla="*/ 898437 h 1796874"/>
              <a:gd name="connsiteX4" fmla="*/ 898437 w 1796874"/>
              <a:gd name="connsiteY4" fmla="*/ 0 h 1796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96874" h="1796874">
                <a:moveTo>
                  <a:pt x="898437" y="0"/>
                </a:moveTo>
                <a:cubicBezTo>
                  <a:pt x="1394630" y="0"/>
                  <a:pt x="1796874" y="402244"/>
                  <a:pt x="1796874" y="898437"/>
                </a:cubicBezTo>
                <a:cubicBezTo>
                  <a:pt x="1796874" y="1394630"/>
                  <a:pt x="1394630" y="1796874"/>
                  <a:pt x="898437" y="1796874"/>
                </a:cubicBezTo>
                <a:cubicBezTo>
                  <a:pt x="402244" y="1796874"/>
                  <a:pt x="0" y="1394630"/>
                  <a:pt x="0" y="898437"/>
                </a:cubicBezTo>
                <a:cubicBezTo>
                  <a:pt x="0" y="402244"/>
                  <a:pt x="402244" y="0"/>
                  <a:pt x="89843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" name="矩形 1"/>
          <p:cNvSpPr/>
          <p:nvPr userDrawn="1"/>
        </p:nvSpPr>
        <p:spPr>
          <a:xfrm>
            <a:off x="262386" y="297183"/>
            <a:ext cx="120694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3883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图片占位符 8"/>
          <p:cNvSpPr>
            <a:spLocks noGrp="1"/>
          </p:cNvSpPr>
          <p:nvPr>
            <p:ph type="pic" sz="quarter" idx="10"/>
          </p:nvPr>
        </p:nvSpPr>
        <p:spPr>
          <a:xfrm>
            <a:off x="5337073" y="0"/>
            <a:ext cx="6858102" cy="6858000"/>
          </a:xfrm>
          <a:custGeom>
            <a:avLst/>
            <a:gdLst>
              <a:gd name="connsiteX0" fmla="*/ 6320621 w 6856317"/>
              <a:gd name="connsiteY0" fmla="*/ 0 h 6858000"/>
              <a:gd name="connsiteX1" fmla="*/ 6856317 w 6856317"/>
              <a:gd name="connsiteY1" fmla="*/ 0 h 6858000"/>
              <a:gd name="connsiteX2" fmla="*/ 6856317 w 6856317"/>
              <a:gd name="connsiteY2" fmla="*/ 2912627 h 6858000"/>
              <a:gd name="connsiteX3" fmla="*/ 4578455 w 6856317"/>
              <a:gd name="connsiteY3" fmla="*/ 6858000 h 6858000"/>
              <a:gd name="connsiteX4" fmla="*/ 2361153 w 6856317"/>
              <a:gd name="connsiteY4" fmla="*/ 6858000 h 6858000"/>
              <a:gd name="connsiteX5" fmla="*/ 3959468 w 6856317"/>
              <a:gd name="connsiteY5" fmla="*/ 0 h 6858000"/>
              <a:gd name="connsiteX6" fmla="*/ 6176770 w 6856317"/>
              <a:gd name="connsiteY6" fmla="*/ 0 h 6858000"/>
              <a:gd name="connsiteX7" fmla="*/ 2217302 w 6856317"/>
              <a:gd name="connsiteY7" fmla="*/ 6858000 h 6858000"/>
              <a:gd name="connsiteX8" fmla="*/ 0 w 6856317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6317" h="6858000">
                <a:moveTo>
                  <a:pt x="6320621" y="0"/>
                </a:moveTo>
                <a:lnTo>
                  <a:pt x="6856317" y="0"/>
                </a:lnTo>
                <a:lnTo>
                  <a:pt x="6856317" y="2912627"/>
                </a:lnTo>
                <a:lnTo>
                  <a:pt x="4578455" y="6858000"/>
                </a:lnTo>
                <a:lnTo>
                  <a:pt x="2361153" y="6858000"/>
                </a:lnTo>
                <a:close/>
                <a:moveTo>
                  <a:pt x="3959468" y="0"/>
                </a:moveTo>
                <a:lnTo>
                  <a:pt x="6176770" y="0"/>
                </a:lnTo>
                <a:lnTo>
                  <a:pt x="2217302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" name="矩形 1"/>
          <p:cNvSpPr/>
          <p:nvPr userDrawn="1"/>
        </p:nvSpPr>
        <p:spPr>
          <a:xfrm>
            <a:off x="262386" y="297183"/>
            <a:ext cx="120694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908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4273532" y="5362305"/>
            <a:ext cx="4277148" cy="1495697"/>
          </a:xfrm>
          <a:custGeom>
            <a:avLst/>
            <a:gdLst>
              <a:gd name="connsiteX0" fmla="*/ 863542 w 4276034"/>
              <a:gd name="connsiteY0" fmla="*/ 0 h 1495697"/>
              <a:gd name="connsiteX1" fmla="*/ 4276034 w 4276034"/>
              <a:gd name="connsiteY1" fmla="*/ 0 h 1495697"/>
              <a:gd name="connsiteX2" fmla="*/ 4276034 w 4276034"/>
              <a:gd name="connsiteY2" fmla="*/ 24565 h 1495697"/>
              <a:gd name="connsiteX3" fmla="*/ 3426676 w 4276034"/>
              <a:gd name="connsiteY3" fmla="*/ 1495697 h 1495697"/>
              <a:gd name="connsiteX4" fmla="*/ 0 w 4276034"/>
              <a:gd name="connsiteY4" fmla="*/ 1495697 h 149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76034" h="1495697">
                <a:moveTo>
                  <a:pt x="863542" y="0"/>
                </a:moveTo>
                <a:lnTo>
                  <a:pt x="4276034" y="0"/>
                </a:lnTo>
                <a:lnTo>
                  <a:pt x="4276034" y="24565"/>
                </a:lnTo>
                <a:lnTo>
                  <a:pt x="3426676" y="1495697"/>
                </a:lnTo>
                <a:lnTo>
                  <a:pt x="0" y="1495697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1797353" y="5362305"/>
            <a:ext cx="3313815" cy="1495697"/>
          </a:xfrm>
          <a:custGeom>
            <a:avLst/>
            <a:gdLst>
              <a:gd name="connsiteX0" fmla="*/ 863541 w 3312952"/>
              <a:gd name="connsiteY0" fmla="*/ 0 h 1495697"/>
              <a:gd name="connsiteX1" fmla="*/ 3312952 w 3312952"/>
              <a:gd name="connsiteY1" fmla="*/ 0 h 1495697"/>
              <a:gd name="connsiteX2" fmla="*/ 2449410 w 3312952"/>
              <a:gd name="connsiteY2" fmla="*/ 1495697 h 1495697"/>
              <a:gd name="connsiteX3" fmla="*/ 0 w 3312952"/>
              <a:gd name="connsiteY3" fmla="*/ 1495697 h 1495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12952" h="1495697">
                <a:moveTo>
                  <a:pt x="863541" y="0"/>
                </a:moveTo>
                <a:lnTo>
                  <a:pt x="3312952" y="0"/>
                </a:lnTo>
                <a:lnTo>
                  <a:pt x="2449410" y="1495697"/>
                </a:lnTo>
                <a:lnTo>
                  <a:pt x="0" y="1495697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8" name="图片占位符 7"/>
          <p:cNvSpPr>
            <a:spLocks noGrp="1"/>
          </p:cNvSpPr>
          <p:nvPr>
            <p:ph type="pic" sz="quarter" idx="10"/>
          </p:nvPr>
        </p:nvSpPr>
        <p:spPr>
          <a:xfrm>
            <a:off x="7116849" y="1495700"/>
            <a:ext cx="3670440" cy="1933303"/>
          </a:xfrm>
          <a:custGeom>
            <a:avLst/>
            <a:gdLst>
              <a:gd name="connsiteX0" fmla="*/ 1116193 w 3669484"/>
              <a:gd name="connsiteY0" fmla="*/ 0 h 1933303"/>
              <a:gd name="connsiteX1" fmla="*/ 3669484 w 3669484"/>
              <a:gd name="connsiteY1" fmla="*/ 0 h 1933303"/>
              <a:gd name="connsiteX2" fmla="*/ 2553291 w 3669484"/>
              <a:gd name="connsiteY2" fmla="*/ 1933303 h 1933303"/>
              <a:gd name="connsiteX3" fmla="*/ 0 w 3669484"/>
              <a:gd name="connsiteY3" fmla="*/ 1933303 h 193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69484" h="1933303">
                <a:moveTo>
                  <a:pt x="1116193" y="0"/>
                </a:moveTo>
                <a:lnTo>
                  <a:pt x="3669484" y="0"/>
                </a:lnTo>
                <a:lnTo>
                  <a:pt x="2553291" y="1933303"/>
                </a:lnTo>
                <a:lnTo>
                  <a:pt x="0" y="193330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" name="矩形 1"/>
          <p:cNvSpPr/>
          <p:nvPr userDrawn="1"/>
        </p:nvSpPr>
        <p:spPr>
          <a:xfrm>
            <a:off x="262386" y="297183"/>
            <a:ext cx="120694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1610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1149546" y="1453311"/>
            <a:ext cx="1899248" cy="1898754"/>
          </a:xfrm>
          <a:custGeom>
            <a:avLst/>
            <a:gdLst>
              <a:gd name="connsiteX0" fmla="*/ 949377 w 1898754"/>
              <a:gd name="connsiteY0" fmla="*/ 0 h 1898754"/>
              <a:gd name="connsiteX1" fmla="*/ 1898754 w 1898754"/>
              <a:gd name="connsiteY1" fmla="*/ 949377 h 1898754"/>
              <a:gd name="connsiteX2" fmla="*/ 949377 w 1898754"/>
              <a:gd name="connsiteY2" fmla="*/ 1898754 h 1898754"/>
              <a:gd name="connsiteX3" fmla="*/ 0 w 1898754"/>
              <a:gd name="connsiteY3" fmla="*/ 949377 h 1898754"/>
              <a:gd name="connsiteX4" fmla="*/ 949377 w 1898754"/>
              <a:gd name="connsiteY4" fmla="*/ 0 h 1898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98754" h="1898754">
                <a:moveTo>
                  <a:pt x="949377" y="0"/>
                </a:moveTo>
                <a:cubicBezTo>
                  <a:pt x="1473703" y="0"/>
                  <a:pt x="1898754" y="425051"/>
                  <a:pt x="1898754" y="949377"/>
                </a:cubicBezTo>
                <a:cubicBezTo>
                  <a:pt x="1898754" y="1473703"/>
                  <a:pt x="1473703" y="1898754"/>
                  <a:pt x="949377" y="1898754"/>
                </a:cubicBezTo>
                <a:cubicBezTo>
                  <a:pt x="425051" y="1898754"/>
                  <a:pt x="0" y="1473703"/>
                  <a:pt x="0" y="949377"/>
                </a:cubicBezTo>
                <a:cubicBezTo>
                  <a:pt x="0" y="425051"/>
                  <a:pt x="425051" y="0"/>
                  <a:pt x="9493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" name="矩形 1"/>
          <p:cNvSpPr/>
          <p:nvPr userDrawn="1"/>
        </p:nvSpPr>
        <p:spPr>
          <a:xfrm>
            <a:off x="262386" y="297183"/>
            <a:ext cx="120694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3876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2067" y="1709738"/>
            <a:ext cx="10518338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2067" y="4589466"/>
            <a:ext cx="10518338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DDB66-A53C-416B-A351-5303E0724D8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27EC-1766-4381-B687-D2535A1E8AA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056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418" y="1825625"/>
            <a:ext cx="5182949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3809" y="1825625"/>
            <a:ext cx="5182949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DDB66-A53C-416B-A351-5303E0724D8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27EC-1766-4381-B687-D2535A1E8AA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8439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7" y="365126"/>
            <a:ext cx="10518338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007" y="1681163"/>
            <a:ext cx="515913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007" y="2505075"/>
            <a:ext cx="5159130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3807" y="1681163"/>
            <a:ext cx="518453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3807" y="2505075"/>
            <a:ext cx="518453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DDB66-A53C-416B-A351-5303E0724D8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27EC-1766-4381-B687-D2535A1E8AA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0051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DDB66-A53C-416B-A351-5303E0724D8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27EC-1766-4381-B687-D2535A1E8AA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3039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DDB66-A53C-416B-A351-5303E0724D8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27EC-1766-4381-B687-D2535A1E8AA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9061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8" y="457200"/>
            <a:ext cx="3933261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4539" y="987426"/>
            <a:ext cx="617380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008" y="2057400"/>
            <a:ext cx="393326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DDB66-A53C-416B-A351-5303E0724D8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27EC-1766-4381-B687-D2535A1E8AA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5387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8" y="457200"/>
            <a:ext cx="3933261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4539" y="987426"/>
            <a:ext cx="6173807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008" y="2057400"/>
            <a:ext cx="393326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DDB66-A53C-416B-A351-5303E0724D8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27EC-1766-4381-B687-D2535A1E8AA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6678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DDB66-A53C-416B-A351-5303E0724D8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27EC-1766-4381-B687-D2535A1E8AA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245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7173" y="365125"/>
            <a:ext cx="262958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418" y="365125"/>
            <a:ext cx="7736314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DDB66-A53C-416B-A351-5303E0724D8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27EC-1766-4381-B687-D2535A1E8AA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0127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397" y="1122363"/>
            <a:ext cx="9146381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397" y="3602038"/>
            <a:ext cx="914638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DDB66-A53C-416B-A351-5303E0724D8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27EC-1766-4381-B687-D2535A1E8AA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3246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模糊IMG_2247 copy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5175" cy="6858001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0" y="1"/>
            <a:ext cx="12195175" cy="126989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3763357" y="215848"/>
            <a:ext cx="4668465" cy="6223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667"/>
            </a:lvl1pPr>
          </a:lstStyle>
          <a:p>
            <a:pPr lvl="0"/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TEXT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2" hasCustomPrompt="1"/>
          </p:nvPr>
        </p:nvSpPr>
        <p:spPr>
          <a:xfrm>
            <a:off x="3763357" y="776321"/>
            <a:ext cx="4668465" cy="42182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/>
            </a:lvl1pPr>
          </a:lstStyle>
          <a:p>
            <a:pPr lvl="0"/>
            <a:r>
              <a:rPr kumimoji="1" lang="zh-CN" altLang="en-US" dirty="0" smtClean="0"/>
              <a:t>点击此处添加文本信息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1986176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397" y="1122363"/>
            <a:ext cx="9146381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397" y="3602038"/>
            <a:ext cx="914638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255843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626664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2067" y="1709738"/>
            <a:ext cx="10518338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2067" y="4589466"/>
            <a:ext cx="10518338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632677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418" y="1825625"/>
            <a:ext cx="5182949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3809" y="1825625"/>
            <a:ext cx="5182949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82585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7" y="365126"/>
            <a:ext cx="10518338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007" y="1681163"/>
            <a:ext cx="515913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007" y="2505075"/>
            <a:ext cx="5159130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3807" y="1681163"/>
            <a:ext cx="518453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3807" y="2505075"/>
            <a:ext cx="518453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889057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568933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565508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8" y="457200"/>
            <a:ext cx="3933261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4539" y="987426"/>
            <a:ext cx="617380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008" y="2057400"/>
            <a:ext cx="393326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678200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8" y="457200"/>
            <a:ext cx="3933261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4539" y="987426"/>
            <a:ext cx="6173807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008" y="2057400"/>
            <a:ext cx="393326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981283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847533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1674"/>
            <a:ext cx="12195175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776122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397" y="1122363"/>
            <a:ext cx="9146381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397" y="3602038"/>
            <a:ext cx="914638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117407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321990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2067" y="1709741"/>
            <a:ext cx="10518338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2067" y="4589466"/>
            <a:ext cx="10518338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788768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418" y="1825625"/>
            <a:ext cx="5182949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3809" y="1825625"/>
            <a:ext cx="5182949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127373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7" y="365126"/>
            <a:ext cx="10518338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007" y="1681163"/>
            <a:ext cx="515913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007" y="2505075"/>
            <a:ext cx="515913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3807" y="1681163"/>
            <a:ext cx="518453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3807" y="2505075"/>
            <a:ext cx="518453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153052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207365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191527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8" y="457200"/>
            <a:ext cx="3933261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4539" y="987426"/>
            <a:ext cx="617380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008" y="2057400"/>
            <a:ext cx="393326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041434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8" y="457200"/>
            <a:ext cx="3933261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4539" y="987426"/>
            <a:ext cx="6173807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008" y="2057400"/>
            <a:ext cx="393326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810893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374729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7173" y="365125"/>
            <a:ext cx="262958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418" y="365125"/>
            <a:ext cx="7736314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835893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Documents and Settings\Administrator\桌面\高清配图\高清图片01\18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262" t="7945" r="490" b="35813"/>
          <a:stretch/>
        </p:blipFill>
        <p:spPr bwMode="auto">
          <a:xfrm>
            <a:off x="-52584" y="-38099"/>
            <a:ext cx="12247759" cy="4991099"/>
          </a:xfrm>
          <a:prstGeom prst="rect">
            <a:avLst/>
          </a:prstGeom>
          <a:noFill/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 userDrawn="1"/>
        </p:nvSpPr>
        <p:spPr>
          <a:xfrm>
            <a:off x="-52584" y="-38099"/>
            <a:ext cx="12247759" cy="4991099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6" name="直接连接符 5"/>
          <p:cNvCxnSpPr/>
          <p:nvPr userDrawn="1"/>
        </p:nvCxnSpPr>
        <p:spPr>
          <a:xfrm>
            <a:off x="-457319" y="438150"/>
            <a:ext cx="2019826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 userDrawn="1"/>
        </p:nvCxnSpPr>
        <p:spPr>
          <a:xfrm>
            <a:off x="705036" y="895350"/>
            <a:ext cx="3906267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705036" y="1050413"/>
            <a:ext cx="5402454" cy="28798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 baseline="0">
                <a:solidFill>
                  <a:schemeClr val="accent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 smtClean="0"/>
              <a:t>ADD YOUR TEXT HERE ADD YOUR TEXT HERE</a:t>
            </a:r>
            <a:r>
              <a:rPr lang="zh-CN" altLang="en-US" dirty="0" smtClean="0"/>
              <a:t> </a:t>
            </a:r>
            <a:r>
              <a:rPr lang="en-US" altLang="zh-CN" dirty="0" smtClean="0"/>
              <a:t>ADD YOUR TEXT HERE</a:t>
            </a:r>
            <a:endParaRPr lang="zh-CN" altLang="en-US" dirty="0" smtClean="0"/>
          </a:p>
        </p:txBody>
      </p:sp>
      <p:sp>
        <p:nvSpPr>
          <p:cNvPr id="11" name="文本占位符 2"/>
          <p:cNvSpPr>
            <a:spLocks noGrp="1"/>
          </p:cNvSpPr>
          <p:nvPr>
            <p:ph type="body" sz="quarter" idx="11" hasCustomPrompt="1"/>
          </p:nvPr>
        </p:nvSpPr>
        <p:spPr>
          <a:xfrm>
            <a:off x="705037" y="450726"/>
            <a:ext cx="1863243" cy="43204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800" baseline="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 smtClean="0"/>
              <a:t>TEXT HERE</a:t>
            </a: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194351148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397" y="1122363"/>
            <a:ext cx="9146381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397" y="3602038"/>
            <a:ext cx="914638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255843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626664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2067" y="1709738"/>
            <a:ext cx="10518338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2067" y="4589464"/>
            <a:ext cx="10518338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632677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418" y="1825625"/>
            <a:ext cx="5182949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3808" y="1825625"/>
            <a:ext cx="5182949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82585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7" y="365126"/>
            <a:ext cx="10518338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007" y="1681163"/>
            <a:ext cx="515913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007" y="2505075"/>
            <a:ext cx="5159130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3807" y="1681163"/>
            <a:ext cx="518453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3807" y="2505075"/>
            <a:ext cx="518453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889057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568933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565508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7" y="457200"/>
            <a:ext cx="3933261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4538" y="987426"/>
            <a:ext cx="617380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007" y="2057400"/>
            <a:ext cx="393326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678200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007" y="457200"/>
            <a:ext cx="3933261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4538" y="987426"/>
            <a:ext cx="6173807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007" y="2057400"/>
            <a:ext cx="393326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981283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847533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1674"/>
            <a:ext cx="12195175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7761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1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27.xml"/><Relationship Id="rId21" Type="http://schemas.openxmlformats.org/officeDocument/2006/relationships/slideLayout" Target="../slideLayouts/slideLayout45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17" Type="http://schemas.openxmlformats.org/officeDocument/2006/relationships/slideLayout" Target="../slideLayouts/slideLayout41.xml"/><Relationship Id="rId2" Type="http://schemas.openxmlformats.org/officeDocument/2006/relationships/slideLayout" Target="../slideLayouts/slideLayout26.xml"/><Relationship Id="rId16" Type="http://schemas.openxmlformats.org/officeDocument/2006/relationships/slideLayout" Target="../slideLayouts/slideLayout40.xml"/><Relationship Id="rId20" Type="http://schemas.openxmlformats.org/officeDocument/2006/relationships/slideLayout" Target="../slideLayouts/slideLayout44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24" Type="http://schemas.openxmlformats.org/officeDocument/2006/relationships/theme" Target="../theme/theme3.xml"/><Relationship Id="rId5" Type="http://schemas.openxmlformats.org/officeDocument/2006/relationships/slideLayout" Target="../slideLayouts/slideLayout29.xml"/><Relationship Id="rId15" Type="http://schemas.openxmlformats.org/officeDocument/2006/relationships/slideLayout" Target="../slideLayouts/slideLayout39.xml"/><Relationship Id="rId23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34.xml"/><Relationship Id="rId19" Type="http://schemas.openxmlformats.org/officeDocument/2006/relationships/slideLayout" Target="../slideLayouts/slideLayout43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8.xml"/><Relationship Id="rId22" Type="http://schemas.openxmlformats.org/officeDocument/2006/relationships/slideLayout" Target="../slideLayouts/slideLayout4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419" y="365126"/>
            <a:ext cx="1051833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419" y="1825625"/>
            <a:ext cx="1051833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418" y="6356353"/>
            <a:ext cx="2743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CA65D2-8FAD-4D76-8784-B0DFBE8D81B0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9652" y="6356353"/>
            <a:ext cx="41158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2843" y="6356353"/>
            <a:ext cx="2743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91E52-4521-4A04-9B01-2C3910F23D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85222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5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419" y="365126"/>
            <a:ext cx="1051833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419" y="1825625"/>
            <a:ext cx="1051833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418" y="6356353"/>
            <a:ext cx="2743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9652" y="6356353"/>
            <a:ext cx="41158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2843" y="6356353"/>
            <a:ext cx="2743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4454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70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419" y="365126"/>
            <a:ext cx="1051833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419" y="1825625"/>
            <a:ext cx="1051833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418" y="6356353"/>
            <a:ext cx="2743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DDB66-A53C-416B-A351-5303E0724D8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9652" y="6356353"/>
            <a:ext cx="41158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2843" y="6356353"/>
            <a:ext cx="2743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9B27EC-1766-4381-B687-D2535A1E8AA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6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  <p:sldLayoutId id="2147483694" r:id="rId22"/>
    <p:sldLayoutId id="2147483709" r:id="rId23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419" y="365126"/>
            <a:ext cx="1051833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419" y="1825625"/>
            <a:ext cx="1051833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418" y="6356353"/>
            <a:ext cx="2743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9652" y="6356353"/>
            <a:ext cx="41158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2843" y="6356353"/>
            <a:ext cx="2743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9042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419" y="365126"/>
            <a:ext cx="1051833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419" y="1825625"/>
            <a:ext cx="1051833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418" y="6356353"/>
            <a:ext cx="2743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99611-338E-4011-8385-70DB2E5C1C4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9652" y="6356353"/>
            <a:ext cx="41158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2843" y="6356353"/>
            <a:ext cx="2743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81E911-F3C2-4F49-BAF6-045A81732E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4454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419" y="365126"/>
            <a:ext cx="1051833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419" y="1825625"/>
            <a:ext cx="1051833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418" y="6356351"/>
            <a:ext cx="2743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24B939-3CD5-48CF-8153-9B4C12D4E41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9652" y="6356351"/>
            <a:ext cx="41158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2843" y="6356351"/>
            <a:ext cx="2743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EE8A0-EBC6-4D14-8FAF-AD77BF802B7D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9042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9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corporate.walmart.com/our-story/our-history" TargetMode="External"/><Relationship Id="rId7" Type="http://schemas.openxmlformats.org/officeDocument/2006/relationships/hyperlink" Target="http://advantage.marketline.com.ezproxy.uwtsd.ac.uk/Product?ptype=Industries&amp;pid=MLIP2133-0017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2.xml"/><Relationship Id="rId6" Type="http://schemas.openxmlformats.org/officeDocument/2006/relationships/hyperlink" Target="https://www-dawsonera-com.ezproxy.uwtsd.ac.uk/readonline/9780071770156" TargetMode="External"/><Relationship Id="rId5" Type="http://schemas.openxmlformats.org/officeDocument/2006/relationships/hyperlink" Target="https://www.hofstede-insights.com/country-comparison/germany,the-usa/" TargetMode="External"/><Relationship Id="rId4" Type="http://schemas.openxmlformats.org/officeDocument/2006/relationships/hyperlink" Target="https://corporate.walmart.com/our-stor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2" cstate="print">
            <a:lum bright="-45000" contrast="-70000"/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0" y="0"/>
            <a:ext cx="12195175" cy="6858000"/>
          </a:xfrm>
          <a:prstGeom prst="rect">
            <a:avLst/>
          </a:prstGeom>
          <a:solidFill>
            <a:schemeClr val="bg2">
              <a:lumMod val="2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16123" y="465218"/>
            <a:ext cx="460735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7200" dirty="0" smtClean="0">
                <a:solidFill>
                  <a:schemeClr val="bg1"/>
                </a:solidFill>
              </a:rPr>
              <a:t>Wal-Mart’s</a:t>
            </a:r>
            <a:endParaRPr kumimoji="1" lang="zh-CN" altLang="en-US" sz="7200" dirty="0">
              <a:solidFill>
                <a:schemeClr val="bg1"/>
              </a:solidFill>
            </a:endParaRPr>
          </a:p>
        </p:txBody>
      </p:sp>
      <p:cxnSp>
        <p:nvCxnSpPr>
          <p:cNvPr id="2" name="直接连接符 1"/>
          <p:cNvCxnSpPr/>
          <p:nvPr/>
        </p:nvCxnSpPr>
        <p:spPr>
          <a:xfrm flipH="1">
            <a:off x="2477145" y="2807366"/>
            <a:ext cx="8463571" cy="5486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flipH="1">
            <a:off x="-762198" y="1695334"/>
            <a:ext cx="9089216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 flipV="1">
            <a:off x="4652211" y="-192505"/>
            <a:ext cx="3658764" cy="1887846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 flipV="1">
            <a:off x="2477144" y="2825317"/>
            <a:ext cx="1550855" cy="783629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4"/>
          <p:cNvSpPr txBox="1"/>
          <p:nvPr/>
        </p:nvSpPr>
        <p:spPr>
          <a:xfrm>
            <a:off x="925733" y="1808701"/>
            <a:ext cx="9100582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attempt to enter Germany</a:t>
            </a:r>
            <a:endParaRPr lang="zh-CN" altLang="en-US" sz="5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07278" y="2946639"/>
            <a:ext cx="640111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2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International Business Communications </a:t>
            </a:r>
            <a:r>
              <a:rPr lang="en-US" altLang="zh-CN" sz="22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Failure</a:t>
            </a:r>
            <a:endParaRPr kumimoji="1" lang="zh-CN" altLang="en-US" sz="2200" b="1" dirty="0">
              <a:solidFill>
                <a:srgbClr val="FFC000"/>
              </a:solidFill>
            </a:endParaRPr>
          </a:p>
        </p:txBody>
      </p:sp>
      <p:sp>
        <p:nvSpPr>
          <p:cNvPr id="17" name="Rectangle 96"/>
          <p:cNvSpPr/>
          <p:nvPr/>
        </p:nvSpPr>
        <p:spPr>
          <a:xfrm>
            <a:off x="8988845" y="4867615"/>
            <a:ext cx="353738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b="1" dirty="0" smtClean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r>
              <a:rPr lang="en-US" b="1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Presented by Man </a:t>
            </a:r>
            <a:r>
              <a:rPr lang="en-US" b="1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Luo</a:t>
            </a:r>
            <a:endParaRPr lang="en-US" b="1" dirty="0" smtClean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r>
              <a:rPr lang="en-US" b="1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Tutor: Antje </a:t>
            </a:r>
            <a:r>
              <a:rPr lang="en-US" b="1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Cockrill</a:t>
            </a:r>
            <a:endParaRPr lang="en-US" b="1" dirty="0" smtClean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r>
              <a:rPr lang="en-US" b="1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Dec.6  2017</a:t>
            </a:r>
            <a:endParaRPr lang="en-US" b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797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lum contrast="-2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46" r="28388"/>
          <a:stretch/>
        </p:blipFill>
        <p:spPr>
          <a:xfrm>
            <a:off x="0" y="0"/>
            <a:ext cx="4768381" cy="6858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29" name="矩形 28"/>
          <p:cNvSpPr/>
          <p:nvPr/>
        </p:nvSpPr>
        <p:spPr>
          <a:xfrm>
            <a:off x="0" y="0"/>
            <a:ext cx="4732421" cy="6858000"/>
          </a:xfrm>
          <a:prstGeom prst="rect">
            <a:avLst/>
          </a:prstGeom>
          <a:solidFill>
            <a:schemeClr val="bg2">
              <a:lumMod val="2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/>
          <p:cNvCxnSpPr/>
          <p:nvPr/>
        </p:nvCxnSpPr>
        <p:spPr>
          <a:xfrm>
            <a:off x="1844161" y="4033972"/>
            <a:ext cx="856858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358136" y="1338512"/>
            <a:ext cx="3844895" cy="3746835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0" y="2060247"/>
            <a:ext cx="449310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Timeline of </a:t>
            </a:r>
            <a:r>
              <a:rPr lang="en-US" altLang="zh-CN" sz="4400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Wal-Mart’s</a:t>
            </a:r>
          </a:p>
          <a:p>
            <a:pPr lvl="0" algn="ctr"/>
            <a:r>
              <a:rPr lang="en-US" altLang="zh-CN" sz="3200" dirty="0" smtClean="0">
                <a:solidFill>
                  <a:prstClr val="white"/>
                </a:solidFill>
              </a:rPr>
              <a:t>failure in Germany</a:t>
            </a:r>
          </a:p>
          <a:p>
            <a:pPr lvl="0" algn="ctr"/>
            <a:endParaRPr lang="en-US" altLang="zh-CN" sz="1200" dirty="0" smtClean="0">
              <a:solidFill>
                <a:prstClr val="white"/>
              </a:solidFill>
            </a:endParaRPr>
          </a:p>
          <a:p>
            <a:pPr lvl="0" algn="ctr"/>
            <a:r>
              <a:rPr lang="en-US" altLang="zh-CN" sz="1600" dirty="0" smtClean="0">
                <a:solidFill>
                  <a:schemeClr val="bg2">
                    <a:lumMod val="90000"/>
                  </a:schemeClr>
                </a:solidFill>
              </a:rPr>
              <a:t>(Corporate.walmart.com, 2017; </a:t>
            </a:r>
          </a:p>
          <a:p>
            <a:pPr lvl="0" algn="ctr"/>
            <a:r>
              <a:rPr lang="en-US" altLang="zh-CN" sz="1600" dirty="0" smtClean="0">
                <a:solidFill>
                  <a:schemeClr val="bg2">
                    <a:lumMod val="90000"/>
                  </a:schemeClr>
                </a:solidFill>
              </a:rPr>
              <a:t>GERHARD, HAHN, 2005)</a:t>
            </a:r>
            <a:endParaRPr lang="zh-CN" altLang="zh-CN" sz="1600" dirty="0" smtClean="0">
              <a:solidFill>
                <a:schemeClr val="bg2">
                  <a:lumMod val="90000"/>
                </a:schemeClr>
              </a:solidFill>
            </a:endParaRPr>
          </a:p>
          <a:p>
            <a:pPr algn="ctr"/>
            <a:endParaRPr lang="en-US" altLang="zh-CN" sz="3200" dirty="0" smtClean="0">
              <a:solidFill>
                <a:prstClr val="white"/>
              </a:solidFill>
            </a:endParaRPr>
          </a:p>
          <a:p>
            <a:pPr lvl="0" algn="ctr"/>
            <a:endParaRPr lang="en-US" altLang="zh-CN" sz="3200" dirty="0" smtClean="0">
              <a:solidFill>
                <a:prstClr val="white"/>
              </a:solidFill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-510236" y="3996174"/>
            <a:ext cx="68835" cy="68817"/>
          </a:xfrm>
          <a:prstGeom prst="ellipse">
            <a:avLst/>
          </a:prstGeom>
          <a:solidFill>
            <a:srgbClr val="1D273B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81" name="组合 80"/>
          <p:cNvGrpSpPr/>
          <p:nvPr/>
        </p:nvGrpSpPr>
        <p:grpSpPr>
          <a:xfrm>
            <a:off x="4785118" y="634668"/>
            <a:ext cx="8324697" cy="5958637"/>
            <a:chOff x="4785118" y="634668"/>
            <a:chExt cx="8324697" cy="5958637"/>
          </a:xfrm>
        </p:grpSpPr>
        <p:grpSp>
          <p:nvGrpSpPr>
            <p:cNvPr id="76" name="组合 75"/>
            <p:cNvGrpSpPr/>
            <p:nvPr/>
          </p:nvGrpSpPr>
          <p:grpSpPr>
            <a:xfrm>
              <a:off x="8752748" y="4316767"/>
              <a:ext cx="3442427" cy="1194842"/>
              <a:chOff x="8752748" y="4316767"/>
              <a:chExt cx="3442427" cy="1194842"/>
            </a:xfrm>
          </p:grpSpPr>
          <p:sp>
            <p:nvSpPr>
              <p:cNvPr id="54" name="文本框 53"/>
              <p:cNvSpPr txBox="1"/>
              <p:nvPr/>
            </p:nvSpPr>
            <p:spPr>
              <a:xfrm>
                <a:off x="9049184" y="4451137"/>
                <a:ext cx="1200917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1998</a:t>
                </a:r>
                <a:endPara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文本框 51"/>
              <p:cNvSpPr txBox="1"/>
              <p:nvPr/>
            </p:nvSpPr>
            <p:spPr>
              <a:xfrm>
                <a:off x="8834762" y="4754479"/>
                <a:ext cx="3360413" cy="75713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Wal-Mart purchased 74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i="1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Interspar</a:t>
                </a:r>
                <a:r>
                  <a:rPr lang="en-US" altLang="zh-CN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hypermarkets.</a:t>
                </a:r>
              </a:p>
            </p:txBody>
          </p:sp>
          <p:grpSp>
            <p:nvGrpSpPr>
              <p:cNvPr id="74" name="组合 73"/>
              <p:cNvGrpSpPr/>
              <p:nvPr/>
            </p:nvGrpSpPr>
            <p:grpSpPr>
              <a:xfrm>
                <a:off x="8752748" y="4316767"/>
                <a:ext cx="1201054" cy="447740"/>
                <a:chOff x="8752748" y="4316767"/>
                <a:chExt cx="1201054" cy="447740"/>
              </a:xfrm>
            </p:grpSpPr>
            <p:sp>
              <p:nvSpPr>
                <p:cNvPr id="25" name="平行四边形 10"/>
                <p:cNvSpPr/>
                <p:nvPr/>
              </p:nvSpPr>
              <p:spPr>
                <a:xfrm flipV="1">
                  <a:off x="8780089" y="4334978"/>
                  <a:ext cx="1173713" cy="429529"/>
                </a:xfrm>
                <a:custGeom>
                  <a:avLst/>
                  <a:gdLst>
                    <a:gd name="connsiteX0" fmla="*/ 0 w 4381500"/>
                    <a:gd name="connsiteY0" fmla="*/ 1104900 h 1104900"/>
                    <a:gd name="connsiteX1" fmla="*/ 276225 w 4381500"/>
                    <a:gd name="connsiteY1" fmla="*/ 0 h 1104900"/>
                    <a:gd name="connsiteX2" fmla="*/ 4381500 w 4381500"/>
                    <a:gd name="connsiteY2" fmla="*/ 0 h 1104900"/>
                    <a:gd name="connsiteX3" fmla="*/ 4105275 w 4381500"/>
                    <a:gd name="connsiteY3" fmla="*/ 1104900 h 1104900"/>
                    <a:gd name="connsiteX4" fmla="*/ 0 w 4381500"/>
                    <a:gd name="connsiteY4" fmla="*/ 1104900 h 1104900"/>
                    <a:gd name="connsiteX0" fmla="*/ 4105275 w 4381500"/>
                    <a:gd name="connsiteY0" fmla="*/ 1104900 h 1196340"/>
                    <a:gd name="connsiteX1" fmla="*/ 0 w 4381500"/>
                    <a:gd name="connsiteY1" fmla="*/ 1104900 h 1196340"/>
                    <a:gd name="connsiteX2" fmla="*/ 276225 w 4381500"/>
                    <a:gd name="connsiteY2" fmla="*/ 0 h 1196340"/>
                    <a:gd name="connsiteX3" fmla="*/ 4381500 w 4381500"/>
                    <a:gd name="connsiteY3" fmla="*/ 0 h 1196340"/>
                    <a:gd name="connsiteX4" fmla="*/ 4196715 w 4381500"/>
                    <a:gd name="connsiteY4" fmla="*/ 1196340 h 1196340"/>
                    <a:gd name="connsiteX0" fmla="*/ 4105275 w 4381500"/>
                    <a:gd name="connsiteY0" fmla="*/ 1104900 h 1104900"/>
                    <a:gd name="connsiteX1" fmla="*/ 0 w 4381500"/>
                    <a:gd name="connsiteY1" fmla="*/ 1104900 h 1104900"/>
                    <a:gd name="connsiteX2" fmla="*/ 276225 w 4381500"/>
                    <a:gd name="connsiteY2" fmla="*/ 0 h 1104900"/>
                    <a:gd name="connsiteX3" fmla="*/ 4381500 w 4381500"/>
                    <a:gd name="connsiteY3" fmla="*/ 0 h 1104900"/>
                    <a:gd name="connsiteX0" fmla="*/ 0 w 4381500"/>
                    <a:gd name="connsiteY0" fmla="*/ 1104900 h 1104900"/>
                    <a:gd name="connsiteX1" fmla="*/ 276225 w 4381500"/>
                    <a:gd name="connsiteY1" fmla="*/ 0 h 1104900"/>
                    <a:gd name="connsiteX2" fmla="*/ 4381500 w 4381500"/>
                    <a:gd name="connsiteY2" fmla="*/ 0 h 11049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381500" h="1104900">
                      <a:moveTo>
                        <a:pt x="0" y="1104900"/>
                      </a:moveTo>
                      <a:lnTo>
                        <a:pt x="276225" y="0"/>
                      </a:lnTo>
                      <a:lnTo>
                        <a:pt x="4381500" y="0"/>
                      </a:lnTo>
                    </a:path>
                  </a:pathLst>
                </a:custGeom>
                <a:no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2" name="椭圆 61"/>
                <p:cNvSpPr/>
                <p:nvPr/>
              </p:nvSpPr>
              <p:spPr>
                <a:xfrm flipV="1">
                  <a:off x="8752748" y="4316767"/>
                  <a:ext cx="68835" cy="68817"/>
                </a:xfrm>
                <a:prstGeom prst="ellipse">
                  <a:avLst/>
                </a:prstGeom>
                <a:solidFill>
                  <a:srgbClr val="1D273B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80" name="组合 79"/>
            <p:cNvGrpSpPr/>
            <p:nvPr/>
          </p:nvGrpSpPr>
          <p:grpSpPr>
            <a:xfrm>
              <a:off x="4785118" y="634668"/>
              <a:ext cx="8324697" cy="5958637"/>
              <a:chOff x="4785118" y="634668"/>
              <a:chExt cx="8324697" cy="5958637"/>
            </a:xfrm>
          </p:grpSpPr>
          <p:cxnSp>
            <p:nvCxnSpPr>
              <p:cNvPr id="9" name="直接连接符 8"/>
              <p:cNvCxnSpPr>
                <a:cxnSpLocks/>
              </p:cNvCxnSpPr>
              <p:nvPr/>
            </p:nvCxnSpPr>
            <p:spPr>
              <a:xfrm>
                <a:off x="4785118" y="3011908"/>
                <a:ext cx="8324697" cy="0"/>
              </a:xfrm>
              <a:prstGeom prst="line">
                <a:avLst/>
              </a:prstGeom>
              <a:ln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椭圆 12"/>
              <p:cNvSpPr/>
              <p:nvPr/>
            </p:nvSpPr>
            <p:spPr>
              <a:xfrm>
                <a:off x="5534977" y="2977503"/>
                <a:ext cx="68835" cy="68817"/>
              </a:xfrm>
              <a:prstGeom prst="ellipse">
                <a:avLst/>
              </a:prstGeom>
              <a:solidFill>
                <a:srgbClr val="1D273B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78" name="组合 77"/>
              <p:cNvGrpSpPr/>
              <p:nvPr/>
            </p:nvGrpSpPr>
            <p:grpSpPr>
              <a:xfrm>
                <a:off x="7887806" y="1793379"/>
                <a:ext cx="4994005" cy="1415384"/>
                <a:chOff x="7887806" y="1793379"/>
                <a:chExt cx="4994005" cy="1415384"/>
              </a:xfrm>
            </p:grpSpPr>
            <p:sp>
              <p:nvSpPr>
                <p:cNvPr id="60" name="文本框 59"/>
                <p:cNvSpPr txBox="1"/>
                <p:nvPr/>
              </p:nvSpPr>
              <p:spPr>
                <a:xfrm>
                  <a:off x="10426337" y="1793379"/>
                  <a:ext cx="2455474" cy="3693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mid-1990’s</a:t>
                  </a:r>
                </a:p>
              </p:txBody>
            </p:sp>
            <p:grpSp>
              <p:nvGrpSpPr>
                <p:cNvPr id="72" name="组合 71"/>
                <p:cNvGrpSpPr/>
                <p:nvPr/>
              </p:nvGrpSpPr>
              <p:grpSpPr>
                <a:xfrm>
                  <a:off x="7887806" y="2127739"/>
                  <a:ext cx="4424878" cy="918581"/>
                  <a:chOff x="7887806" y="2127739"/>
                  <a:chExt cx="4424878" cy="918581"/>
                </a:xfrm>
              </p:grpSpPr>
              <p:sp>
                <p:nvSpPr>
                  <p:cNvPr id="59" name="平行四边形 10"/>
                  <p:cNvSpPr/>
                  <p:nvPr/>
                </p:nvSpPr>
                <p:spPr>
                  <a:xfrm>
                    <a:off x="7930043" y="2127739"/>
                    <a:ext cx="4382641" cy="860356"/>
                  </a:xfrm>
                  <a:custGeom>
                    <a:avLst/>
                    <a:gdLst>
                      <a:gd name="connsiteX0" fmla="*/ 0 w 4381500"/>
                      <a:gd name="connsiteY0" fmla="*/ 1104900 h 1104900"/>
                      <a:gd name="connsiteX1" fmla="*/ 276225 w 4381500"/>
                      <a:gd name="connsiteY1" fmla="*/ 0 h 1104900"/>
                      <a:gd name="connsiteX2" fmla="*/ 4381500 w 4381500"/>
                      <a:gd name="connsiteY2" fmla="*/ 0 h 1104900"/>
                      <a:gd name="connsiteX3" fmla="*/ 4105275 w 4381500"/>
                      <a:gd name="connsiteY3" fmla="*/ 1104900 h 1104900"/>
                      <a:gd name="connsiteX4" fmla="*/ 0 w 4381500"/>
                      <a:gd name="connsiteY4" fmla="*/ 1104900 h 1104900"/>
                      <a:gd name="connsiteX0" fmla="*/ 4105275 w 4381500"/>
                      <a:gd name="connsiteY0" fmla="*/ 1104900 h 1196340"/>
                      <a:gd name="connsiteX1" fmla="*/ 0 w 4381500"/>
                      <a:gd name="connsiteY1" fmla="*/ 1104900 h 1196340"/>
                      <a:gd name="connsiteX2" fmla="*/ 276225 w 4381500"/>
                      <a:gd name="connsiteY2" fmla="*/ 0 h 1196340"/>
                      <a:gd name="connsiteX3" fmla="*/ 4381500 w 4381500"/>
                      <a:gd name="connsiteY3" fmla="*/ 0 h 1196340"/>
                      <a:gd name="connsiteX4" fmla="*/ 4196715 w 4381500"/>
                      <a:gd name="connsiteY4" fmla="*/ 1196340 h 1196340"/>
                      <a:gd name="connsiteX0" fmla="*/ 4105275 w 4381500"/>
                      <a:gd name="connsiteY0" fmla="*/ 1104900 h 1104900"/>
                      <a:gd name="connsiteX1" fmla="*/ 0 w 4381500"/>
                      <a:gd name="connsiteY1" fmla="*/ 1104900 h 1104900"/>
                      <a:gd name="connsiteX2" fmla="*/ 276225 w 4381500"/>
                      <a:gd name="connsiteY2" fmla="*/ 0 h 1104900"/>
                      <a:gd name="connsiteX3" fmla="*/ 4381500 w 4381500"/>
                      <a:gd name="connsiteY3" fmla="*/ 0 h 1104900"/>
                      <a:gd name="connsiteX0" fmla="*/ 0 w 4381500"/>
                      <a:gd name="connsiteY0" fmla="*/ 1104900 h 1104900"/>
                      <a:gd name="connsiteX1" fmla="*/ 276225 w 4381500"/>
                      <a:gd name="connsiteY1" fmla="*/ 0 h 1104900"/>
                      <a:gd name="connsiteX2" fmla="*/ 4381500 w 4381500"/>
                      <a:gd name="connsiteY2" fmla="*/ 0 h 11049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4381500" h="1104900">
                        <a:moveTo>
                          <a:pt x="0" y="1104900"/>
                        </a:moveTo>
                        <a:lnTo>
                          <a:pt x="276225" y="0"/>
                        </a:lnTo>
                        <a:lnTo>
                          <a:pt x="4381500" y="0"/>
                        </a:lnTo>
                      </a:path>
                    </a:pathLst>
                  </a:custGeom>
                  <a:noFill/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58" name="椭圆 57"/>
                  <p:cNvSpPr/>
                  <p:nvPr/>
                </p:nvSpPr>
                <p:spPr>
                  <a:xfrm>
                    <a:off x="7887806" y="2977503"/>
                    <a:ext cx="68835" cy="68817"/>
                  </a:xfrm>
                  <a:prstGeom prst="ellipse">
                    <a:avLst/>
                  </a:prstGeom>
                  <a:solidFill>
                    <a:srgbClr val="1D273B"/>
                  </a:soli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61" name="文本框 60"/>
                <p:cNvSpPr txBox="1"/>
                <p:nvPr/>
              </p:nvSpPr>
              <p:spPr>
                <a:xfrm>
                  <a:off x="8267265" y="2119234"/>
                  <a:ext cx="3890413" cy="108952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Wal-Mart had grown to be the largest retailer in the U.S.. </a:t>
                  </a:r>
                  <a:endParaRPr lang="zh-CN" altLang="zh-CN" dirty="0" smtClean="0">
                    <a:solidFill>
                      <a:schemeClr val="bg2">
                        <a:lumMod val="50000"/>
                      </a:schemeClr>
                    </a:solidFill>
                  </a:endParaRPr>
                </a:p>
                <a:p>
                  <a:pPr>
                    <a:lnSpc>
                      <a:spcPct val="120000"/>
                    </a:lnSpc>
                  </a:pPr>
                  <a:endParaRPr lang="en-US" altLang="zh-CN" dirty="0" smtClean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79" name="组合 78"/>
              <p:cNvGrpSpPr/>
              <p:nvPr/>
            </p:nvGrpSpPr>
            <p:grpSpPr>
              <a:xfrm>
                <a:off x="5564052" y="634668"/>
                <a:ext cx="4931626" cy="2377240"/>
                <a:chOff x="5564052" y="634668"/>
                <a:chExt cx="4931626" cy="2377240"/>
              </a:xfrm>
            </p:grpSpPr>
            <p:sp>
              <p:nvSpPr>
                <p:cNvPr id="12" name="文本框 11"/>
                <p:cNvSpPr txBox="1"/>
                <p:nvPr/>
              </p:nvSpPr>
              <p:spPr>
                <a:xfrm>
                  <a:off x="7865980" y="634668"/>
                  <a:ext cx="1903661" cy="3693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July 2,1962</a:t>
                  </a:r>
                  <a:endParaRPr lang="zh-CN" altLang="en-US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2" name="文本框 51"/>
                <p:cNvSpPr txBox="1"/>
                <p:nvPr/>
              </p:nvSpPr>
              <p:spPr>
                <a:xfrm>
                  <a:off x="6605265" y="992607"/>
                  <a:ext cx="3890413" cy="108952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Sam Walton opened the first Wal-Mart store in Rogers, Ark.</a:t>
                  </a:r>
                  <a:r>
                    <a:rPr lang="en-US" altLang="zh-CN" dirty="0" smtClean="0"/>
                    <a:t> </a:t>
                  </a:r>
                  <a:endParaRPr lang="zh-CN" altLang="zh-CN" dirty="0" smtClean="0">
                    <a:solidFill>
                      <a:schemeClr val="bg2">
                        <a:lumMod val="50000"/>
                      </a:schemeClr>
                    </a:solidFill>
                  </a:endParaRPr>
                </a:p>
                <a:p>
                  <a:pPr>
                    <a:lnSpc>
                      <a:spcPct val="120000"/>
                    </a:lnSpc>
                  </a:pPr>
                  <a:endParaRPr lang="en-US" altLang="zh-CN" dirty="0" smtClean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grpSp>
              <p:nvGrpSpPr>
                <p:cNvPr id="71" name="组合 70"/>
                <p:cNvGrpSpPr/>
                <p:nvPr/>
              </p:nvGrpSpPr>
              <p:grpSpPr>
                <a:xfrm>
                  <a:off x="5564052" y="715315"/>
                  <a:ext cx="4061212" cy="2296593"/>
                  <a:chOff x="5564052" y="715315"/>
                  <a:chExt cx="4061212" cy="2296593"/>
                </a:xfrm>
              </p:grpSpPr>
              <p:sp>
                <p:nvSpPr>
                  <p:cNvPr id="11" name="平行四边形 10"/>
                  <p:cNvSpPr/>
                  <p:nvPr/>
                </p:nvSpPr>
                <p:spPr>
                  <a:xfrm>
                    <a:off x="5564052" y="992608"/>
                    <a:ext cx="4061212" cy="2019300"/>
                  </a:xfrm>
                  <a:custGeom>
                    <a:avLst/>
                    <a:gdLst>
                      <a:gd name="connsiteX0" fmla="*/ 0 w 4381500"/>
                      <a:gd name="connsiteY0" fmla="*/ 1104900 h 1104900"/>
                      <a:gd name="connsiteX1" fmla="*/ 276225 w 4381500"/>
                      <a:gd name="connsiteY1" fmla="*/ 0 h 1104900"/>
                      <a:gd name="connsiteX2" fmla="*/ 4381500 w 4381500"/>
                      <a:gd name="connsiteY2" fmla="*/ 0 h 1104900"/>
                      <a:gd name="connsiteX3" fmla="*/ 4105275 w 4381500"/>
                      <a:gd name="connsiteY3" fmla="*/ 1104900 h 1104900"/>
                      <a:gd name="connsiteX4" fmla="*/ 0 w 4381500"/>
                      <a:gd name="connsiteY4" fmla="*/ 1104900 h 1104900"/>
                      <a:gd name="connsiteX0" fmla="*/ 4105275 w 4381500"/>
                      <a:gd name="connsiteY0" fmla="*/ 1104900 h 1196340"/>
                      <a:gd name="connsiteX1" fmla="*/ 0 w 4381500"/>
                      <a:gd name="connsiteY1" fmla="*/ 1104900 h 1196340"/>
                      <a:gd name="connsiteX2" fmla="*/ 276225 w 4381500"/>
                      <a:gd name="connsiteY2" fmla="*/ 0 h 1196340"/>
                      <a:gd name="connsiteX3" fmla="*/ 4381500 w 4381500"/>
                      <a:gd name="connsiteY3" fmla="*/ 0 h 1196340"/>
                      <a:gd name="connsiteX4" fmla="*/ 4196715 w 4381500"/>
                      <a:gd name="connsiteY4" fmla="*/ 1196340 h 1196340"/>
                      <a:gd name="connsiteX0" fmla="*/ 4105275 w 4381500"/>
                      <a:gd name="connsiteY0" fmla="*/ 1104900 h 1104900"/>
                      <a:gd name="connsiteX1" fmla="*/ 0 w 4381500"/>
                      <a:gd name="connsiteY1" fmla="*/ 1104900 h 1104900"/>
                      <a:gd name="connsiteX2" fmla="*/ 276225 w 4381500"/>
                      <a:gd name="connsiteY2" fmla="*/ 0 h 1104900"/>
                      <a:gd name="connsiteX3" fmla="*/ 4381500 w 4381500"/>
                      <a:gd name="connsiteY3" fmla="*/ 0 h 1104900"/>
                      <a:gd name="connsiteX0" fmla="*/ 0 w 4381500"/>
                      <a:gd name="connsiteY0" fmla="*/ 1104900 h 1104900"/>
                      <a:gd name="connsiteX1" fmla="*/ 276225 w 4381500"/>
                      <a:gd name="connsiteY1" fmla="*/ 0 h 1104900"/>
                      <a:gd name="connsiteX2" fmla="*/ 4381500 w 4381500"/>
                      <a:gd name="connsiteY2" fmla="*/ 0 h 11049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4381500" h="1104900">
                        <a:moveTo>
                          <a:pt x="0" y="1104900"/>
                        </a:moveTo>
                        <a:lnTo>
                          <a:pt x="276225" y="0"/>
                        </a:lnTo>
                        <a:lnTo>
                          <a:pt x="4381500" y="0"/>
                        </a:lnTo>
                      </a:path>
                    </a:pathLst>
                  </a:custGeom>
                  <a:noFill/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1" name="椭圆 20"/>
                  <p:cNvSpPr/>
                  <p:nvPr/>
                </p:nvSpPr>
                <p:spPr>
                  <a:xfrm>
                    <a:off x="5998132" y="958204"/>
                    <a:ext cx="68835" cy="68817"/>
                  </a:xfrm>
                  <a:prstGeom prst="ellipse">
                    <a:avLst/>
                  </a:prstGeom>
                  <a:solidFill>
                    <a:srgbClr val="1D273B"/>
                  </a:soli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2" name="平行四边形 10"/>
                  <p:cNvSpPr/>
                  <p:nvPr/>
                </p:nvSpPr>
                <p:spPr>
                  <a:xfrm>
                    <a:off x="6046078" y="747344"/>
                    <a:ext cx="1759310" cy="219073"/>
                  </a:xfrm>
                  <a:custGeom>
                    <a:avLst/>
                    <a:gdLst>
                      <a:gd name="connsiteX0" fmla="*/ 0 w 4381500"/>
                      <a:gd name="connsiteY0" fmla="*/ 1104900 h 1104900"/>
                      <a:gd name="connsiteX1" fmla="*/ 276225 w 4381500"/>
                      <a:gd name="connsiteY1" fmla="*/ 0 h 1104900"/>
                      <a:gd name="connsiteX2" fmla="*/ 4381500 w 4381500"/>
                      <a:gd name="connsiteY2" fmla="*/ 0 h 1104900"/>
                      <a:gd name="connsiteX3" fmla="*/ 4105275 w 4381500"/>
                      <a:gd name="connsiteY3" fmla="*/ 1104900 h 1104900"/>
                      <a:gd name="connsiteX4" fmla="*/ 0 w 4381500"/>
                      <a:gd name="connsiteY4" fmla="*/ 1104900 h 1104900"/>
                      <a:gd name="connsiteX0" fmla="*/ 4105275 w 4381500"/>
                      <a:gd name="connsiteY0" fmla="*/ 1104900 h 1196340"/>
                      <a:gd name="connsiteX1" fmla="*/ 0 w 4381500"/>
                      <a:gd name="connsiteY1" fmla="*/ 1104900 h 1196340"/>
                      <a:gd name="connsiteX2" fmla="*/ 276225 w 4381500"/>
                      <a:gd name="connsiteY2" fmla="*/ 0 h 1196340"/>
                      <a:gd name="connsiteX3" fmla="*/ 4381500 w 4381500"/>
                      <a:gd name="connsiteY3" fmla="*/ 0 h 1196340"/>
                      <a:gd name="connsiteX4" fmla="*/ 4196715 w 4381500"/>
                      <a:gd name="connsiteY4" fmla="*/ 1196340 h 1196340"/>
                      <a:gd name="connsiteX0" fmla="*/ 4105275 w 4381500"/>
                      <a:gd name="connsiteY0" fmla="*/ 1104900 h 1104900"/>
                      <a:gd name="connsiteX1" fmla="*/ 0 w 4381500"/>
                      <a:gd name="connsiteY1" fmla="*/ 1104900 h 1104900"/>
                      <a:gd name="connsiteX2" fmla="*/ 276225 w 4381500"/>
                      <a:gd name="connsiteY2" fmla="*/ 0 h 1104900"/>
                      <a:gd name="connsiteX3" fmla="*/ 4381500 w 4381500"/>
                      <a:gd name="connsiteY3" fmla="*/ 0 h 1104900"/>
                      <a:gd name="connsiteX0" fmla="*/ 0 w 4381500"/>
                      <a:gd name="connsiteY0" fmla="*/ 1104900 h 1104900"/>
                      <a:gd name="connsiteX1" fmla="*/ 276225 w 4381500"/>
                      <a:gd name="connsiteY1" fmla="*/ 0 h 1104900"/>
                      <a:gd name="connsiteX2" fmla="*/ 4381500 w 4381500"/>
                      <a:gd name="connsiteY2" fmla="*/ 0 h 11049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4381500" h="1104900">
                        <a:moveTo>
                          <a:pt x="0" y="1104900"/>
                        </a:moveTo>
                        <a:lnTo>
                          <a:pt x="276225" y="0"/>
                        </a:lnTo>
                        <a:lnTo>
                          <a:pt x="4381500" y="0"/>
                        </a:lnTo>
                      </a:path>
                    </a:pathLst>
                  </a:custGeom>
                  <a:noFill/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3" name="平行四边形 10"/>
                  <p:cNvSpPr/>
                  <p:nvPr/>
                </p:nvSpPr>
                <p:spPr>
                  <a:xfrm flipV="1">
                    <a:off x="6448274" y="747339"/>
                    <a:ext cx="1173713" cy="121444"/>
                  </a:xfrm>
                  <a:custGeom>
                    <a:avLst/>
                    <a:gdLst>
                      <a:gd name="connsiteX0" fmla="*/ 0 w 4381500"/>
                      <a:gd name="connsiteY0" fmla="*/ 1104900 h 1104900"/>
                      <a:gd name="connsiteX1" fmla="*/ 276225 w 4381500"/>
                      <a:gd name="connsiteY1" fmla="*/ 0 h 1104900"/>
                      <a:gd name="connsiteX2" fmla="*/ 4381500 w 4381500"/>
                      <a:gd name="connsiteY2" fmla="*/ 0 h 1104900"/>
                      <a:gd name="connsiteX3" fmla="*/ 4105275 w 4381500"/>
                      <a:gd name="connsiteY3" fmla="*/ 1104900 h 1104900"/>
                      <a:gd name="connsiteX4" fmla="*/ 0 w 4381500"/>
                      <a:gd name="connsiteY4" fmla="*/ 1104900 h 1104900"/>
                      <a:gd name="connsiteX0" fmla="*/ 4105275 w 4381500"/>
                      <a:gd name="connsiteY0" fmla="*/ 1104900 h 1196340"/>
                      <a:gd name="connsiteX1" fmla="*/ 0 w 4381500"/>
                      <a:gd name="connsiteY1" fmla="*/ 1104900 h 1196340"/>
                      <a:gd name="connsiteX2" fmla="*/ 276225 w 4381500"/>
                      <a:gd name="connsiteY2" fmla="*/ 0 h 1196340"/>
                      <a:gd name="connsiteX3" fmla="*/ 4381500 w 4381500"/>
                      <a:gd name="connsiteY3" fmla="*/ 0 h 1196340"/>
                      <a:gd name="connsiteX4" fmla="*/ 4196715 w 4381500"/>
                      <a:gd name="connsiteY4" fmla="*/ 1196340 h 1196340"/>
                      <a:gd name="connsiteX0" fmla="*/ 4105275 w 4381500"/>
                      <a:gd name="connsiteY0" fmla="*/ 1104900 h 1104900"/>
                      <a:gd name="connsiteX1" fmla="*/ 0 w 4381500"/>
                      <a:gd name="connsiteY1" fmla="*/ 1104900 h 1104900"/>
                      <a:gd name="connsiteX2" fmla="*/ 276225 w 4381500"/>
                      <a:gd name="connsiteY2" fmla="*/ 0 h 1104900"/>
                      <a:gd name="connsiteX3" fmla="*/ 4381500 w 4381500"/>
                      <a:gd name="connsiteY3" fmla="*/ 0 h 1104900"/>
                      <a:gd name="connsiteX0" fmla="*/ 0 w 4381500"/>
                      <a:gd name="connsiteY0" fmla="*/ 1104900 h 1104900"/>
                      <a:gd name="connsiteX1" fmla="*/ 276225 w 4381500"/>
                      <a:gd name="connsiteY1" fmla="*/ 0 h 1104900"/>
                      <a:gd name="connsiteX2" fmla="*/ 4381500 w 4381500"/>
                      <a:gd name="connsiteY2" fmla="*/ 0 h 11049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4381500" h="1104900">
                        <a:moveTo>
                          <a:pt x="0" y="1104900"/>
                        </a:moveTo>
                        <a:lnTo>
                          <a:pt x="276225" y="0"/>
                        </a:lnTo>
                        <a:lnTo>
                          <a:pt x="4381500" y="0"/>
                        </a:lnTo>
                      </a:path>
                    </a:pathLst>
                  </a:custGeom>
                  <a:noFill/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4" name="椭圆 23"/>
                  <p:cNvSpPr/>
                  <p:nvPr/>
                </p:nvSpPr>
                <p:spPr>
                  <a:xfrm>
                    <a:off x="6418621" y="715315"/>
                    <a:ext cx="68835" cy="68817"/>
                  </a:xfrm>
                  <a:prstGeom prst="ellipse">
                    <a:avLst/>
                  </a:prstGeom>
                  <a:solidFill>
                    <a:srgbClr val="1D273B"/>
                  </a:soli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77" name="组合 76"/>
              <p:cNvGrpSpPr/>
              <p:nvPr/>
            </p:nvGrpSpPr>
            <p:grpSpPr>
              <a:xfrm>
                <a:off x="6319254" y="2977503"/>
                <a:ext cx="6321926" cy="1375881"/>
                <a:chOff x="6319254" y="2977503"/>
                <a:chExt cx="6321926" cy="1375881"/>
              </a:xfrm>
            </p:grpSpPr>
            <p:sp>
              <p:nvSpPr>
                <p:cNvPr id="55" name="文本框 54"/>
                <p:cNvSpPr txBox="1"/>
                <p:nvPr/>
              </p:nvSpPr>
              <p:spPr>
                <a:xfrm>
                  <a:off x="6935063" y="3509667"/>
                  <a:ext cx="5706117" cy="75713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Wal-Mart entered the German market through purchase of 21 existing </a:t>
                  </a:r>
                  <a:r>
                    <a:rPr lang="en-US" altLang="zh-CN" i="1" dirty="0" err="1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Wertkauf</a:t>
                  </a:r>
                  <a:r>
                    <a:rPr lang="en-US" altLang="zh-CN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  stores.</a:t>
                  </a:r>
                </a:p>
              </p:txBody>
            </p:sp>
            <p:sp>
              <p:nvSpPr>
                <p:cNvPr id="44" name="文本框 11"/>
                <p:cNvSpPr txBox="1"/>
                <p:nvPr/>
              </p:nvSpPr>
              <p:spPr>
                <a:xfrm>
                  <a:off x="7641459" y="3192380"/>
                  <a:ext cx="1200917" cy="3693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1997</a:t>
                  </a:r>
                </a:p>
              </p:txBody>
            </p:sp>
            <p:grpSp>
              <p:nvGrpSpPr>
                <p:cNvPr id="73" name="组合 72"/>
                <p:cNvGrpSpPr/>
                <p:nvPr/>
              </p:nvGrpSpPr>
              <p:grpSpPr>
                <a:xfrm>
                  <a:off x="6319254" y="2977503"/>
                  <a:ext cx="4008535" cy="1375881"/>
                  <a:chOff x="6319254" y="2977503"/>
                  <a:chExt cx="4008535" cy="1375881"/>
                </a:xfrm>
              </p:grpSpPr>
              <p:sp>
                <p:nvSpPr>
                  <p:cNvPr id="53" name="平行四边形 10"/>
                  <p:cNvSpPr/>
                  <p:nvPr/>
                </p:nvSpPr>
                <p:spPr>
                  <a:xfrm flipV="1">
                    <a:off x="6353669" y="3011905"/>
                    <a:ext cx="3974120" cy="1303421"/>
                  </a:xfrm>
                  <a:custGeom>
                    <a:avLst/>
                    <a:gdLst>
                      <a:gd name="connsiteX0" fmla="*/ 0 w 4381500"/>
                      <a:gd name="connsiteY0" fmla="*/ 1104900 h 1104900"/>
                      <a:gd name="connsiteX1" fmla="*/ 276225 w 4381500"/>
                      <a:gd name="connsiteY1" fmla="*/ 0 h 1104900"/>
                      <a:gd name="connsiteX2" fmla="*/ 4381500 w 4381500"/>
                      <a:gd name="connsiteY2" fmla="*/ 0 h 1104900"/>
                      <a:gd name="connsiteX3" fmla="*/ 4105275 w 4381500"/>
                      <a:gd name="connsiteY3" fmla="*/ 1104900 h 1104900"/>
                      <a:gd name="connsiteX4" fmla="*/ 0 w 4381500"/>
                      <a:gd name="connsiteY4" fmla="*/ 1104900 h 1104900"/>
                      <a:gd name="connsiteX0" fmla="*/ 4105275 w 4381500"/>
                      <a:gd name="connsiteY0" fmla="*/ 1104900 h 1196340"/>
                      <a:gd name="connsiteX1" fmla="*/ 0 w 4381500"/>
                      <a:gd name="connsiteY1" fmla="*/ 1104900 h 1196340"/>
                      <a:gd name="connsiteX2" fmla="*/ 276225 w 4381500"/>
                      <a:gd name="connsiteY2" fmla="*/ 0 h 1196340"/>
                      <a:gd name="connsiteX3" fmla="*/ 4381500 w 4381500"/>
                      <a:gd name="connsiteY3" fmla="*/ 0 h 1196340"/>
                      <a:gd name="connsiteX4" fmla="*/ 4196715 w 4381500"/>
                      <a:gd name="connsiteY4" fmla="*/ 1196340 h 1196340"/>
                      <a:gd name="connsiteX0" fmla="*/ 4105275 w 4381500"/>
                      <a:gd name="connsiteY0" fmla="*/ 1104900 h 1104900"/>
                      <a:gd name="connsiteX1" fmla="*/ 0 w 4381500"/>
                      <a:gd name="connsiteY1" fmla="*/ 1104900 h 1104900"/>
                      <a:gd name="connsiteX2" fmla="*/ 276225 w 4381500"/>
                      <a:gd name="connsiteY2" fmla="*/ 0 h 1104900"/>
                      <a:gd name="connsiteX3" fmla="*/ 4381500 w 4381500"/>
                      <a:gd name="connsiteY3" fmla="*/ 0 h 1104900"/>
                      <a:gd name="connsiteX0" fmla="*/ 0 w 4381500"/>
                      <a:gd name="connsiteY0" fmla="*/ 1104900 h 1104900"/>
                      <a:gd name="connsiteX1" fmla="*/ 276225 w 4381500"/>
                      <a:gd name="connsiteY1" fmla="*/ 0 h 1104900"/>
                      <a:gd name="connsiteX2" fmla="*/ 4381500 w 4381500"/>
                      <a:gd name="connsiteY2" fmla="*/ 0 h 11049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4381500" h="1104900">
                        <a:moveTo>
                          <a:pt x="0" y="1104900"/>
                        </a:moveTo>
                        <a:lnTo>
                          <a:pt x="276225" y="0"/>
                        </a:lnTo>
                        <a:lnTo>
                          <a:pt x="4381500" y="0"/>
                        </a:lnTo>
                      </a:path>
                    </a:pathLst>
                  </a:custGeom>
                  <a:noFill/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56" name="椭圆 55"/>
                  <p:cNvSpPr/>
                  <p:nvPr/>
                </p:nvSpPr>
                <p:spPr>
                  <a:xfrm>
                    <a:off x="6319254" y="2977503"/>
                    <a:ext cx="68835" cy="68817"/>
                  </a:xfrm>
                  <a:prstGeom prst="ellipse">
                    <a:avLst/>
                  </a:prstGeom>
                  <a:solidFill>
                    <a:srgbClr val="1D273B"/>
                  </a:soli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7" name="椭圆 26"/>
                  <p:cNvSpPr/>
                  <p:nvPr/>
                </p:nvSpPr>
                <p:spPr>
                  <a:xfrm>
                    <a:off x="6817198" y="4284567"/>
                    <a:ext cx="68835" cy="68817"/>
                  </a:xfrm>
                  <a:prstGeom prst="ellipse">
                    <a:avLst/>
                  </a:prstGeom>
                  <a:solidFill>
                    <a:srgbClr val="1D273B"/>
                  </a:soli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8" name="平行四边形 10"/>
                  <p:cNvSpPr/>
                  <p:nvPr/>
                </p:nvSpPr>
                <p:spPr>
                  <a:xfrm>
                    <a:off x="6865144" y="3513223"/>
                    <a:ext cx="1759310" cy="779553"/>
                  </a:xfrm>
                  <a:custGeom>
                    <a:avLst/>
                    <a:gdLst>
                      <a:gd name="connsiteX0" fmla="*/ 0 w 4381500"/>
                      <a:gd name="connsiteY0" fmla="*/ 1104900 h 1104900"/>
                      <a:gd name="connsiteX1" fmla="*/ 276225 w 4381500"/>
                      <a:gd name="connsiteY1" fmla="*/ 0 h 1104900"/>
                      <a:gd name="connsiteX2" fmla="*/ 4381500 w 4381500"/>
                      <a:gd name="connsiteY2" fmla="*/ 0 h 1104900"/>
                      <a:gd name="connsiteX3" fmla="*/ 4105275 w 4381500"/>
                      <a:gd name="connsiteY3" fmla="*/ 1104900 h 1104900"/>
                      <a:gd name="connsiteX4" fmla="*/ 0 w 4381500"/>
                      <a:gd name="connsiteY4" fmla="*/ 1104900 h 1104900"/>
                      <a:gd name="connsiteX0" fmla="*/ 4105275 w 4381500"/>
                      <a:gd name="connsiteY0" fmla="*/ 1104900 h 1196340"/>
                      <a:gd name="connsiteX1" fmla="*/ 0 w 4381500"/>
                      <a:gd name="connsiteY1" fmla="*/ 1104900 h 1196340"/>
                      <a:gd name="connsiteX2" fmla="*/ 276225 w 4381500"/>
                      <a:gd name="connsiteY2" fmla="*/ 0 h 1196340"/>
                      <a:gd name="connsiteX3" fmla="*/ 4381500 w 4381500"/>
                      <a:gd name="connsiteY3" fmla="*/ 0 h 1196340"/>
                      <a:gd name="connsiteX4" fmla="*/ 4196715 w 4381500"/>
                      <a:gd name="connsiteY4" fmla="*/ 1196340 h 1196340"/>
                      <a:gd name="connsiteX0" fmla="*/ 4105275 w 4381500"/>
                      <a:gd name="connsiteY0" fmla="*/ 1104900 h 1104900"/>
                      <a:gd name="connsiteX1" fmla="*/ 0 w 4381500"/>
                      <a:gd name="connsiteY1" fmla="*/ 1104900 h 1104900"/>
                      <a:gd name="connsiteX2" fmla="*/ 276225 w 4381500"/>
                      <a:gd name="connsiteY2" fmla="*/ 0 h 1104900"/>
                      <a:gd name="connsiteX3" fmla="*/ 4381500 w 4381500"/>
                      <a:gd name="connsiteY3" fmla="*/ 0 h 1104900"/>
                      <a:gd name="connsiteX0" fmla="*/ 0 w 4381500"/>
                      <a:gd name="connsiteY0" fmla="*/ 1104900 h 1104900"/>
                      <a:gd name="connsiteX1" fmla="*/ 276225 w 4381500"/>
                      <a:gd name="connsiteY1" fmla="*/ 0 h 1104900"/>
                      <a:gd name="connsiteX2" fmla="*/ 4381500 w 4381500"/>
                      <a:gd name="connsiteY2" fmla="*/ 0 h 11049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4381500" h="1104900">
                        <a:moveTo>
                          <a:pt x="0" y="1104900"/>
                        </a:moveTo>
                        <a:lnTo>
                          <a:pt x="276225" y="0"/>
                        </a:lnTo>
                        <a:lnTo>
                          <a:pt x="4381500" y="0"/>
                        </a:lnTo>
                      </a:path>
                    </a:pathLst>
                  </a:custGeom>
                  <a:noFill/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43" name="平行四边形 10"/>
              <p:cNvSpPr/>
              <p:nvPr/>
            </p:nvSpPr>
            <p:spPr>
              <a:xfrm flipV="1">
                <a:off x="5588114" y="3037974"/>
                <a:ext cx="5625318" cy="2833437"/>
              </a:xfrm>
              <a:custGeom>
                <a:avLst/>
                <a:gdLst>
                  <a:gd name="connsiteX0" fmla="*/ 0 w 4381500"/>
                  <a:gd name="connsiteY0" fmla="*/ 1104900 h 1104900"/>
                  <a:gd name="connsiteX1" fmla="*/ 276225 w 4381500"/>
                  <a:gd name="connsiteY1" fmla="*/ 0 h 1104900"/>
                  <a:gd name="connsiteX2" fmla="*/ 4381500 w 4381500"/>
                  <a:gd name="connsiteY2" fmla="*/ 0 h 1104900"/>
                  <a:gd name="connsiteX3" fmla="*/ 4105275 w 4381500"/>
                  <a:gd name="connsiteY3" fmla="*/ 1104900 h 1104900"/>
                  <a:gd name="connsiteX4" fmla="*/ 0 w 4381500"/>
                  <a:gd name="connsiteY4" fmla="*/ 1104900 h 1104900"/>
                  <a:gd name="connsiteX0" fmla="*/ 4105275 w 4381500"/>
                  <a:gd name="connsiteY0" fmla="*/ 1104900 h 1196340"/>
                  <a:gd name="connsiteX1" fmla="*/ 0 w 4381500"/>
                  <a:gd name="connsiteY1" fmla="*/ 1104900 h 1196340"/>
                  <a:gd name="connsiteX2" fmla="*/ 276225 w 4381500"/>
                  <a:gd name="connsiteY2" fmla="*/ 0 h 1196340"/>
                  <a:gd name="connsiteX3" fmla="*/ 4381500 w 4381500"/>
                  <a:gd name="connsiteY3" fmla="*/ 0 h 1196340"/>
                  <a:gd name="connsiteX4" fmla="*/ 4196715 w 4381500"/>
                  <a:gd name="connsiteY4" fmla="*/ 1196340 h 1196340"/>
                  <a:gd name="connsiteX0" fmla="*/ 4105275 w 4381500"/>
                  <a:gd name="connsiteY0" fmla="*/ 1104900 h 1104900"/>
                  <a:gd name="connsiteX1" fmla="*/ 0 w 4381500"/>
                  <a:gd name="connsiteY1" fmla="*/ 1104900 h 1104900"/>
                  <a:gd name="connsiteX2" fmla="*/ 276225 w 4381500"/>
                  <a:gd name="connsiteY2" fmla="*/ 0 h 1104900"/>
                  <a:gd name="connsiteX3" fmla="*/ 4381500 w 4381500"/>
                  <a:gd name="connsiteY3" fmla="*/ 0 h 1104900"/>
                  <a:gd name="connsiteX0" fmla="*/ 0 w 4381500"/>
                  <a:gd name="connsiteY0" fmla="*/ 1104900 h 1104900"/>
                  <a:gd name="connsiteX1" fmla="*/ 276225 w 4381500"/>
                  <a:gd name="connsiteY1" fmla="*/ 0 h 1104900"/>
                  <a:gd name="connsiteX2" fmla="*/ 4381500 w 4381500"/>
                  <a:gd name="connsiteY2" fmla="*/ 0 h 1104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0" h="1104900">
                    <a:moveTo>
                      <a:pt x="0" y="1104900"/>
                    </a:moveTo>
                    <a:lnTo>
                      <a:pt x="276225" y="0"/>
                    </a:lnTo>
                    <a:lnTo>
                      <a:pt x="4381500" y="0"/>
                    </a:lnTo>
                  </a:path>
                </a:pathLst>
              </a:cu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75" name="组合 74"/>
              <p:cNvGrpSpPr/>
              <p:nvPr/>
            </p:nvGrpSpPr>
            <p:grpSpPr>
              <a:xfrm>
                <a:off x="6155259" y="5517937"/>
                <a:ext cx="5448031" cy="1075368"/>
                <a:chOff x="6155259" y="5517937"/>
                <a:chExt cx="5448031" cy="1075368"/>
              </a:xfrm>
            </p:grpSpPr>
            <p:sp>
              <p:nvSpPr>
                <p:cNvPr id="66" name="文本框 53"/>
                <p:cNvSpPr txBox="1"/>
                <p:nvPr/>
              </p:nvSpPr>
              <p:spPr>
                <a:xfrm>
                  <a:off x="7420911" y="5517937"/>
                  <a:ext cx="1200917" cy="3693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2006</a:t>
                  </a:r>
                  <a:endParaRPr lang="zh-CN" altLang="en-US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7" name="文本框 51"/>
                <p:cNvSpPr txBox="1"/>
                <p:nvPr/>
              </p:nvSpPr>
              <p:spPr>
                <a:xfrm>
                  <a:off x="6741594" y="5856304"/>
                  <a:ext cx="4861696" cy="72898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Wal-Mart sold its assets to its German competitor Metro and left the market.</a:t>
                  </a:r>
                </a:p>
              </p:txBody>
            </p:sp>
            <p:sp>
              <p:nvSpPr>
                <p:cNvPr id="57" name="平行四边形 10"/>
                <p:cNvSpPr/>
                <p:nvPr/>
              </p:nvSpPr>
              <p:spPr>
                <a:xfrm>
                  <a:off x="6199621" y="5712369"/>
                  <a:ext cx="1173713" cy="121444"/>
                </a:xfrm>
                <a:custGeom>
                  <a:avLst/>
                  <a:gdLst>
                    <a:gd name="connsiteX0" fmla="*/ 0 w 4381500"/>
                    <a:gd name="connsiteY0" fmla="*/ 1104900 h 1104900"/>
                    <a:gd name="connsiteX1" fmla="*/ 276225 w 4381500"/>
                    <a:gd name="connsiteY1" fmla="*/ 0 h 1104900"/>
                    <a:gd name="connsiteX2" fmla="*/ 4381500 w 4381500"/>
                    <a:gd name="connsiteY2" fmla="*/ 0 h 1104900"/>
                    <a:gd name="connsiteX3" fmla="*/ 4105275 w 4381500"/>
                    <a:gd name="connsiteY3" fmla="*/ 1104900 h 1104900"/>
                    <a:gd name="connsiteX4" fmla="*/ 0 w 4381500"/>
                    <a:gd name="connsiteY4" fmla="*/ 1104900 h 1104900"/>
                    <a:gd name="connsiteX0" fmla="*/ 4105275 w 4381500"/>
                    <a:gd name="connsiteY0" fmla="*/ 1104900 h 1196340"/>
                    <a:gd name="connsiteX1" fmla="*/ 0 w 4381500"/>
                    <a:gd name="connsiteY1" fmla="*/ 1104900 h 1196340"/>
                    <a:gd name="connsiteX2" fmla="*/ 276225 w 4381500"/>
                    <a:gd name="connsiteY2" fmla="*/ 0 h 1196340"/>
                    <a:gd name="connsiteX3" fmla="*/ 4381500 w 4381500"/>
                    <a:gd name="connsiteY3" fmla="*/ 0 h 1196340"/>
                    <a:gd name="connsiteX4" fmla="*/ 4196715 w 4381500"/>
                    <a:gd name="connsiteY4" fmla="*/ 1196340 h 1196340"/>
                    <a:gd name="connsiteX0" fmla="*/ 4105275 w 4381500"/>
                    <a:gd name="connsiteY0" fmla="*/ 1104900 h 1104900"/>
                    <a:gd name="connsiteX1" fmla="*/ 0 w 4381500"/>
                    <a:gd name="connsiteY1" fmla="*/ 1104900 h 1104900"/>
                    <a:gd name="connsiteX2" fmla="*/ 276225 w 4381500"/>
                    <a:gd name="connsiteY2" fmla="*/ 0 h 1104900"/>
                    <a:gd name="connsiteX3" fmla="*/ 4381500 w 4381500"/>
                    <a:gd name="connsiteY3" fmla="*/ 0 h 1104900"/>
                    <a:gd name="connsiteX0" fmla="*/ 0 w 4381500"/>
                    <a:gd name="connsiteY0" fmla="*/ 1104900 h 1104900"/>
                    <a:gd name="connsiteX1" fmla="*/ 276225 w 4381500"/>
                    <a:gd name="connsiteY1" fmla="*/ 0 h 1104900"/>
                    <a:gd name="connsiteX2" fmla="*/ 4381500 w 4381500"/>
                    <a:gd name="connsiteY2" fmla="*/ 0 h 11049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381500" h="1104900">
                      <a:moveTo>
                        <a:pt x="0" y="1104900"/>
                      </a:moveTo>
                      <a:lnTo>
                        <a:pt x="276225" y="0"/>
                      </a:lnTo>
                      <a:lnTo>
                        <a:pt x="4381500" y="0"/>
                      </a:lnTo>
                    </a:path>
                  </a:pathLst>
                </a:custGeom>
                <a:no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4" name="椭圆 63"/>
                <p:cNvSpPr/>
                <p:nvPr/>
              </p:nvSpPr>
              <p:spPr>
                <a:xfrm>
                  <a:off x="6155259" y="5816956"/>
                  <a:ext cx="68835" cy="68817"/>
                </a:xfrm>
                <a:prstGeom prst="ellipse">
                  <a:avLst/>
                </a:prstGeom>
                <a:solidFill>
                  <a:srgbClr val="1D273B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5" name="椭圆 64"/>
                <p:cNvSpPr/>
                <p:nvPr/>
              </p:nvSpPr>
              <p:spPr>
                <a:xfrm>
                  <a:off x="6508185" y="5832997"/>
                  <a:ext cx="68835" cy="68817"/>
                </a:xfrm>
                <a:prstGeom prst="ellipse">
                  <a:avLst/>
                </a:prstGeom>
                <a:solidFill>
                  <a:srgbClr val="1D273B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8" name="平行四边形 10"/>
                <p:cNvSpPr/>
                <p:nvPr/>
              </p:nvSpPr>
              <p:spPr>
                <a:xfrm flipV="1">
                  <a:off x="6552548" y="5888831"/>
                  <a:ext cx="4179620" cy="704474"/>
                </a:xfrm>
                <a:custGeom>
                  <a:avLst/>
                  <a:gdLst>
                    <a:gd name="connsiteX0" fmla="*/ 0 w 4381500"/>
                    <a:gd name="connsiteY0" fmla="*/ 1104900 h 1104900"/>
                    <a:gd name="connsiteX1" fmla="*/ 276225 w 4381500"/>
                    <a:gd name="connsiteY1" fmla="*/ 0 h 1104900"/>
                    <a:gd name="connsiteX2" fmla="*/ 4381500 w 4381500"/>
                    <a:gd name="connsiteY2" fmla="*/ 0 h 1104900"/>
                    <a:gd name="connsiteX3" fmla="*/ 4105275 w 4381500"/>
                    <a:gd name="connsiteY3" fmla="*/ 1104900 h 1104900"/>
                    <a:gd name="connsiteX4" fmla="*/ 0 w 4381500"/>
                    <a:gd name="connsiteY4" fmla="*/ 1104900 h 1104900"/>
                    <a:gd name="connsiteX0" fmla="*/ 4105275 w 4381500"/>
                    <a:gd name="connsiteY0" fmla="*/ 1104900 h 1196340"/>
                    <a:gd name="connsiteX1" fmla="*/ 0 w 4381500"/>
                    <a:gd name="connsiteY1" fmla="*/ 1104900 h 1196340"/>
                    <a:gd name="connsiteX2" fmla="*/ 276225 w 4381500"/>
                    <a:gd name="connsiteY2" fmla="*/ 0 h 1196340"/>
                    <a:gd name="connsiteX3" fmla="*/ 4381500 w 4381500"/>
                    <a:gd name="connsiteY3" fmla="*/ 0 h 1196340"/>
                    <a:gd name="connsiteX4" fmla="*/ 4196715 w 4381500"/>
                    <a:gd name="connsiteY4" fmla="*/ 1196340 h 1196340"/>
                    <a:gd name="connsiteX0" fmla="*/ 4105275 w 4381500"/>
                    <a:gd name="connsiteY0" fmla="*/ 1104900 h 1104900"/>
                    <a:gd name="connsiteX1" fmla="*/ 0 w 4381500"/>
                    <a:gd name="connsiteY1" fmla="*/ 1104900 h 1104900"/>
                    <a:gd name="connsiteX2" fmla="*/ 276225 w 4381500"/>
                    <a:gd name="connsiteY2" fmla="*/ 0 h 1104900"/>
                    <a:gd name="connsiteX3" fmla="*/ 4381500 w 4381500"/>
                    <a:gd name="connsiteY3" fmla="*/ 0 h 1104900"/>
                    <a:gd name="connsiteX0" fmla="*/ 0 w 4381500"/>
                    <a:gd name="connsiteY0" fmla="*/ 1104900 h 1104900"/>
                    <a:gd name="connsiteX1" fmla="*/ 276225 w 4381500"/>
                    <a:gd name="connsiteY1" fmla="*/ 0 h 1104900"/>
                    <a:gd name="connsiteX2" fmla="*/ 4381500 w 4381500"/>
                    <a:gd name="connsiteY2" fmla="*/ 0 h 11049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381500" h="1104900">
                      <a:moveTo>
                        <a:pt x="0" y="1104900"/>
                      </a:moveTo>
                      <a:lnTo>
                        <a:pt x="276225" y="0"/>
                      </a:lnTo>
                      <a:lnTo>
                        <a:pt x="4381500" y="0"/>
                      </a:lnTo>
                    </a:path>
                  </a:pathLst>
                </a:custGeom>
                <a:noFill/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xmlns="" val="1655091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1"/>
          </p:nvPr>
        </p:nvSpPr>
        <p:spPr>
          <a:xfrm>
            <a:off x="2592283" y="240631"/>
            <a:ext cx="7578412" cy="622355"/>
          </a:xfrm>
        </p:spPr>
        <p:txBody>
          <a:bodyPr>
            <a:noAutofit/>
          </a:bodyPr>
          <a:lstStyle/>
          <a:p>
            <a:r>
              <a:rPr kumimoji="1" lang="en-US" altLang="zh-CN" sz="3200" b="1" dirty="0" smtClean="0">
                <a:latin typeface="华文细黑" pitchFamily="2" charset="-122"/>
                <a:ea typeface="华文细黑" pitchFamily="2" charset="-122"/>
              </a:rPr>
              <a:t>The Six Dimensions of National Culture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>
          <a:xfrm>
            <a:off x="7805967" y="872573"/>
            <a:ext cx="4668465" cy="421829"/>
          </a:xfrm>
        </p:spPr>
        <p:txBody>
          <a:bodyPr/>
          <a:lstStyle/>
          <a:p>
            <a:r>
              <a:rPr lang="en-US" altLang="zh-CN" dirty="0" smtClean="0"/>
              <a:t>(</a:t>
            </a:r>
            <a:r>
              <a:rPr lang="en-US" altLang="zh-CN" dirty="0" err="1" smtClean="0"/>
              <a:t>Hofstede</a:t>
            </a:r>
            <a:r>
              <a:rPr lang="en-US" altLang="zh-CN" dirty="0" smtClean="0"/>
              <a:t> Insights, 2017)</a:t>
            </a:r>
          </a:p>
          <a:p>
            <a:endParaRPr lang="en-US" altLang="zh-CN" dirty="0" smtClean="0"/>
          </a:p>
        </p:txBody>
      </p:sp>
      <p:graphicFrame>
        <p:nvGraphicFramePr>
          <p:cNvPr id="13" name="图表 12"/>
          <p:cNvGraphicFramePr/>
          <p:nvPr/>
        </p:nvGraphicFramePr>
        <p:xfrm>
          <a:off x="3062789" y="1566406"/>
          <a:ext cx="9353800" cy="5291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137" name="组合 136"/>
          <p:cNvGrpSpPr/>
          <p:nvPr/>
        </p:nvGrpSpPr>
        <p:grpSpPr>
          <a:xfrm rot="13875926">
            <a:off x="173668" y="1458615"/>
            <a:ext cx="3056119" cy="3160052"/>
            <a:chOff x="4695692" y="1712611"/>
            <a:chExt cx="2576204" cy="2523967"/>
          </a:xfrm>
        </p:grpSpPr>
        <p:sp>
          <p:nvSpPr>
            <p:cNvPr id="138" name="椭圆形标注 137"/>
            <p:cNvSpPr/>
            <p:nvPr/>
          </p:nvSpPr>
          <p:spPr>
            <a:xfrm rot="2700000">
              <a:off x="4721810" y="1686493"/>
              <a:ext cx="2523967" cy="2576204"/>
            </a:xfrm>
            <a:prstGeom prst="wedgeEllipseCallout">
              <a:avLst>
                <a:gd name="adj1" fmla="val -75030"/>
                <a:gd name="adj2" fmla="val 11147"/>
              </a:avLst>
            </a:prstGeom>
            <a:solidFill>
              <a:srgbClr val="48CAD8">
                <a:alpha val="1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9" name="组合 29"/>
            <p:cNvGrpSpPr/>
            <p:nvPr/>
          </p:nvGrpSpPr>
          <p:grpSpPr>
            <a:xfrm rot="1800000">
              <a:off x="4953908" y="1969062"/>
              <a:ext cx="2059769" cy="2003987"/>
              <a:chOff x="6829305" y="2189654"/>
              <a:chExt cx="4286370" cy="4170287"/>
            </a:xfrm>
          </p:grpSpPr>
          <p:grpSp>
            <p:nvGrpSpPr>
              <p:cNvPr id="140" name="Group 6"/>
              <p:cNvGrpSpPr>
                <a:grpSpLocks noChangeAspect="1"/>
              </p:cNvGrpSpPr>
              <p:nvPr/>
            </p:nvGrpSpPr>
            <p:grpSpPr bwMode="auto">
              <a:xfrm>
                <a:off x="7056033" y="2350510"/>
                <a:ext cx="3832914" cy="3832915"/>
                <a:chOff x="4953000" y="0"/>
                <a:chExt cx="288" cy="288"/>
              </a:xfrm>
            </p:grpSpPr>
            <p:sp>
              <p:nvSpPr>
                <p:cNvPr id="230" name="Oval 7"/>
                <p:cNvSpPr>
                  <a:spLocks noChangeAspect="1" noChangeArrowheads="1"/>
                </p:cNvSpPr>
                <p:nvPr/>
              </p:nvSpPr>
              <p:spPr bwMode="auto">
                <a:xfrm>
                  <a:off x="4953000" y="0"/>
                  <a:ext cx="288" cy="2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0">
                      <a:solidFill>
                        <a:srgbClr val="FFFFFF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31" name="Freeform 8"/>
                <p:cNvSpPr>
                  <a:spLocks noChangeAspect="1"/>
                </p:cNvSpPr>
                <p:nvPr/>
              </p:nvSpPr>
              <p:spPr bwMode="auto">
                <a:xfrm>
                  <a:off x="4953105" y="7"/>
                  <a:ext cx="178" cy="275"/>
                </a:xfrm>
                <a:custGeom>
                  <a:avLst/>
                  <a:gdLst>
                    <a:gd name="T0" fmla="*/ 351 w 1065"/>
                    <a:gd name="T1" fmla="*/ 1042 h 1649"/>
                    <a:gd name="T2" fmla="*/ 621 w 1065"/>
                    <a:gd name="T3" fmla="*/ 925 h 1649"/>
                    <a:gd name="T4" fmla="*/ 535 w 1065"/>
                    <a:gd name="T5" fmla="*/ 907 h 1649"/>
                    <a:gd name="T6" fmla="*/ 554 w 1065"/>
                    <a:gd name="T7" fmla="*/ 796 h 1649"/>
                    <a:gd name="T8" fmla="*/ 517 w 1065"/>
                    <a:gd name="T9" fmla="*/ 870 h 1649"/>
                    <a:gd name="T10" fmla="*/ 474 w 1065"/>
                    <a:gd name="T11" fmla="*/ 919 h 1649"/>
                    <a:gd name="T12" fmla="*/ 498 w 1065"/>
                    <a:gd name="T13" fmla="*/ 980 h 1649"/>
                    <a:gd name="T14" fmla="*/ 412 w 1065"/>
                    <a:gd name="T15" fmla="*/ 968 h 1649"/>
                    <a:gd name="T16" fmla="*/ 345 w 1065"/>
                    <a:gd name="T17" fmla="*/ 925 h 1649"/>
                    <a:gd name="T18" fmla="*/ 240 w 1065"/>
                    <a:gd name="T19" fmla="*/ 974 h 1649"/>
                    <a:gd name="T20" fmla="*/ 136 w 1065"/>
                    <a:gd name="T21" fmla="*/ 931 h 1649"/>
                    <a:gd name="T22" fmla="*/ 191 w 1065"/>
                    <a:gd name="T23" fmla="*/ 839 h 1649"/>
                    <a:gd name="T24" fmla="*/ 314 w 1065"/>
                    <a:gd name="T25" fmla="*/ 717 h 1649"/>
                    <a:gd name="T26" fmla="*/ 369 w 1065"/>
                    <a:gd name="T27" fmla="*/ 680 h 1649"/>
                    <a:gd name="T28" fmla="*/ 351 w 1065"/>
                    <a:gd name="T29" fmla="*/ 613 h 1649"/>
                    <a:gd name="T30" fmla="*/ 345 w 1065"/>
                    <a:gd name="T31" fmla="*/ 674 h 1649"/>
                    <a:gd name="T32" fmla="*/ 289 w 1065"/>
                    <a:gd name="T33" fmla="*/ 686 h 1649"/>
                    <a:gd name="T34" fmla="*/ 289 w 1065"/>
                    <a:gd name="T35" fmla="*/ 619 h 1649"/>
                    <a:gd name="T36" fmla="*/ 400 w 1065"/>
                    <a:gd name="T37" fmla="*/ 502 h 1649"/>
                    <a:gd name="T38" fmla="*/ 394 w 1065"/>
                    <a:gd name="T39" fmla="*/ 564 h 1649"/>
                    <a:gd name="T40" fmla="*/ 437 w 1065"/>
                    <a:gd name="T41" fmla="*/ 558 h 1649"/>
                    <a:gd name="T42" fmla="*/ 455 w 1065"/>
                    <a:gd name="T43" fmla="*/ 490 h 1649"/>
                    <a:gd name="T44" fmla="*/ 486 w 1065"/>
                    <a:gd name="T45" fmla="*/ 398 h 1649"/>
                    <a:gd name="T46" fmla="*/ 517 w 1065"/>
                    <a:gd name="T47" fmla="*/ 361 h 1649"/>
                    <a:gd name="T48" fmla="*/ 474 w 1065"/>
                    <a:gd name="T49" fmla="*/ 312 h 1649"/>
                    <a:gd name="T50" fmla="*/ 406 w 1065"/>
                    <a:gd name="T51" fmla="*/ 239 h 1649"/>
                    <a:gd name="T52" fmla="*/ 376 w 1065"/>
                    <a:gd name="T53" fmla="*/ 122 h 1649"/>
                    <a:gd name="T54" fmla="*/ 154 w 1065"/>
                    <a:gd name="T55" fmla="*/ 55 h 1649"/>
                    <a:gd name="T56" fmla="*/ 203 w 1065"/>
                    <a:gd name="T57" fmla="*/ 12 h 1649"/>
                    <a:gd name="T58" fmla="*/ 388 w 1065"/>
                    <a:gd name="T59" fmla="*/ 6 h 1649"/>
                    <a:gd name="T60" fmla="*/ 363 w 1065"/>
                    <a:gd name="T61" fmla="*/ 31 h 1649"/>
                    <a:gd name="T62" fmla="*/ 572 w 1065"/>
                    <a:gd name="T63" fmla="*/ 49 h 1649"/>
                    <a:gd name="T64" fmla="*/ 732 w 1065"/>
                    <a:gd name="T65" fmla="*/ 122 h 1649"/>
                    <a:gd name="T66" fmla="*/ 837 w 1065"/>
                    <a:gd name="T67" fmla="*/ 202 h 1649"/>
                    <a:gd name="T68" fmla="*/ 960 w 1065"/>
                    <a:gd name="T69" fmla="*/ 355 h 1649"/>
                    <a:gd name="T70" fmla="*/ 1033 w 1065"/>
                    <a:gd name="T71" fmla="*/ 496 h 1649"/>
                    <a:gd name="T72" fmla="*/ 1052 w 1065"/>
                    <a:gd name="T73" fmla="*/ 607 h 1649"/>
                    <a:gd name="T74" fmla="*/ 1052 w 1065"/>
                    <a:gd name="T75" fmla="*/ 760 h 1649"/>
                    <a:gd name="T76" fmla="*/ 978 w 1065"/>
                    <a:gd name="T77" fmla="*/ 803 h 1649"/>
                    <a:gd name="T78" fmla="*/ 751 w 1065"/>
                    <a:gd name="T79" fmla="*/ 925 h 1649"/>
                    <a:gd name="T80" fmla="*/ 843 w 1065"/>
                    <a:gd name="T81" fmla="*/ 944 h 1649"/>
                    <a:gd name="T82" fmla="*/ 788 w 1065"/>
                    <a:gd name="T83" fmla="*/ 1146 h 1649"/>
                    <a:gd name="T84" fmla="*/ 824 w 1065"/>
                    <a:gd name="T85" fmla="*/ 1152 h 1649"/>
                    <a:gd name="T86" fmla="*/ 849 w 1065"/>
                    <a:gd name="T87" fmla="*/ 1225 h 1649"/>
                    <a:gd name="T88" fmla="*/ 671 w 1065"/>
                    <a:gd name="T89" fmla="*/ 1532 h 1649"/>
                    <a:gd name="T90" fmla="*/ 609 w 1065"/>
                    <a:gd name="T91" fmla="*/ 1599 h 1649"/>
                    <a:gd name="T92" fmla="*/ 406 w 1065"/>
                    <a:gd name="T93" fmla="*/ 1599 h 1649"/>
                    <a:gd name="T94" fmla="*/ 369 w 1065"/>
                    <a:gd name="T95" fmla="*/ 1421 h 1649"/>
                    <a:gd name="T96" fmla="*/ 197 w 1065"/>
                    <a:gd name="T97" fmla="*/ 1409 h 1649"/>
                    <a:gd name="T98" fmla="*/ 19 w 1065"/>
                    <a:gd name="T99" fmla="*/ 1213 h 1649"/>
                    <a:gd name="T100" fmla="*/ 160 w 1065"/>
                    <a:gd name="T101" fmla="*/ 1029 h 16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065" h="1649">
                      <a:moveTo>
                        <a:pt x="160" y="1029"/>
                      </a:moveTo>
                      <a:lnTo>
                        <a:pt x="173" y="1035"/>
                      </a:lnTo>
                      <a:lnTo>
                        <a:pt x="345" y="1005"/>
                      </a:lnTo>
                      <a:lnTo>
                        <a:pt x="351" y="1042"/>
                      </a:lnTo>
                      <a:lnTo>
                        <a:pt x="468" y="1060"/>
                      </a:lnTo>
                      <a:lnTo>
                        <a:pt x="474" y="1048"/>
                      </a:lnTo>
                      <a:lnTo>
                        <a:pt x="621" y="993"/>
                      </a:lnTo>
                      <a:lnTo>
                        <a:pt x="621" y="925"/>
                      </a:lnTo>
                      <a:lnTo>
                        <a:pt x="572" y="950"/>
                      </a:lnTo>
                      <a:lnTo>
                        <a:pt x="542" y="956"/>
                      </a:lnTo>
                      <a:lnTo>
                        <a:pt x="523" y="931"/>
                      </a:lnTo>
                      <a:lnTo>
                        <a:pt x="535" y="907"/>
                      </a:lnTo>
                      <a:lnTo>
                        <a:pt x="628" y="833"/>
                      </a:lnTo>
                      <a:lnTo>
                        <a:pt x="578" y="796"/>
                      </a:lnTo>
                      <a:lnTo>
                        <a:pt x="572" y="772"/>
                      </a:lnTo>
                      <a:lnTo>
                        <a:pt x="554" y="796"/>
                      </a:lnTo>
                      <a:lnTo>
                        <a:pt x="578" y="815"/>
                      </a:lnTo>
                      <a:lnTo>
                        <a:pt x="560" y="821"/>
                      </a:lnTo>
                      <a:lnTo>
                        <a:pt x="535" y="809"/>
                      </a:lnTo>
                      <a:lnTo>
                        <a:pt x="517" y="870"/>
                      </a:lnTo>
                      <a:lnTo>
                        <a:pt x="529" y="901"/>
                      </a:lnTo>
                      <a:lnTo>
                        <a:pt x="498" y="907"/>
                      </a:lnTo>
                      <a:lnTo>
                        <a:pt x="492" y="925"/>
                      </a:lnTo>
                      <a:lnTo>
                        <a:pt x="474" y="919"/>
                      </a:lnTo>
                      <a:lnTo>
                        <a:pt x="480" y="937"/>
                      </a:lnTo>
                      <a:lnTo>
                        <a:pt x="474" y="950"/>
                      </a:lnTo>
                      <a:lnTo>
                        <a:pt x="498" y="974"/>
                      </a:lnTo>
                      <a:lnTo>
                        <a:pt x="498" y="980"/>
                      </a:lnTo>
                      <a:lnTo>
                        <a:pt x="363" y="888"/>
                      </a:lnTo>
                      <a:lnTo>
                        <a:pt x="363" y="907"/>
                      </a:lnTo>
                      <a:lnTo>
                        <a:pt x="431" y="968"/>
                      </a:lnTo>
                      <a:lnTo>
                        <a:pt x="412" y="968"/>
                      </a:lnTo>
                      <a:lnTo>
                        <a:pt x="412" y="980"/>
                      </a:lnTo>
                      <a:lnTo>
                        <a:pt x="400" y="986"/>
                      </a:lnTo>
                      <a:lnTo>
                        <a:pt x="400" y="962"/>
                      </a:lnTo>
                      <a:lnTo>
                        <a:pt x="345" y="925"/>
                      </a:lnTo>
                      <a:lnTo>
                        <a:pt x="326" y="919"/>
                      </a:lnTo>
                      <a:lnTo>
                        <a:pt x="265" y="944"/>
                      </a:lnTo>
                      <a:lnTo>
                        <a:pt x="265" y="956"/>
                      </a:lnTo>
                      <a:lnTo>
                        <a:pt x="240" y="974"/>
                      </a:lnTo>
                      <a:lnTo>
                        <a:pt x="222" y="1005"/>
                      </a:lnTo>
                      <a:lnTo>
                        <a:pt x="166" y="1023"/>
                      </a:lnTo>
                      <a:lnTo>
                        <a:pt x="130" y="1011"/>
                      </a:lnTo>
                      <a:lnTo>
                        <a:pt x="136" y="931"/>
                      </a:lnTo>
                      <a:lnTo>
                        <a:pt x="173" y="913"/>
                      </a:lnTo>
                      <a:lnTo>
                        <a:pt x="216" y="913"/>
                      </a:lnTo>
                      <a:lnTo>
                        <a:pt x="216" y="882"/>
                      </a:lnTo>
                      <a:lnTo>
                        <a:pt x="191" y="839"/>
                      </a:lnTo>
                      <a:lnTo>
                        <a:pt x="259" y="815"/>
                      </a:lnTo>
                      <a:lnTo>
                        <a:pt x="296" y="760"/>
                      </a:lnTo>
                      <a:lnTo>
                        <a:pt x="296" y="711"/>
                      </a:lnTo>
                      <a:lnTo>
                        <a:pt x="314" y="717"/>
                      </a:lnTo>
                      <a:lnTo>
                        <a:pt x="314" y="754"/>
                      </a:lnTo>
                      <a:lnTo>
                        <a:pt x="388" y="717"/>
                      </a:lnTo>
                      <a:lnTo>
                        <a:pt x="394" y="680"/>
                      </a:lnTo>
                      <a:lnTo>
                        <a:pt x="369" y="680"/>
                      </a:lnTo>
                      <a:lnTo>
                        <a:pt x="400" y="656"/>
                      </a:lnTo>
                      <a:lnTo>
                        <a:pt x="400" y="637"/>
                      </a:lnTo>
                      <a:lnTo>
                        <a:pt x="363" y="656"/>
                      </a:lnTo>
                      <a:lnTo>
                        <a:pt x="351" y="613"/>
                      </a:lnTo>
                      <a:lnTo>
                        <a:pt x="357" y="576"/>
                      </a:lnTo>
                      <a:lnTo>
                        <a:pt x="345" y="564"/>
                      </a:lnTo>
                      <a:lnTo>
                        <a:pt x="332" y="637"/>
                      </a:lnTo>
                      <a:lnTo>
                        <a:pt x="345" y="674"/>
                      </a:lnTo>
                      <a:lnTo>
                        <a:pt x="345" y="711"/>
                      </a:lnTo>
                      <a:lnTo>
                        <a:pt x="320" y="729"/>
                      </a:lnTo>
                      <a:lnTo>
                        <a:pt x="308" y="686"/>
                      </a:lnTo>
                      <a:lnTo>
                        <a:pt x="289" y="686"/>
                      </a:lnTo>
                      <a:lnTo>
                        <a:pt x="283" y="711"/>
                      </a:lnTo>
                      <a:lnTo>
                        <a:pt x="265" y="711"/>
                      </a:lnTo>
                      <a:lnTo>
                        <a:pt x="265" y="668"/>
                      </a:lnTo>
                      <a:lnTo>
                        <a:pt x="289" y="619"/>
                      </a:lnTo>
                      <a:lnTo>
                        <a:pt x="289" y="539"/>
                      </a:lnTo>
                      <a:lnTo>
                        <a:pt x="339" y="490"/>
                      </a:lnTo>
                      <a:lnTo>
                        <a:pt x="388" y="508"/>
                      </a:lnTo>
                      <a:lnTo>
                        <a:pt x="400" y="502"/>
                      </a:lnTo>
                      <a:lnTo>
                        <a:pt x="437" y="521"/>
                      </a:lnTo>
                      <a:lnTo>
                        <a:pt x="437" y="539"/>
                      </a:lnTo>
                      <a:lnTo>
                        <a:pt x="388" y="545"/>
                      </a:lnTo>
                      <a:lnTo>
                        <a:pt x="394" y="564"/>
                      </a:lnTo>
                      <a:lnTo>
                        <a:pt x="425" y="558"/>
                      </a:lnTo>
                      <a:lnTo>
                        <a:pt x="431" y="570"/>
                      </a:lnTo>
                      <a:lnTo>
                        <a:pt x="443" y="570"/>
                      </a:lnTo>
                      <a:lnTo>
                        <a:pt x="437" y="558"/>
                      </a:lnTo>
                      <a:lnTo>
                        <a:pt x="455" y="558"/>
                      </a:lnTo>
                      <a:lnTo>
                        <a:pt x="455" y="515"/>
                      </a:lnTo>
                      <a:lnTo>
                        <a:pt x="443" y="508"/>
                      </a:lnTo>
                      <a:lnTo>
                        <a:pt x="455" y="490"/>
                      </a:lnTo>
                      <a:lnTo>
                        <a:pt x="468" y="508"/>
                      </a:lnTo>
                      <a:lnTo>
                        <a:pt x="486" y="435"/>
                      </a:lnTo>
                      <a:lnTo>
                        <a:pt x="462" y="417"/>
                      </a:lnTo>
                      <a:lnTo>
                        <a:pt x="486" y="398"/>
                      </a:lnTo>
                      <a:lnTo>
                        <a:pt x="449" y="368"/>
                      </a:lnTo>
                      <a:lnTo>
                        <a:pt x="449" y="355"/>
                      </a:lnTo>
                      <a:lnTo>
                        <a:pt x="535" y="392"/>
                      </a:lnTo>
                      <a:lnTo>
                        <a:pt x="517" y="361"/>
                      </a:lnTo>
                      <a:lnTo>
                        <a:pt x="511" y="368"/>
                      </a:lnTo>
                      <a:lnTo>
                        <a:pt x="455" y="325"/>
                      </a:lnTo>
                      <a:lnTo>
                        <a:pt x="474" y="319"/>
                      </a:lnTo>
                      <a:lnTo>
                        <a:pt x="474" y="312"/>
                      </a:lnTo>
                      <a:lnTo>
                        <a:pt x="455" y="306"/>
                      </a:lnTo>
                      <a:lnTo>
                        <a:pt x="425" y="263"/>
                      </a:lnTo>
                      <a:lnTo>
                        <a:pt x="425" y="245"/>
                      </a:lnTo>
                      <a:lnTo>
                        <a:pt x="406" y="239"/>
                      </a:lnTo>
                      <a:lnTo>
                        <a:pt x="388" y="220"/>
                      </a:lnTo>
                      <a:lnTo>
                        <a:pt x="412" y="202"/>
                      </a:lnTo>
                      <a:lnTo>
                        <a:pt x="412" y="171"/>
                      </a:lnTo>
                      <a:lnTo>
                        <a:pt x="376" y="122"/>
                      </a:lnTo>
                      <a:lnTo>
                        <a:pt x="351" y="122"/>
                      </a:lnTo>
                      <a:lnTo>
                        <a:pt x="339" y="104"/>
                      </a:lnTo>
                      <a:lnTo>
                        <a:pt x="179" y="55"/>
                      </a:lnTo>
                      <a:lnTo>
                        <a:pt x="154" y="55"/>
                      </a:lnTo>
                      <a:lnTo>
                        <a:pt x="142" y="43"/>
                      </a:lnTo>
                      <a:lnTo>
                        <a:pt x="148" y="31"/>
                      </a:lnTo>
                      <a:lnTo>
                        <a:pt x="191" y="37"/>
                      </a:lnTo>
                      <a:lnTo>
                        <a:pt x="203" y="12"/>
                      </a:lnTo>
                      <a:lnTo>
                        <a:pt x="314" y="24"/>
                      </a:lnTo>
                      <a:lnTo>
                        <a:pt x="339" y="0"/>
                      </a:lnTo>
                      <a:lnTo>
                        <a:pt x="388" y="0"/>
                      </a:lnTo>
                      <a:lnTo>
                        <a:pt x="388" y="6"/>
                      </a:lnTo>
                      <a:lnTo>
                        <a:pt x="357" y="12"/>
                      </a:lnTo>
                      <a:lnTo>
                        <a:pt x="332" y="24"/>
                      </a:lnTo>
                      <a:lnTo>
                        <a:pt x="320" y="31"/>
                      </a:lnTo>
                      <a:lnTo>
                        <a:pt x="363" y="31"/>
                      </a:lnTo>
                      <a:lnTo>
                        <a:pt x="406" y="37"/>
                      </a:lnTo>
                      <a:lnTo>
                        <a:pt x="517" y="73"/>
                      </a:lnTo>
                      <a:lnTo>
                        <a:pt x="517" y="49"/>
                      </a:lnTo>
                      <a:lnTo>
                        <a:pt x="572" y="49"/>
                      </a:lnTo>
                      <a:lnTo>
                        <a:pt x="560" y="73"/>
                      </a:lnTo>
                      <a:lnTo>
                        <a:pt x="708" y="110"/>
                      </a:lnTo>
                      <a:lnTo>
                        <a:pt x="714" y="104"/>
                      </a:lnTo>
                      <a:lnTo>
                        <a:pt x="732" y="122"/>
                      </a:lnTo>
                      <a:lnTo>
                        <a:pt x="732" y="135"/>
                      </a:lnTo>
                      <a:lnTo>
                        <a:pt x="775" y="165"/>
                      </a:lnTo>
                      <a:lnTo>
                        <a:pt x="781" y="159"/>
                      </a:lnTo>
                      <a:lnTo>
                        <a:pt x="837" y="202"/>
                      </a:lnTo>
                      <a:lnTo>
                        <a:pt x="861" y="227"/>
                      </a:lnTo>
                      <a:lnTo>
                        <a:pt x="904" y="276"/>
                      </a:lnTo>
                      <a:lnTo>
                        <a:pt x="935" y="319"/>
                      </a:lnTo>
                      <a:lnTo>
                        <a:pt x="960" y="355"/>
                      </a:lnTo>
                      <a:lnTo>
                        <a:pt x="978" y="380"/>
                      </a:lnTo>
                      <a:lnTo>
                        <a:pt x="997" y="417"/>
                      </a:lnTo>
                      <a:lnTo>
                        <a:pt x="1015" y="453"/>
                      </a:lnTo>
                      <a:lnTo>
                        <a:pt x="1033" y="496"/>
                      </a:lnTo>
                      <a:lnTo>
                        <a:pt x="1058" y="558"/>
                      </a:lnTo>
                      <a:lnTo>
                        <a:pt x="1064" y="600"/>
                      </a:lnTo>
                      <a:lnTo>
                        <a:pt x="1052" y="600"/>
                      </a:lnTo>
                      <a:lnTo>
                        <a:pt x="1052" y="607"/>
                      </a:lnTo>
                      <a:lnTo>
                        <a:pt x="1021" y="582"/>
                      </a:lnTo>
                      <a:lnTo>
                        <a:pt x="1021" y="680"/>
                      </a:lnTo>
                      <a:lnTo>
                        <a:pt x="1033" y="741"/>
                      </a:lnTo>
                      <a:lnTo>
                        <a:pt x="1052" y="760"/>
                      </a:lnTo>
                      <a:lnTo>
                        <a:pt x="1058" y="815"/>
                      </a:lnTo>
                      <a:lnTo>
                        <a:pt x="1003" y="803"/>
                      </a:lnTo>
                      <a:lnTo>
                        <a:pt x="997" y="790"/>
                      </a:lnTo>
                      <a:lnTo>
                        <a:pt x="978" y="803"/>
                      </a:lnTo>
                      <a:lnTo>
                        <a:pt x="904" y="870"/>
                      </a:lnTo>
                      <a:lnTo>
                        <a:pt x="812" y="919"/>
                      </a:lnTo>
                      <a:lnTo>
                        <a:pt x="781" y="907"/>
                      </a:lnTo>
                      <a:lnTo>
                        <a:pt x="751" y="925"/>
                      </a:lnTo>
                      <a:lnTo>
                        <a:pt x="757" y="937"/>
                      </a:lnTo>
                      <a:lnTo>
                        <a:pt x="775" y="931"/>
                      </a:lnTo>
                      <a:lnTo>
                        <a:pt x="806" y="950"/>
                      </a:lnTo>
                      <a:lnTo>
                        <a:pt x="843" y="944"/>
                      </a:lnTo>
                      <a:lnTo>
                        <a:pt x="867" y="907"/>
                      </a:lnTo>
                      <a:lnTo>
                        <a:pt x="904" y="913"/>
                      </a:lnTo>
                      <a:lnTo>
                        <a:pt x="904" y="956"/>
                      </a:lnTo>
                      <a:lnTo>
                        <a:pt x="788" y="1146"/>
                      </a:lnTo>
                      <a:lnTo>
                        <a:pt x="628" y="1017"/>
                      </a:lnTo>
                      <a:lnTo>
                        <a:pt x="609" y="1029"/>
                      </a:lnTo>
                      <a:lnTo>
                        <a:pt x="757" y="1158"/>
                      </a:lnTo>
                      <a:lnTo>
                        <a:pt x="824" y="1152"/>
                      </a:lnTo>
                      <a:lnTo>
                        <a:pt x="831" y="1140"/>
                      </a:lnTo>
                      <a:lnTo>
                        <a:pt x="874" y="1091"/>
                      </a:lnTo>
                      <a:lnTo>
                        <a:pt x="880" y="1121"/>
                      </a:lnTo>
                      <a:lnTo>
                        <a:pt x="849" y="1225"/>
                      </a:lnTo>
                      <a:lnTo>
                        <a:pt x="806" y="1299"/>
                      </a:lnTo>
                      <a:lnTo>
                        <a:pt x="763" y="1372"/>
                      </a:lnTo>
                      <a:lnTo>
                        <a:pt x="763" y="1446"/>
                      </a:lnTo>
                      <a:lnTo>
                        <a:pt x="671" y="1532"/>
                      </a:lnTo>
                      <a:lnTo>
                        <a:pt x="652" y="1556"/>
                      </a:lnTo>
                      <a:lnTo>
                        <a:pt x="621" y="1581"/>
                      </a:lnTo>
                      <a:lnTo>
                        <a:pt x="634" y="1587"/>
                      </a:lnTo>
                      <a:lnTo>
                        <a:pt x="609" y="1599"/>
                      </a:lnTo>
                      <a:lnTo>
                        <a:pt x="572" y="1618"/>
                      </a:lnTo>
                      <a:lnTo>
                        <a:pt x="523" y="1636"/>
                      </a:lnTo>
                      <a:lnTo>
                        <a:pt x="480" y="1648"/>
                      </a:lnTo>
                      <a:lnTo>
                        <a:pt x="406" y="1599"/>
                      </a:lnTo>
                      <a:lnTo>
                        <a:pt x="425" y="1550"/>
                      </a:lnTo>
                      <a:lnTo>
                        <a:pt x="369" y="1495"/>
                      </a:lnTo>
                      <a:lnTo>
                        <a:pt x="388" y="1440"/>
                      </a:lnTo>
                      <a:lnTo>
                        <a:pt x="369" y="1421"/>
                      </a:lnTo>
                      <a:lnTo>
                        <a:pt x="339" y="1421"/>
                      </a:lnTo>
                      <a:lnTo>
                        <a:pt x="289" y="1397"/>
                      </a:lnTo>
                      <a:lnTo>
                        <a:pt x="216" y="1421"/>
                      </a:lnTo>
                      <a:lnTo>
                        <a:pt x="197" y="1409"/>
                      </a:lnTo>
                      <a:lnTo>
                        <a:pt x="130" y="1428"/>
                      </a:lnTo>
                      <a:lnTo>
                        <a:pt x="43" y="1379"/>
                      </a:lnTo>
                      <a:lnTo>
                        <a:pt x="0" y="1299"/>
                      </a:lnTo>
                      <a:lnTo>
                        <a:pt x="19" y="1213"/>
                      </a:lnTo>
                      <a:lnTo>
                        <a:pt x="0" y="1207"/>
                      </a:lnTo>
                      <a:lnTo>
                        <a:pt x="93" y="1127"/>
                      </a:lnTo>
                      <a:lnTo>
                        <a:pt x="160" y="1029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32" name="Freeform 9"/>
                <p:cNvSpPr>
                  <a:spLocks noChangeAspect="1"/>
                </p:cNvSpPr>
                <p:nvPr/>
              </p:nvSpPr>
              <p:spPr bwMode="auto">
                <a:xfrm>
                  <a:off x="4953240" y="230"/>
                  <a:ext cx="12" cy="18"/>
                </a:xfrm>
                <a:custGeom>
                  <a:avLst/>
                  <a:gdLst>
                    <a:gd name="T0" fmla="*/ 74 w 75"/>
                    <a:gd name="T1" fmla="*/ 18 h 111"/>
                    <a:gd name="T2" fmla="*/ 25 w 75"/>
                    <a:gd name="T3" fmla="*/ 85 h 111"/>
                    <a:gd name="T4" fmla="*/ 25 w 75"/>
                    <a:gd name="T5" fmla="*/ 85 h 111"/>
                    <a:gd name="T6" fmla="*/ 31 w 75"/>
                    <a:gd name="T7" fmla="*/ 98 h 111"/>
                    <a:gd name="T8" fmla="*/ 25 w 75"/>
                    <a:gd name="T9" fmla="*/ 104 h 111"/>
                    <a:gd name="T10" fmla="*/ 12 w 75"/>
                    <a:gd name="T11" fmla="*/ 98 h 111"/>
                    <a:gd name="T12" fmla="*/ 0 w 75"/>
                    <a:gd name="T13" fmla="*/ 110 h 111"/>
                    <a:gd name="T14" fmla="*/ 0 w 75"/>
                    <a:gd name="T15" fmla="*/ 61 h 111"/>
                    <a:gd name="T16" fmla="*/ 6 w 75"/>
                    <a:gd name="T17" fmla="*/ 55 h 111"/>
                    <a:gd name="T18" fmla="*/ 18 w 75"/>
                    <a:gd name="T19" fmla="*/ 43 h 111"/>
                    <a:gd name="T20" fmla="*/ 55 w 75"/>
                    <a:gd name="T21" fmla="*/ 0 h 111"/>
                    <a:gd name="T22" fmla="*/ 68 w 75"/>
                    <a:gd name="T23" fmla="*/ 12 h 111"/>
                    <a:gd name="T24" fmla="*/ 74 w 75"/>
                    <a:gd name="T25" fmla="*/ 18 h 111"/>
                    <a:gd name="T26" fmla="*/ 74 w 75"/>
                    <a:gd name="T27" fmla="*/ 18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5" h="111">
                      <a:moveTo>
                        <a:pt x="74" y="18"/>
                      </a:moveTo>
                      <a:lnTo>
                        <a:pt x="25" y="85"/>
                      </a:lnTo>
                      <a:lnTo>
                        <a:pt x="31" y="98"/>
                      </a:lnTo>
                      <a:lnTo>
                        <a:pt x="25" y="104"/>
                      </a:lnTo>
                      <a:lnTo>
                        <a:pt x="12" y="98"/>
                      </a:lnTo>
                      <a:lnTo>
                        <a:pt x="0" y="110"/>
                      </a:lnTo>
                      <a:lnTo>
                        <a:pt x="0" y="61"/>
                      </a:lnTo>
                      <a:lnTo>
                        <a:pt x="6" y="55"/>
                      </a:lnTo>
                      <a:lnTo>
                        <a:pt x="18" y="43"/>
                      </a:lnTo>
                      <a:lnTo>
                        <a:pt x="55" y="0"/>
                      </a:lnTo>
                      <a:lnTo>
                        <a:pt x="68" y="12"/>
                      </a:lnTo>
                      <a:lnTo>
                        <a:pt x="74" y="18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33" name="Freeform 10"/>
                <p:cNvSpPr>
                  <a:spLocks noChangeAspect="1"/>
                </p:cNvSpPr>
                <p:nvPr/>
              </p:nvSpPr>
              <p:spPr bwMode="auto">
                <a:xfrm>
                  <a:off x="4953161" y="162"/>
                  <a:ext cx="1" cy="4"/>
                </a:xfrm>
                <a:custGeom>
                  <a:avLst/>
                  <a:gdLst>
                    <a:gd name="T0" fmla="*/ 0 w 8"/>
                    <a:gd name="T1" fmla="*/ 6 h 20"/>
                    <a:gd name="T2" fmla="*/ 7 w 8"/>
                    <a:gd name="T3" fmla="*/ 19 h 20"/>
                    <a:gd name="T4" fmla="*/ 7 w 8"/>
                    <a:gd name="T5" fmla="*/ 19 h 20"/>
                    <a:gd name="T6" fmla="*/ 7 w 8"/>
                    <a:gd name="T7" fmla="*/ 6 h 20"/>
                    <a:gd name="T8" fmla="*/ 0 w 8"/>
                    <a:gd name="T9" fmla="*/ 0 h 20"/>
                    <a:gd name="T10" fmla="*/ 0 w 8"/>
                    <a:gd name="T11" fmla="*/ 6 h 20"/>
                    <a:gd name="T12" fmla="*/ 0 w 8"/>
                    <a:gd name="T13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20">
                      <a:moveTo>
                        <a:pt x="0" y="6"/>
                      </a:moveTo>
                      <a:lnTo>
                        <a:pt x="7" y="19"/>
                      </a:lnTo>
                      <a:lnTo>
                        <a:pt x="7" y="6"/>
                      </a:lnTo>
                      <a:lnTo>
                        <a:pt x="0" y="0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888888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34" name="Freeform 11"/>
                <p:cNvSpPr>
                  <a:spLocks noChangeAspect="1"/>
                </p:cNvSpPr>
                <p:nvPr/>
              </p:nvSpPr>
              <p:spPr bwMode="auto">
                <a:xfrm>
                  <a:off x="4953165" y="170"/>
                  <a:ext cx="6" cy="4"/>
                </a:xfrm>
                <a:custGeom>
                  <a:avLst/>
                  <a:gdLst>
                    <a:gd name="T0" fmla="*/ 6 w 38"/>
                    <a:gd name="T1" fmla="*/ 6 h 20"/>
                    <a:gd name="T2" fmla="*/ 6 w 38"/>
                    <a:gd name="T3" fmla="*/ 19 h 20"/>
                    <a:gd name="T4" fmla="*/ 25 w 38"/>
                    <a:gd name="T5" fmla="*/ 19 h 20"/>
                    <a:gd name="T6" fmla="*/ 37 w 38"/>
                    <a:gd name="T7" fmla="*/ 19 h 20"/>
                    <a:gd name="T8" fmla="*/ 31 w 38"/>
                    <a:gd name="T9" fmla="*/ 0 h 20"/>
                    <a:gd name="T10" fmla="*/ 6 w 38"/>
                    <a:gd name="T11" fmla="*/ 0 h 20"/>
                    <a:gd name="T12" fmla="*/ 0 w 38"/>
                    <a:gd name="T13" fmla="*/ 6 h 20"/>
                    <a:gd name="T14" fmla="*/ 6 w 38"/>
                    <a:gd name="T15" fmla="*/ 6 h 20"/>
                    <a:gd name="T16" fmla="*/ 6 w 38"/>
                    <a:gd name="T17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8" h="20">
                      <a:moveTo>
                        <a:pt x="6" y="6"/>
                      </a:moveTo>
                      <a:lnTo>
                        <a:pt x="6" y="19"/>
                      </a:lnTo>
                      <a:lnTo>
                        <a:pt x="25" y="19"/>
                      </a:lnTo>
                      <a:lnTo>
                        <a:pt x="37" y="19"/>
                      </a:lnTo>
                      <a:lnTo>
                        <a:pt x="31" y="0"/>
                      </a:ln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35" name="Freeform 12"/>
                <p:cNvSpPr>
                  <a:spLocks noChangeAspect="1"/>
                </p:cNvSpPr>
                <p:nvPr/>
              </p:nvSpPr>
              <p:spPr bwMode="auto">
                <a:xfrm>
                  <a:off x="4953162" y="167"/>
                  <a:ext cx="1" cy="4"/>
                </a:xfrm>
                <a:custGeom>
                  <a:avLst/>
                  <a:gdLst>
                    <a:gd name="T0" fmla="*/ 6 w 7"/>
                    <a:gd name="T1" fmla="*/ 0 h 25"/>
                    <a:gd name="T2" fmla="*/ 6 w 7"/>
                    <a:gd name="T3" fmla="*/ 24 h 25"/>
                    <a:gd name="T4" fmla="*/ 0 w 7"/>
                    <a:gd name="T5" fmla="*/ 24 h 25"/>
                    <a:gd name="T6" fmla="*/ 0 w 7"/>
                    <a:gd name="T7" fmla="*/ 18 h 25"/>
                    <a:gd name="T8" fmla="*/ 0 w 7"/>
                    <a:gd name="T9" fmla="*/ 0 h 25"/>
                    <a:gd name="T10" fmla="*/ 0 w 7"/>
                    <a:gd name="T11" fmla="*/ 0 h 25"/>
                    <a:gd name="T12" fmla="*/ 6 w 7"/>
                    <a:gd name="T13" fmla="*/ 0 h 25"/>
                    <a:gd name="T14" fmla="*/ 6 w 7"/>
                    <a:gd name="T15" fmla="*/ 0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" h="25">
                      <a:moveTo>
                        <a:pt x="6" y="0"/>
                      </a:moveTo>
                      <a:lnTo>
                        <a:pt x="6" y="24"/>
                      </a:lnTo>
                      <a:lnTo>
                        <a:pt x="0" y="24"/>
                      </a:lnTo>
                      <a:lnTo>
                        <a:pt x="0" y="18"/>
                      </a:lnTo>
                      <a:lnTo>
                        <a:pt x="0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solidFill>
                  <a:srgbClr val="888888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36" name="Freeform 13"/>
                <p:cNvSpPr>
                  <a:spLocks noChangeAspect="1"/>
                </p:cNvSpPr>
                <p:nvPr/>
              </p:nvSpPr>
              <p:spPr bwMode="auto">
                <a:xfrm>
                  <a:off x="4953127" y="132"/>
                  <a:ext cx="8" cy="7"/>
                </a:xfrm>
                <a:custGeom>
                  <a:avLst/>
                  <a:gdLst>
                    <a:gd name="T0" fmla="*/ 43 w 44"/>
                    <a:gd name="T1" fmla="*/ 13 h 44"/>
                    <a:gd name="T2" fmla="*/ 30 w 44"/>
                    <a:gd name="T3" fmla="*/ 43 h 44"/>
                    <a:gd name="T4" fmla="*/ 18 w 44"/>
                    <a:gd name="T5" fmla="*/ 43 h 44"/>
                    <a:gd name="T6" fmla="*/ 6 w 44"/>
                    <a:gd name="T7" fmla="*/ 43 h 44"/>
                    <a:gd name="T8" fmla="*/ 0 w 44"/>
                    <a:gd name="T9" fmla="*/ 37 h 44"/>
                    <a:gd name="T10" fmla="*/ 0 w 44"/>
                    <a:gd name="T11" fmla="*/ 37 h 44"/>
                    <a:gd name="T12" fmla="*/ 12 w 44"/>
                    <a:gd name="T13" fmla="*/ 31 h 44"/>
                    <a:gd name="T14" fmla="*/ 12 w 44"/>
                    <a:gd name="T15" fmla="*/ 19 h 44"/>
                    <a:gd name="T16" fmla="*/ 12 w 44"/>
                    <a:gd name="T17" fmla="*/ 7 h 44"/>
                    <a:gd name="T18" fmla="*/ 30 w 44"/>
                    <a:gd name="T19" fmla="*/ 0 h 44"/>
                    <a:gd name="T20" fmla="*/ 36 w 44"/>
                    <a:gd name="T21" fmla="*/ 7 h 44"/>
                    <a:gd name="T22" fmla="*/ 43 w 44"/>
                    <a:gd name="T23" fmla="*/ 13 h 44"/>
                    <a:gd name="T24" fmla="*/ 43 w 44"/>
                    <a:gd name="T25" fmla="*/ 13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4" h="44">
                      <a:moveTo>
                        <a:pt x="43" y="13"/>
                      </a:moveTo>
                      <a:lnTo>
                        <a:pt x="30" y="43"/>
                      </a:lnTo>
                      <a:lnTo>
                        <a:pt x="18" y="43"/>
                      </a:lnTo>
                      <a:lnTo>
                        <a:pt x="6" y="43"/>
                      </a:lnTo>
                      <a:lnTo>
                        <a:pt x="0" y="37"/>
                      </a:lnTo>
                      <a:lnTo>
                        <a:pt x="12" y="31"/>
                      </a:lnTo>
                      <a:lnTo>
                        <a:pt x="12" y="19"/>
                      </a:lnTo>
                      <a:lnTo>
                        <a:pt x="12" y="7"/>
                      </a:lnTo>
                      <a:lnTo>
                        <a:pt x="30" y="0"/>
                      </a:lnTo>
                      <a:lnTo>
                        <a:pt x="36" y="7"/>
                      </a:lnTo>
                      <a:lnTo>
                        <a:pt x="43" y="13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37" name="Freeform 14"/>
                <p:cNvSpPr>
                  <a:spLocks noChangeAspect="1"/>
                </p:cNvSpPr>
                <p:nvPr/>
              </p:nvSpPr>
              <p:spPr bwMode="auto">
                <a:xfrm>
                  <a:off x="4953132" y="122"/>
                  <a:ext cx="14" cy="23"/>
                </a:xfrm>
                <a:custGeom>
                  <a:avLst/>
                  <a:gdLst>
                    <a:gd name="T0" fmla="*/ 56 w 81"/>
                    <a:gd name="T1" fmla="*/ 68 h 142"/>
                    <a:gd name="T2" fmla="*/ 56 w 81"/>
                    <a:gd name="T3" fmla="*/ 49 h 142"/>
                    <a:gd name="T4" fmla="*/ 43 w 81"/>
                    <a:gd name="T5" fmla="*/ 49 h 142"/>
                    <a:gd name="T6" fmla="*/ 49 w 81"/>
                    <a:gd name="T7" fmla="*/ 25 h 142"/>
                    <a:gd name="T8" fmla="*/ 37 w 81"/>
                    <a:gd name="T9" fmla="*/ 0 h 142"/>
                    <a:gd name="T10" fmla="*/ 31 w 81"/>
                    <a:gd name="T11" fmla="*/ 12 h 142"/>
                    <a:gd name="T12" fmla="*/ 25 w 81"/>
                    <a:gd name="T13" fmla="*/ 12 h 142"/>
                    <a:gd name="T14" fmla="*/ 25 w 81"/>
                    <a:gd name="T15" fmla="*/ 19 h 142"/>
                    <a:gd name="T16" fmla="*/ 13 w 81"/>
                    <a:gd name="T17" fmla="*/ 19 h 142"/>
                    <a:gd name="T18" fmla="*/ 13 w 81"/>
                    <a:gd name="T19" fmla="*/ 25 h 142"/>
                    <a:gd name="T20" fmla="*/ 25 w 81"/>
                    <a:gd name="T21" fmla="*/ 37 h 142"/>
                    <a:gd name="T22" fmla="*/ 19 w 81"/>
                    <a:gd name="T23" fmla="*/ 49 h 142"/>
                    <a:gd name="T24" fmla="*/ 19 w 81"/>
                    <a:gd name="T25" fmla="*/ 55 h 142"/>
                    <a:gd name="T26" fmla="*/ 31 w 81"/>
                    <a:gd name="T27" fmla="*/ 55 h 142"/>
                    <a:gd name="T28" fmla="*/ 31 w 81"/>
                    <a:gd name="T29" fmla="*/ 80 h 142"/>
                    <a:gd name="T30" fmla="*/ 25 w 81"/>
                    <a:gd name="T31" fmla="*/ 86 h 142"/>
                    <a:gd name="T32" fmla="*/ 25 w 81"/>
                    <a:gd name="T33" fmla="*/ 98 h 142"/>
                    <a:gd name="T34" fmla="*/ 19 w 81"/>
                    <a:gd name="T35" fmla="*/ 104 h 142"/>
                    <a:gd name="T36" fmla="*/ 19 w 81"/>
                    <a:gd name="T37" fmla="*/ 110 h 142"/>
                    <a:gd name="T38" fmla="*/ 25 w 81"/>
                    <a:gd name="T39" fmla="*/ 117 h 142"/>
                    <a:gd name="T40" fmla="*/ 19 w 81"/>
                    <a:gd name="T41" fmla="*/ 123 h 142"/>
                    <a:gd name="T42" fmla="*/ 6 w 81"/>
                    <a:gd name="T43" fmla="*/ 123 h 142"/>
                    <a:gd name="T44" fmla="*/ 0 w 81"/>
                    <a:gd name="T45" fmla="*/ 135 h 142"/>
                    <a:gd name="T46" fmla="*/ 0 w 81"/>
                    <a:gd name="T47" fmla="*/ 141 h 142"/>
                    <a:gd name="T48" fmla="*/ 6 w 81"/>
                    <a:gd name="T49" fmla="*/ 135 h 142"/>
                    <a:gd name="T50" fmla="*/ 19 w 81"/>
                    <a:gd name="T51" fmla="*/ 135 h 142"/>
                    <a:gd name="T52" fmla="*/ 49 w 81"/>
                    <a:gd name="T53" fmla="*/ 129 h 142"/>
                    <a:gd name="T54" fmla="*/ 62 w 81"/>
                    <a:gd name="T55" fmla="*/ 123 h 142"/>
                    <a:gd name="T56" fmla="*/ 74 w 81"/>
                    <a:gd name="T57" fmla="*/ 129 h 142"/>
                    <a:gd name="T58" fmla="*/ 80 w 81"/>
                    <a:gd name="T59" fmla="*/ 123 h 142"/>
                    <a:gd name="T60" fmla="*/ 80 w 81"/>
                    <a:gd name="T61" fmla="*/ 123 h 142"/>
                    <a:gd name="T62" fmla="*/ 80 w 81"/>
                    <a:gd name="T63" fmla="*/ 117 h 142"/>
                    <a:gd name="T64" fmla="*/ 80 w 81"/>
                    <a:gd name="T65" fmla="*/ 98 h 142"/>
                    <a:gd name="T66" fmla="*/ 80 w 81"/>
                    <a:gd name="T67" fmla="*/ 92 h 142"/>
                    <a:gd name="T68" fmla="*/ 68 w 81"/>
                    <a:gd name="T69" fmla="*/ 86 h 142"/>
                    <a:gd name="T70" fmla="*/ 68 w 81"/>
                    <a:gd name="T71" fmla="*/ 68 h 142"/>
                    <a:gd name="T72" fmla="*/ 56 w 81"/>
                    <a:gd name="T73" fmla="*/ 68 h 142"/>
                    <a:gd name="T74" fmla="*/ 56 w 81"/>
                    <a:gd name="T75" fmla="*/ 68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81" h="142">
                      <a:moveTo>
                        <a:pt x="56" y="68"/>
                      </a:moveTo>
                      <a:lnTo>
                        <a:pt x="56" y="49"/>
                      </a:lnTo>
                      <a:lnTo>
                        <a:pt x="43" y="49"/>
                      </a:lnTo>
                      <a:lnTo>
                        <a:pt x="49" y="25"/>
                      </a:lnTo>
                      <a:lnTo>
                        <a:pt x="37" y="0"/>
                      </a:lnTo>
                      <a:lnTo>
                        <a:pt x="31" y="12"/>
                      </a:lnTo>
                      <a:lnTo>
                        <a:pt x="25" y="12"/>
                      </a:lnTo>
                      <a:lnTo>
                        <a:pt x="25" y="19"/>
                      </a:lnTo>
                      <a:lnTo>
                        <a:pt x="13" y="19"/>
                      </a:lnTo>
                      <a:lnTo>
                        <a:pt x="13" y="25"/>
                      </a:lnTo>
                      <a:lnTo>
                        <a:pt x="25" y="37"/>
                      </a:lnTo>
                      <a:lnTo>
                        <a:pt x="19" y="49"/>
                      </a:lnTo>
                      <a:lnTo>
                        <a:pt x="19" y="55"/>
                      </a:lnTo>
                      <a:lnTo>
                        <a:pt x="31" y="55"/>
                      </a:lnTo>
                      <a:lnTo>
                        <a:pt x="31" y="80"/>
                      </a:lnTo>
                      <a:lnTo>
                        <a:pt x="25" y="86"/>
                      </a:lnTo>
                      <a:lnTo>
                        <a:pt x="25" y="98"/>
                      </a:lnTo>
                      <a:lnTo>
                        <a:pt x="19" y="104"/>
                      </a:lnTo>
                      <a:lnTo>
                        <a:pt x="19" y="110"/>
                      </a:lnTo>
                      <a:lnTo>
                        <a:pt x="25" y="117"/>
                      </a:lnTo>
                      <a:lnTo>
                        <a:pt x="19" y="123"/>
                      </a:lnTo>
                      <a:lnTo>
                        <a:pt x="6" y="123"/>
                      </a:lnTo>
                      <a:lnTo>
                        <a:pt x="0" y="135"/>
                      </a:lnTo>
                      <a:lnTo>
                        <a:pt x="0" y="141"/>
                      </a:lnTo>
                      <a:lnTo>
                        <a:pt x="6" y="135"/>
                      </a:lnTo>
                      <a:lnTo>
                        <a:pt x="19" y="135"/>
                      </a:lnTo>
                      <a:lnTo>
                        <a:pt x="49" y="129"/>
                      </a:lnTo>
                      <a:lnTo>
                        <a:pt x="62" y="123"/>
                      </a:lnTo>
                      <a:lnTo>
                        <a:pt x="74" y="129"/>
                      </a:lnTo>
                      <a:lnTo>
                        <a:pt x="80" y="123"/>
                      </a:lnTo>
                      <a:lnTo>
                        <a:pt x="80" y="117"/>
                      </a:lnTo>
                      <a:lnTo>
                        <a:pt x="80" y="98"/>
                      </a:lnTo>
                      <a:lnTo>
                        <a:pt x="80" y="92"/>
                      </a:lnTo>
                      <a:lnTo>
                        <a:pt x="68" y="86"/>
                      </a:lnTo>
                      <a:lnTo>
                        <a:pt x="68" y="68"/>
                      </a:lnTo>
                      <a:lnTo>
                        <a:pt x="56" y="68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38" name="Freeform 15"/>
                <p:cNvSpPr>
                  <a:spLocks noChangeAspect="1"/>
                </p:cNvSpPr>
                <p:nvPr/>
              </p:nvSpPr>
              <p:spPr bwMode="auto">
                <a:xfrm>
                  <a:off x="4953171" y="66"/>
                  <a:ext cx="12" cy="13"/>
                </a:xfrm>
                <a:custGeom>
                  <a:avLst/>
                  <a:gdLst>
                    <a:gd name="T0" fmla="*/ 18 w 69"/>
                    <a:gd name="T1" fmla="*/ 0 h 75"/>
                    <a:gd name="T2" fmla="*/ 18 w 69"/>
                    <a:gd name="T3" fmla="*/ 6 h 75"/>
                    <a:gd name="T4" fmla="*/ 18 w 69"/>
                    <a:gd name="T5" fmla="*/ 25 h 75"/>
                    <a:gd name="T6" fmla="*/ 31 w 69"/>
                    <a:gd name="T7" fmla="*/ 37 h 75"/>
                    <a:gd name="T8" fmla="*/ 37 w 69"/>
                    <a:gd name="T9" fmla="*/ 37 h 75"/>
                    <a:gd name="T10" fmla="*/ 37 w 69"/>
                    <a:gd name="T11" fmla="*/ 43 h 75"/>
                    <a:gd name="T12" fmla="*/ 43 w 69"/>
                    <a:gd name="T13" fmla="*/ 49 h 75"/>
                    <a:gd name="T14" fmla="*/ 49 w 69"/>
                    <a:gd name="T15" fmla="*/ 55 h 75"/>
                    <a:gd name="T16" fmla="*/ 55 w 69"/>
                    <a:gd name="T17" fmla="*/ 49 h 75"/>
                    <a:gd name="T18" fmla="*/ 68 w 69"/>
                    <a:gd name="T19" fmla="*/ 55 h 75"/>
                    <a:gd name="T20" fmla="*/ 68 w 69"/>
                    <a:gd name="T21" fmla="*/ 62 h 75"/>
                    <a:gd name="T22" fmla="*/ 55 w 69"/>
                    <a:gd name="T23" fmla="*/ 62 h 75"/>
                    <a:gd name="T24" fmla="*/ 49 w 69"/>
                    <a:gd name="T25" fmla="*/ 68 h 75"/>
                    <a:gd name="T26" fmla="*/ 37 w 69"/>
                    <a:gd name="T27" fmla="*/ 74 h 75"/>
                    <a:gd name="T28" fmla="*/ 31 w 69"/>
                    <a:gd name="T29" fmla="*/ 62 h 75"/>
                    <a:gd name="T30" fmla="*/ 25 w 69"/>
                    <a:gd name="T31" fmla="*/ 49 h 75"/>
                    <a:gd name="T32" fmla="*/ 18 w 69"/>
                    <a:gd name="T33" fmla="*/ 43 h 75"/>
                    <a:gd name="T34" fmla="*/ 6 w 69"/>
                    <a:gd name="T35" fmla="*/ 19 h 75"/>
                    <a:gd name="T36" fmla="*/ 0 w 69"/>
                    <a:gd name="T37" fmla="*/ 13 h 75"/>
                    <a:gd name="T38" fmla="*/ 6 w 69"/>
                    <a:gd name="T39" fmla="*/ 0 h 75"/>
                    <a:gd name="T40" fmla="*/ 18 w 69"/>
                    <a:gd name="T41" fmla="*/ 0 h 75"/>
                    <a:gd name="T42" fmla="*/ 18 w 69"/>
                    <a:gd name="T43" fmla="*/ 0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69" h="75">
                      <a:moveTo>
                        <a:pt x="18" y="0"/>
                      </a:moveTo>
                      <a:lnTo>
                        <a:pt x="18" y="6"/>
                      </a:lnTo>
                      <a:lnTo>
                        <a:pt x="18" y="25"/>
                      </a:lnTo>
                      <a:lnTo>
                        <a:pt x="31" y="37"/>
                      </a:lnTo>
                      <a:lnTo>
                        <a:pt x="37" y="37"/>
                      </a:lnTo>
                      <a:lnTo>
                        <a:pt x="37" y="43"/>
                      </a:lnTo>
                      <a:lnTo>
                        <a:pt x="43" y="49"/>
                      </a:lnTo>
                      <a:lnTo>
                        <a:pt x="49" y="55"/>
                      </a:lnTo>
                      <a:lnTo>
                        <a:pt x="55" y="49"/>
                      </a:lnTo>
                      <a:lnTo>
                        <a:pt x="68" y="55"/>
                      </a:lnTo>
                      <a:lnTo>
                        <a:pt x="68" y="62"/>
                      </a:lnTo>
                      <a:lnTo>
                        <a:pt x="55" y="62"/>
                      </a:lnTo>
                      <a:lnTo>
                        <a:pt x="49" y="68"/>
                      </a:lnTo>
                      <a:lnTo>
                        <a:pt x="37" y="74"/>
                      </a:lnTo>
                      <a:lnTo>
                        <a:pt x="31" y="62"/>
                      </a:lnTo>
                      <a:lnTo>
                        <a:pt x="25" y="49"/>
                      </a:lnTo>
                      <a:lnTo>
                        <a:pt x="18" y="43"/>
                      </a:lnTo>
                      <a:lnTo>
                        <a:pt x="6" y="19"/>
                      </a:lnTo>
                      <a:lnTo>
                        <a:pt x="0" y="13"/>
                      </a:lnTo>
                      <a:lnTo>
                        <a:pt x="6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rgbClr val="BBBBBB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39" name="Freeform 16"/>
                <p:cNvSpPr>
                  <a:spLocks noChangeAspect="1"/>
                </p:cNvSpPr>
                <p:nvPr/>
              </p:nvSpPr>
              <p:spPr bwMode="auto">
                <a:xfrm>
                  <a:off x="4953171" y="66"/>
                  <a:ext cx="12" cy="13"/>
                </a:xfrm>
                <a:custGeom>
                  <a:avLst/>
                  <a:gdLst>
                    <a:gd name="T0" fmla="*/ 18 w 69"/>
                    <a:gd name="T1" fmla="*/ 0 h 75"/>
                    <a:gd name="T2" fmla="*/ 18 w 69"/>
                    <a:gd name="T3" fmla="*/ 6 h 75"/>
                    <a:gd name="T4" fmla="*/ 18 w 69"/>
                    <a:gd name="T5" fmla="*/ 25 h 75"/>
                    <a:gd name="T6" fmla="*/ 31 w 69"/>
                    <a:gd name="T7" fmla="*/ 37 h 75"/>
                    <a:gd name="T8" fmla="*/ 37 w 69"/>
                    <a:gd name="T9" fmla="*/ 37 h 75"/>
                    <a:gd name="T10" fmla="*/ 37 w 69"/>
                    <a:gd name="T11" fmla="*/ 43 h 75"/>
                    <a:gd name="T12" fmla="*/ 43 w 69"/>
                    <a:gd name="T13" fmla="*/ 49 h 75"/>
                    <a:gd name="T14" fmla="*/ 49 w 69"/>
                    <a:gd name="T15" fmla="*/ 55 h 75"/>
                    <a:gd name="T16" fmla="*/ 55 w 69"/>
                    <a:gd name="T17" fmla="*/ 49 h 75"/>
                    <a:gd name="T18" fmla="*/ 68 w 69"/>
                    <a:gd name="T19" fmla="*/ 55 h 75"/>
                    <a:gd name="T20" fmla="*/ 68 w 69"/>
                    <a:gd name="T21" fmla="*/ 62 h 75"/>
                    <a:gd name="T22" fmla="*/ 55 w 69"/>
                    <a:gd name="T23" fmla="*/ 62 h 75"/>
                    <a:gd name="T24" fmla="*/ 49 w 69"/>
                    <a:gd name="T25" fmla="*/ 68 h 75"/>
                    <a:gd name="T26" fmla="*/ 37 w 69"/>
                    <a:gd name="T27" fmla="*/ 74 h 75"/>
                    <a:gd name="T28" fmla="*/ 31 w 69"/>
                    <a:gd name="T29" fmla="*/ 62 h 75"/>
                    <a:gd name="T30" fmla="*/ 25 w 69"/>
                    <a:gd name="T31" fmla="*/ 49 h 75"/>
                    <a:gd name="T32" fmla="*/ 18 w 69"/>
                    <a:gd name="T33" fmla="*/ 43 h 75"/>
                    <a:gd name="T34" fmla="*/ 6 w 69"/>
                    <a:gd name="T35" fmla="*/ 19 h 75"/>
                    <a:gd name="T36" fmla="*/ 0 w 69"/>
                    <a:gd name="T37" fmla="*/ 13 h 75"/>
                    <a:gd name="T38" fmla="*/ 6 w 69"/>
                    <a:gd name="T39" fmla="*/ 0 h 75"/>
                    <a:gd name="T40" fmla="*/ 18 w 69"/>
                    <a:gd name="T41" fmla="*/ 0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69" h="75">
                      <a:moveTo>
                        <a:pt x="18" y="0"/>
                      </a:moveTo>
                      <a:lnTo>
                        <a:pt x="18" y="6"/>
                      </a:lnTo>
                      <a:lnTo>
                        <a:pt x="18" y="25"/>
                      </a:lnTo>
                      <a:lnTo>
                        <a:pt x="31" y="37"/>
                      </a:lnTo>
                      <a:lnTo>
                        <a:pt x="37" y="37"/>
                      </a:lnTo>
                      <a:lnTo>
                        <a:pt x="37" y="43"/>
                      </a:lnTo>
                      <a:lnTo>
                        <a:pt x="43" y="49"/>
                      </a:lnTo>
                      <a:lnTo>
                        <a:pt x="49" y="55"/>
                      </a:lnTo>
                      <a:lnTo>
                        <a:pt x="55" y="49"/>
                      </a:lnTo>
                      <a:lnTo>
                        <a:pt x="68" y="55"/>
                      </a:lnTo>
                      <a:lnTo>
                        <a:pt x="68" y="62"/>
                      </a:lnTo>
                      <a:lnTo>
                        <a:pt x="55" y="62"/>
                      </a:lnTo>
                      <a:lnTo>
                        <a:pt x="49" y="68"/>
                      </a:lnTo>
                      <a:lnTo>
                        <a:pt x="37" y="74"/>
                      </a:lnTo>
                      <a:lnTo>
                        <a:pt x="31" y="62"/>
                      </a:lnTo>
                      <a:lnTo>
                        <a:pt x="25" y="49"/>
                      </a:lnTo>
                      <a:lnTo>
                        <a:pt x="18" y="43"/>
                      </a:lnTo>
                      <a:lnTo>
                        <a:pt x="6" y="19"/>
                      </a:lnTo>
                      <a:lnTo>
                        <a:pt x="0" y="13"/>
                      </a:lnTo>
                      <a:lnTo>
                        <a:pt x="6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40" name="Freeform 17"/>
                <p:cNvSpPr>
                  <a:spLocks noChangeAspect="1"/>
                </p:cNvSpPr>
                <p:nvPr/>
              </p:nvSpPr>
              <p:spPr bwMode="auto">
                <a:xfrm>
                  <a:off x="4953146" y="73"/>
                  <a:ext cx="8" cy="8"/>
                </a:xfrm>
                <a:custGeom>
                  <a:avLst/>
                  <a:gdLst>
                    <a:gd name="T0" fmla="*/ 43 w 50"/>
                    <a:gd name="T1" fmla="*/ 0 h 50"/>
                    <a:gd name="T2" fmla="*/ 37 w 50"/>
                    <a:gd name="T3" fmla="*/ 0 h 50"/>
                    <a:gd name="T4" fmla="*/ 25 w 50"/>
                    <a:gd name="T5" fmla="*/ 6 h 50"/>
                    <a:gd name="T6" fmla="*/ 25 w 50"/>
                    <a:gd name="T7" fmla="*/ 18 h 50"/>
                    <a:gd name="T8" fmla="*/ 31 w 50"/>
                    <a:gd name="T9" fmla="*/ 25 h 50"/>
                    <a:gd name="T10" fmla="*/ 37 w 50"/>
                    <a:gd name="T11" fmla="*/ 31 h 50"/>
                    <a:gd name="T12" fmla="*/ 49 w 50"/>
                    <a:gd name="T13" fmla="*/ 37 h 50"/>
                    <a:gd name="T14" fmla="*/ 49 w 50"/>
                    <a:gd name="T15" fmla="*/ 49 h 50"/>
                    <a:gd name="T16" fmla="*/ 43 w 50"/>
                    <a:gd name="T17" fmla="*/ 49 h 50"/>
                    <a:gd name="T18" fmla="*/ 37 w 50"/>
                    <a:gd name="T19" fmla="*/ 49 h 50"/>
                    <a:gd name="T20" fmla="*/ 31 w 50"/>
                    <a:gd name="T21" fmla="*/ 37 h 50"/>
                    <a:gd name="T22" fmla="*/ 31 w 50"/>
                    <a:gd name="T23" fmla="*/ 49 h 50"/>
                    <a:gd name="T24" fmla="*/ 25 w 50"/>
                    <a:gd name="T25" fmla="*/ 49 h 50"/>
                    <a:gd name="T26" fmla="*/ 19 w 50"/>
                    <a:gd name="T27" fmla="*/ 43 h 50"/>
                    <a:gd name="T28" fmla="*/ 13 w 50"/>
                    <a:gd name="T29" fmla="*/ 31 h 50"/>
                    <a:gd name="T30" fmla="*/ 0 w 50"/>
                    <a:gd name="T31" fmla="*/ 25 h 50"/>
                    <a:gd name="T32" fmla="*/ 0 w 50"/>
                    <a:gd name="T33" fmla="*/ 12 h 50"/>
                    <a:gd name="T34" fmla="*/ 0 w 50"/>
                    <a:gd name="T35" fmla="*/ 0 h 50"/>
                    <a:gd name="T36" fmla="*/ 25 w 50"/>
                    <a:gd name="T37" fmla="*/ 0 h 50"/>
                    <a:gd name="T38" fmla="*/ 43 w 50"/>
                    <a:gd name="T39" fmla="*/ 0 h 50"/>
                    <a:gd name="T40" fmla="*/ 43 w 50"/>
                    <a:gd name="T41" fmla="*/ 0 h 50"/>
                    <a:gd name="T42" fmla="*/ 43 w 50"/>
                    <a:gd name="T43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0" h="50">
                      <a:moveTo>
                        <a:pt x="43" y="0"/>
                      </a:moveTo>
                      <a:lnTo>
                        <a:pt x="37" y="0"/>
                      </a:lnTo>
                      <a:lnTo>
                        <a:pt x="25" y="6"/>
                      </a:lnTo>
                      <a:lnTo>
                        <a:pt x="25" y="18"/>
                      </a:lnTo>
                      <a:lnTo>
                        <a:pt x="31" y="25"/>
                      </a:lnTo>
                      <a:lnTo>
                        <a:pt x="37" y="31"/>
                      </a:lnTo>
                      <a:lnTo>
                        <a:pt x="49" y="37"/>
                      </a:lnTo>
                      <a:lnTo>
                        <a:pt x="49" y="49"/>
                      </a:lnTo>
                      <a:lnTo>
                        <a:pt x="43" y="49"/>
                      </a:lnTo>
                      <a:lnTo>
                        <a:pt x="37" y="49"/>
                      </a:lnTo>
                      <a:lnTo>
                        <a:pt x="31" y="37"/>
                      </a:lnTo>
                      <a:lnTo>
                        <a:pt x="31" y="49"/>
                      </a:lnTo>
                      <a:lnTo>
                        <a:pt x="25" y="49"/>
                      </a:lnTo>
                      <a:lnTo>
                        <a:pt x="19" y="43"/>
                      </a:lnTo>
                      <a:lnTo>
                        <a:pt x="13" y="31"/>
                      </a:lnTo>
                      <a:lnTo>
                        <a:pt x="0" y="25"/>
                      </a:lnTo>
                      <a:lnTo>
                        <a:pt x="0" y="12"/>
                      </a:lnTo>
                      <a:lnTo>
                        <a:pt x="0" y="0"/>
                      </a:lnTo>
                      <a:lnTo>
                        <a:pt x="25" y="0"/>
                      </a:lnTo>
                      <a:lnTo>
                        <a:pt x="43" y="0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41" name="Freeform 18"/>
                <p:cNvSpPr>
                  <a:spLocks noChangeAspect="1"/>
                </p:cNvSpPr>
                <p:nvPr/>
              </p:nvSpPr>
              <p:spPr bwMode="auto">
                <a:xfrm>
                  <a:off x="4953163" y="46"/>
                  <a:ext cx="7" cy="4"/>
                </a:xfrm>
                <a:custGeom>
                  <a:avLst/>
                  <a:gdLst>
                    <a:gd name="T0" fmla="*/ 0 w 44"/>
                    <a:gd name="T1" fmla="*/ 12 h 25"/>
                    <a:gd name="T2" fmla="*/ 12 w 44"/>
                    <a:gd name="T3" fmla="*/ 18 h 25"/>
                    <a:gd name="T4" fmla="*/ 12 w 44"/>
                    <a:gd name="T5" fmla="*/ 18 h 25"/>
                    <a:gd name="T6" fmla="*/ 31 w 44"/>
                    <a:gd name="T7" fmla="*/ 24 h 25"/>
                    <a:gd name="T8" fmla="*/ 37 w 44"/>
                    <a:gd name="T9" fmla="*/ 18 h 25"/>
                    <a:gd name="T10" fmla="*/ 43 w 44"/>
                    <a:gd name="T11" fmla="*/ 12 h 25"/>
                    <a:gd name="T12" fmla="*/ 43 w 44"/>
                    <a:gd name="T13" fmla="*/ 6 h 25"/>
                    <a:gd name="T14" fmla="*/ 37 w 44"/>
                    <a:gd name="T15" fmla="*/ 0 h 25"/>
                    <a:gd name="T16" fmla="*/ 24 w 44"/>
                    <a:gd name="T17" fmla="*/ 6 h 25"/>
                    <a:gd name="T18" fmla="*/ 12 w 44"/>
                    <a:gd name="T19" fmla="*/ 12 h 25"/>
                    <a:gd name="T20" fmla="*/ 6 w 44"/>
                    <a:gd name="T21" fmla="*/ 12 h 25"/>
                    <a:gd name="T22" fmla="*/ 0 w 44"/>
                    <a:gd name="T23" fmla="*/ 12 h 25"/>
                    <a:gd name="T24" fmla="*/ 0 w 44"/>
                    <a:gd name="T25" fmla="*/ 1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4" h="25">
                      <a:moveTo>
                        <a:pt x="0" y="12"/>
                      </a:moveTo>
                      <a:lnTo>
                        <a:pt x="12" y="18"/>
                      </a:lnTo>
                      <a:lnTo>
                        <a:pt x="31" y="24"/>
                      </a:lnTo>
                      <a:lnTo>
                        <a:pt x="37" y="18"/>
                      </a:lnTo>
                      <a:lnTo>
                        <a:pt x="43" y="12"/>
                      </a:lnTo>
                      <a:lnTo>
                        <a:pt x="43" y="6"/>
                      </a:lnTo>
                      <a:lnTo>
                        <a:pt x="37" y="0"/>
                      </a:lnTo>
                      <a:lnTo>
                        <a:pt x="24" y="6"/>
                      </a:lnTo>
                      <a:lnTo>
                        <a:pt x="12" y="12"/>
                      </a:lnTo>
                      <a:lnTo>
                        <a:pt x="6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42" name="Freeform 19"/>
                <p:cNvSpPr>
                  <a:spLocks noChangeAspect="1"/>
                </p:cNvSpPr>
                <p:nvPr/>
              </p:nvSpPr>
              <p:spPr bwMode="auto">
                <a:xfrm>
                  <a:off x="4953118" y="101"/>
                  <a:ext cx="11" cy="9"/>
                </a:xfrm>
                <a:custGeom>
                  <a:avLst/>
                  <a:gdLst>
                    <a:gd name="T0" fmla="*/ 12 w 69"/>
                    <a:gd name="T1" fmla="*/ 0 h 50"/>
                    <a:gd name="T2" fmla="*/ 19 w 69"/>
                    <a:gd name="T3" fmla="*/ 12 h 50"/>
                    <a:gd name="T4" fmla="*/ 31 w 69"/>
                    <a:gd name="T5" fmla="*/ 18 h 50"/>
                    <a:gd name="T6" fmla="*/ 43 w 69"/>
                    <a:gd name="T7" fmla="*/ 18 h 50"/>
                    <a:gd name="T8" fmla="*/ 56 w 69"/>
                    <a:gd name="T9" fmla="*/ 18 h 50"/>
                    <a:gd name="T10" fmla="*/ 68 w 69"/>
                    <a:gd name="T11" fmla="*/ 30 h 50"/>
                    <a:gd name="T12" fmla="*/ 62 w 69"/>
                    <a:gd name="T13" fmla="*/ 43 h 50"/>
                    <a:gd name="T14" fmla="*/ 56 w 69"/>
                    <a:gd name="T15" fmla="*/ 49 h 50"/>
                    <a:gd name="T16" fmla="*/ 43 w 69"/>
                    <a:gd name="T17" fmla="*/ 49 h 50"/>
                    <a:gd name="T18" fmla="*/ 19 w 69"/>
                    <a:gd name="T19" fmla="*/ 49 h 50"/>
                    <a:gd name="T20" fmla="*/ 19 w 69"/>
                    <a:gd name="T21" fmla="*/ 43 h 50"/>
                    <a:gd name="T22" fmla="*/ 6 w 69"/>
                    <a:gd name="T23" fmla="*/ 36 h 50"/>
                    <a:gd name="T24" fmla="*/ 6 w 69"/>
                    <a:gd name="T25" fmla="*/ 30 h 50"/>
                    <a:gd name="T26" fmla="*/ 0 w 69"/>
                    <a:gd name="T27" fmla="*/ 30 h 50"/>
                    <a:gd name="T28" fmla="*/ 0 w 69"/>
                    <a:gd name="T29" fmla="*/ 24 h 50"/>
                    <a:gd name="T30" fmla="*/ 6 w 69"/>
                    <a:gd name="T31" fmla="*/ 24 h 50"/>
                    <a:gd name="T32" fmla="*/ 6 w 69"/>
                    <a:gd name="T33" fmla="*/ 6 h 50"/>
                    <a:gd name="T34" fmla="*/ 6 w 69"/>
                    <a:gd name="T35" fmla="*/ 0 h 50"/>
                    <a:gd name="T36" fmla="*/ 12 w 69"/>
                    <a:gd name="T37" fmla="*/ 0 h 50"/>
                    <a:gd name="T38" fmla="*/ 12 w 69"/>
                    <a:gd name="T3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69" h="50">
                      <a:moveTo>
                        <a:pt x="12" y="0"/>
                      </a:moveTo>
                      <a:lnTo>
                        <a:pt x="19" y="12"/>
                      </a:lnTo>
                      <a:lnTo>
                        <a:pt x="31" y="18"/>
                      </a:lnTo>
                      <a:lnTo>
                        <a:pt x="43" y="18"/>
                      </a:lnTo>
                      <a:lnTo>
                        <a:pt x="56" y="18"/>
                      </a:lnTo>
                      <a:lnTo>
                        <a:pt x="68" y="30"/>
                      </a:lnTo>
                      <a:lnTo>
                        <a:pt x="62" y="43"/>
                      </a:lnTo>
                      <a:lnTo>
                        <a:pt x="56" y="49"/>
                      </a:lnTo>
                      <a:lnTo>
                        <a:pt x="43" y="49"/>
                      </a:lnTo>
                      <a:lnTo>
                        <a:pt x="19" y="49"/>
                      </a:lnTo>
                      <a:lnTo>
                        <a:pt x="19" y="43"/>
                      </a:lnTo>
                      <a:lnTo>
                        <a:pt x="6" y="36"/>
                      </a:lnTo>
                      <a:lnTo>
                        <a:pt x="6" y="30"/>
                      </a:lnTo>
                      <a:lnTo>
                        <a:pt x="0" y="30"/>
                      </a:lnTo>
                      <a:lnTo>
                        <a:pt x="0" y="24"/>
                      </a:lnTo>
                      <a:lnTo>
                        <a:pt x="6" y="24"/>
                      </a:lnTo>
                      <a:lnTo>
                        <a:pt x="6" y="6"/>
                      </a:lnTo>
                      <a:lnTo>
                        <a:pt x="6" y="0"/>
                      </a:lnTo>
                      <a:lnTo>
                        <a:pt x="12" y="0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43" name="Freeform 20"/>
                <p:cNvSpPr>
                  <a:spLocks noChangeAspect="1"/>
                </p:cNvSpPr>
                <p:nvPr/>
              </p:nvSpPr>
              <p:spPr bwMode="auto">
                <a:xfrm>
                  <a:off x="4953090" y="62"/>
                  <a:ext cx="48" cy="47"/>
                </a:xfrm>
                <a:custGeom>
                  <a:avLst/>
                  <a:gdLst>
                    <a:gd name="T0" fmla="*/ 265 w 284"/>
                    <a:gd name="T1" fmla="*/ 61 h 277"/>
                    <a:gd name="T2" fmla="*/ 252 w 284"/>
                    <a:gd name="T3" fmla="*/ 67 h 277"/>
                    <a:gd name="T4" fmla="*/ 252 w 284"/>
                    <a:gd name="T5" fmla="*/ 104 h 277"/>
                    <a:gd name="T6" fmla="*/ 246 w 284"/>
                    <a:gd name="T7" fmla="*/ 104 h 277"/>
                    <a:gd name="T8" fmla="*/ 240 w 284"/>
                    <a:gd name="T9" fmla="*/ 128 h 277"/>
                    <a:gd name="T10" fmla="*/ 234 w 284"/>
                    <a:gd name="T11" fmla="*/ 135 h 277"/>
                    <a:gd name="T12" fmla="*/ 228 w 284"/>
                    <a:gd name="T13" fmla="*/ 135 h 277"/>
                    <a:gd name="T14" fmla="*/ 222 w 284"/>
                    <a:gd name="T15" fmla="*/ 135 h 277"/>
                    <a:gd name="T16" fmla="*/ 215 w 284"/>
                    <a:gd name="T17" fmla="*/ 147 h 277"/>
                    <a:gd name="T18" fmla="*/ 222 w 284"/>
                    <a:gd name="T19" fmla="*/ 171 h 277"/>
                    <a:gd name="T20" fmla="*/ 209 w 284"/>
                    <a:gd name="T21" fmla="*/ 184 h 277"/>
                    <a:gd name="T22" fmla="*/ 178 w 284"/>
                    <a:gd name="T23" fmla="*/ 202 h 277"/>
                    <a:gd name="T24" fmla="*/ 135 w 284"/>
                    <a:gd name="T25" fmla="*/ 208 h 277"/>
                    <a:gd name="T26" fmla="*/ 105 w 284"/>
                    <a:gd name="T27" fmla="*/ 233 h 277"/>
                    <a:gd name="T28" fmla="*/ 86 w 284"/>
                    <a:gd name="T29" fmla="*/ 227 h 277"/>
                    <a:gd name="T30" fmla="*/ 68 w 284"/>
                    <a:gd name="T31" fmla="*/ 233 h 277"/>
                    <a:gd name="T32" fmla="*/ 31 w 284"/>
                    <a:gd name="T33" fmla="*/ 263 h 277"/>
                    <a:gd name="T34" fmla="*/ 25 w 284"/>
                    <a:gd name="T35" fmla="*/ 269 h 277"/>
                    <a:gd name="T36" fmla="*/ 12 w 284"/>
                    <a:gd name="T37" fmla="*/ 276 h 277"/>
                    <a:gd name="T38" fmla="*/ 12 w 284"/>
                    <a:gd name="T39" fmla="*/ 269 h 277"/>
                    <a:gd name="T40" fmla="*/ 0 w 284"/>
                    <a:gd name="T41" fmla="*/ 251 h 277"/>
                    <a:gd name="T42" fmla="*/ 0 w 284"/>
                    <a:gd name="T43" fmla="*/ 233 h 277"/>
                    <a:gd name="T44" fmla="*/ 6 w 284"/>
                    <a:gd name="T45" fmla="*/ 220 h 277"/>
                    <a:gd name="T46" fmla="*/ 6 w 284"/>
                    <a:gd name="T47" fmla="*/ 208 h 277"/>
                    <a:gd name="T48" fmla="*/ 25 w 284"/>
                    <a:gd name="T49" fmla="*/ 171 h 277"/>
                    <a:gd name="T50" fmla="*/ 37 w 284"/>
                    <a:gd name="T51" fmla="*/ 159 h 277"/>
                    <a:gd name="T52" fmla="*/ 37 w 284"/>
                    <a:gd name="T53" fmla="*/ 141 h 277"/>
                    <a:gd name="T54" fmla="*/ 43 w 284"/>
                    <a:gd name="T55" fmla="*/ 135 h 277"/>
                    <a:gd name="T56" fmla="*/ 56 w 284"/>
                    <a:gd name="T57" fmla="*/ 141 h 277"/>
                    <a:gd name="T58" fmla="*/ 68 w 284"/>
                    <a:gd name="T59" fmla="*/ 135 h 277"/>
                    <a:gd name="T60" fmla="*/ 86 w 284"/>
                    <a:gd name="T61" fmla="*/ 116 h 277"/>
                    <a:gd name="T62" fmla="*/ 92 w 284"/>
                    <a:gd name="T63" fmla="*/ 110 h 277"/>
                    <a:gd name="T64" fmla="*/ 86 w 284"/>
                    <a:gd name="T65" fmla="*/ 104 h 277"/>
                    <a:gd name="T66" fmla="*/ 86 w 284"/>
                    <a:gd name="T67" fmla="*/ 98 h 277"/>
                    <a:gd name="T68" fmla="*/ 92 w 284"/>
                    <a:gd name="T69" fmla="*/ 98 h 277"/>
                    <a:gd name="T70" fmla="*/ 105 w 284"/>
                    <a:gd name="T71" fmla="*/ 86 h 277"/>
                    <a:gd name="T72" fmla="*/ 111 w 284"/>
                    <a:gd name="T73" fmla="*/ 73 h 277"/>
                    <a:gd name="T74" fmla="*/ 111 w 284"/>
                    <a:gd name="T75" fmla="*/ 61 h 277"/>
                    <a:gd name="T76" fmla="*/ 111 w 284"/>
                    <a:gd name="T77" fmla="*/ 49 h 277"/>
                    <a:gd name="T78" fmla="*/ 105 w 284"/>
                    <a:gd name="T79" fmla="*/ 37 h 277"/>
                    <a:gd name="T80" fmla="*/ 105 w 284"/>
                    <a:gd name="T81" fmla="*/ 18 h 277"/>
                    <a:gd name="T82" fmla="*/ 117 w 284"/>
                    <a:gd name="T83" fmla="*/ 18 h 277"/>
                    <a:gd name="T84" fmla="*/ 117 w 284"/>
                    <a:gd name="T85" fmla="*/ 6 h 277"/>
                    <a:gd name="T86" fmla="*/ 129 w 284"/>
                    <a:gd name="T87" fmla="*/ 0 h 277"/>
                    <a:gd name="T88" fmla="*/ 135 w 284"/>
                    <a:gd name="T89" fmla="*/ 12 h 277"/>
                    <a:gd name="T90" fmla="*/ 154 w 284"/>
                    <a:gd name="T91" fmla="*/ 12 h 277"/>
                    <a:gd name="T92" fmla="*/ 160 w 284"/>
                    <a:gd name="T93" fmla="*/ 12 h 277"/>
                    <a:gd name="T94" fmla="*/ 172 w 284"/>
                    <a:gd name="T95" fmla="*/ 6 h 277"/>
                    <a:gd name="T96" fmla="*/ 191 w 284"/>
                    <a:gd name="T97" fmla="*/ 6 h 277"/>
                    <a:gd name="T98" fmla="*/ 209 w 284"/>
                    <a:gd name="T99" fmla="*/ 12 h 277"/>
                    <a:gd name="T100" fmla="*/ 234 w 284"/>
                    <a:gd name="T101" fmla="*/ 0 h 277"/>
                    <a:gd name="T102" fmla="*/ 234 w 284"/>
                    <a:gd name="T103" fmla="*/ 0 h 277"/>
                    <a:gd name="T104" fmla="*/ 258 w 284"/>
                    <a:gd name="T105" fmla="*/ 12 h 277"/>
                    <a:gd name="T106" fmla="*/ 258 w 284"/>
                    <a:gd name="T107" fmla="*/ 30 h 277"/>
                    <a:gd name="T108" fmla="*/ 258 w 284"/>
                    <a:gd name="T109" fmla="*/ 30 h 277"/>
                    <a:gd name="T110" fmla="*/ 240 w 284"/>
                    <a:gd name="T111" fmla="*/ 30 h 277"/>
                    <a:gd name="T112" fmla="*/ 240 w 284"/>
                    <a:gd name="T113" fmla="*/ 37 h 277"/>
                    <a:gd name="T114" fmla="*/ 252 w 284"/>
                    <a:gd name="T115" fmla="*/ 43 h 277"/>
                    <a:gd name="T116" fmla="*/ 277 w 284"/>
                    <a:gd name="T117" fmla="*/ 55 h 277"/>
                    <a:gd name="T118" fmla="*/ 277 w 284"/>
                    <a:gd name="T119" fmla="*/ 61 h 277"/>
                    <a:gd name="T120" fmla="*/ 283 w 284"/>
                    <a:gd name="T121" fmla="*/ 61 h 277"/>
                    <a:gd name="T122" fmla="*/ 265 w 284"/>
                    <a:gd name="T123" fmla="*/ 61 h 277"/>
                    <a:gd name="T124" fmla="*/ 265 w 284"/>
                    <a:gd name="T125" fmla="*/ 61 h 2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84" h="277">
                      <a:moveTo>
                        <a:pt x="265" y="61"/>
                      </a:moveTo>
                      <a:lnTo>
                        <a:pt x="252" y="67"/>
                      </a:lnTo>
                      <a:lnTo>
                        <a:pt x="252" y="104"/>
                      </a:lnTo>
                      <a:lnTo>
                        <a:pt x="246" y="104"/>
                      </a:lnTo>
                      <a:lnTo>
                        <a:pt x="240" y="128"/>
                      </a:lnTo>
                      <a:lnTo>
                        <a:pt x="234" y="135"/>
                      </a:lnTo>
                      <a:lnTo>
                        <a:pt x="228" y="135"/>
                      </a:lnTo>
                      <a:lnTo>
                        <a:pt x="222" y="135"/>
                      </a:lnTo>
                      <a:lnTo>
                        <a:pt x="215" y="147"/>
                      </a:lnTo>
                      <a:lnTo>
                        <a:pt x="222" y="171"/>
                      </a:lnTo>
                      <a:lnTo>
                        <a:pt x="209" y="184"/>
                      </a:lnTo>
                      <a:lnTo>
                        <a:pt x="178" y="202"/>
                      </a:lnTo>
                      <a:lnTo>
                        <a:pt x="135" y="208"/>
                      </a:lnTo>
                      <a:lnTo>
                        <a:pt x="105" y="233"/>
                      </a:lnTo>
                      <a:lnTo>
                        <a:pt x="86" y="227"/>
                      </a:lnTo>
                      <a:lnTo>
                        <a:pt x="68" y="233"/>
                      </a:lnTo>
                      <a:lnTo>
                        <a:pt x="31" y="263"/>
                      </a:lnTo>
                      <a:lnTo>
                        <a:pt x="25" y="269"/>
                      </a:lnTo>
                      <a:lnTo>
                        <a:pt x="12" y="276"/>
                      </a:lnTo>
                      <a:lnTo>
                        <a:pt x="12" y="269"/>
                      </a:lnTo>
                      <a:lnTo>
                        <a:pt x="0" y="251"/>
                      </a:lnTo>
                      <a:lnTo>
                        <a:pt x="0" y="233"/>
                      </a:lnTo>
                      <a:lnTo>
                        <a:pt x="6" y="220"/>
                      </a:lnTo>
                      <a:lnTo>
                        <a:pt x="6" y="208"/>
                      </a:lnTo>
                      <a:lnTo>
                        <a:pt x="25" y="171"/>
                      </a:lnTo>
                      <a:lnTo>
                        <a:pt x="37" y="159"/>
                      </a:lnTo>
                      <a:lnTo>
                        <a:pt x="37" y="141"/>
                      </a:lnTo>
                      <a:lnTo>
                        <a:pt x="43" y="135"/>
                      </a:lnTo>
                      <a:lnTo>
                        <a:pt x="56" y="141"/>
                      </a:lnTo>
                      <a:lnTo>
                        <a:pt x="68" y="135"/>
                      </a:lnTo>
                      <a:lnTo>
                        <a:pt x="86" y="116"/>
                      </a:lnTo>
                      <a:lnTo>
                        <a:pt x="92" y="110"/>
                      </a:lnTo>
                      <a:lnTo>
                        <a:pt x="86" y="104"/>
                      </a:lnTo>
                      <a:lnTo>
                        <a:pt x="86" y="98"/>
                      </a:lnTo>
                      <a:lnTo>
                        <a:pt x="92" y="98"/>
                      </a:lnTo>
                      <a:lnTo>
                        <a:pt x="105" y="86"/>
                      </a:lnTo>
                      <a:lnTo>
                        <a:pt x="111" y="73"/>
                      </a:lnTo>
                      <a:lnTo>
                        <a:pt x="111" y="61"/>
                      </a:lnTo>
                      <a:lnTo>
                        <a:pt x="111" y="49"/>
                      </a:lnTo>
                      <a:lnTo>
                        <a:pt x="105" y="37"/>
                      </a:lnTo>
                      <a:lnTo>
                        <a:pt x="105" y="18"/>
                      </a:lnTo>
                      <a:lnTo>
                        <a:pt x="117" y="18"/>
                      </a:lnTo>
                      <a:lnTo>
                        <a:pt x="117" y="6"/>
                      </a:lnTo>
                      <a:lnTo>
                        <a:pt x="129" y="0"/>
                      </a:lnTo>
                      <a:lnTo>
                        <a:pt x="135" y="12"/>
                      </a:lnTo>
                      <a:lnTo>
                        <a:pt x="154" y="12"/>
                      </a:lnTo>
                      <a:lnTo>
                        <a:pt x="160" y="12"/>
                      </a:lnTo>
                      <a:lnTo>
                        <a:pt x="172" y="6"/>
                      </a:lnTo>
                      <a:lnTo>
                        <a:pt x="191" y="6"/>
                      </a:lnTo>
                      <a:lnTo>
                        <a:pt x="209" y="12"/>
                      </a:lnTo>
                      <a:lnTo>
                        <a:pt x="234" y="0"/>
                      </a:lnTo>
                      <a:lnTo>
                        <a:pt x="258" y="12"/>
                      </a:lnTo>
                      <a:lnTo>
                        <a:pt x="258" y="30"/>
                      </a:lnTo>
                      <a:lnTo>
                        <a:pt x="240" y="30"/>
                      </a:lnTo>
                      <a:lnTo>
                        <a:pt x="240" y="37"/>
                      </a:lnTo>
                      <a:lnTo>
                        <a:pt x="252" y="43"/>
                      </a:lnTo>
                      <a:lnTo>
                        <a:pt x="277" y="55"/>
                      </a:lnTo>
                      <a:lnTo>
                        <a:pt x="277" y="61"/>
                      </a:lnTo>
                      <a:lnTo>
                        <a:pt x="283" y="61"/>
                      </a:lnTo>
                      <a:lnTo>
                        <a:pt x="265" y="61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44" name="Freeform 21"/>
                <p:cNvSpPr>
                  <a:spLocks noChangeAspect="1"/>
                </p:cNvSpPr>
                <p:nvPr/>
              </p:nvSpPr>
              <p:spPr bwMode="auto">
                <a:xfrm>
                  <a:off x="4953018" y="154"/>
                  <a:ext cx="4" cy="4"/>
                </a:xfrm>
                <a:custGeom>
                  <a:avLst/>
                  <a:gdLst>
                    <a:gd name="T0" fmla="*/ 6 w 19"/>
                    <a:gd name="T1" fmla="*/ 0 h 20"/>
                    <a:gd name="T2" fmla="*/ 18 w 19"/>
                    <a:gd name="T3" fmla="*/ 6 h 20"/>
                    <a:gd name="T4" fmla="*/ 18 w 19"/>
                    <a:gd name="T5" fmla="*/ 13 h 20"/>
                    <a:gd name="T6" fmla="*/ 12 w 19"/>
                    <a:gd name="T7" fmla="*/ 19 h 20"/>
                    <a:gd name="T8" fmla="*/ 6 w 19"/>
                    <a:gd name="T9" fmla="*/ 19 h 20"/>
                    <a:gd name="T10" fmla="*/ 0 w 19"/>
                    <a:gd name="T11" fmla="*/ 6 h 20"/>
                    <a:gd name="T12" fmla="*/ 0 w 19"/>
                    <a:gd name="T13" fmla="*/ 0 h 20"/>
                    <a:gd name="T14" fmla="*/ 0 w 19"/>
                    <a:gd name="T15" fmla="*/ 0 h 20"/>
                    <a:gd name="T16" fmla="*/ 6 w 19"/>
                    <a:gd name="T17" fmla="*/ 0 h 20"/>
                    <a:gd name="T18" fmla="*/ 6 w 19"/>
                    <a:gd name="T19" fmla="*/ 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" h="20">
                      <a:moveTo>
                        <a:pt x="6" y="0"/>
                      </a:moveTo>
                      <a:lnTo>
                        <a:pt x="18" y="6"/>
                      </a:lnTo>
                      <a:lnTo>
                        <a:pt x="18" y="13"/>
                      </a:lnTo>
                      <a:lnTo>
                        <a:pt x="12" y="19"/>
                      </a:lnTo>
                      <a:lnTo>
                        <a:pt x="6" y="19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45" name="Freeform 22"/>
                <p:cNvSpPr>
                  <a:spLocks noChangeAspect="1"/>
                </p:cNvSpPr>
                <p:nvPr/>
              </p:nvSpPr>
              <p:spPr bwMode="auto">
                <a:xfrm>
                  <a:off x="4953014" y="143"/>
                  <a:ext cx="5" cy="10"/>
                </a:xfrm>
                <a:custGeom>
                  <a:avLst/>
                  <a:gdLst>
                    <a:gd name="T0" fmla="*/ 12 w 26"/>
                    <a:gd name="T1" fmla="*/ 0 h 62"/>
                    <a:gd name="T2" fmla="*/ 25 w 26"/>
                    <a:gd name="T3" fmla="*/ 18 h 62"/>
                    <a:gd name="T4" fmla="*/ 25 w 26"/>
                    <a:gd name="T5" fmla="*/ 43 h 62"/>
                    <a:gd name="T6" fmla="*/ 25 w 26"/>
                    <a:gd name="T7" fmla="*/ 61 h 62"/>
                    <a:gd name="T8" fmla="*/ 25 w 26"/>
                    <a:gd name="T9" fmla="*/ 61 h 62"/>
                    <a:gd name="T10" fmla="*/ 0 w 26"/>
                    <a:gd name="T11" fmla="*/ 6 h 62"/>
                    <a:gd name="T12" fmla="*/ 0 w 26"/>
                    <a:gd name="T13" fmla="*/ 0 h 62"/>
                    <a:gd name="T14" fmla="*/ 12 w 26"/>
                    <a:gd name="T15" fmla="*/ 0 h 62"/>
                    <a:gd name="T16" fmla="*/ 12 w 26"/>
                    <a:gd name="T17" fmla="*/ 0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6" h="62">
                      <a:moveTo>
                        <a:pt x="12" y="0"/>
                      </a:moveTo>
                      <a:lnTo>
                        <a:pt x="25" y="18"/>
                      </a:lnTo>
                      <a:lnTo>
                        <a:pt x="25" y="43"/>
                      </a:lnTo>
                      <a:lnTo>
                        <a:pt x="25" y="61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12" y="0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46" name="Freeform 23"/>
                <p:cNvSpPr>
                  <a:spLocks noChangeAspect="1"/>
                </p:cNvSpPr>
                <p:nvPr/>
              </p:nvSpPr>
              <p:spPr bwMode="auto">
                <a:xfrm>
                  <a:off x="4953010" y="138"/>
                  <a:ext cx="4" cy="5"/>
                </a:xfrm>
                <a:custGeom>
                  <a:avLst/>
                  <a:gdLst>
                    <a:gd name="T0" fmla="*/ 0 w 19"/>
                    <a:gd name="T1" fmla="*/ 0 h 32"/>
                    <a:gd name="T2" fmla="*/ 6 w 19"/>
                    <a:gd name="T3" fmla="*/ 6 h 32"/>
                    <a:gd name="T4" fmla="*/ 18 w 19"/>
                    <a:gd name="T5" fmla="*/ 12 h 32"/>
                    <a:gd name="T6" fmla="*/ 18 w 19"/>
                    <a:gd name="T7" fmla="*/ 25 h 32"/>
                    <a:gd name="T8" fmla="*/ 18 w 19"/>
                    <a:gd name="T9" fmla="*/ 31 h 32"/>
                    <a:gd name="T10" fmla="*/ 6 w 19"/>
                    <a:gd name="T11" fmla="*/ 25 h 32"/>
                    <a:gd name="T12" fmla="*/ 0 w 19"/>
                    <a:gd name="T13" fmla="*/ 6 h 32"/>
                    <a:gd name="T14" fmla="*/ 0 w 19"/>
                    <a:gd name="T15" fmla="*/ 0 h 32"/>
                    <a:gd name="T16" fmla="*/ 0 w 19"/>
                    <a:gd name="T17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" h="32">
                      <a:moveTo>
                        <a:pt x="0" y="0"/>
                      </a:moveTo>
                      <a:lnTo>
                        <a:pt x="6" y="6"/>
                      </a:lnTo>
                      <a:lnTo>
                        <a:pt x="18" y="12"/>
                      </a:lnTo>
                      <a:lnTo>
                        <a:pt x="18" y="25"/>
                      </a:lnTo>
                      <a:lnTo>
                        <a:pt x="18" y="31"/>
                      </a:lnTo>
                      <a:lnTo>
                        <a:pt x="6" y="25"/>
                      </a:lnTo>
                      <a:lnTo>
                        <a:pt x="0" y="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47" name="Freeform 24"/>
                <p:cNvSpPr>
                  <a:spLocks noChangeAspect="1"/>
                </p:cNvSpPr>
                <p:nvPr/>
              </p:nvSpPr>
              <p:spPr bwMode="auto">
                <a:xfrm>
                  <a:off x="4953011" y="122"/>
                  <a:ext cx="8" cy="21"/>
                </a:xfrm>
                <a:custGeom>
                  <a:avLst/>
                  <a:gdLst>
                    <a:gd name="T0" fmla="*/ 6 w 44"/>
                    <a:gd name="T1" fmla="*/ 0 h 130"/>
                    <a:gd name="T2" fmla="*/ 24 w 44"/>
                    <a:gd name="T3" fmla="*/ 19 h 130"/>
                    <a:gd name="T4" fmla="*/ 37 w 44"/>
                    <a:gd name="T5" fmla="*/ 43 h 130"/>
                    <a:gd name="T6" fmla="*/ 37 w 44"/>
                    <a:gd name="T7" fmla="*/ 61 h 130"/>
                    <a:gd name="T8" fmla="*/ 43 w 44"/>
                    <a:gd name="T9" fmla="*/ 74 h 130"/>
                    <a:gd name="T10" fmla="*/ 43 w 44"/>
                    <a:gd name="T11" fmla="*/ 104 h 130"/>
                    <a:gd name="T12" fmla="*/ 43 w 44"/>
                    <a:gd name="T13" fmla="*/ 117 h 130"/>
                    <a:gd name="T14" fmla="*/ 30 w 44"/>
                    <a:gd name="T15" fmla="*/ 129 h 130"/>
                    <a:gd name="T16" fmla="*/ 18 w 44"/>
                    <a:gd name="T17" fmla="*/ 86 h 130"/>
                    <a:gd name="T18" fmla="*/ 24 w 44"/>
                    <a:gd name="T19" fmla="*/ 74 h 130"/>
                    <a:gd name="T20" fmla="*/ 24 w 44"/>
                    <a:gd name="T21" fmla="*/ 68 h 130"/>
                    <a:gd name="T22" fmla="*/ 24 w 44"/>
                    <a:gd name="T23" fmla="*/ 55 h 130"/>
                    <a:gd name="T24" fmla="*/ 18 w 44"/>
                    <a:gd name="T25" fmla="*/ 43 h 130"/>
                    <a:gd name="T26" fmla="*/ 18 w 44"/>
                    <a:gd name="T27" fmla="*/ 31 h 130"/>
                    <a:gd name="T28" fmla="*/ 12 w 44"/>
                    <a:gd name="T29" fmla="*/ 19 h 130"/>
                    <a:gd name="T30" fmla="*/ 0 w 44"/>
                    <a:gd name="T31" fmla="*/ 0 h 130"/>
                    <a:gd name="T32" fmla="*/ 0 w 44"/>
                    <a:gd name="T33" fmla="*/ 0 h 130"/>
                    <a:gd name="T34" fmla="*/ 6 w 44"/>
                    <a:gd name="T35" fmla="*/ 0 h 130"/>
                    <a:gd name="T36" fmla="*/ 6 w 44"/>
                    <a:gd name="T37" fmla="*/ 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4" h="130">
                      <a:moveTo>
                        <a:pt x="6" y="0"/>
                      </a:moveTo>
                      <a:lnTo>
                        <a:pt x="24" y="19"/>
                      </a:lnTo>
                      <a:lnTo>
                        <a:pt x="37" y="43"/>
                      </a:lnTo>
                      <a:lnTo>
                        <a:pt x="37" y="61"/>
                      </a:lnTo>
                      <a:lnTo>
                        <a:pt x="43" y="74"/>
                      </a:lnTo>
                      <a:lnTo>
                        <a:pt x="43" y="104"/>
                      </a:lnTo>
                      <a:lnTo>
                        <a:pt x="43" y="117"/>
                      </a:lnTo>
                      <a:lnTo>
                        <a:pt x="30" y="129"/>
                      </a:lnTo>
                      <a:lnTo>
                        <a:pt x="18" y="86"/>
                      </a:lnTo>
                      <a:lnTo>
                        <a:pt x="24" y="74"/>
                      </a:lnTo>
                      <a:lnTo>
                        <a:pt x="24" y="68"/>
                      </a:lnTo>
                      <a:lnTo>
                        <a:pt x="24" y="55"/>
                      </a:lnTo>
                      <a:lnTo>
                        <a:pt x="18" y="43"/>
                      </a:lnTo>
                      <a:lnTo>
                        <a:pt x="18" y="31"/>
                      </a:lnTo>
                      <a:lnTo>
                        <a:pt x="12" y="19"/>
                      </a:lnTo>
                      <a:lnTo>
                        <a:pt x="0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48" name="Freeform 25"/>
                <p:cNvSpPr>
                  <a:spLocks noChangeAspect="1"/>
                </p:cNvSpPr>
                <p:nvPr/>
              </p:nvSpPr>
              <p:spPr bwMode="auto">
                <a:xfrm>
                  <a:off x="4953062" y="113"/>
                  <a:ext cx="9" cy="8"/>
                </a:xfrm>
                <a:custGeom>
                  <a:avLst/>
                  <a:gdLst>
                    <a:gd name="T0" fmla="*/ 0 w 56"/>
                    <a:gd name="T1" fmla="*/ 25 h 44"/>
                    <a:gd name="T2" fmla="*/ 12 w 56"/>
                    <a:gd name="T3" fmla="*/ 31 h 44"/>
                    <a:gd name="T4" fmla="*/ 25 w 56"/>
                    <a:gd name="T5" fmla="*/ 43 h 44"/>
                    <a:gd name="T6" fmla="*/ 37 w 56"/>
                    <a:gd name="T7" fmla="*/ 37 h 44"/>
                    <a:gd name="T8" fmla="*/ 43 w 56"/>
                    <a:gd name="T9" fmla="*/ 31 h 44"/>
                    <a:gd name="T10" fmla="*/ 37 w 56"/>
                    <a:gd name="T11" fmla="*/ 25 h 44"/>
                    <a:gd name="T12" fmla="*/ 37 w 56"/>
                    <a:gd name="T13" fmla="*/ 12 h 44"/>
                    <a:gd name="T14" fmla="*/ 55 w 56"/>
                    <a:gd name="T15" fmla="*/ 6 h 44"/>
                    <a:gd name="T16" fmla="*/ 55 w 56"/>
                    <a:gd name="T17" fmla="*/ 0 h 44"/>
                    <a:gd name="T18" fmla="*/ 49 w 56"/>
                    <a:gd name="T19" fmla="*/ 0 h 44"/>
                    <a:gd name="T20" fmla="*/ 37 w 56"/>
                    <a:gd name="T21" fmla="*/ 0 h 44"/>
                    <a:gd name="T22" fmla="*/ 25 w 56"/>
                    <a:gd name="T23" fmla="*/ 0 h 44"/>
                    <a:gd name="T24" fmla="*/ 12 w 56"/>
                    <a:gd name="T25" fmla="*/ 12 h 44"/>
                    <a:gd name="T26" fmla="*/ 0 w 56"/>
                    <a:gd name="T27" fmla="*/ 25 h 44"/>
                    <a:gd name="T28" fmla="*/ 0 w 56"/>
                    <a:gd name="T29" fmla="*/ 2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56" h="44">
                      <a:moveTo>
                        <a:pt x="0" y="25"/>
                      </a:moveTo>
                      <a:lnTo>
                        <a:pt x="12" y="31"/>
                      </a:lnTo>
                      <a:lnTo>
                        <a:pt x="25" y="43"/>
                      </a:lnTo>
                      <a:lnTo>
                        <a:pt x="37" y="37"/>
                      </a:lnTo>
                      <a:lnTo>
                        <a:pt x="43" y="31"/>
                      </a:lnTo>
                      <a:lnTo>
                        <a:pt x="37" y="25"/>
                      </a:lnTo>
                      <a:lnTo>
                        <a:pt x="37" y="12"/>
                      </a:lnTo>
                      <a:lnTo>
                        <a:pt x="55" y="6"/>
                      </a:lnTo>
                      <a:lnTo>
                        <a:pt x="55" y="0"/>
                      </a:lnTo>
                      <a:lnTo>
                        <a:pt x="49" y="0"/>
                      </a:lnTo>
                      <a:lnTo>
                        <a:pt x="37" y="0"/>
                      </a:lnTo>
                      <a:lnTo>
                        <a:pt x="25" y="0"/>
                      </a:lnTo>
                      <a:lnTo>
                        <a:pt x="12" y="12"/>
                      </a:lnTo>
                      <a:lnTo>
                        <a:pt x="0" y="25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49" name="Freeform 26"/>
                <p:cNvSpPr>
                  <a:spLocks noChangeAspect="1"/>
                </p:cNvSpPr>
                <p:nvPr/>
              </p:nvSpPr>
              <p:spPr bwMode="auto">
                <a:xfrm>
                  <a:off x="4953076" y="65"/>
                  <a:ext cx="4" cy="8"/>
                </a:xfrm>
                <a:custGeom>
                  <a:avLst/>
                  <a:gdLst>
                    <a:gd name="T0" fmla="*/ 25 w 26"/>
                    <a:gd name="T1" fmla="*/ 6 h 44"/>
                    <a:gd name="T2" fmla="*/ 25 w 26"/>
                    <a:gd name="T3" fmla="*/ 19 h 44"/>
                    <a:gd name="T4" fmla="*/ 25 w 26"/>
                    <a:gd name="T5" fmla="*/ 37 h 44"/>
                    <a:gd name="T6" fmla="*/ 6 w 26"/>
                    <a:gd name="T7" fmla="*/ 31 h 44"/>
                    <a:gd name="T8" fmla="*/ 6 w 26"/>
                    <a:gd name="T9" fmla="*/ 43 h 44"/>
                    <a:gd name="T10" fmla="*/ 0 w 26"/>
                    <a:gd name="T11" fmla="*/ 37 h 44"/>
                    <a:gd name="T12" fmla="*/ 0 w 26"/>
                    <a:gd name="T13" fmla="*/ 6 h 44"/>
                    <a:gd name="T14" fmla="*/ 6 w 26"/>
                    <a:gd name="T15" fmla="*/ 6 h 44"/>
                    <a:gd name="T16" fmla="*/ 12 w 26"/>
                    <a:gd name="T17" fmla="*/ 6 h 44"/>
                    <a:gd name="T18" fmla="*/ 25 w 26"/>
                    <a:gd name="T19" fmla="*/ 0 h 44"/>
                    <a:gd name="T20" fmla="*/ 25 w 26"/>
                    <a:gd name="T21" fmla="*/ 6 h 44"/>
                    <a:gd name="T22" fmla="*/ 25 w 26"/>
                    <a:gd name="T23" fmla="*/ 6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" h="44">
                      <a:moveTo>
                        <a:pt x="25" y="6"/>
                      </a:moveTo>
                      <a:lnTo>
                        <a:pt x="25" y="19"/>
                      </a:lnTo>
                      <a:lnTo>
                        <a:pt x="25" y="37"/>
                      </a:lnTo>
                      <a:lnTo>
                        <a:pt x="6" y="31"/>
                      </a:lnTo>
                      <a:lnTo>
                        <a:pt x="6" y="43"/>
                      </a:lnTo>
                      <a:lnTo>
                        <a:pt x="0" y="37"/>
                      </a:lnTo>
                      <a:lnTo>
                        <a:pt x="0" y="6"/>
                      </a:lnTo>
                      <a:lnTo>
                        <a:pt x="6" y="6"/>
                      </a:lnTo>
                      <a:lnTo>
                        <a:pt x="12" y="6"/>
                      </a:lnTo>
                      <a:lnTo>
                        <a:pt x="25" y="0"/>
                      </a:lnTo>
                      <a:lnTo>
                        <a:pt x="25" y="6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50" name="Freeform 27"/>
                <p:cNvSpPr>
                  <a:spLocks noChangeAspect="1"/>
                </p:cNvSpPr>
                <p:nvPr/>
              </p:nvSpPr>
              <p:spPr bwMode="auto">
                <a:xfrm>
                  <a:off x="4953080" y="54"/>
                  <a:ext cx="24" cy="35"/>
                </a:xfrm>
                <a:custGeom>
                  <a:avLst/>
                  <a:gdLst>
                    <a:gd name="T0" fmla="*/ 92 w 142"/>
                    <a:gd name="T1" fmla="*/ 18 h 209"/>
                    <a:gd name="T2" fmla="*/ 73 w 142"/>
                    <a:gd name="T3" fmla="*/ 43 h 209"/>
                    <a:gd name="T4" fmla="*/ 80 w 142"/>
                    <a:gd name="T5" fmla="*/ 67 h 209"/>
                    <a:gd name="T6" fmla="*/ 86 w 142"/>
                    <a:gd name="T7" fmla="*/ 86 h 209"/>
                    <a:gd name="T8" fmla="*/ 73 w 142"/>
                    <a:gd name="T9" fmla="*/ 92 h 209"/>
                    <a:gd name="T10" fmla="*/ 67 w 142"/>
                    <a:gd name="T11" fmla="*/ 104 h 209"/>
                    <a:gd name="T12" fmla="*/ 55 w 142"/>
                    <a:gd name="T13" fmla="*/ 110 h 209"/>
                    <a:gd name="T14" fmla="*/ 43 w 142"/>
                    <a:gd name="T15" fmla="*/ 122 h 209"/>
                    <a:gd name="T16" fmla="*/ 30 w 142"/>
                    <a:gd name="T17" fmla="*/ 122 h 209"/>
                    <a:gd name="T18" fmla="*/ 24 w 142"/>
                    <a:gd name="T19" fmla="*/ 110 h 209"/>
                    <a:gd name="T20" fmla="*/ 24 w 142"/>
                    <a:gd name="T21" fmla="*/ 110 h 209"/>
                    <a:gd name="T22" fmla="*/ 18 w 142"/>
                    <a:gd name="T23" fmla="*/ 110 h 209"/>
                    <a:gd name="T24" fmla="*/ 6 w 142"/>
                    <a:gd name="T25" fmla="*/ 116 h 209"/>
                    <a:gd name="T26" fmla="*/ 0 w 142"/>
                    <a:gd name="T27" fmla="*/ 128 h 209"/>
                    <a:gd name="T28" fmla="*/ 18 w 142"/>
                    <a:gd name="T29" fmla="*/ 135 h 209"/>
                    <a:gd name="T30" fmla="*/ 12 w 142"/>
                    <a:gd name="T31" fmla="*/ 147 h 209"/>
                    <a:gd name="T32" fmla="*/ 6 w 142"/>
                    <a:gd name="T33" fmla="*/ 153 h 209"/>
                    <a:gd name="T34" fmla="*/ 0 w 142"/>
                    <a:gd name="T35" fmla="*/ 184 h 209"/>
                    <a:gd name="T36" fmla="*/ 6 w 142"/>
                    <a:gd name="T37" fmla="*/ 208 h 209"/>
                    <a:gd name="T38" fmla="*/ 18 w 142"/>
                    <a:gd name="T39" fmla="*/ 202 h 209"/>
                    <a:gd name="T40" fmla="*/ 24 w 142"/>
                    <a:gd name="T41" fmla="*/ 190 h 209"/>
                    <a:gd name="T42" fmla="*/ 24 w 142"/>
                    <a:gd name="T43" fmla="*/ 208 h 209"/>
                    <a:gd name="T44" fmla="*/ 37 w 142"/>
                    <a:gd name="T45" fmla="*/ 208 h 209"/>
                    <a:gd name="T46" fmla="*/ 49 w 142"/>
                    <a:gd name="T47" fmla="*/ 177 h 209"/>
                    <a:gd name="T48" fmla="*/ 49 w 142"/>
                    <a:gd name="T49" fmla="*/ 165 h 209"/>
                    <a:gd name="T50" fmla="*/ 49 w 142"/>
                    <a:gd name="T51" fmla="*/ 159 h 209"/>
                    <a:gd name="T52" fmla="*/ 55 w 142"/>
                    <a:gd name="T53" fmla="*/ 159 h 209"/>
                    <a:gd name="T54" fmla="*/ 55 w 142"/>
                    <a:gd name="T55" fmla="*/ 159 h 209"/>
                    <a:gd name="T56" fmla="*/ 55 w 142"/>
                    <a:gd name="T57" fmla="*/ 177 h 209"/>
                    <a:gd name="T58" fmla="*/ 80 w 142"/>
                    <a:gd name="T59" fmla="*/ 165 h 209"/>
                    <a:gd name="T60" fmla="*/ 80 w 142"/>
                    <a:gd name="T61" fmla="*/ 135 h 209"/>
                    <a:gd name="T62" fmla="*/ 98 w 142"/>
                    <a:gd name="T63" fmla="*/ 122 h 209"/>
                    <a:gd name="T64" fmla="*/ 123 w 142"/>
                    <a:gd name="T65" fmla="*/ 110 h 209"/>
                    <a:gd name="T66" fmla="*/ 123 w 142"/>
                    <a:gd name="T67" fmla="*/ 92 h 209"/>
                    <a:gd name="T68" fmla="*/ 129 w 142"/>
                    <a:gd name="T69" fmla="*/ 73 h 209"/>
                    <a:gd name="T70" fmla="*/ 135 w 142"/>
                    <a:gd name="T71" fmla="*/ 73 h 209"/>
                    <a:gd name="T72" fmla="*/ 141 w 142"/>
                    <a:gd name="T73" fmla="*/ 61 h 209"/>
                    <a:gd name="T74" fmla="*/ 135 w 142"/>
                    <a:gd name="T75" fmla="*/ 61 h 209"/>
                    <a:gd name="T76" fmla="*/ 123 w 142"/>
                    <a:gd name="T77" fmla="*/ 61 h 209"/>
                    <a:gd name="T78" fmla="*/ 123 w 142"/>
                    <a:gd name="T79" fmla="*/ 55 h 209"/>
                    <a:gd name="T80" fmla="*/ 135 w 142"/>
                    <a:gd name="T81" fmla="*/ 55 h 209"/>
                    <a:gd name="T82" fmla="*/ 135 w 142"/>
                    <a:gd name="T83" fmla="*/ 37 h 209"/>
                    <a:gd name="T84" fmla="*/ 129 w 142"/>
                    <a:gd name="T85" fmla="*/ 24 h 209"/>
                    <a:gd name="T86" fmla="*/ 129 w 142"/>
                    <a:gd name="T87" fmla="*/ 12 h 209"/>
                    <a:gd name="T88" fmla="*/ 135 w 142"/>
                    <a:gd name="T89" fmla="*/ 6 h 209"/>
                    <a:gd name="T90" fmla="*/ 117 w 142"/>
                    <a:gd name="T91" fmla="*/ 0 h 209"/>
                    <a:gd name="T92" fmla="*/ 123 w 142"/>
                    <a:gd name="T93" fmla="*/ 12 h 209"/>
                    <a:gd name="T94" fmla="*/ 92 w 142"/>
                    <a:gd name="T95" fmla="*/ 18 h 209"/>
                    <a:gd name="T96" fmla="*/ 92 w 142"/>
                    <a:gd name="T97" fmla="*/ 18 h 2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142" h="209">
                      <a:moveTo>
                        <a:pt x="92" y="18"/>
                      </a:moveTo>
                      <a:lnTo>
                        <a:pt x="73" y="43"/>
                      </a:lnTo>
                      <a:lnTo>
                        <a:pt x="80" y="67"/>
                      </a:lnTo>
                      <a:lnTo>
                        <a:pt x="86" y="86"/>
                      </a:lnTo>
                      <a:lnTo>
                        <a:pt x="73" y="92"/>
                      </a:lnTo>
                      <a:lnTo>
                        <a:pt x="67" y="104"/>
                      </a:lnTo>
                      <a:lnTo>
                        <a:pt x="55" y="110"/>
                      </a:lnTo>
                      <a:lnTo>
                        <a:pt x="43" y="122"/>
                      </a:lnTo>
                      <a:lnTo>
                        <a:pt x="30" y="122"/>
                      </a:lnTo>
                      <a:lnTo>
                        <a:pt x="24" y="110"/>
                      </a:lnTo>
                      <a:lnTo>
                        <a:pt x="18" y="110"/>
                      </a:lnTo>
                      <a:lnTo>
                        <a:pt x="6" y="116"/>
                      </a:lnTo>
                      <a:lnTo>
                        <a:pt x="0" y="128"/>
                      </a:lnTo>
                      <a:lnTo>
                        <a:pt x="18" y="135"/>
                      </a:lnTo>
                      <a:lnTo>
                        <a:pt x="12" y="147"/>
                      </a:lnTo>
                      <a:lnTo>
                        <a:pt x="6" y="153"/>
                      </a:lnTo>
                      <a:lnTo>
                        <a:pt x="0" y="184"/>
                      </a:lnTo>
                      <a:lnTo>
                        <a:pt x="6" y="208"/>
                      </a:lnTo>
                      <a:lnTo>
                        <a:pt x="18" y="202"/>
                      </a:lnTo>
                      <a:lnTo>
                        <a:pt x="24" y="190"/>
                      </a:lnTo>
                      <a:lnTo>
                        <a:pt x="24" y="208"/>
                      </a:lnTo>
                      <a:lnTo>
                        <a:pt x="37" y="208"/>
                      </a:lnTo>
                      <a:lnTo>
                        <a:pt x="49" y="177"/>
                      </a:lnTo>
                      <a:lnTo>
                        <a:pt x="49" y="165"/>
                      </a:lnTo>
                      <a:lnTo>
                        <a:pt x="49" y="159"/>
                      </a:lnTo>
                      <a:lnTo>
                        <a:pt x="55" y="159"/>
                      </a:lnTo>
                      <a:lnTo>
                        <a:pt x="55" y="177"/>
                      </a:lnTo>
                      <a:lnTo>
                        <a:pt x="80" y="165"/>
                      </a:lnTo>
                      <a:lnTo>
                        <a:pt x="80" y="135"/>
                      </a:lnTo>
                      <a:lnTo>
                        <a:pt x="98" y="122"/>
                      </a:lnTo>
                      <a:lnTo>
                        <a:pt x="123" y="110"/>
                      </a:lnTo>
                      <a:lnTo>
                        <a:pt x="123" y="92"/>
                      </a:lnTo>
                      <a:lnTo>
                        <a:pt x="129" y="73"/>
                      </a:lnTo>
                      <a:lnTo>
                        <a:pt x="135" y="73"/>
                      </a:lnTo>
                      <a:lnTo>
                        <a:pt x="141" y="61"/>
                      </a:lnTo>
                      <a:lnTo>
                        <a:pt x="135" y="61"/>
                      </a:lnTo>
                      <a:lnTo>
                        <a:pt x="123" y="61"/>
                      </a:lnTo>
                      <a:lnTo>
                        <a:pt x="123" y="55"/>
                      </a:lnTo>
                      <a:lnTo>
                        <a:pt x="135" y="55"/>
                      </a:lnTo>
                      <a:lnTo>
                        <a:pt x="135" y="37"/>
                      </a:lnTo>
                      <a:lnTo>
                        <a:pt x="129" y="24"/>
                      </a:lnTo>
                      <a:lnTo>
                        <a:pt x="129" y="12"/>
                      </a:lnTo>
                      <a:lnTo>
                        <a:pt x="135" y="6"/>
                      </a:lnTo>
                      <a:lnTo>
                        <a:pt x="117" y="0"/>
                      </a:lnTo>
                      <a:lnTo>
                        <a:pt x="123" y="12"/>
                      </a:lnTo>
                      <a:lnTo>
                        <a:pt x="92" y="18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51" name="Freeform 28"/>
                <p:cNvSpPr>
                  <a:spLocks noChangeAspect="1"/>
                </p:cNvSpPr>
                <p:nvPr/>
              </p:nvSpPr>
              <p:spPr bwMode="auto">
                <a:xfrm>
                  <a:off x="4953001" y="9"/>
                  <a:ext cx="128" cy="245"/>
                </a:xfrm>
                <a:custGeom>
                  <a:avLst/>
                  <a:gdLst>
                    <a:gd name="T0" fmla="*/ 129 w 770"/>
                    <a:gd name="T1" fmla="*/ 1281 h 1472"/>
                    <a:gd name="T2" fmla="*/ 12 w 770"/>
                    <a:gd name="T3" fmla="*/ 987 h 1472"/>
                    <a:gd name="T4" fmla="*/ 25 w 770"/>
                    <a:gd name="T5" fmla="*/ 852 h 1472"/>
                    <a:gd name="T6" fmla="*/ 25 w 770"/>
                    <a:gd name="T7" fmla="*/ 717 h 1472"/>
                    <a:gd name="T8" fmla="*/ 37 w 770"/>
                    <a:gd name="T9" fmla="*/ 546 h 1472"/>
                    <a:gd name="T10" fmla="*/ 203 w 770"/>
                    <a:gd name="T11" fmla="*/ 251 h 1472"/>
                    <a:gd name="T12" fmla="*/ 431 w 770"/>
                    <a:gd name="T13" fmla="*/ 123 h 1472"/>
                    <a:gd name="T14" fmla="*/ 603 w 770"/>
                    <a:gd name="T15" fmla="*/ 55 h 1472"/>
                    <a:gd name="T16" fmla="*/ 664 w 770"/>
                    <a:gd name="T17" fmla="*/ 6 h 1472"/>
                    <a:gd name="T18" fmla="*/ 695 w 770"/>
                    <a:gd name="T19" fmla="*/ 19 h 1472"/>
                    <a:gd name="T20" fmla="*/ 763 w 770"/>
                    <a:gd name="T21" fmla="*/ 55 h 1472"/>
                    <a:gd name="T22" fmla="*/ 707 w 770"/>
                    <a:gd name="T23" fmla="*/ 98 h 1472"/>
                    <a:gd name="T24" fmla="*/ 615 w 770"/>
                    <a:gd name="T25" fmla="*/ 159 h 1472"/>
                    <a:gd name="T26" fmla="*/ 603 w 770"/>
                    <a:gd name="T27" fmla="*/ 184 h 1472"/>
                    <a:gd name="T28" fmla="*/ 689 w 770"/>
                    <a:gd name="T29" fmla="*/ 196 h 1472"/>
                    <a:gd name="T30" fmla="*/ 664 w 770"/>
                    <a:gd name="T31" fmla="*/ 227 h 1472"/>
                    <a:gd name="T32" fmla="*/ 726 w 770"/>
                    <a:gd name="T33" fmla="*/ 276 h 1472"/>
                    <a:gd name="T34" fmla="*/ 726 w 770"/>
                    <a:gd name="T35" fmla="*/ 307 h 1472"/>
                    <a:gd name="T36" fmla="*/ 615 w 770"/>
                    <a:gd name="T37" fmla="*/ 282 h 1472"/>
                    <a:gd name="T38" fmla="*/ 658 w 770"/>
                    <a:gd name="T39" fmla="*/ 227 h 1472"/>
                    <a:gd name="T40" fmla="*/ 609 w 770"/>
                    <a:gd name="T41" fmla="*/ 227 h 1472"/>
                    <a:gd name="T42" fmla="*/ 584 w 770"/>
                    <a:gd name="T43" fmla="*/ 264 h 1472"/>
                    <a:gd name="T44" fmla="*/ 554 w 770"/>
                    <a:gd name="T45" fmla="*/ 251 h 1472"/>
                    <a:gd name="T46" fmla="*/ 523 w 770"/>
                    <a:gd name="T47" fmla="*/ 227 h 1472"/>
                    <a:gd name="T48" fmla="*/ 517 w 770"/>
                    <a:gd name="T49" fmla="*/ 258 h 1472"/>
                    <a:gd name="T50" fmla="*/ 566 w 770"/>
                    <a:gd name="T51" fmla="*/ 288 h 1472"/>
                    <a:gd name="T52" fmla="*/ 541 w 770"/>
                    <a:gd name="T53" fmla="*/ 337 h 1472"/>
                    <a:gd name="T54" fmla="*/ 394 w 770"/>
                    <a:gd name="T55" fmla="*/ 331 h 1472"/>
                    <a:gd name="T56" fmla="*/ 357 w 770"/>
                    <a:gd name="T57" fmla="*/ 411 h 1472"/>
                    <a:gd name="T58" fmla="*/ 338 w 770"/>
                    <a:gd name="T59" fmla="*/ 472 h 1472"/>
                    <a:gd name="T60" fmla="*/ 449 w 770"/>
                    <a:gd name="T61" fmla="*/ 398 h 1472"/>
                    <a:gd name="T62" fmla="*/ 443 w 770"/>
                    <a:gd name="T63" fmla="*/ 496 h 1472"/>
                    <a:gd name="T64" fmla="*/ 431 w 770"/>
                    <a:gd name="T65" fmla="*/ 558 h 1472"/>
                    <a:gd name="T66" fmla="*/ 369 w 770"/>
                    <a:gd name="T67" fmla="*/ 595 h 1472"/>
                    <a:gd name="T68" fmla="*/ 338 w 770"/>
                    <a:gd name="T69" fmla="*/ 570 h 1472"/>
                    <a:gd name="T70" fmla="*/ 338 w 770"/>
                    <a:gd name="T71" fmla="*/ 619 h 1472"/>
                    <a:gd name="T72" fmla="*/ 295 w 770"/>
                    <a:gd name="T73" fmla="*/ 650 h 1472"/>
                    <a:gd name="T74" fmla="*/ 252 w 770"/>
                    <a:gd name="T75" fmla="*/ 631 h 1472"/>
                    <a:gd name="T76" fmla="*/ 129 w 770"/>
                    <a:gd name="T77" fmla="*/ 625 h 1472"/>
                    <a:gd name="T78" fmla="*/ 123 w 770"/>
                    <a:gd name="T79" fmla="*/ 595 h 1472"/>
                    <a:gd name="T80" fmla="*/ 99 w 770"/>
                    <a:gd name="T81" fmla="*/ 490 h 1472"/>
                    <a:gd name="T82" fmla="*/ 68 w 770"/>
                    <a:gd name="T83" fmla="*/ 613 h 1472"/>
                    <a:gd name="T84" fmla="*/ 43 w 770"/>
                    <a:gd name="T85" fmla="*/ 729 h 1472"/>
                    <a:gd name="T86" fmla="*/ 49 w 770"/>
                    <a:gd name="T87" fmla="*/ 883 h 1472"/>
                    <a:gd name="T88" fmla="*/ 154 w 770"/>
                    <a:gd name="T89" fmla="*/ 1036 h 1472"/>
                    <a:gd name="T90" fmla="*/ 234 w 770"/>
                    <a:gd name="T91" fmla="*/ 1232 h 1472"/>
                    <a:gd name="T92" fmla="*/ 283 w 770"/>
                    <a:gd name="T93" fmla="*/ 1305 h 1472"/>
                    <a:gd name="T94" fmla="*/ 357 w 770"/>
                    <a:gd name="T95" fmla="*/ 1471 h 14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70" h="1472">
                      <a:moveTo>
                        <a:pt x="277" y="1452"/>
                      </a:moveTo>
                      <a:lnTo>
                        <a:pt x="234" y="1409"/>
                      </a:lnTo>
                      <a:lnTo>
                        <a:pt x="178" y="1348"/>
                      </a:lnTo>
                      <a:lnTo>
                        <a:pt x="129" y="1281"/>
                      </a:lnTo>
                      <a:lnTo>
                        <a:pt x="99" y="1220"/>
                      </a:lnTo>
                      <a:lnTo>
                        <a:pt x="62" y="1146"/>
                      </a:lnTo>
                      <a:lnTo>
                        <a:pt x="31" y="1060"/>
                      </a:lnTo>
                      <a:lnTo>
                        <a:pt x="12" y="987"/>
                      </a:lnTo>
                      <a:lnTo>
                        <a:pt x="0" y="907"/>
                      </a:lnTo>
                      <a:lnTo>
                        <a:pt x="25" y="901"/>
                      </a:lnTo>
                      <a:lnTo>
                        <a:pt x="31" y="883"/>
                      </a:lnTo>
                      <a:lnTo>
                        <a:pt x="25" y="852"/>
                      </a:lnTo>
                      <a:lnTo>
                        <a:pt x="19" y="846"/>
                      </a:lnTo>
                      <a:lnTo>
                        <a:pt x="12" y="760"/>
                      </a:lnTo>
                      <a:lnTo>
                        <a:pt x="25" y="754"/>
                      </a:lnTo>
                      <a:lnTo>
                        <a:pt x="25" y="717"/>
                      </a:lnTo>
                      <a:lnTo>
                        <a:pt x="0" y="723"/>
                      </a:lnTo>
                      <a:lnTo>
                        <a:pt x="6" y="668"/>
                      </a:lnTo>
                      <a:lnTo>
                        <a:pt x="19" y="613"/>
                      </a:lnTo>
                      <a:lnTo>
                        <a:pt x="37" y="546"/>
                      </a:lnTo>
                      <a:lnTo>
                        <a:pt x="62" y="484"/>
                      </a:lnTo>
                      <a:lnTo>
                        <a:pt x="105" y="392"/>
                      </a:lnTo>
                      <a:lnTo>
                        <a:pt x="148" y="325"/>
                      </a:lnTo>
                      <a:lnTo>
                        <a:pt x="203" y="251"/>
                      </a:lnTo>
                      <a:lnTo>
                        <a:pt x="271" y="202"/>
                      </a:lnTo>
                      <a:lnTo>
                        <a:pt x="338" y="153"/>
                      </a:lnTo>
                      <a:lnTo>
                        <a:pt x="418" y="117"/>
                      </a:lnTo>
                      <a:lnTo>
                        <a:pt x="431" y="123"/>
                      </a:lnTo>
                      <a:lnTo>
                        <a:pt x="504" y="98"/>
                      </a:lnTo>
                      <a:lnTo>
                        <a:pt x="517" y="86"/>
                      </a:lnTo>
                      <a:lnTo>
                        <a:pt x="535" y="92"/>
                      </a:lnTo>
                      <a:lnTo>
                        <a:pt x="603" y="55"/>
                      </a:lnTo>
                      <a:lnTo>
                        <a:pt x="597" y="43"/>
                      </a:lnTo>
                      <a:lnTo>
                        <a:pt x="634" y="25"/>
                      </a:lnTo>
                      <a:lnTo>
                        <a:pt x="640" y="43"/>
                      </a:lnTo>
                      <a:lnTo>
                        <a:pt x="664" y="6"/>
                      </a:lnTo>
                      <a:lnTo>
                        <a:pt x="701" y="0"/>
                      </a:lnTo>
                      <a:lnTo>
                        <a:pt x="670" y="19"/>
                      </a:lnTo>
                      <a:lnTo>
                        <a:pt x="683" y="25"/>
                      </a:lnTo>
                      <a:lnTo>
                        <a:pt x="695" y="19"/>
                      </a:lnTo>
                      <a:lnTo>
                        <a:pt x="738" y="12"/>
                      </a:lnTo>
                      <a:lnTo>
                        <a:pt x="744" y="31"/>
                      </a:lnTo>
                      <a:lnTo>
                        <a:pt x="732" y="37"/>
                      </a:lnTo>
                      <a:lnTo>
                        <a:pt x="763" y="55"/>
                      </a:lnTo>
                      <a:lnTo>
                        <a:pt x="757" y="55"/>
                      </a:lnTo>
                      <a:lnTo>
                        <a:pt x="769" y="68"/>
                      </a:lnTo>
                      <a:lnTo>
                        <a:pt x="738" y="98"/>
                      </a:lnTo>
                      <a:lnTo>
                        <a:pt x="707" y="98"/>
                      </a:lnTo>
                      <a:lnTo>
                        <a:pt x="609" y="129"/>
                      </a:lnTo>
                      <a:lnTo>
                        <a:pt x="591" y="129"/>
                      </a:lnTo>
                      <a:lnTo>
                        <a:pt x="615" y="135"/>
                      </a:lnTo>
                      <a:lnTo>
                        <a:pt x="615" y="159"/>
                      </a:lnTo>
                      <a:lnTo>
                        <a:pt x="566" y="184"/>
                      </a:lnTo>
                      <a:lnTo>
                        <a:pt x="584" y="208"/>
                      </a:lnTo>
                      <a:lnTo>
                        <a:pt x="603" y="196"/>
                      </a:lnTo>
                      <a:lnTo>
                        <a:pt x="603" y="184"/>
                      </a:lnTo>
                      <a:lnTo>
                        <a:pt x="615" y="172"/>
                      </a:lnTo>
                      <a:lnTo>
                        <a:pt x="658" y="190"/>
                      </a:lnTo>
                      <a:lnTo>
                        <a:pt x="670" y="202"/>
                      </a:lnTo>
                      <a:lnTo>
                        <a:pt x="689" y="196"/>
                      </a:lnTo>
                      <a:lnTo>
                        <a:pt x="713" y="215"/>
                      </a:lnTo>
                      <a:lnTo>
                        <a:pt x="701" y="215"/>
                      </a:lnTo>
                      <a:lnTo>
                        <a:pt x="689" y="208"/>
                      </a:lnTo>
                      <a:lnTo>
                        <a:pt x="664" y="227"/>
                      </a:lnTo>
                      <a:lnTo>
                        <a:pt x="677" y="251"/>
                      </a:lnTo>
                      <a:lnTo>
                        <a:pt x="664" y="258"/>
                      </a:lnTo>
                      <a:lnTo>
                        <a:pt x="707" y="258"/>
                      </a:lnTo>
                      <a:lnTo>
                        <a:pt x="726" y="276"/>
                      </a:lnTo>
                      <a:lnTo>
                        <a:pt x="744" y="282"/>
                      </a:lnTo>
                      <a:lnTo>
                        <a:pt x="757" y="300"/>
                      </a:lnTo>
                      <a:lnTo>
                        <a:pt x="744" y="313"/>
                      </a:lnTo>
                      <a:lnTo>
                        <a:pt x="726" y="307"/>
                      </a:lnTo>
                      <a:lnTo>
                        <a:pt x="689" y="319"/>
                      </a:lnTo>
                      <a:lnTo>
                        <a:pt x="664" y="307"/>
                      </a:lnTo>
                      <a:lnTo>
                        <a:pt x="634" y="313"/>
                      </a:lnTo>
                      <a:lnTo>
                        <a:pt x="615" y="282"/>
                      </a:lnTo>
                      <a:lnTo>
                        <a:pt x="640" y="270"/>
                      </a:lnTo>
                      <a:lnTo>
                        <a:pt x="652" y="276"/>
                      </a:lnTo>
                      <a:lnTo>
                        <a:pt x="640" y="251"/>
                      </a:lnTo>
                      <a:lnTo>
                        <a:pt x="658" y="227"/>
                      </a:lnTo>
                      <a:lnTo>
                        <a:pt x="634" y="233"/>
                      </a:lnTo>
                      <a:lnTo>
                        <a:pt x="640" y="215"/>
                      </a:lnTo>
                      <a:lnTo>
                        <a:pt x="615" y="215"/>
                      </a:lnTo>
                      <a:lnTo>
                        <a:pt x="609" y="227"/>
                      </a:lnTo>
                      <a:lnTo>
                        <a:pt x="615" y="233"/>
                      </a:lnTo>
                      <a:lnTo>
                        <a:pt x="609" y="245"/>
                      </a:lnTo>
                      <a:lnTo>
                        <a:pt x="615" y="270"/>
                      </a:lnTo>
                      <a:lnTo>
                        <a:pt x="584" y="264"/>
                      </a:lnTo>
                      <a:lnTo>
                        <a:pt x="578" y="251"/>
                      </a:lnTo>
                      <a:lnTo>
                        <a:pt x="591" y="239"/>
                      </a:lnTo>
                      <a:lnTo>
                        <a:pt x="572" y="239"/>
                      </a:lnTo>
                      <a:lnTo>
                        <a:pt x="554" y="251"/>
                      </a:lnTo>
                      <a:lnTo>
                        <a:pt x="541" y="251"/>
                      </a:lnTo>
                      <a:lnTo>
                        <a:pt x="541" y="202"/>
                      </a:lnTo>
                      <a:lnTo>
                        <a:pt x="523" y="196"/>
                      </a:lnTo>
                      <a:lnTo>
                        <a:pt x="523" y="227"/>
                      </a:lnTo>
                      <a:lnTo>
                        <a:pt x="511" y="233"/>
                      </a:lnTo>
                      <a:lnTo>
                        <a:pt x="529" y="239"/>
                      </a:lnTo>
                      <a:lnTo>
                        <a:pt x="535" y="251"/>
                      </a:lnTo>
                      <a:lnTo>
                        <a:pt x="517" y="258"/>
                      </a:lnTo>
                      <a:lnTo>
                        <a:pt x="517" y="270"/>
                      </a:lnTo>
                      <a:lnTo>
                        <a:pt x="541" y="270"/>
                      </a:lnTo>
                      <a:lnTo>
                        <a:pt x="566" y="276"/>
                      </a:lnTo>
                      <a:lnTo>
                        <a:pt x="566" y="288"/>
                      </a:lnTo>
                      <a:lnTo>
                        <a:pt x="547" y="294"/>
                      </a:lnTo>
                      <a:lnTo>
                        <a:pt x="523" y="337"/>
                      </a:lnTo>
                      <a:lnTo>
                        <a:pt x="541" y="331"/>
                      </a:lnTo>
                      <a:lnTo>
                        <a:pt x="541" y="337"/>
                      </a:lnTo>
                      <a:lnTo>
                        <a:pt x="511" y="368"/>
                      </a:lnTo>
                      <a:lnTo>
                        <a:pt x="486" y="337"/>
                      </a:lnTo>
                      <a:lnTo>
                        <a:pt x="424" y="319"/>
                      </a:lnTo>
                      <a:lnTo>
                        <a:pt x="394" y="331"/>
                      </a:lnTo>
                      <a:lnTo>
                        <a:pt x="394" y="343"/>
                      </a:lnTo>
                      <a:lnTo>
                        <a:pt x="388" y="349"/>
                      </a:lnTo>
                      <a:lnTo>
                        <a:pt x="388" y="380"/>
                      </a:lnTo>
                      <a:lnTo>
                        <a:pt x="357" y="411"/>
                      </a:lnTo>
                      <a:lnTo>
                        <a:pt x="351" y="429"/>
                      </a:lnTo>
                      <a:lnTo>
                        <a:pt x="332" y="441"/>
                      </a:lnTo>
                      <a:lnTo>
                        <a:pt x="326" y="466"/>
                      </a:lnTo>
                      <a:lnTo>
                        <a:pt x="338" y="472"/>
                      </a:lnTo>
                      <a:lnTo>
                        <a:pt x="351" y="447"/>
                      </a:lnTo>
                      <a:lnTo>
                        <a:pt x="388" y="441"/>
                      </a:lnTo>
                      <a:lnTo>
                        <a:pt x="394" y="423"/>
                      </a:lnTo>
                      <a:lnTo>
                        <a:pt x="449" y="398"/>
                      </a:lnTo>
                      <a:lnTo>
                        <a:pt x="468" y="423"/>
                      </a:lnTo>
                      <a:lnTo>
                        <a:pt x="461" y="466"/>
                      </a:lnTo>
                      <a:lnTo>
                        <a:pt x="443" y="478"/>
                      </a:lnTo>
                      <a:lnTo>
                        <a:pt x="443" y="496"/>
                      </a:lnTo>
                      <a:lnTo>
                        <a:pt x="474" y="484"/>
                      </a:lnTo>
                      <a:lnTo>
                        <a:pt x="468" y="496"/>
                      </a:lnTo>
                      <a:lnTo>
                        <a:pt x="461" y="503"/>
                      </a:lnTo>
                      <a:lnTo>
                        <a:pt x="431" y="558"/>
                      </a:lnTo>
                      <a:lnTo>
                        <a:pt x="443" y="582"/>
                      </a:lnTo>
                      <a:lnTo>
                        <a:pt x="437" y="613"/>
                      </a:lnTo>
                      <a:lnTo>
                        <a:pt x="381" y="619"/>
                      </a:lnTo>
                      <a:lnTo>
                        <a:pt x="369" y="595"/>
                      </a:lnTo>
                      <a:lnTo>
                        <a:pt x="357" y="595"/>
                      </a:lnTo>
                      <a:lnTo>
                        <a:pt x="357" y="588"/>
                      </a:lnTo>
                      <a:lnTo>
                        <a:pt x="345" y="570"/>
                      </a:lnTo>
                      <a:lnTo>
                        <a:pt x="338" y="570"/>
                      </a:lnTo>
                      <a:lnTo>
                        <a:pt x="345" y="595"/>
                      </a:lnTo>
                      <a:lnTo>
                        <a:pt x="326" y="619"/>
                      </a:lnTo>
                      <a:lnTo>
                        <a:pt x="338" y="619"/>
                      </a:lnTo>
                      <a:lnTo>
                        <a:pt x="338" y="631"/>
                      </a:lnTo>
                      <a:lnTo>
                        <a:pt x="345" y="644"/>
                      </a:lnTo>
                      <a:lnTo>
                        <a:pt x="320" y="644"/>
                      </a:lnTo>
                      <a:lnTo>
                        <a:pt x="295" y="650"/>
                      </a:lnTo>
                      <a:lnTo>
                        <a:pt x="295" y="644"/>
                      </a:lnTo>
                      <a:lnTo>
                        <a:pt x="320" y="631"/>
                      </a:lnTo>
                      <a:lnTo>
                        <a:pt x="258" y="619"/>
                      </a:lnTo>
                      <a:lnTo>
                        <a:pt x="252" y="631"/>
                      </a:lnTo>
                      <a:lnTo>
                        <a:pt x="228" y="607"/>
                      </a:lnTo>
                      <a:lnTo>
                        <a:pt x="197" y="607"/>
                      </a:lnTo>
                      <a:lnTo>
                        <a:pt x="191" y="619"/>
                      </a:lnTo>
                      <a:lnTo>
                        <a:pt x="129" y="625"/>
                      </a:lnTo>
                      <a:lnTo>
                        <a:pt x="105" y="674"/>
                      </a:lnTo>
                      <a:lnTo>
                        <a:pt x="99" y="674"/>
                      </a:lnTo>
                      <a:lnTo>
                        <a:pt x="92" y="668"/>
                      </a:lnTo>
                      <a:lnTo>
                        <a:pt x="123" y="595"/>
                      </a:lnTo>
                      <a:lnTo>
                        <a:pt x="117" y="564"/>
                      </a:lnTo>
                      <a:lnTo>
                        <a:pt x="105" y="558"/>
                      </a:lnTo>
                      <a:lnTo>
                        <a:pt x="105" y="496"/>
                      </a:lnTo>
                      <a:lnTo>
                        <a:pt x="99" y="490"/>
                      </a:lnTo>
                      <a:lnTo>
                        <a:pt x="92" y="496"/>
                      </a:lnTo>
                      <a:lnTo>
                        <a:pt x="56" y="546"/>
                      </a:lnTo>
                      <a:lnTo>
                        <a:pt x="49" y="613"/>
                      </a:lnTo>
                      <a:lnTo>
                        <a:pt x="68" y="613"/>
                      </a:lnTo>
                      <a:lnTo>
                        <a:pt x="74" y="637"/>
                      </a:lnTo>
                      <a:lnTo>
                        <a:pt x="31" y="680"/>
                      </a:lnTo>
                      <a:lnTo>
                        <a:pt x="49" y="693"/>
                      </a:lnTo>
                      <a:lnTo>
                        <a:pt x="43" y="729"/>
                      </a:lnTo>
                      <a:lnTo>
                        <a:pt x="25" y="766"/>
                      </a:lnTo>
                      <a:lnTo>
                        <a:pt x="25" y="834"/>
                      </a:lnTo>
                      <a:lnTo>
                        <a:pt x="43" y="840"/>
                      </a:lnTo>
                      <a:lnTo>
                        <a:pt x="49" y="883"/>
                      </a:lnTo>
                      <a:lnTo>
                        <a:pt x="68" y="883"/>
                      </a:lnTo>
                      <a:lnTo>
                        <a:pt x="105" y="993"/>
                      </a:lnTo>
                      <a:lnTo>
                        <a:pt x="129" y="1005"/>
                      </a:lnTo>
                      <a:lnTo>
                        <a:pt x="154" y="1036"/>
                      </a:lnTo>
                      <a:lnTo>
                        <a:pt x="148" y="1060"/>
                      </a:lnTo>
                      <a:lnTo>
                        <a:pt x="166" y="1134"/>
                      </a:lnTo>
                      <a:lnTo>
                        <a:pt x="209" y="1177"/>
                      </a:lnTo>
                      <a:lnTo>
                        <a:pt x="234" y="1232"/>
                      </a:lnTo>
                      <a:lnTo>
                        <a:pt x="222" y="1250"/>
                      </a:lnTo>
                      <a:lnTo>
                        <a:pt x="240" y="1275"/>
                      </a:lnTo>
                      <a:lnTo>
                        <a:pt x="252" y="1275"/>
                      </a:lnTo>
                      <a:lnTo>
                        <a:pt x="283" y="1305"/>
                      </a:lnTo>
                      <a:lnTo>
                        <a:pt x="295" y="1324"/>
                      </a:lnTo>
                      <a:lnTo>
                        <a:pt x="320" y="1330"/>
                      </a:lnTo>
                      <a:lnTo>
                        <a:pt x="394" y="1416"/>
                      </a:lnTo>
                      <a:lnTo>
                        <a:pt x="357" y="1471"/>
                      </a:lnTo>
                      <a:lnTo>
                        <a:pt x="277" y="1452"/>
                      </a:lnTo>
                      <a:close/>
                    </a:path>
                  </a:pathLst>
                </a:custGeom>
                <a:solidFill>
                  <a:srgbClr val="BFBFB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52" name="Freeform 29"/>
                <p:cNvSpPr>
                  <a:spLocks noChangeAspect="1"/>
                </p:cNvSpPr>
                <p:nvPr/>
              </p:nvSpPr>
              <p:spPr bwMode="auto">
                <a:xfrm>
                  <a:off x="4953215" y="122"/>
                  <a:ext cx="21" cy="20"/>
                </a:xfrm>
                <a:custGeom>
                  <a:avLst/>
                  <a:gdLst>
                    <a:gd name="T0" fmla="*/ 43 w 124"/>
                    <a:gd name="T1" fmla="*/ 0 h 124"/>
                    <a:gd name="T2" fmla="*/ 50 w 124"/>
                    <a:gd name="T3" fmla="*/ 12 h 124"/>
                    <a:gd name="T4" fmla="*/ 37 w 124"/>
                    <a:gd name="T5" fmla="*/ 19 h 124"/>
                    <a:gd name="T6" fmla="*/ 37 w 124"/>
                    <a:gd name="T7" fmla="*/ 37 h 124"/>
                    <a:gd name="T8" fmla="*/ 50 w 124"/>
                    <a:gd name="T9" fmla="*/ 31 h 124"/>
                    <a:gd name="T10" fmla="*/ 62 w 124"/>
                    <a:gd name="T11" fmla="*/ 43 h 124"/>
                    <a:gd name="T12" fmla="*/ 68 w 124"/>
                    <a:gd name="T13" fmla="*/ 49 h 124"/>
                    <a:gd name="T14" fmla="*/ 80 w 124"/>
                    <a:gd name="T15" fmla="*/ 49 h 124"/>
                    <a:gd name="T16" fmla="*/ 93 w 124"/>
                    <a:gd name="T17" fmla="*/ 61 h 124"/>
                    <a:gd name="T18" fmla="*/ 105 w 124"/>
                    <a:gd name="T19" fmla="*/ 68 h 124"/>
                    <a:gd name="T20" fmla="*/ 123 w 124"/>
                    <a:gd name="T21" fmla="*/ 98 h 124"/>
                    <a:gd name="T22" fmla="*/ 99 w 124"/>
                    <a:gd name="T23" fmla="*/ 123 h 124"/>
                    <a:gd name="T24" fmla="*/ 74 w 124"/>
                    <a:gd name="T25" fmla="*/ 123 h 124"/>
                    <a:gd name="T26" fmla="*/ 56 w 124"/>
                    <a:gd name="T27" fmla="*/ 98 h 124"/>
                    <a:gd name="T28" fmla="*/ 56 w 124"/>
                    <a:gd name="T29" fmla="*/ 92 h 124"/>
                    <a:gd name="T30" fmla="*/ 50 w 124"/>
                    <a:gd name="T31" fmla="*/ 86 h 124"/>
                    <a:gd name="T32" fmla="*/ 31 w 124"/>
                    <a:gd name="T33" fmla="*/ 74 h 124"/>
                    <a:gd name="T34" fmla="*/ 19 w 124"/>
                    <a:gd name="T35" fmla="*/ 74 h 124"/>
                    <a:gd name="T36" fmla="*/ 0 w 124"/>
                    <a:gd name="T37" fmla="*/ 49 h 124"/>
                    <a:gd name="T38" fmla="*/ 0 w 124"/>
                    <a:gd name="T39" fmla="*/ 37 h 124"/>
                    <a:gd name="T40" fmla="*/ 0 w 124"/>
                    <a:gd name="T41" fmla="*/ 25 h 124"/>
                    <a:gd name="T42" fmla="*/ 0 w 124"/>
                    <a:gd name="T43" fmla="*/ 25 h 124"/>
                    <a:gd name="T44" fmla="*/ 0 w 124"/>
                    <a:gd name="T45" fmla="*/ 6 h 124"/>
                    <a:gd name="T46" fmla="*/ 19 w 124"/>
                    <a:gd name="T47" fmla="*/ 0 h 124"/>
                    <a:gd name="T48" fmla="*/ 25 w 124"/>
                    <a:gd name="T49" fmla="*/ 0 h 124"/>
                    <a:gd name="T50" fmla="*/ 43 w 124"/>
                    <a:gd name="T51" fmla="*/ 0 h 124"/>
                    <a:gd name="T52" fmla="*/ 43 w 124"/>
                    <a:gd name="T53" fmla="*/ 0 h 1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24" h="124">
                      <a:moveTo>
                        <a:pt x="43" y="0"/>
                      </a:moveTo>
                      <a:lnTo>
                        <a:pt x="50" y="12"/>
                      </a:lnTo>
                      <a:lnTo>
                        <a:pt x="37" y="19"/>
                      </a:lnTo>
                      <a:lnTo>
                        <a:pt x="37" y="37"/>
                      </a:lnTo>
                      <a:lnTo>
                        <a:pt x="50" y="31"/>
                      </a:lnTo>
                      <a:lnTo>
                        <a:pt x="62" y="43"/>
                      </a:lnTo>
                      <a:lnTo>
                        <a:pt x="68" y="49"/>
                      </a:lnTo>
                      <a:lnTo>
                        <a:pt x="80" y="49"/>
                      </a:lnTo>
                      <a:lnTo>
                        <a:pt x="93" y="61"/>
                      </a:lnTo>
                      <a:lnTo>
                        <a:pt x="105" y="68"/>
                      </a:lnTo>
                      <a:lnTo>
                        <a:pt x="123" y="98"/>
                      </a:lnTo>
                      <a:lnTo>
                        <a:pt x="99" y="123"/>
                      </a:lnTo>
                      <a:lnTo>
                        <a:pt x="74" y="123"/>
                      </a:lnTo>
                      <a:lnTo>
                        <a:pt x="56" y="98"/>
                      </a:lnTo>
                      <a:lnTo>
                        <a:pt x="56" y="92"/>
                      </a:lnTo>
                      <a:lnTo>
                        <a:pt x="50" y="86"/>
                      </a:lnTo>
                      <a:lnTo>
                        <a:pt x="31" y="74"/>
                      </a:lnTo>
                      <a:lnTo>
                        <a:pt x="19" y="74"/>
                      </a:lnTo>
                      <a:lnTo>
                        <a:pt x="0" y="49"/>
                      </a:lnTo>
                      <a:lnTo>
                        <a:pt x="0" y="37"/>
                      </a:lnTo>
                      <a:lnTo>
                        <a:pt x="0" y="25"/>
                      </a:lnTo>
                      <a:lnTo>
                        <a:pt x="0" y="6"/>
                      </a:lnTo>
                      <a:lnTo>
                        <a:pt x="19" y="0"/>
                      </a:lnTo>
                      <a:lnTo>
                        <a:pt x="25" y="0"/>
                      </a:lnTo>
                      <a:lnTo>
                        <a:pt x="4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175" cap="flat">
                      <a:solidFill>
                        <a:srgbClr val="FFFFFF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53" name="Oval 30"/>
                <p:cNvSpPr>
                  <a:spLocks noChangeAspect="1" noChangeArrowheads="1"/>
                </p:cNvSpPr>
                <p:nvPr/>
              </p:nvSpPr>
              <p:spPr bwMode="auto">
                <a:xfrm>
                  <a:off x="4953000" y="0"/>
                  <a:ext cx="288" cy="288"/>
                </a:xfrm>
                <a:prstGeom prst="ellipse">
                  <a:avLst/>
                </a:prstGeom>
                <a:noFill/>
                <a:ln w="0">
                  <a:solidFill>
                    <a:schemeClr val="bg1">
                      <a:lumMod val="65000"/>
                    </a:scheme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  <p:grpSp>
            <p:nvGrpSpPr>
              <p:cNvPr id="141" name="组合 31"/>
              <p:cNvGrpSpPr/>
              <p:nvPr/>
            </p:nvGrpSpPr>
            <p:grpSpPr>
              <a:xfrm>
                <a:off x="6829305" y="2189654"/>
                <a:ext cx="4286370" cy="4170287"/>
                <a:chOff x="1277880" y="-1535218"/>
                <a:chExt cx="9959787" cy="9690060"/>
              </a:xfrm>
            </p:grpSpPr>
            <p:grpSp>
              <p:nvGrpSpPr>
                <p:cNvPr id="142" name="组合 32"/>
                <p:cNvGrpSpPr/>
                <p:nvPr/>
              </p:nvGrpSpPr>
              <p:grpSpPr>
                <a:xfrm>
                  <a:off x="1277880" y="-1535218"/>
                  <a:ext cx="9959787" cy="9690060"/>
                  <a:chOff x="3165256" y="992414"/>
                  <a:chExt cx="4958841" cy="4824548"/>
                </a:xfrm>
              </p:grpSpPr>
              <p:grpSp>
                <p:nvGrpSpPr>
                  <p:cNvPr id="144" name="组合 34"/>
                  <p:cNvGrpSpPr/>
                  <p:nvPr/>
                </p:nvGrpSpPr>
                <p:grpSpPr>
                  <a:xfrm>
                    <a:off x="3302419" y="998328"/>
                    <a:ext cx="4699000" cy="4699910"/>
                    <a:chOff x="-982362" y="-1947281"/>
                    <a:chExt cx="4699000" cy="4699910"/>
                  </a:xfrm>
                </p:grpSpPr>
                <p:cxnSp>
                  <p:nvCxnSpPr>
                    <p:cNvPr id="216" name="直接连接符 215"/>
                    <p:cNvCxnSpPr/>
                    <p:nvPr/>
                  </p:nvCxnSpPr>
                  <p:spPr>
                    <a:xfrm rot="-5400000">
                      <a:off x="-1515903" y="462036"/>
                      <a:ext cx="1067081" cy="0"/>
                    </a:xfrm>
                    <a:prstGeom prst="line">
                      <a:avLst/>
                    </a:prstGeom>
                    <a:ln w="28575">
                      <a:solidFill>
                        <a:srgbClr val="71CAE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17" name="直接连接符 216"/>
                    <p:cNvCxnSpPr/>
                    <p:nvPr/>
                  </p:nvCxnSpPr>
                  <p:spPr>
                    <a:xfrm rot="-3857143">
                      <a:off x="-1283229" y="-557374"/>
                      <a:ext cx="1067081" cy="0"/>
                    </a:xfrm>
                    <a:prstGeom prst="line">
                      <a:avLst/>
                    </a:prstGeom>
                    <a:ln w="28575">
                      <a:solidFill>
                        <a:srgbClr val="71CAE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18" name="直接连接符 217"/>
                    <p:cNvCxnSpPr/>
                    <p:nvPr/>
                  </p:nvCxnSpPr>
                  <p:spPr>
                    <a:xfrm rot="-2314286">
                      <a:off x="-631292" y="-1374877"/>
                      <a:ext cx="1067081" cy="0"/>
                    </a:xfrm>
                    <a:prstGeom prst="line">
                      <a:avLst/>
                    </a:prstGeom>
                    <a:ln w="28575">
                      <a:solidFill>
                        <a:srgbClr val="71CAE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19" name="直接连接符 218"/>
                    <p:cNvCxnSpPr/>
                    <p:nvPr/>
                  </p:nvCxnSpPr>
                  <p:spPr>
                    <a:xfrm rot="-771429">
                      <a:off x="310784" y="-1828557"/>
                      <a:ext cx="1067081" cy="0"/>
                    </a:xfrm>
                    <a:prstGeom prst="line">
                      <a:avLst/>
                    </a:prstGeom>
                    <a:ln w="28575">
                      <a:solidFill>
                        <a:srgbClr val="71CAE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20" name="直接连接符 219"/>
                    <p:cNvCxnSpPr/>
                    <p:nvPr/>
                  </p:nvCxnSpPr>
                  <p:spPr>
                    <a:xfrm>
                      <a:off x="1335921" y="-1947281"/>
                      <a:ext cx="1078967" cy="237448"/>
                    </a:xfrm>
                    <a:prstGeom prst="line">
                      <a:avLst/>
                    </a:prstGeom>
                    <a:ln w="28575">
                      <a:solidFill>
                        <a:srgbClr val="71CAE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21" name="直接连接符 220"/>
                    <p:cNvCxnSpPr/>
                    <p:nvPr/>
                  </p:nvCxnSpPr>
                  <p:spPr>
                    <a:xfrm rot="2314286">
                      <a:off x="2298486" y="-1374877"/>
                      <a:ext cx="1067081" cy="0"/>
                    </a:xfrm>
                    <a:prstGeom prst="line">
                      <a:avLst/>
                    </a:prstGeom>
                    <a:ln w="28575">
                      <a:solidFill>
                        <a:srgbClr val="71CAE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22" name="直接连接符 221"/>
                    <p:cNvCxnSpPr/>
                    <p:nvPr/>
                  </p:nvCxnSpPr>
                  <p:spPr>
                    <a:xfrm rot="3857142">
                      <a:off x="2950423" y="-557374"/>
                      <a:ext cx="1067081" cy="0"/>
                    </a:xfrm>
                    <a:prstGeom prst="line">
                      <a:avLst/>
                    </a:prstGeom>
                    <a:ln w="28575">
                      <a:solidFill>
                        <a:srgbClr val="71CAE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23" name="直接连接符 222"/>
                    <p:cNvCxnSpPr/>
                    <p:nvPr/>
                  </p:nvCxnSpPr>
                  <p:spPr>
                    <a:xfrm rot="5400000">
                      <a:off x="3183097" y="462036"/>
                      <a:ext cx="1067081" cy="0"/>
                    </a:xfrm>
                    <a:prstGeom prst="line">
                      <a:avLst/>
                    </a:prstGeom>
                    <a:ln w="28575">
                      <a:solidFill>
                        <a:srgbClr val="71CAE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24" name="直接连接符 223"/>
                    <p:cNvCxnSpPr/>
                    <p:nvPr/>
                  </p:nvCxnSpPr>
                  <p:spPr>
                    <a:xfrm rot="6942857">
                      <a:off x="2950424" y="1481445"/>
                      <a:ext cx="1067081" cy="0"/>
                    </a:xfrm>
                    <a:prstGeom prst="line">
                      <a:avLst/>
                    </a:prstGeom>
                    <a:ln w="28575">
                      <a:solidFill>
                        <a:srgbClr val="71CAE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25" name="直接连接符 224"/>
                    <p:cNvCxnSpPr/>
                    <p:nvPr/>
                  </p:nvCxnSpPr>
                  <p:spPr>
                    <a:xfrm rot="8485714">
                      <a:off x="2298486" y="2298949"/>
                      <a:ext cx="1067081" cy="0"/>
                    </a:xfrm>
                    <a:prstGeom prst="line">
                      <a:avLst/>
                    </a:prstGeom>
                    <a:ln w="28575">
                      <a:solidFill>
                        <a:srgbClr val="71CAE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26" name="直接连接符 225"/>
                    <p:cNvCxnSpPr/>
                    <p:nvPr/>
                  </p:nvCxnSpPr>
                  <p:spPr>
                    <a:xfrm rot="10028571">
                      <a:off x="1356410" y="2752629"/>
                      <a:ext cx="1067081" cy="0"/>
                    </a:xfrm>
                    <a:prstGeom prst="line">
                      <a:avLst/>
                    </a:prstGeom>
                    <a:ln w="28575">
                      <a:solidFill>
                        <a:srgbClr val="71CAE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27" name="直接连接符 226"/>
                    <p:cNvCxnSpPr/>
                    <p:nvPr/>
                  </p:nvCxnSpPr>
                  <p:spPr>
                    <a:xfrm rot="11571429">
                      <a:off x="310784" y="2752629"/>
                      <a:ext cx="1067081" cy="0"/>
                    </a:xfrm>
                    <a:prstGeom prst="line">
                      <a:avLst/>
                    </a:prstGeom>
                    <a:ln w="28575">
                      <a:solidFill>
                        <a:srgbClr val="71CAE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28" name="直接连接符 227"/>
                    <p:cNvCxnSpPr/>
                    <p:nvPr/>
                  </p:nvCxnSpPr>
                  <p:spPr>
                    <a:xfrm rot="13114285">
                      <a:off x="-631292" y="2298950"/>
                      <a:ext cx="1067081" cy="0"/>
                    </a:xfrm>
                    <a:prstGeom prst="line">
                      <a:avLst/>
                    </a:prstGeom>
                    <a:ln w="28575">
                      <a:solidFill>
                        <a:srgbClr val="71CAE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29" name="直接连接符 228"/>
                    <p:cNvCxnSpPr/>
                    <p:nvPr/>
                  </p:nvCxnSpPr>
                  <p:spPr>
                    <a:xfrm rot="14657142">
                      <a:off x="-1283229" y="1481446"/>
                      <a:ext cx="1067081" cy="0"/>
                    </a:xfrm>
                    <a:prstGeom prst="line">
                      <a:avLst/>
                    </a:prstGeom>
                    <a:ln w="28575">
                      <a:solidFill>
                        <a:srgbClr val="71CAE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145" name="椭圆 144"/>
                  <p:cNvSpPr/>
                  <p:nvPr/>
                </p:nvSpPr>
                <p:spPr>
                  <a:xfrm>
                    <a:off x="4760878" y="1570732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46" name="椭圆 145"/>
                  <p:cNvSpPr/>
                  <p:nvPr/>
                </p:nvSpPr>
                <p:spPr>
                  <a:xfrm>
                    <a:off x="4515218" y="2142575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47" name="椭圆 146"/>
                  <p:cNvSpPr/>
                  <p:nvPr/>
                </p:nvSpPr>
                <p:spPr>
                  <a:xfrm>
                    <a:off x="5529088" y="2868939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48" name="椭圆 147"/>
                  <p:cNvSpPr/>
                  <p:nvPr/>
                </p:nvSpPr>
                <p:spPr>
                  <a:xfrm>
                    <a:off x="4473372" y="3577861"/>
                    <a:ext cx="245660" cy="245660"/>
                  </a:xfrm>
                  <a:prstGeom prst="ellipse">
                    <a:avLst/>
                  </a:prstGeom>
                  <a:solidFill>
                    <a:srgbClr val="71CAE0"/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49" name="椭圆 148"/>
                  <p:cNvSpPr/>
                  <p:nvPr/>
                </p:nvSpPr>
                <p:spPr>
                  <a:xfrm>
                    <a:off x="6993977" y="3496782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50" name="椭圆 149"/>
                  <p:cNvSpPr/>
                  <p:nvPr/>
                </p:nvSpPr>
                <p:spPr>
                  <a:xfrm>
                    <a:off x="5774748" y="4502102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51" name="椭圆 150"/>
                  <p:cNvSpPr/>
                  <p:nvPr/>
                </p:nvSpPr>
                <p:spPr>
                  <a:xfrm>
                    <a:off x="6572066" y="2011596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52" name="椭圆 151"/>
                  <p:cNvSpPr/>
                  <p:nvPr/>
                </p:nvSpPr>
                <p:spPr>
                  <a:xfrm>
                    <a:off x="4604169" y="4884841"/>
                    <a:ext cx="245660" cy="245660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53" name="椭圆 152"/>
                  <p:cNvSpPr/>
                  <p:nvPr/>
                </p:nvSpPr>
                <p:spPr>
                  <a:xfrm>
                    <a:off x="3745369" y="2896000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54" name="椭圆 153"/>
                  <p:cNvSpPr/>
                  <p:nvPr/>
                </p:nvSpPr>
                <p:spPr>
                  <a:xfrm>
                    <a:off x="6803107" y="4451364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55" name="椭圆 154"/>
                  <p:cNvSpPr/>
                  <p:nvPr/>
                </p:nvSpPr>
                <p:spPr>
                  <a:xfrm>
                    <a:off x="6075104" y="3769503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56" name="椭圆 155"/>
                  <p:cNvSpPr/>
                  <p:nvPr/>
                </p:nvSpPr>
                <p:spPr>
                  <a:xfrm>
                    <a:off x="5620702" y="5232178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57" name="椭圆 156"/>
                  <p:cNvSpPr/>
                  <p:nvPr/>
                </p:nvSpPr>
                <p:spPr>
                  <a:xfrm>
                    <a:off x="7178580" y="2623279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58" name="椭圆 157"/>
                  <p:cNvSpPr/>
                  <p:nvPr/>
                </p:nvSpPr>
                <p:spPr>
                  <a:xfrm>
                    <a:off x="5952274" y="1517413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59" name="椭圆 158"/>
                  <p:cNvSpPr/>
                  <p:nvPr/>
                </p:nvSpPr>
                <p:spPr>
                  <a:xfrm>
                    <a:off x="5221201" y="3978567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60" name="椭圆 159"/>
                  <p:cNvSpPr/>
                  <p:nvPr/>
                </p:nvSpPr>
                <p:spPr>
                  <a:xfrm>
                    <a:off x="4052853" y="4015163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161" name="直接连接符 160"/>
                  <p:cNvCxnSpPr>
                    <a:endCxn id="145" idx="1"/>
                  </p:cNvCxnSpPr>
                  <p:nvPr/>
                </p:nvCxnSpPr>
                <p:spPr>
                  <a:xfrm>
                    <a:off x="4596202" y="1235776"/>
                    <a:ext cx="200652" cy="370932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2" name="直接连接符 161"/>
                  <p:cNvCxnSpPr>
                    <a:endCxn id="153" idx="2"/>
                  </p:cNvCxnSpPr>
                  <p:nvPr/>
                </p:nvCxnSpPr>
                <p:spPr>
                  <a:xfrm>
                    <a:off x="3305722" y="2868938"/>
                    <a:ext cx="439647" cy="149892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3" name="直接连接符 162"/>
                  <p:cNvCxnSpPr>
                    <a:endCxn id="145" idx="2"/>
                  </p:cNvCxnSpPr>
                  <p:nvPr/>
                </p:nvCxnSpPr>
                <p:spPr>
                  <a:xfrm flipV="1">
                    <a:off x="3745369" y="1693562"/>
                    <a:ext cx="1015509" cy="209828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4" name="直接连接符 163"/>
                  <p:cNvCxnSpPr>
                    <a:stCxn id="145" idx="3"/>
                    <a:endCxn id="146" idx="0"/>
                  </p:cNvCxnSpPr>
                  <p:nvPr/>
                </p:nvCxnSpPr>
                <p:spPr>
                  <a:xfrm flipH="1">
                    <a:off x="4638048" y="1780416"/>
                    <a:ext cx="158806" cy="362159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5" name="直接连接符 164"/>
                  <p:cNvCxnSpPr>
                    <a:stCxn id="146" idx="6"/>
                    <a:endCxn id="147" idx="1"/>
                  </p:cNvCxnSpPr>
                  <p:nvPr/>
                </p:nvCxnSpPr>
                <p:spPr>
                  <a:xfrm>
                    <a:off x="4760878" y="2265405"/>
                    <a:ext cx="804186" cy="639510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6" name="直接连接符 165"/>
                  <p:cNvCxnSpPr>
                    <a:stCxn id="159" idx="6"/>
                    <a:endCxn id="155" idx="2"/>
                  </p:cNvCxnSpPr>
                  <p:nvPr/>
                </p:nvCxnSpPr>
                <p:spPr>
                  <a:xfrm flipV="1">
                    <a:off x="5466861" y="3892333"/>
                    <a:ext cx="608243" cy="209064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7" name="直接连接符 166"/>
                  <p:cNvCxnSpPr>
                    <a:stCxn id="159" idx="5"/>
                    <a:endCxn id="150" idx="1"/>
                  </p:cNvCxnSpPr>
                  <p:nvPr/>
                </p:nvCxnSpPr>
                <p:spPr>
                  <a:xfrm>
                    <a:off x="5430885" y="4188251"/>
                    <a:ext cx="379839" cy="349827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8" name="直接连接符 167"/>
                  <p:cNvCxnSpPr>
                    <a:stCxn id="148" idx="5"/>
                    <a:endCxn id="159" idx="1"/>
                  </p:cNvCxnSpPr>
                  <p:nvPr/>
                </p:nvCxnSpPr>
                <p:spPr>
                  <a:xfrm>
                    <a:off x="4683056" y="3787545"/>
                    <a:ext cx="574121" cy="226998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9" name="直接连接符 168"/>
                  <p:cNvCxnSpPr>
                    <a:stCxn id="160" idx="7"/>
                    <a:endCxn id="148" idx="3"/>
                  </p:cNvCxnSpPr>
                  <p:nvPr/>
                </p:nvCxnSpPr>
                <p:spPr>
                  <a:xfrm flipV="1">
                    <a:off x="4262537" y="3787545"/>
                    <a:ext cx="246811" cy="263594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0" name="直接连接符 169"/>
                  <p:cNvCxnSpPr>
                    <a:stCxn id="160" idx="5"/>
                    <a:endCxn id="152" idx="1"/>
                  </p:cNvCxnSpPr>
                  <p:nvPr/>
                </p:nvCxnSpPr>
                <p:spPr>
                  <a:xfrm>
                    <a:off x="4262537" y="4224847"/>
                    <a:ext cx="377608" cy="695970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1" name="直接连接符 170"/>
                  <p:cNvCxnSpPr>
                    <a:stCxn id="152" idx="5"/>
                    <a:endCxn id="156" idx="2"/>
                  </p:cNvCxnSpPr>
                  <p:nvPr/>
                </p:nvCxnSpPr>
                <p:spPr>
                  <a:xfrm>
                    <a:off x="4813853" y="5094525"/>
                    <a:ext cx="806849" cy="260483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2" name="直接连接符 171"/>
                  <p:cNvCxnSpPr>
                    <a:stCxn id="156" idx="0"/>
                    <a:endCxn id="150" idx="4"/>
                  </p:cNvCxnSpPr>
                  <p:nvPr/>
                </p:nvCxnSpPr>
                <p:spPr>
                  <a:xfrm flipV="1">
                    <a:off x="5743532" y="4747762"/>
                    <a:ext cx="154046" cy="484416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3" name="直接连接符 172"/>
                  <p:cNvCxnSpPr>
                    <a:stCxn id="150" idx="6"/>
                    <a:endCxn id="154" idx="2"/>
                  </p:cNvCxnSpPr>
                  <p:nvPr/>
                </p:nvCxnSpPr>
                <p:spPr>
                  <a:xfrm flipV="1">
                    <a:off x="6020408" y="4574194"/>
                    <a:ext cx="782699" cy="50738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4" name="直接连接符 173"/>
                  <p:cNvCxnSpPr>
                    <a:stCxn id="158" idx="5"/>
                    <a:endCxn id="151" idx="1"/>
                  </p:cNvCxnSpPr>
                  <p:nvPr/>
                </p:nvCxnSpPr>
                <p:spPr>
                  <a:xfrm>
                    <a:off x="6161958" y="1727097"/>
                    <a:ext cx="446084" cy="320475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5" name="直接连接符 174"/>
                  <p:cNvCxnSpPr>
                    <a:stCxn id="155" idx="0"/>
                    <a:endCxn id="147" idx="5"/>
                  </p:cNvCxnSpPr>
                  <p:nvPr/>
                </p:nvCxnSpPr>
                <p:spPr>
                  <a:xfrm flipH="1" flipV="1">
                    <a:off x="5738772" y="3078623"/>
                    <a:ext cx="459162" cy="690880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6" name="直接连接符 175"/>
                  <p:cNvCxnSpPr>
                    <a:stCxn id="148" idx="7"/>
                    <a:endCxn id="147" idx="2"/>
                  </p:cNvCxnSpPr>
                  <p:nvPr/>
                </p:nvCxnSpPr>
                <p:spPr>
                  <a:xfrm flipV="1">
                    <a:off x="4683056" y="2991769"/>
                    <a:ext cx="846032" cy="622068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7" name="直接连接符 176"/>
                  <p:cNvCxnSpPr>
                    <a:stCxn id="146" idx="4"/>
                    <a:endCxn id="148" idx="0"/>
                  </p:cNvCxnSpPr>
                  <p:nvPr/>
                </p:nvCxnSpPr>
                <p:spPr>
                  <a:xfrm flipH="1">
                    <a:off x="4596202" y="2388235"/>
                    <a:ext cx="41846" cy="1189626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8" name="直接连接符 177"/>
                  <p:cNvCxnSpPr>
                    <a:stCxn id="153" idx="7"/>
                    <a:endCxn id="146" idx="3"/>
                  </p:cNvCxnSpPr>
                  <p:nvPr/>
                </p:nvCxnSpPr>
                <p:spPr>
                  <a:xfrm flipV="1">
                    <a:off x="3955053" y="2352259"/>
                    <a:ext cx="596141" cy="579717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9" name="直接连接符 178"/>
                  <p:cNvCxnSpPr>
                    <a:stCxn id="153" idx="5"/>
                    <a:endCxn id="148" idx="1"/>
                  </p:cNvCxnSpPr>
                  <p:nvPr/>
                </p:nvCxnSpPr>
                <p:spPr>
                  <a:xfrm>
                    <a:off x="3955053" y="3105684"/>
                    <a:ext cx="554295" cy="508153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0" name="直接连接符 179"/>
                  <p:cNvCxnSpPr>
                    <a:stCxn id="153" idx="4"/>
                    <a:endCxn id="160" idx="0"/>
                  </p:cNvCxnSpPr>
                  <p:nvPr/>
                </p:nvCxnSpPr>
                <p:spPr>
                  <a:xfrm>
                    <a:off x="3868199" y="3141660"/>
                    <a:ext cx="307484" cy="873503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1" name="直接连接符 180"/>
                  <p:cNvCxnSpPr>
                    <a:stCxn id="147" idx="7"/>
                    <a:endCxn id="151" idx="3"/>
                  </p:cNvCxnSpPr>
                  <p:nvPr/>
                </p:nvCxnSpPr>
                <p:spPr>
                  <a:xfrm flipV="1">
                    <a:off x="5738772" y="2221280"/>
                    <a:ext cx="869270" cy="683635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2" name="直接连接符 181"/>
                  <p:cNvCxnSpPr>
                    <a:stCxn id="158" idx="4"/>
                    <a:endCxn id="147" idx="7"/>
                  </p:cNvCxnSpPr>
                  <p:nvPr/>
                </p:nvCxnSpPr>
                <p:spPr>
                  <a:xfrm flipH="1">
                    <a:off x="5738772" y="1763073"/>
                    <a:ext cx="336332" cy="1141842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3" name="直接连接符 182"/>
                  <p:cNvCxnSpPr>
                    <a:stCxn id="151" idx="5"/>
                    <a:endCxn id="157" idx="1"/>
                  </p:cNvCxnSpPr>
                  <p:nvPr/>
                </p:nvCxnSpPr>
                <p:spPr>
                  <a:xfrm>
                    <a:off x="6781750" y="2221280"/>
                    <a:ext cx="432806" cy="437975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4" name="直接连接符 183"/>
                  <p:cNvCxnSpPr>
                    <a:stCxn id="155" idx="7"/>
                    <a:endCxn id="157" idx="3"/>
                  </p:cNvCxnSpPr>
                  <p:nvPr/>
                </p:nvCxnSpPr>
                <p:spPr>
                  <a:xfrm flipV="1">
                    <a:off x="6284788" y="2832963"/>
                    <a:ext cx="929768" cy="972516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5" name="直接连接符 184"/>
                  <p:cNvCxnSpPr>
                    <a:stCxn id="157" idx="4"/>
                    <a:endCxn id="149" idx="7"/>
                  </p:cNvCxnSpPr>
                  <p:nvPr/>
                </p:nvCxnSpPr>
                <p:spPr>
                  <a:xfrm flipH="1">
                    <a:off x="7203661" y="2868939"/>
                    <a:ext cx="97749" cy="663819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6" name="直接连接符 185"/>
                  <p:cNvCxnSpPr>
                    <a:stCxn id="155" idx="6"/>
                    <a:endCxn id="149" idx="3"/>
                  </p:cNvCxnSpPr>
                  <p:nvPr/>
                </p:nvCxnSpPr>
                <p:spPr>
                  <a:xfrm flipV="1">
                    <a:off x="6320764" y="3706466"/>
                    <a:ext cx="709189" cy="185867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7" name="直接连接符 186"/>
                  <p:cNvCxnSpPr>
                    <a:stCxn id="149" idx="4"/>
                    <a:endCxn id="154" idx="0"/>
                  </p:cNvCxnSpPr>
                  <p:nvPr/>
                </p:nvCxnSpPr>
                <p:spPr>
                  <a:xfrm flipH="1">
                    <a:off x="6925937" y="3742442"/>
                    <a:ext cx="190870" cy="708922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8" name="直接连接符 187"/>
                  <p:cNvCxnSpPr>
                    <a:stCxn id="150" idx="7"/>
                    <a:endCxn id="155" idx="5"/>
                  </p:cNvCxnSpPr>
                  <p:nvPr/>
                </p:nvCxnSpPr>
                <p:spPr>
                  <a:xfrm flipV="1">
                    <a:off x="5984432" y="3979187"/>
                    <a:ext cx="300356" cy="558891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9" name="直接连接符 188"/>
                  <p:cNvCxnSpPr>
                    <a:stCxn id="156" idx="6"/>
                    <a:endCxn id="154" idx="4"/>
                  </p:cNvCxnSpPr>
                  <p:nvPr/>
                </p:nvCxnSpPr>
                <p:spPr>
                  <a:xfrm flipV="1">
                    <a:off x="5866362" y="4697024"/>
                    <a:ext cx="1059575" cy="657984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0" name="直接连接符 189"/>
                  <p:cNvCxnSpPr>
                    <a:stCxn id="152" idx="7"/>
                    <a:endCxn id="159" idx="4"/>
                  </p:cNvCxnSpPr>
                  <p:nvPr/>
                </p:nvCxnSpPr>
                <p:spPr>
                  <a:xfrm flipV="1">
                    <a:off x="4813853" y="4224227"/>
                    <a:ext cx="530178" cy="696590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1" name="直接连接符 190"/>
                  <p:cNvCxnSpPr>
                    <a:stCxn id="145" idx="6"/>
                    <a:endCxn id="158" idx="2"/>
                  </p:cNvCxnSpPr>
                  <p:nvPr/>
                </p:nvCxnSpPr>
                <p:spPr>
                  <a:xfrm flipV="1">
                    <a:off x="5006538" y="1640243"/>
                    <a:ext cx="945736" cy="53319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2" name="直接连接符 191"/>
                  <p:cNvCxnSpPr>
                    <a:stCxn id="147" idx="6"/>
                    <a:endCxn id="157" idx="3"/>
                  </p:cNvCxnSpPr>
                  <p:nvPr/>
                </p:nvCxnSpPr>
                <p:spPr>
                  <a:xfrm flipV="1">
                    <a:off x="5774748" y="2832963"/>
                    <a:ext cx="1439808" cy="158806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3" name="直接连接符 192"/>
                  <p:cNvCxnSpPr>
                    <a:stCxn id="159" idx="0"/>
                    <a:endCxn id="147" idx="4"/>
                  </p:cNvCxnSpPr>
                  <p:nvPr/>
                </p:nvCxnSpPr>
                <p:spPr>
                  <a:xfrm flipV="1">
                    <a:off x="5344031" y="3114599"/>
                    <a:ext cx="307887" cy="863968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4" name="直接连接符 193"/>
                  <p:cNvCxnSpPr>
                    <a:endCxn id="160" idx="4"/>
                  </p:cNvCxnSpPr>
                  <p:nvPr/>
                </p:nvCxnSpPr>
                <p:spPr>
                  <a:xfrm flipV="1">
                    <a:off x="3761489" y="4260823"/>
                    <a:ext cx="414194" cy="646935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5" name="直接连接符 194"/>
                  <p:cNvCxnSpPr>
                    <a:endCxn id="153" idx="3"/>
                  </p:cNvCxnSpPr>
                  <p:nvPr/>
                </p:nvCxnSpPr>
                <p:spPr>
                  <a:xfrm flipV="1">
                    <a:off x="3267621" y="3105684"/>
                    <a:ext cx="513724" cy="840666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6" name="直接连接符 195"/>
                  <p:cNvCxnSpPr>
                    <a:endCxn id="146" idx="2"/>
                  </p:cNvCxnSpPr>
                  <p:nvPr/>
                </p:nvCxnSpPr>
                <p:spPr>
                  <a:xfrm>
                    <a:off x="3745369" y="1887334"/>
                    <a:ext cx="769849" cy="378071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7" name="直接连接符 196"/>
                  <p:cNvCxnSpPr>
                    <a:endCxn id="145" idx="0"/>
                  </p:cNvCxnSpPr>
                  <p:nvPr/>
                </p:nvCxnSpPr>
                <p:spPr>
                  <a:xfrm flipH="1">
                    <a:off x="4883708" y="992414"/>
                    <a:ext cx="761035" cy="578318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8" name="直接连接符 197"/>
                  <p:cNvCxnSpPr>
                    <a:endCxn id="158" idx="1"/>
                  </p:cNvCxnSpPr>
                  <p:nvPr/>
                </p:nvCxnSpPr>
                <p:spPr>
                  <a:xfrm>
                    <a:off x="5620702" y="998328"/>
                    <a:ext cx="367548" cy="555061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9" name="直接连接符 198"/>
                  <p:cNvCxnSpPr>
                    <a:endCxn id="151" idx="1"/>
                  </p:cNvCxnSpPr>
                  <p:nvPr/>
                </p:nvCxnSpPr>
                <p:spPr>
                  <a:xfrm flipH="1">
                    <a:off x="6608042" y="1235776"/>
                    <a:ext cx="86852" cy="811796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0" name="直接连接符 199"/>
                  <p:cNvCxnSpPr>
                    <a:endCxn id="149" idx="5"/>
                  </p:cNvCxnSpPr>
                  <p:nvPr/>
                </p:nvCxnSpPr>
                <p:spPr>
                  <a:xfrm flipH="1" flipV="1">
                    <a:off x="7203661" y="3706466"/>
                    <a:ext cx="796579" cy="234720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1" name="直接连接符 200"/>
                  <p:cNvCxnSpPr>
                    <a:endCxn id="149" idx="5"/>
                  </p:cNvCxnSpPr>
                  <p:nvPr/>
                </p:nvCxnSpPr>
                <p:spPr>
                  <a:xfrm flipH="1" flipV="1">
                    <a:off x="7203661" y="3706466"/>
                    <a:ext cx="314775" cy="1201292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2" name="直接连接符 201"/>
                  <p:cNvCxnSpPr>
                    <a:endCxn id="156" idx="5"/>
                  </p:cNvCxnSpPr>
                  <p:nvPr/>
                </p:nvCxnSpPr>
                <p:spPr>
                  <a:xfrm flipH="1" flipV="1">
                    <a:off x="5830386" y="5441862"/>
                    <a:ext cx="852961" cy="135354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3" name="直接连接符 202"/>
                  <p:cNvCxnSpPr>
                    <a:endCxn id="156" idx="4"/>
                  </p:cNvCxnSpPr>
                  <p:nvPr/>
                </p:nvCxnSpPr>
                <p:spPr>
                  <a:xfrm flipV="1">
                    <a:off x="5615930" y="5477838"/>
                    <a:ext cx="127602" cy="339124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4" name="直接连接符 203"/>
                  <p:cNvCxnSpPr>
                    <a:endCxn id="160" idx="2"/>
                  </p:cNvCxnSpPr>
                  <p:nvPr/>
                </p:nvCxnSpPr>
                <p:spPr>
                  <a:xfrm>
                    <a:off x="3267621" y="3941186"/>
                    <a:ext cx="785232" cy="196807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5" name="直接连接符 204"/>
                  <p:cNvCxnSpPr>
                    <a:endCxn id="151" idx="6"/>
                  </p:cNvCxnSpPr>
                  <p:nvPr/>
                </p:nvCxnSpPr>
                <p:spPr>
                  <a:xfrm flipH="1">
                    <a:off x="6817726" y="1879932"/>
                    <a:ext cx="716221" cy="254494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6" name="直接连接符 205"/>
                  <p:cNvCxnSpPr>
                    <a:endCxn id="157" idx="6"/>
                  </p:cNvCxnSpPr>
                  <p:nvPr/>
                </p:nvCxnSpPr>
                <p:spPr>
                  <a:xfrm flipH="1" flipV="1">
                    <a:off x="7424240" y="2746109"/>
                    <a:ext cx="576000" cy="138069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7" name="直接连接符 206"/>
                  <p:cNvCxnSpPr>
                    <a:stCxn id="152" idx="6"/>
                    <a:endCxn id="150" idx="2"/>
                  </p:cNvCxnSpPr>
                  <p:nvPr/>
                </p:nvCxnSpPr>
                <p:spPr>
                  <a:xfrm flipV="1">
                    <a:off x="4849829" y="4624932"/>
                    <a:ext cx="924919" cy="382739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08" name="椭圆 207"/>
                  <p:cNvSpPr/>
                  <p:nvPr/>
                </p:nvSpPr>
                <p:spPr>
                  <a:xfrm>
                    <a:off x="4475375" y="1085627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09" name="椭圆 208"/>
                  <p:cNvSpPr/>
                  <p:nvPr/>
                </p:nvSpPr>
                <p:spPr>
                  <a:xfrm>
                    <a:off x="7878437" y="3852868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10" name="椭圆 209"/>
                  <p:cNvSpPr/>
                  <p:nvPr/>
                </p:nvSpPr>
                <p:spPr>
                  <a:xfrm>
                    <a:off x="3377143" y="4502102"/>
                    <a:ext cx="719689" cy="719689"/>
                  </a:xfrm>
                  <a:prstGeom prst="ellipse">
                    <a:avLst/>
                  </a:prstGeom>
                  <a:solidFill>
                    <a:srgbClr val="FFC000"/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 dirty="0"/>
                  </a:p>
                </p:txBody>
              </p:sp>
              <p:sp>
                <p:nvSpPr>
                  <p:cNvPr id="211" name="椭圆 210"/>
                  <p:cNvSpPr/>
                  <p:nvPr/>
                </p:nvSpPr>
                <p:spPr>
                  <a:xfrm>
                    <a:off x="3165256" y="3793313"/>
                    <a:ext cx="245660" cy="245660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12" name="椭圆 211"/>
                  <p:cNvSpPr/>
                  <p:nvPr/>
                </p:nvSpPr>
                <p:spPr>
                  <a:xfrm>
                    <a:off x="7406314" y="1737799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13" name="椭圆 212"/>
                  <p:cNvSpPr/>
                  <p:nvPr/>
                </p:nvSpPr>
                <p:spPr>
                  <a:xfrm>
                    <a:off x="6540862" y="5471107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14" name="椭圆 213"/>
                  <p:cNvSpPr/>
                  <p:nvPr/>
                </p:nvSpPr>
                <p:spPr>
                  <a:xfrm>
                    <a:off x="3645882" y="1800757"/>
                    <a:ext cx="245660" cy="245660"/>
                  </a:xfrm>
                  <a:prstGeom prst="ellipse">
                    <a:avLst/>
                  </a:prstGeom>
                  <a:solidFill>
                    <a:schemeClr val="bg1">
                      <a:lumMod val="75000"/>
                    </a:schemeClr>
                  </a:solidFill>
                  <a:ln w="28575">
                    <a:solidFill>
                      <a:srgbClr val="71CAE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215" name="直接连接符 214"/>
                  <p:cNvCxnSpPr>
                    <a:endCxn id="152" idx="4"/>
                  </p:cNvCxnSpPr>
                  <p:nvPr/>
                </p:nvCxnSpPr>
                <p:spPr>
                  <a:xfrm flipV="1">
                    <a:off x="4596202" y="5130501"/>
                    <a:ext cx="130797" cy="446715"/>
                  </a:xfrm>
                  <a:prstGeom prst="line">
                    <a:avLst/>
                  </a:prstGeom>
                  <a:ln w="28575">
                    <a:solidFill>
                      <a:srgbClr val="71CAE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43" name="椭圆 142"/>
                <p:cNvSpPr/>
                <p:nvPr/>
              </p:nvSpPr>
              <p:spPr>
                <a:xfrm>
                  <a:off x="8999277" y="1541913"/>
                  <a:ext cx="1069568" cy="1069568"/>
                </a:xfrm>
                <a:prstGeom prst="ellipse">
                  <a:avLst/>
                </a:prstGeom>
                <a:solidFill>
                  <a:srgbClr val="FFC000"/>
                </a:solidFill>
                <a:ln w="285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kumimoji="1" lang="zh-CN" altLang="en-US"/>
                </a:p>
              </p:txBody>
            </p:sp>
          </p:grpSp>
        </p:grpSp>
      </p:grpSp>
      <p:sp>
        <p:nvSpPr>
          <p:cNvPr id="254" name="矩形 253"/>
          <p:cNvSpPr/>
          <p:nvPr/>
        </p:nvSpPr>
        <p:spPr>
          <a:xfrm>
            <a:off x="49876" y="5533249"/>
            <a:ext cx="30812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Germany &amp; the U.S.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255" name="矩形 254"/>
          <p:cNvSpPr/>
          <p:nvPr/>
        </p:nvSpPr>
        <p:spPr>
          <a:xfrm>
            <a:off x="7170822" y="2241006"/>
            <a:ext cx="3499804" cy="4175835"/>
          </a:xfrm>
          <a:prstGeom prst="rect">
            <a:avLst/>
          </a:prstGeom>
          <a:noFill/>
          <a:ln w="635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70401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1"/>
            <a:ext cx="1219517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336067" y="272715"/>
            <a:ext cx="3915091" cy="432048"/>
          </a:xfrm>
        </p:spPr>
        <p:txBody>
          <a:bodyPr>
            <a:noAutofit/>
          </a:bodyPr>
          <a:lstStyle/>
          <a:p>
            <a:pPr algn="ctr"/>
            <a:r>
              <a:rPr lang="en-US" altLang="zh-CN" sz="3600" b="1" dirty="0" smtClean="0">
                <a:latin typeface="+mj-lt"/>
                <a:ea typeface="华文细黑" panose="02010600040101010101" pitchFamily="2" charset="-122"/>
              </a:rPr>
              <a:t>Mismanagement</a:t>
            </a:r>
            <a:endParaRPr lang="en-US" altLang="zh-CN" sz="3600" b="1" dirty="0">
              <a:latin typeface="+mj-lt"/>
              <a:ea typeface="华文细黑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5687" y="1212984"/>
            <a:ext cx="1032336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Wal-Mart managed German employees in the American way.</a:t>
            </a:r>
          </a:p>
          <a:p>
            <a:pPr marL="457200" indent="-457200" algn="r"/>
            <a:r>
              <a:rPr lang="en-US" altLang="zh-CN" dirty="0" smtClean="0">
                <a:solidFill>
                  <a:schemeClr val="bg2">
                    <a:lumMod val="90000"/>
                  </a:schemeClr>
                </a:solidFill>
              </a:rPr>
              <a:t>(</a:t>
            </a:r>
            <a:r>
              <a:rPr lang="en-US" altLang="zh-CN" dirty="0" err="1" smtClean="0">
                <a:solidFill>
                  <a:schemeClr val="bg2">
                    <a:lumMod val="90000"/>
                  </a:schemeClr>
                </a:solidFill>
              </a:rPr>
              <a:t>Shurrab</a:t>
            </a:r>
            <a:r>
              <a:rPr lang="en-US" altLang="zh-CN" dirty="0" smtClean="0">
                <a:solidFill>
                  <a:schemeClr val="bg2">
                    <a:lumMod val="90000"/>
                  </a:schemeClr>
                </a:solidFill>
              </a:rPr>
              <a:t>, 2014; </a:t>
            </a:r>
            <a:r>
              <a:rPr lang="en-US" altLang="zh-CN" dirty="0" err="1" smtClean="0">
                <a:solidFill>
                  <a:schemeClr val="bg2">
                    <a:lumMod val="90000"/>
                  </a:schemeClr>
                </a:solidFill>
              </a:rPr>
              <a:t>Marcilla</a:t>
            </a:r>
            <a:r>
              <a:rPr lang="en-US" altLang="zh-CN" dirty="0" smtClean="0">
                <a:solidFill>
                  <a:schemeClr val="bg2">
                    <a:lumMod val="90000"/>
                  </a:schemeClr>
                </a:solidFill>
              </a:rPr>
              <a:t>, 2014; </a:t>
            </a:r>
            <a:r>
              <a:rPr lang="en-US" altLang="zh-CN" dirty="0" err="1" smtClean="0">
                <a:solidFill>
                  <a:schemeClr val="bg2">
                    <a:lumMod val="90000"/>
                  </a:schemeClr>
                </a:solidFill>
              </a:rPr>
              <a:t>Geisler</a:t>
            </a:r>
            <a:r>
              <a:rPr lang="en-US" altLang="zh-CN" dirty="0" smtClean="0">
                <a:solidFill>
                  <a:schemeClr val="bg2">
                    <a:lumMod val="90000"/>
                  </a:schemeClr>
                </a:solidFill>
              </a:rPr>
              <a:t>, 2012)</a:t>
            </a:r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/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man in charge, David Wild, was not German</a:t>
            </a:r>
            <a:endParaRPr lang="zh-CN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buFont typeface="Wingdings" pitchFamily="2" charset="2"/>
              <a:buChar char="l"/>
            </a:pPr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Mistreatment of colleagues  </a:t>
            </a:r>
          </a:p>
          <a:p>
            <a:pPr marL="457200" indent="-457200">
              <a:buFont typeface="Wingdings" pitchFamily="2" charset="2"/>
              <a:buChar char="l"/>
            </a:pPr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autocratic governing style in decision making</a:t>
            </a:r>
          </a:p>
          <a:p>
            <a:pPr marL="342900" indent="-342900"/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6334578" y="820911"/>
            <a:ext cx="893745" cy="60959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rgbClr val="FFC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1A1E21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文本框 54"/>
          <p:cNvSpPr txBox="1"/>
          <p:nvPr/>
        </p:nvSpPr>
        <p:spPr>
          <a:xfrm>
            <a:off x="6025801" y="45242"/>
            <a:ext cx="1446230" cy="62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PART</a:t>
            </a:r>
            <a:r>
              <a:rPr kumimoji="1" lang="zh-CN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 </a:t>
            </a:r>
            <a:r>
              <a:rPr kumimoji="1" lang="en-US" altLang="zh-CN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ONE</a:t>
            </a:r>
          </a:p>
          <a:p>
            <a:pPr marL="0" marR="0" lvl="0" indent="0" algn="ctr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400" b="1" kern="0" dirty="0" smtClean="0">
                <a:solidFill>
                  <a:schemeClr val="bg1"/>
                </a:solidFill>
              </a:rPr>
              <a:t>Mismanagement</a:t>
            </a:r>
            <a:endParaRPr kumimoji="1" lang="zh-CN" altLang="en-US" sz="1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6" name="文本框 72"/>
          <p:cNvSpPr txBox="1"/>
          <p:nvPr/>
        </p:nvSpPr>
        <p:spPr>
          <a:xfrm>
            <a:off x="7540095" y="63775"/>
            <a:ext cx="1114408" cy="62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</a:rPr>
              <a:t>PART</a:t>
            </a:r>
            <a:r>
              <a:rPr kumimoji="1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</a:rPr>
              <a:t> </a:t>
            </a:r>
            <a:r>
              <a:rPr kumimoji="1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</a:rPr>
              <a:t>TWO</a:t>
            </a:r>
          </a:p>
          <a:p>
            <a:pPr marL="0" marR="0" lvl="0" indent="0" algn="ctr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</a:rPr>
              <a:t>Competition</a:t>
            </a:r>
            <a:endParaRPr kumimoji="1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A6A6A6"/>
              </a:solidFill>
              <a:effectLst/>
              <a:uLnTx/>
              <a:uFillTx/>
            </a:endParaRPr>
          </a:p>
        </p:txBody>
      </p:sp>
      <p:sp>
        <p:nvSpPr>
          <p:cNvPr id="17" name="文本框 73"/>
          <p:cNvSpPr txBox="1"/>
          <p:nvPr/>
        </p:nvSpPr>
        <p:spPr>
          <a:xfrm>
            <a:off x="8476309" y="63775"/>
            <a:ext cx="201523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</a:rPr>
              <a:t>PART</a:t>
            </a:r>
            <a:r>
              <a:rPr kumimoji="1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</a:rPr>
              <a:t> </a:t>
            </a:r>
            <a:r>
              <a:rPr kumimoji="1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</a:rPr>
              <a:t>THREE</a:t>
            </a:r>
          </a:p>
          <a:p>
            <a:pPr lvl="0" algn="ctr">
              <a:lnSpc>
                <a:spcPct val="130000"/>
              </a:lnSpc>
            </a:pPr>
            <a:r>
              <a:rPr kumimoji="1" lang="sq-AL" altLang="zh-CN" sz="1400" b="1" kern="0" dirty="0" smtClean="0">
                <a:solidFill>
                  <a:srgbClr val="A6A6A6"/>
                </a:solidFill>
              </a:rPr>
              <a:t>Laws</a:t>
            </a: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 </a:t>
            </a:r>
            <a:r>
              <a:rPr kumimoji="1" lang="sq-AL" altLang="zh-CN" sz="1400" b="1" kern="0" dirty="0" smtClean="0">
                <a:solidFill>
                  <a:srgbClr val="A6A6A6"/>
                </a:solidFill>
              </a:rPr>
              <a:t>&amp;Regulations</a:t>
            </a:r>
          </a:p>
        </p:txBody>
      </p:sp>
      <p:sp>
        <p:nvSpPr>
          <p:cNvPr id="18" name="文本框 74"/>
          <p:cNvSpPr txBox="1"/>
          <p:nvPr/>
        </p:nvSpPr>
        <p:spPr>
          <a:xfrm>
            <a:off x="10256166" y="63775"/>
            <a:ext cx="1766830" cy="62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</a:rPr>
              <a:t>PART</a:t>
            </a:r>
            <a:r>
              <a:rPr kumimoji="1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</a:rPr>
              <a:t> </a:t>
            </a:r>
            <a:r>
              <a:rPr kumimoji="1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</a:rPr>
              <a:t>FOUR</a:t>
            </a:r>
          </a:p>
          <a:p>
            <a:pPr lvl="0" algn="ctr">
              <a:lnSpc>
                <a:spcPct val="130000"/>
              </a:lnSpc>
            </a:pPr>
            <a:r>
              <a:rPr kumimoji="1" lang="sq-AL" altLang="zh-CN" sz="1400" b="1" kern="0" dirty="0" smtClean="0">
                <a:solidFill>
                  <a:srgbClr val="A6A6A6"/>
                </a:solidFill>
              </a:rPr>
              <a:t>Customers’ </a:t>
            </a: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D</a:t>
            </a:r>
            <a:r>
              <a:rPr kumimoji="1" lang="sq-AL" altLang="zh-CN" sz="1400" b="1" kern="0" dirty="0" smtClean="0">
                <a:solidFill>
                  <a:srgbClr val="A6A6A6"/>
                </a:solidFill>
              </a:rPr>
              <a:t>emands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0" y="224590"/>
            <a:ext cx="123524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1002632" y="858254"/>
            <a:ext cx="3376863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390609" y="6164294"/>
            <a:ext cx="25511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b="1" dirty="0" smtClean="0">
                <a:solidFill>
                  <a:prstClr val="black"/>
                </a:solidFill>
                <a:latin typeface="Yu Gothic" pitchFamily="34" charset="-128"/>
                <a:ea typeface="Yu Gothic" pitchFamily="34" charset="-128"/>
              </a:rPr>
              <a:t>POWER DISTANCE</a:t>
            </a:r>
          </a:p>
        </p:txBody>
      </p:sp>
      <p:sp>
        <p:nvSpPr>
          <p:cNvPr id="52" name="文本框 30"/>
          <p:cNvSpPr txBox="1"/>
          <p:nvPr/>
        </p:nvSpPr>
        <p:spPr>
          <a:xfrm>
            <a:off x="3208424" y="4533999"/>
            <a:ext cx="869799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1" dirty="0" smtClean="0"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20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Power distance stands for </a:t>
            </a:r>
          </a:p>
          <a:p>
            <a:r>
              <a:rPr lang="zh-CN" altLang="en-US" sz="2800" b="1" i="1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“  </a:t>
            </a:r>
            <a:r>
              <a:rPr lang="en-US" altLang="zh-CN" sz="2000" i="1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the extent to which the less powerful members of institutions and</a:t>
            </a:r>
          </a:p>
          <a:p>
            <a:r>
              <a:rPr lang="en-US" altLang="zh-CN" sz="2000" i="1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       organizations within a country expect and accept that power is</a:t>
            </a:r>
          </a:p>
          <a:p>
            <a:r>
              <a:rPr lang="en-US" altLang="zh-CN" sz="2000" i="1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       distributed unequally.   </a:t>
            </a:r>
            <a:r>
              <a:rPr lang="zh-CN" altLang="en-US" sz="2800" b="1" i="1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”</a:t>
            </a:r>
            <a:endParaRPr lang="en-US" altLang="zh-CN" sz="2800" b="1" i="1" dirty="0" smtClean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r"/>
            <a:r>
              <a:rPr lang="en-US" altLang="zh-CN" sz="1600" dirty="0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(</a:t>
            </a:r>
            <a:r>
              <a:rPr lang="en-US" altLang="zh-CN" sz="1600" dirty="0" err="1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Hofstede</a:t>
            </a:r>
            <a:r>
              <a:rPr lang="en-US" altLang="zh-CN" sz="1600" dirty="0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and </a:t>
            </a:r>
            <a:r>
              <a:rPr lang="en-US" altLang="zh-CN" sz="1600" dirty="0" err="1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Minkov</a:t>
            </a:r>
            <a:r>
              <a:rPr lang="en-US" altLang="zh-CN" sz="1600" dirty="0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2010, p. 61)</a:t>
            </a:r>
            <a:endParaRPr lang="en-US" altLang="zh-CN" sz="2000" dirty="0" smtClean="0">
              <a:solidFill>
                <a:schemeClr val="bg2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3" name="文本框 32"/>
          <p:cNvSpPr txBox="1"/>
          <p:nvPr/>
        </p:nvSpPr>
        <p:spPr>
          <a:xfrm>
            <a:off x="387449" y="3998815"/>
            <a:ext cx="26959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338049" y="4850397"/>
            <a:ext cx="1105741" cy="1117266"/>
            <a:chOff x="1287463" y="1603376"/>
            <a:chExt cx="1922463" cy="1936750"/>
          </a:xfrm>
        </p:grpSpPr>
        <p:sp>
          <p:nvSpPr>
            <p:cNvPr id="60" name="Freeform 12"/>
            <p:cNvSpPr/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endParaRPr>
            </a:p>
          </p:txBody>
        </p:sp>
        <p:sp>
          <p:nvSpPr>
            <p:cNvPr id="61" name="Freeform 13"/>
            <p:cNvSpPr/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endParaRPr>
            </a:p>
          </p:txBody>
        </p:sp>
        <p:sp>
          <p:nvSpPr>
            <p:cNvPr id="62" name="Freeform 14"/>
            <p:cNvSpPr/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endParaRPr>
            </a:p>
          </p:txBody>
        </p:sp>
        <p:sp>
          <p:nvSpPr>
            <p:cNvPr id="63" name="Freeform 15"/>
            <p:cNvSpPr/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endParaRPr>
            </a:p>
          </p:txBody>
        </p:sp>
        <p:sp>
          <p:nvSpPr>
            <p:cNvPr id="64" name="Freeform 16"/>
            <p:cNvSpPr/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endParaRPr>
            </a:p>
          </p:txBody>
        </p:sp>
        <p:sp>
          <p:nvSpPr>
            <p:cNvPr id="65" name="Freeform 17"/>
            <p:cNvSpPr/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endParaRPr>
            </a:p>
          </p:txBody>
        </p:sp>
        <p:sp>
          <p:nvSpPr>
            <p:cNvPr id="66" name="Freeform 18"/>
            <p:cNvSpPr/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endParaRPr>
            </a:p>
          </p:txBody>
        </p:sp>
        <p:sp>
          <p:nvSpPr>
            <p:cNvPr id="67" name="Freeform 19"/>
            <p:cNvSpPr/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CD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endParaRPr>
            </a:p>
          </p:txBody>
        </p:sp>
      </p:grpSp>
      <p:sp>
        <p:nvSpPr>
          <p:cNvPr id="68" name="矩形 67"/>
          <p:cNvSpPr/>
          <p:nvPr/>
        </p:nvSpPr>
        <p:spPr>
          <a:xfrm>
            <a:off x="619436" y="5200560"/>
            <a:ext cx="1195362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prstClr val="black"/>
                </a:solidFill>
                <a:latin typeface="华文细黑" pitchFamily="2" charset="-122"/>
                <a:ea typeface="华文细黑" pitchFamily="2" charset="-122"/>
                <a:cs typeface="Arial" panose="020B0604020202020204" pitchFamily="34" charset="0"/>
              </a:rPr>
              <a:t>35</a:t>
            </a:r>
            <a:endParaRPr lang="zh-CN" altLang="en-US" sz="6000" b="1" dirty="0">
              <a:solidFill>
                <a:prstClr val="black"/>
              </a:solidFill>
              <a:latin typeface="华文细黑" pitchFamily="2" charset="-122"/>
              <a:ea typeface="华文细黑" pitchFamily="2" charset="-122"/>
              <a:cs typeface="Arial" panose="020B0604020202020204" pitchFamily="34" charset="0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1773820" y="4826335"/>
            <a:ext cx="1105741" cy="1117266"/>
            <a:chOff x="1287463" y="1603376"/>
            <a:chExt cx="1922463" cy="1936750"/>
          </a:xfrm>
        </p:grpSpPr>
        <p:sp>
          <p:nvSpPr>
            <p:cNvPr id="70" name="Freeform 12"/>
            <p:cNvSpPr/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endParaRPr>
            </a:p>
          </p:txBody>
        </p:sp>
        <p:sp>
          <p:nvSpPr>
            <p:cNvPr id="71" name="Freeform 13"/>
            <p:cNvSpPr/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endParaRPr>
            </a:p>
          </p:txBody>
        </p:sp>
        <p:sp>
          <p:nvSpPr>
            <p:cNvPr id="72" name="Freeform 14"/>
            <p:cNvSpPr/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endParaRPr>
            </a:p>
          </p:txBody>
        </p:sp>
        <p:sp>
          <p:nvSpPr>
            <p:cNvPr id="73" name="Freeform 15"/>
            <p:cNvSpPr/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endParaRPr>
            </a:p>
          </p:txBody>
        </p:sp>
        <p:sp>
          <p:nvSpPr>
            <p:cNvPr id="74" name="Freeform 16"/>
            <p:cNvSpPr/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endParaRPr>
            </a:p>
          </p:txBody>
        </p:sp>
        <p:sp>
          <p:nvSpPr>
            <p:cNvPr id="75" name="Freeform 17"/>
            <p:cNvSpPr/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endParaRPr>
            </a:p>
          </p:txBody>
        </p:sp>
        <p:sp>
          <p:nvSpPr>
            <p:cNvPr id="76" name="Freeform 18"/>
            <p:cNvSpPr/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endParaRPr>
            </a:p>
          </p:txBody>
        </p:sp>
        <p:sp>
          <p:nvSpPr>
            <p:cNvPr id="77" name="Freeform 19"/>
            <p:cNvSpPr/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endParaRPr>
            </a:p>
          </p:txBody>
        </p:sp>
      </p:grpSp>
      <p:sp>
        <p:nvSpPr>
          <p:cNvPr id="78" name="矩形 77"/>
          <p:cNvSpPr/>
          <p:nvPr/>
        </p:nvSpPr>
        <p:spPr>
          <a:xfrm>
            <a:off x="2007081" y="5160456"/>
            <a:ext cx="1195362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prstClr val="black"/>
                </a:solidFill>
                <a:latin typeface="华文细黑" pitchFamily="2" charset="-122"/>
                <a:ea typeface="华文细黑" pitchFamily="2" charset="-122"/>
                <a:cs typeface="Arial" panose="020B0604020202020204" pitchFamily="34" charset="0"/>
              </a:rPr>
              <a:t>40</a:t>
            </a:r>
            <a:endParaRPr lang="zh-CN" altLang="en-US" sz="6000" b="1" dirty="0">
              <a:solidFill>
                <a:prstClr val="black"/>
              </a:solidFill>
              <a:latin typeface="华文细黑" pitchFamily="2" charset="-122"/>
              <a:ea typeface="华文细黑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665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1219517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-129151" y="272715"/>
            <a:ext cx="3915091" cy="432048"/>
          </a:xfrm>
        </p:spPr>
        <p:txBody>
          <a:bodyPr>
            <a:noAutofit/>
          </a:bodyPr>
          <a:lstStyle/>
          <a:p>
            <a:pPr algn="ctr"/>
            <a:r>
              <a:rPr lang="en-US" altLang="zh-CN" sz="3600" b="1" dirty="0" smtClean="0">
                <a:latin typeface="+mj-lt"/>
                <a:ea typeface="华文细黑" panose="02010600040101010101" pitchFamily="2" charset="-122"/>
              </a:rPr>
              <a:t>Competition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27601" y="1318862"/>
            <a:ext cx="9961980" cy="3062528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457200" indent="-457200"/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Wal-Mart did not consider the strong competition between retailers </a:t>
            </a:r>
          </a:p>
          <a:p>
            <a:pPr marL="457200" indent="-457200"/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Germany. </a:t>
            </a:r>
          </a:p>
          <a:p>
            <a:pPr marL="457200" indent="-457200"/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/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German retail market was dominated by a few major players: </a:t>
            </a:r>
          </a:p>
          <a:p>
            <a:pPr marL="457200" indent="-457200"/>
            <a:r>
              <a:rPr lang="en-US" altLang="zh-CN" sz="2400" i="1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Aldi</a:t>
            </a:r>
            <a:r>
              <a:rPr lang="en-US" altLang="zh-CN" sz="2400" i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Metro, </a:t>
            </a:r>
            <a:r>
              <a:rPr lang="en-US" altLang="zh-CN" sz="2400" i="1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Rewe</a:t>
            </a:r>
            <a:r>
              <a:rPr lang="en-US" altLang="zh-CN" sz="2400" i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en-US" altLang="zh-CN" sz="2400" i="1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Tengelmann</a:t>
            </a:r>
            <a:r>
              <a:rPr lang="en-US" altLang="zh-CN" sz="2400" i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Schwarz 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so on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</a:p>
          <a:p>
            <a:pPr marL="457200" indent="-457200" algn="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dirty="0" err="1" smtClean="0">
                <a:solidFill>
                  <a:schemeClr val="bg2">
                    <a:lumMod val="90000"/>
                  </a:schemeClr>
                </a:solidFill>
              </a:rPr>
              <a:t>Marketline</a:t>
            </a:r>
            <a:r>
              <a:rPr lang="en-US" altLang="zh-CN" dirty="0" smtClean="0">
                <a:solidFill>
                  <a:schemeClr val="bg2">
                    <a:lumMod val="90000"/>
                  </a:schemeClr>
                </a:solidFill>
              </a:rPr>
              <a:t>, 2016; GERHARD and HAHN, 2005; </a:t>
            </a:r>
            <a:r>
              <a:rPr lang="en-US" altLang="zh-CN" dirty="0" err="1" smtClean="0">
                <a:solidFill>
                  <a:schemeClr val="bg2">
                    <a:lumMod val="90000"/>
                  </a:schemeClr>
                </a:solidFill>
              </a:rPr>
              <a:t>Geisler</a:t>
            </a:r>
            <a:r>
              <a:rPr lang="en-US" altLang="zh-CN" dirty="0" smtClean="0">
                <a:solidFill>
                  <a:schemeClr val="bg2">
                    <a:lumMod val="90000"/>
                  </a:schemeClr>
                </a:solidFill>
              </a:rPr>
              <a:t>, 2012)</a:t>
            </a:r>
            <a:endPara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/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7633980" y="820911"/>
            <a:ext cx="893745" cy="60959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rgbClr val="FFC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kumimoji="1" lang="zh-CN" altLang="en-US" sz="1400" b="1" kern="0" dirty="0">
              <a:solidFill>
                <a:srgbClr val="1A1E21"/>
              </a:solidFill>
              <a:latin typeface="Century Gothic"/>
              <a:ea typeface="微软雅黑"/>
            </a:endParaRPr>
          </a:p>
        </p:txBody>
      </p:sp>
      <p:sp>
        <p:nvSpPr>
          <p:cNvPr id="15" name="文本框 54"/>
          <p:cNvSpPr txBox="1"/>
          <p:nvPr/>
        </p:nvSpPr>
        <p:spPr>
          <a:xfrm>
            <a:off x="6025800" y="45242"/>
            <a:ext cx="1446230" cy="62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PART</a:t>
            </a:r>
            <a:r>
              <a:rPr kumimoji="1" lang="zh-CN" altLang="en-US" sz="1400" b="1" kern="0" dirty="0" smtClean="0">
                <a:solidFill>
                  <a:srgbClr val="A6A6A6"/>
                </a:solidFill>
              </a:rPr>
              <a:t> </a:t>
            </a: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ONE</a:t>
            </a:r>
          </a:p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Mismanagement</a:t>
            </a:r>
            <a:endParaRPr kumimoji="1" lang="zh-CN" altLang="en-US" sz="1400" b="1" kern="0" dirty="0">
              <a:solidFill>
                <a:srgbClr val="A6A6A6"/>
              </a:solidFill>
            </a:endParaRPr>
          </a:p>
        </p:txBody>
      </p:sp>
      <p:sp>
        <p:nvSpPr>
          <p:cNvPr id="16" name="文本框 72"/>
          <p:cNvSpPr txBox="1"/>
          <p:nvPr/>
        </p:nvSpPr>
        <p:spPr>
          <a:xfrm>
            <a:off x="7540094" y="63775"/>
            <a:ext cx="1114408" cy="62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400" b="1" kern="0" dirty="0">
                <a:solidFill>
                  <a:schemeClr val="bg1"/>
                </a:solidFill>
              </a:rPr>
              <a:t>PART</a:t>
            </a:r>
            <a:r>
              <a:rPr kumimoji="1" lang="zh-CN" altLang="en-US" sz="1400" b="1" kern="0" dirty="0">
                <a:solidFill>
                  <a:schemeClr val="bg1"/>
                </a:solidFill>
              </a:rPr>
              <a:t> </a:t>
            </a:r>
            <a:r>
              <a:rPr kumimoji="1" lang="en-US" altLang="zh-CN" sz="1400" b="1" kern="0" dirty="0">
                <a:solidFill>
                  <a:schemeClr val="bg1"/>
                </a:solidFill>
              </a:rPr>
              <a:t>TWO</a:t>
            </a:r>
          </a:p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chemeClr val="bg1"/>
                </a:solidFill>
              </a:rPr>
              <a:t>Competition</a:t>
            </a:r>
            <a:endParaRPr kumimoji="1" lang="zh-CN" altLang="en-US" sz="1400" b="1" kern="0" dirty="0">
              <a:solidFill>
                <a:schemeClr val="bg1"/>
              </a:solidFill>
            </a:endParaRPr>
          </a:p>
        </p:txBody>
      </p:sp>
      <p:sp>
        <p:nvSpPr>
          <p:cNvPr id="17" name="文本框 73"/>
          <p:cNvSpPr txBox="1"/>
          <p:nvPr/>
        </p:nvSpPr>
        <p:spPr>
          <a:xfrm>
            <a:off x="8476309" y="63775"/>
            <a:ext cx="201523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400" b="1" kern="0" dirty="0">
                <a:solidFill>
                  <a:srgbClr val="A6A6A6"/>
                </a:solidFill>
              </a:rPr>
              <a:t>PART</a:t>
            </a:r>
            <a:r>
              <a:rPr kumimoji="1" lang="zh-CN" altLang="en-US" sz="1400" b="1" kern="0" dirty="0">
                <a:solidFill>
                  <a:srgbClr val="A6A6A6"/>
                </a:solidFill>
              </a:rPr>
              <a:t> </a:t>
            </a:r>
            <a:r>
              <a:rPr kumimoji="1" lang="en-US" altLang="zh-CN" sz="1400" b="1" kern="0" dirty="0">
                <a:solidFill>
                  <a:srgbClr val="A6A6A6"/>
                </a:solidFill>
              </a:rPr>
              <a:t>THREE</a:t>
            </a:r>
          </a:p>
          <a:p>
            <a:pPr algn="ctr">
              <a:lnSpc>
                <a:spcPct val="130000"/>
              </a:lnSpc>
            </a:pPr>
            <a:r>
              <a:rPr kumimoji="1" lang="sq-AL" altLang="zh-CN" sz="1400" b="1" kern="0" dirty="0" smtClean="0">
                <a:solidFill>
                  <a:srgbClr val="A6A6A6"/>
                </a:solidFill>
              </a:rPr>
              <a:t>Laws</a:t>
            </a: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 </a:t>
            </a:r>
            <a:r>
              <a:rPr kumimoji="1" lang="sq-AL" altLang="zh-CN" sz="1400" b="1" kern="0" dirty="0" smtClean="0">
                <a:solidFill>
                  <a:srgbClr val="A6A6A6"/>
                </a:solidFill>
              </a:rPr>
              <a:t>&amp;Regulations</a:t>
            </a:r>
          </a:p>
        </p:txBody>
      </p:sp>
      <p:sp>
        <p:nvSpPr>
          <p:cNvPr id="18" name="文本框 74"/>
          <p:cNvSpPr txBox="1"/>
          <p:nvPr/>
        </p:nvSpPr>
        <p:spPr>
          <a:xfrm>
            <a:off x="10256166" y="63775"/>
            <a:ext cx="1766830" cy="62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400" b="1" kern="0" dirty="0">
                <a:solidFill>
                  <a:srgbClr val="A6A6A6"/>
                </a:solidFill>
              </a:rPr>
              <a:t>PART</a:t>
            </a:r>
            <a:r>
              <a:rPr kumimoji="1" lang="zh-CN" altLang="en-US" sz="1400" b="1" kern="0" dirty="0">
                <a:solidFill>
                  <a:srgbClr val="A6A6A6"/>
                </a:solidFill>
              </a:rPr>
              <a:t> </a:t>
            </a:r>
            <a:r>
              <a:rPr kumimoji="1" lang="en-US" altLang="zh-CN" sz="1400" b="1" kern="0" dirty="0">
                <a:solidFill>
                  <a:srgbClr val="A6A6A6"/>
                </a:solidFill>
              </a:rPr>
              <a:t>FOUR</a:t>
            </a:r>
          </a:p>
          <a:p>
            <a:pPr algn="ctr">
              <a:lnSpc>
                <a:spcPct val="130000"/>
              </a:lnSpc>
            </a:pPr>
            <a:r>
              <a:rPr kumimoji="1" lang="sq-AL" altLang="zh-CN" sz="1400" b="1" kern="0" dirty="0" smtClean="0">
                <a:solidFill>
                  <a:srgbClr val="A6A6A6"/>
                </a:solidFill>
              </a:rPr>
              <a:t>Customers’ </a:t>
            </a: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D</a:t>
            </a:r>
            <a:r>
              <a:rPr kumimoji="1" lang="sq-AL" altLang="zh-CN" sz="1400" b="1" kern="0" dirty="0" smtClean="0">
                <a:solidFill>
                  <a:srgbClr val="A6A6A6"/>
                </a:solidFill>
              </a:rPr>
              <a:t>emands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0" y="224590"/>
            <a:ext cx="123524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1002632" y="858254"/>
            <a:ext cx="3376863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390609" y="6164294"/>
            <a:ext cx="25511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 smtClean="0">
                <a:latin typeface="Yu Gothic" pitchFamily="34" charset="-128"/>
                <a:ea typeface="Yu Gothic" pitchFamily="34" charset="-128"/>
              </a:rPr>
              <a:t>MASCULINITY</a:t>
            </a:r>
          </a:p>
        </p:txBody>
      </p:sp>
      <p:sp>
        <p:nvSpPr>
          <p:cNvPr id="52" name="文本框 30"/>
          <p:cNvSpPr txBox="1"/>
          <p:nvPr/>
        </p:nvSpPr>
        <p:spPr>
          <a:xfrm>
            <a:off x="2941249" y="4539786"/>
            <a:ext cx="8997253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1" dirty="0" smtClean="0">
              <a:solidFill>
                <a:prstClr val="black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zh-CN" altLang="en-US" sz="2800" b="1" i="1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“   </a:t>
            </a:r>
            <a:r>
              <a:rPr lang="en-US" altLang="zh-CN" sz="2000" i="1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  society is called masculine when emotional gender roles are  </a:t>
            </a:r>
          </a:p>
          <a:p>
            <a:r>
              <a:rPr lang="en-US" altLang="zh-CN" sz="2000" i="1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        clear distinct: men are supposed to be assertive, tough, and </a:t>
            </a:r>
          </a:p>
          <a:p>
            <a:r>
              <a:rPr lang="en-US" altLang="zh-CN" sz="2000" i="1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        focused on material success, whereas women are supposed to</a:t>
            </a:r>
          </a:p>
          <a:p>
            <a:r>
              <a:rPr lang="en-US" altLang="zh-CN" sz="2000" i="1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        be more modest, tender, and concerned with the quality of life. </a:t>
            </a:r>
            <a:r>
              <a:rPr lang="zh-CN" altLang="en-US" sz="2800" b="1" i="1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”</a:t>
            </a:r>
            <a:endParaRPr lang="en-US" altLang="zh-CN" sz="2800" b="1" i="1" dirty="0" smtClean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r"/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（</a:t>
            </a:r>
            <a:r>
              <a:rPr lang="en-US" altLang="zh-CN" sz="1600" dirty="0" err="1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Hofstede</a:t>
            </a:r>
            <a:r>
              <a:rPr lang="en-US" altLang="zh-CN" sz="1600" dirty="0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and Minkov,2010,p.140</a:t>
            </a:r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）</a:t>
            </a:r>
            <a:endParaRPr lang="en-US" altLang="zh-CN" sz="2000" dirty="0" smtClean="0">
              <a:solidFill>
                <a:schemeClr val="bg2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" name="组合 58"/>
          <p:cNvGrpSpPr/>
          <p:nvPr/>
        </p:nvGrpSpPr>
        <p:grpSpPr>
          <a:xfrm>
            <a:off x="338049" y="4850397"/>
            <a:ext cx="1105741" cy="1117266"/>
            <a:chOff x="1287463" y="1603376"/>
            <a:chExt cx="1922463" cy="1936750"/>
          </a:xfrm>
        </p:grpSpPr>
        <p:sp>
          <p:nvSpPr>
            <p:cNvPr id="60" name="Freeform 12"/>
            <p:cNvSpPr/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1" name="Freeform 13"/>
            <p:cNvSpPr/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2" name="Freeform 14"/>
            <p:cNvSpPr/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3" name="Freeform 15"/>
            <p:cNvSpPr/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4" name="Freeform 16"/>
            <p:cNvSpPr/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5" name="Freeform 17"/>
            <p:cNvSpPr/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6" name="Freeform 18"/>
            <p:cNvSpPr/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7" name="Freeform 19"/>
            <p:cNvSpPr/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</p:grpSp>
      <p:sp>
        <p:nvSpPr>
          <p:cNvPr id="68" name="矩形 67"/>
          <p:cNvSpPr/>
          <p:nvPr/>
        </p:nvSpPr>
        <p:spPr>
          <a:xfrm>
            <a:off x="619436" y="5200560"/>
            <a:ext cx="1195362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prstClr val="black"/>
                </a:solidFill>
                <a:latin typeface="华文细黑" pitchFamily="2" charset="-122"/>
                <a:ea typeface="华文细黑" pitchFamily="2" charset="-122"/>
                <a:cs typeface="Arial" panose="020B0604020202020204" pitchFamily="34" charset="0"/>
              </a:rPr>
              <a:t>66</a:t>
            </a:r>
            <a:endParaRPr lang="zh-CN" altLang="en-US" sz="6000" b="1" dirty="0">
              <a:solidFill>
                <a:prstClr val="black"/>
              </a:solidFill>
              <a:latin typeface="华文细黑" pitchFamily="2" charset="-122"/>
              <a:ea typeface="华文细黑" pitchFamily="2" charset="-122"/>
              <a:cs typeface="Arial" panose="020B0604020202020204" pitchFamily="34" charset="0"/>
            </a:endParaRPr>
          </a:p>
        </p:txBody>
      </p:sp>
      <p:grpSp>
        <p:nvGrpSpPr>
          <p:cNvPr id="4" name="组合 68"/>
          <p:cNvGrpSpPr/>
          <p:nvPr/>
        </p:nvGrpSpPr>
        <p:grpSpPr>
          <a:xfrm>
            <a:off x="1773820" y="4826335"/>
            <a:ext cx="1105741" cy="1117266"/>
            <a:chOff x="1287463" y="1603376"/>
            <a:chExt cx="1922463" cy="1936750"/>
          </a:xfrm>
        </p:grpSpPr>
        <p:sp>
          <p:nvSpPr>
            <p:cNvPr id="70" name="Freeform 12"/>
            <p:cNvSpPr/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1" name="Freeform 13"/>
            <p:cNvSpPr/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2" name="Freeform 14"/>
            <p:cNvSpPr/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3" name="Freeform 15"/>
            <p:cNvSpPr/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4" name="Freeform 16"/>
            <p:cNvSpPr/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5" name="Freeform 17"/>
            <p:cNvSpPr/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6" name="Freeform 18"/>
            <p:cNvSpPr/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7" name="Freeform 19"/>
            <p:cNvSpPr/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</p:grpSp>
      <p:sp>
        <p:nvSpPr>
          <p:cNvPr id="78" name="矩形 77"/>
          <p:cNvSpPr/>
          <p:nvPr/>
        </p:nvSpPr>
        <p:spPr>
          <a:xfrm>
            <a:off x="2007081" y="5160456"/>
            <a:ext cx="1195362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prstClr val="black"/>
                </a:solidFill>
                <a:latin typeface="华文细黑" pitchFamily="2" charset="-122"/>
                <a:ea typeface="华文细黑" pitchFamily="2" charset="-122"/>
                <a:cs typeface="Arial" panose="020B0604020202020204" pitchFamily="34" charset="0"/>
              </a:rPr>
              <a:t>62</a:t>
            </a:r>
            <a:endParaRPr lang="zh-CN" altLang="en-US" sz="6000" b="1" dirty="0">
              <a:solidFill>
                <a:prstClr val="black"/>
              </a:solidFill>
              <a:latin typeface="华文细黑" pitchFamily="2" charset="-122"/>
              <a:ea typeface="华文细黑" pitchFamily="2" charset="-122"/>
              <a:cs typeface="Arial" panose="020B0604020202020204" pitchFamily="34" charset="0"/>
            </a:endParaRPr>
          </a:p>
        </p:txBody>
      </p:sp>
      <p:pic>
        <p:nvPicPr>
          <p:cNvPr id="35" name="图片 3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0059" y="192504"/>
            <a:ext cx="11614484" cy="6456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5665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1219517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-369781" y="272715"/>
            <a:ext cx="5632177" cy="432048"/>
          </a:xfrm>
        </p:spPr>
        <p:txBody>
          <a:bodyPr>
            <a:noAutofit/>
          </a:bodyPr>
          <a:lstStyle/>
          <a:p>
            <a:pPr algn="ctr"/>
            <a:r>
              <a:rPr lang="en-US" altLang="zh-CN" sz="3600" b="1" dirty="0" smtClean="0">
                <a:latin typeface="+mj-lt"/>
                <a:ea typeface="华文细黑" panose="02010600040101010101" pitchFamily="2" charset="-122"/>
              </a:rPr>
              <a:t>Laws </a:t>
            </a:r>
            <a:r>
              <a:rPr lang="en-US" altLang="zh-CN" sz="3600" b="1" dirty="0" smtClean="0">
                <a:solidFill>
                  <a:srgbClr val="FFC000"/>
                </a:solidFill>
                <a:latin typeface="+mj-lt"/>
                <a:ea typeface="华文细黑" panose="02010600040101010101" pitchFamily="2" charset="-122"/>
              </a:rPr>
              <a:t>&amp;</a:t>
            </a:r>
            <a:r>
              <a:rPr lang="en-US" altLang="zh-CN" sz="3600" b="1" dirty="0" smtClean="0">
                <a:latin typeface="+mj-lt"/>
                <a:ea typeface="华文细黑" panose="02010600040101010101" pitchFamily="2" charset="-122"/>
              </a:rPr>
              <a:t> Regulations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56890" y="650418"/>
            <a:ext cx="10452793" cy="4227585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457200" indent="-457200"/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/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 Hall and Hall discussed(1989), Germany is a typical low context</a:t>
            </a:r>
          </a:p>
          <a:p>
            <a:pPr marL="457200" indent="-457200"/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society. The 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Germans tend to 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follow rules and 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standards.</a:t>
            </a:r>
          </a:p>
          <a:p>
            <a:pPr marL="457200" indent="-457200"/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/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Wal-Mart was shocked by several regulations after entering 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</a:t>
            </a:r>
          </a:p>
          <a:p>
            <a:pPr marL="457200" indent="-457200"/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German 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market.</a:t>
            </a:r>
            <a:r>
              <a:rPr lang="en-US" altLang="zh-CN" dirty="0" smtClean="0">
                <a:solidFill>
                  <a:schemeClr val="bg2">
                    <a:lumMod val="9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(</a:t>
            </a:r>
            <a:r>
              <a:rPr lang="en-US" altLang="zh-CN" dirty="0" err="1" smtClean="0">
                <a:solidFill>
                  <a:schemeClr val="bg2">
                    <a:lumMod val="9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Shurrab</a:t>
            </a:r>
            <a:r>
              <a:rPr lang="en-US" altLang="zh-CN" dirty="0" smtClean="0">
                <a:solidFill>
                  <a:schemeClr val="bg2">
                    <a:lumMod val="9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2014; </a:t>
            </a:r>
            <a:r>
              <a:rPr lang="en-US" altLang="zh-CN" dirty="0" err="1" smtClean="0">
                <a:solidFill>
                  <a:schemeClr val="bg2">
                    <a:lumMod val="90000"/>
                  </a:schemeClr>
                </a:solidFill>
              </a:rPr>
              <a:t>Marcilla</a:t>
            </a:r>
            <a:r>
              <a:rPr lang="en-US" altLang="zh-CN" dirty="0" smtClean="0">
                <a:solidFill>
                  <a:schemeClr val="bg2">
                    <a:lumMod val="90000"/>
                  </a:schemeClr>
                </a:solidFill>
              </a:rPr>
              <a:t>, 2014; </a:t>
            </a:r>
            <a:r>
              <a:rPr lang="en-US" altLang="zh-CN" dirty="0" err="1" smtClean="0">
                <a:solidFill>
                  <a:schemeClr val="bg2">
                    <a:lumMod val="90000"/>
                  </a:schemeClr>
                </a:solidFill>
              </a:rPr>
              <a:t>Geisler</a:t>
            </a:r>
            <a:r>
              <a:rPr lang="en-US" altLang="zh-CN" dirty="0" smtClean="0">
                <a:solidFill>
                  <a:schemeClr val="bg2">
                    <a:lumMod val="90000"/>
                  </a:schemeClr>
                </a:solidFill>
              </a:rPr>
              <a:t>, 2012</a:t>
            </a:r>
            <a:r>
              <a:rPr lang="en-US" altLang="zh-CN" dirty="0" smtClean="0">
                <a:solidFill>
                  <a:schemeClr val="bg2">
                    <a:lumMod val="90000"/>
                  </a:schemeClr>
                </a:solidFill>
              </a:rPr>
              <a:t>)</a:t>
            </a:r>
          </a:p>
          <a:p>
            <a:pPr marL="457200" indent="-457200"/>
            <a:endParaRPr lang="en-US" altLang="zh-CN" sz="8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Limits over store hours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Land-use regulations &amp; stringent zoning requirements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Price regulations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relationship with trade unions</a:t>
            </a:r>
          </a:p>
          <a:p>
            <a:pPr marL="457200" indent="-457200"/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8997550" y="820911"/>
            <a:ext cx="893745" cy="60959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rgbClr val="FFC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kumimoji="1" lang="zh-CN" altLang="en-US" sz="1400" b="1" kern="0" dirty="0">
              <a:solidFill>
                <a:srgbClr val="1A1E21"/>
              </a:solidFill>
              <a:latin typeface="Century Gothic"/>
              <a:ea typeface="微软雅黑"/>
            </a:endParaRPr>
          </a:p>
        </p:txBody>
      </p:sp>
      <p:sp>
        <p:nvSpPr>
          <p:cNvPr id="15" name="文本框 54"/>
          <p:cNvSpPr txBox="1"/>
          <p:nvPr/>
        </p:nvSpPr>
        <p:spPr>
          <a:xfrm>
            <a:off x="6025800" y="45242"/>
            <a:ext cx="1446230" cy="62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PART</a:t>
            </a:r>
            <a:r>
              <a:rPr kumimoji="1" lang="zh-CN" altLang="en-US" sz="1400" b="1" kern="0" dirty="0" smtClean="0">
                <a:solidFill>
                  <a:srgbClr val="A6A6A6"/>
                </a:solidFill>
              </a:rPr>
              <a:t> </a:t>
            </a: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ONE</a:t>
            </a:r>
          </a:p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Mismanagement</a:t>
            </a:r>
            <a:endParaRPr kumimoji="1" lang="zh-CN" altLang="en-US" sz="1400" b="1" kern="0" dirty="0">
              <a:solidFill>
                <a:srgbClr val="A6A6A6"/>
              </a:solidFill>
            </a:endParaRPr>
          </a:p>
        </p:txBody>
      </p:sp>
      <p:sp>
        <p:nvSpPr>
          <p:cNvPr id="16" name="文本框 72"/>
          <p:cNvSpPr txBox="1"/>
          <p:nvPr/>
        </p:nvSpPr>
        <p:spPr>
          <a:xfrm>
            <a:off x="7540094" y="63775"/>
            <a:ext cx="1114408" cy="62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PART</a:t>
            </a:r>
            <a:r>
              <a:rPr kumimoji="1" lang="zh-CN" altLang="en-US" sz="1400" b="1" kern="0" dirty="0" smtClean="0">
                <a:solidFill>
                  <a:srgbClr val="A6A6A6"/>
                </a:solidFill>
              </a:rPr>
              <a:t> </a:t>
            </a: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TWO</a:t>
            </a:r>
          </a:p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Competition</a:t>
            </a:r>
            <a:endParaRPr kumimoji="1" lang="zh-CN" altLang="en-US" sz="1400" b="1" kern="0" dirty="0" smtClean="0">
              <a:solidFill>
                <a:srgbClr val="A6A6A6"/>
              </a:solidFill>
            </a:endParaRPr>
          </a:p>
        </p:txBody>
      </p:sp>
      <p:sp>
        <p:nvSpPr>
          <p:cNvPr id="17" name="文本框 73"/>
          <p:cNvSpPr txBox="1"/>
          <p:nvPr/>
        </p:nvSpPr>
        <p:spPr>
          <a:xfrm>
            <a:off x="8476309" y="63775"/>
            <a:ext cx="201523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400" b="1" kern="0" dirty="0">
                <a:solidFill>
                  <a:schemeClr val="bg1"/>
                </a:solidFill>
              </a:rPr>
              <a:t>PART</a:t>
            </a:r>
            <a:r>
              <a:rPr kumimoji="1" lang="zh-CN" altLang="en-US" sz="1400" b="1" kern="0" dirty="0">
                <a:solidFill>
                  <a:schemeClr val="bg1"/>
                </a:solidFill>
              </a:rPr>
              <a:t> </a:t>
            </a:r>
            <a:r>
              <a:rPr kumimoji="1" lang="en-US" altLang="zh-CN" sz="1400" b="1" kern="0" dirty="0">
                <a:solidFill>
                  <a:schemeClr val="bg1"/>
                </a:solidFill>
              </a:rPr>
              <a:t>THREE</a:t>
            </a:r>
          </a:p>
          <a:p>
            <a:pPr algn="ctr">
              <a:lnSpc>
                <a:spcPct val="130000"/>
              </a:lnSpc>
            </a:pPr>
            <a:r>
              <a:rPr kumimoji="1" lang="sq-AL" altLang="zh-CN" sz="1400" b="1" kern="0" dirty="0" smtClean="0">
                <a:solidFill>
                  <a:schemeClr val="bg1"/>
                </a:solidFill>
              </a:rPr>
              <a:t>Laws</a:t>
            </a:r>
            <a:r>
              <a:rPr kumimoji="1" lang="en-US" altLang="zh-CN" sz="1400" b="1" kern="0" dirty="0" smtClean="0">
                <a:solidFill>
                  <a:schemeClr val="bg1"/>
                </a:solidFill>
              </a:rPr>
              <a:t> </a:t>
            </a:r>
            <a:r>
              <a:rPr kumimoji="1" lang="sq-AL" altLang="zh-CN" sz="1400" b="1" kern="0" dirty="0" smtClean="0">
                <a:solidFill>
                  <a:schemeClr val="bg1"/>
                </a:solidFill>
              </a:rPr>
              <a:t>&amp;Regulations</a:t>
            </a:r>
          </a:p>
        </p:txBody>
      </p:sp>
      <p:sp>
        <p:nvSpPr>
          <p:cNvPr id="18" name="文本框 74"/>
          <p:cNvSpPr txBox="1"/>
          <p:nvPr/>
        </p:nvSpPr>
        <p:spPr>
          <a:xfrm>
            <a:off x="10256166" y="63775"/>
            <a:ext cx="1766830" cy="62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400" b="1" kern="0" dirty="0">
                <a:solidFill>
                  <a:srgbClr val="A6A6A6"/>
                </a:solidFill>
              </a:rPr>
              <a:t>PART</a:t>
            </a:r>
            <a:r>
              <a:rPr kumimoji="1" lang="zh-CN" altLang="en-US" sz="1400" b="1" kern="0" dirty="0">
                <a:solidFill>
                  <a:srgbClr val="A6A6A6"/>
                </a:solidFill>
              </a:rPr>
              <a:t> </a:t>
            </a:r>
            <a:r>
              <a:rPr kumimoji="1" lang="en-US" altLang="zh-CN" sz="1400" b="1" kern="0" dirty="0">
                <a:solidFill>
                  <a:srgbClr val="A6A6A6"/>
                </a:solidFill>
              </a:rPr>
              <a:t>FOUR</a:t>
            </a:r>
          </a:p>
          <a:p>
            <a:pPr algn="ctr">
              <a:lnSpc>
                <a:spcPct val="130000"/>
              </a:lnSpc>
            </a:pPr>
            <a:r>
              <a:rPr kumimoji="1" lang="sq-AL" altLang="zh-CN" sz="1400" b="1" kern="0" dirty="0" smtClean="0">
                <a:solidFill>
                  <a:srgbClr val="A6A6A6"/>
                </a:solidFill>
              </a:rPr>
              <a:t>Customers’ </a:t>
            </a: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D</a:t>
            </a:r>
            <a:r>
              <a:rPr kumimoji="1" lang="sq-AL" altLang="zh-CN" sz="1400" b="1" kern="0" dirty="0" smtClean="0">
                <a:solidFill>
                  <a:srgbClr val="A6A6A6"/>
                </a:solidFill>
              </a:rPr>
              <a:t>emands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0" y="224590"/>
            <a:ext cx="123524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1002632" y="858254"/>
            <a:ext cx="3376863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390609" y="6084084"/>
            <a:ext cx="25511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 smtClean="0">
                <a:latin typeface="Yu Gothic" pitchFamily="34" charset="-128"/>
                <a:ea typeface="Yu Gothic" pitchFamily="34" charset="-128"/>
              </a:rPr>
              <a:t>UNCERTAINTY </a:t>
            </a:r>
          </a:p>
          <a:p>
            <a:pPr algn="ctr"/>
            <a:r>
              <a:rPr lang="en-US" altLang="zh-CN" sz="2000" b="1" dirty="0" smtClean="0">
                <a:latin typeface="Yu Gothic" pitchFamily="34" charset="-128"/>
                <a:ea typeface="Yu Gothic" pitchFamily="34" charset="-128"/>
              </a:rPr>
              <a:t>AVOIDANCE</a:t>
            </a:r>
          </a:p>
        </p:txBody>
      </p:sp>
      <p:sp>
        <p:nvSpPr>
          <p:cNvPr id="52" name="文本框 30"/>
          <p:cNvSpPr txBox="1"/>
          <p:nvPr/>
        </p:nvSpPr>
        <p:spPr>
          <a:xfrm>
            <a:off x="3230007" y="4488120"/>
            <a:ext cx="841656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1" dirty="0" smtClean="0">
              <a:solidFill>
                <a:prstClr val="black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20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Uncertainty avoidance is</a:t>
            </a:r>
          </a:p>
          <a:p>
            <a:r>
              <a:rPr lang="zh-CN" altLang="en-US" sz="2800" b="1" i="1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“  </a:t>
            </a:r>
            <a:r>
              <a:rPr lang="en-US" altLang="zh-CN" sz="2000" i="1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the extent to which the members of a culture feel threatened</a:t>
            </a:r>
          </a:p>
          <a:p>
            <a:r>
              <a:rPr lang="en-US" altLang="zh-CN" sz="2000" i="1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        by ambiguous or unknown situations.  </a:t>
            </a:r>
            <a:r>
              <a:rPr lang="zh-CN" altLang="en-US" sz="2800" b="1" i="1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”</a:t>
            </a:r>
            <a:endParaRPr lang="en-US" altLang="zh-CN" sz="2800" b="1" i="1" dirty="0" smtClean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r"/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（</a:t>
            </a:r>
            <a:r>
              <a:rPr lang="en-US" altLang="zh-CN" sz="1600" dirty="0" err="1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Hofstede</a:t>
            </a:r>
            <a:r>
              <a:rPr lang="en-US" altLang="zh-CN" sz="1600" dirty="0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and Minkov,2010,p.191</a:t>
            </a:r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）</a:t>
            </a:r>
            <a:endParaRPr lang="en-US" altLang="zh-CN" sz="1600" dirty="0" smtClean="0">
              <a:solidFill>
                <a:schemeClr val="bg2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endParaRPr lang="en-US" altLang="zh-CN" sz="1600" dirty="0" smtClean="0">
              <a:solidFill>
                <a:schemeClr val="bg2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endParaRPr lang="en-US" altLang="zh-CN" sz="2000" dirty="0" smtClean="0">
              <a:solidFill>
                <a:schemeClr val="bg2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3" name="文本框 32"/>
          <p:cNvSpPr txBox="1"/>
          <p:nvPr/>
        </p:nvSpPr>
        <p:spPr>
          <a:xfrm>
            <a:off x="387449" y="3998815"/>
            <a:ext cx="26959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endParaRPr lang="en-US" altLang="zh-CN" dirty="0" smtClean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" name="组合 58"/>
          <p:cNvGrpSpPr/>
          <p:nvPr/>
        </p:nvGrpSpPr>
        <p:grpSpPr>
          <a:xfrm>
            <a:off x="338049" y="4850397"/>
            <a:ext cx="1105741" cy="1117266"/>
            <a:chOff x="1287463" y="1603376"/>
            <a:chExt cx="1922463" cy="1936750"/>
          </a:xfrm>
        </p:grpSpPr>
        <p:sp>
          <p:nvSpPr>
            <p:cNvPr id="60" name="Freeform 12"/>
            <p:cNvSpPr/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1" name="Freeform 13"/>
            <p:cNvSpPr/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2" name="Freeform 14"/>
            <p:cNvSpPr/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3" name="Freeform 15"/>
            <p:cNvSpPr/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4" name="Freeform 16"/>
            <p:cNvSpPr/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5" name="Freeform 17"/>
            <p:cNvSpPr/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6" name="Freeform 18"/>
            <p:cNvSpPr/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7" name="Freeform 19"/>
            <p:cNvSpPr/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</p:grpSp>
      <p:sp>
        <p:nvSpPr>
          <p:cNvPr id="68" name="矩形 67"/>
          <p:cNvSpPr/>
          <p:nvPr/>
        </p:nvSpPr>
        <p:spPr>
          <a:xfrm>
            <a:off x="619436" y="5200560"/>
            <a:ext cx="1195362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prstClr val="black"/>
                </a:solidFill>
                <a:latin typeface="华文细黑" pitchFamily="2" charset="-122"/>
                <a:ea typeface="华文细黑" pitchFamily="2" charset="-122"/>
                <a:cs typeface="Arial" panose="020B0604020202020204" pitchFamily="34" charset="0"/>
              </a:rPr>
              <a:t>65</a:t>
            </a:r>
            <a:endParaRPr lang="zh-CN" altLang="en-US" sz="6000" b="1" dirty="0">
              <a:solidFill>
                <a:prstClr val="black"/>
              </a:solidFill>
              <a:latin typeface="华文细黑" pitchFamily="2" charset="-122"/>
              <a:ea typeface="华文细黑" pitchFamily="2" charset="-122"/>
              <a:cs typeface="Arial" panose="020B0604020202020204" pitchFamily="34" charset="0"/>
            </a:endParaRPr>
          </a:p>
        </p:txBody>
      </p:sp>
      <p:grpSp>
        <p:nvGrpSpPr>
          <p:cNvPr id="4" name="组合 68"/>
          <p:cNvGrpSpPr/>
          <p:nvPr/>
        </p:nvGrpSpPr>
        <p:grpSpPr>
          <a:xfrm>
            <a:off x="1773820" y="4826335"/>
            <a:ext cx="1105741" cy="1117266"/>
            <a:chOff x="1287463" y="1603376"/>
            <a:chExt cx="1922463" cy="1936750"/>
          </a:xfrm>
        </p:grpSpPr>
        <p:sp>
          <p:nvSpPr>
            <p:cNvPr id="70" name="Freeform 12"/>
            <p:cNvSpPr/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1" name="Freeform 13"/>
            <p:cNvSpPr/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2" name="Freeform 14"/>
            <p:cNvSpPr/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3" name="Freeform 15"/>
            <p:cNvSpPr/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4" name="Freeform 16"/>
            <p:cNvSpPr/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5" name="Freeform 17"/>
            <p:cNvSpPr/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6" name="Freeform 18"/>
            <p:cNvSpPr/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7" name="Freeform 19"/>
            <p:cNvSpPr/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</p:grpSp>
      <p:sp>
        <p:nvSpPr>
          <p:cNvPr id="78" name="矩形 77"/>
          <p:cNvSpPr/>
          <p:nvPr/>
        </p:nvSpPr>
        <p:spPr>
          <a:xfrm>
            <a:off x="2007081" y="5160456"/>
            <a:ext cx="1195362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prstClr val="black"/>
                </a:solidFill>
                <a:latin typeface="华文细黑" pitchFamily="2" charset="-122"/>
                <a:ea typeface="华文细黑" pitchFamily="2" charset="-122"/>
                <a:cs typeface="Arial" panose="020B0604020202020204" pitchFamily="34" charset="0"/>
              </a:rPr>
              <a:t>46</a:t>
            </a:r>
            <a:endParaRPr lang="zh-CN" altLang="en-US" sz="6000" b="1" dirty="0">
              <a:solidFill>
                <a:prstClr val="black"/>
              </a:solidFill>
              <a:latin typeface="华文细黑" pitchFamily="2" charset="-122"/>
              <a:ea typeface="华文细黑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665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1219517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-530203" y="288757"/>
            <a:ext cx="5632177" cy="432048"/>
          </a:xfrm>
        </p:spPr>
        <p:txBody>
          <a:bodyPr>
            <a:noAutofit/>
          </a:bodyPr>
          <a:lstStyle/>
          <a:p>
            <a:pPr algn="ctr"/>
            <a:r>
              <a:rPr lang="en-US" altLang="zh-CN" sz="3600" b="1" dirty="0" smtClean="0">
                <a:latin typeface="+mj-lt"/>
                <a:ea typeface="华文细黑" panose="02010600040101010101" pitchFamily="2" charset="-122"/>
              </a:rPr>
              <a:t>Consumer </a:t>
            </a:r>
            <a:r>
              <a:rPr lang="en-US" altLang="zh-CN" sz="3600" b="1" dirty="0" smtClean="0">
                <a:solidFill>
                  <a:srgbClr val="FFC000"/>
                </a:solidFill>
                <a:latin typeface="+mj-lt"/>
                <a:ea typeface="华文细黑" panose="02010600040101010101" pitchFamily="2" charset="-122"/>
              </a:rPr>
              <a:t>Needs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38441" y="1321780"/>
            <a:ext cx="10711874" cy="222352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457200" indent="-457200"/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Wal-Mart considered Germany as a similar western society to the U.S.,</a:t>
            </a:r>
          </a:p>
          <a:p>
            <a:pPr marL="457200" indent="-457200"/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overlooked many areas of consumer research. </a:t>
            </a:r>
            <a:r>
              <a:rPr lang="en-US" altLang="zh-CN" sz="1600" dirty="0" smtClean="0">
                <a:solidFill>
                  <a:schemeClr val="bg2">
                    <a:lumMod val="9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sz="1600" dirty="0" err="1" smtClean="0">
                <a:solidFill>
                  <a:schemeClr val="bg2">
                    <a:lumMod val="9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Marcilla</a:t>
            </a:r>
            <a:r>
              <a:rPr lang="en-US" altLang="zh-CN" sz="1600" dirty="0" smtClean="0">
                <a:solidFill>
                  <a:schemeClr val="bg2">
                    <a:lumMod val="9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2014; </a:t>
            </a:r>
            <a:r>
              <a:rPr lang="en-US" altLang="zh-CN" sz="1600" dirty="0" err="1" smtClean="0">
                <a:solidFill>
                  <a:schemeClr val="bg2">
                    <a:lumMod val="9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Geisler</a:t>
            </a:r>
            <a:r>
              <a:rPr lang="en-US" altLang="zh-CN" sz="1600" dirty="0" smtClean="0">
                <a:solidFill>
                  <a:schemeClr val="bg2">
                    <a:lumMod val="9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2012)</a:t>
            </a:r>
            <a:endParaRPr lang="en-US" altLang="zh-CN" dirty="0" smtClean="0">
              <a:solidFill>
                <a:schemeClr val="bg2">
                  <a:lumMod val="9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/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Environmental protection —“Bag-it-yourself” strategy</a:t>
            </a:r>
          </a:p>
          <a:p>
            <a:pPr marL="457200" indent="-457200">
              <a:buFont typeface="Arial" pitchFamily="34" charset="0"/>
              <a:buChar char="•"/>
            </a:pPr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lvl="0" indent="-457200">
              <a:buFont typeface="Arial" pitchFamily="34" charset="0"/>
              <a:buChar char="•"/>
            </a:pP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German shopping habits on price</a:t>
            </a:r>
          </a:p>
        </p:txBody>
      </p:sp>
      <p:sp>
        <p:nvSpPr>
          <p:cNvPr id="13" name="矩形 12"/>
          <p:cNvSpPr/>
          <p:nvPr/>
        </p:nvSpPr>
        <p:spPr>
          <a:xfrm flipV="1">
            <a:off x="10633834" y="820911"/>
            <a:ext cx="893745" cy="60959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rgbClr val="FFC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kumimoji="1" lang="zh-CN" altLang="en-US" sz="1400" b="1" kern="0" dirty="0">
              <a:solidFill>
                <a:srgbClr val="1A1E21"/>
              </a:solidFill>
              <a:latin typeface="Century Gothic"/>
              <a:ea typeface="微软雅黑"/>
            </a:endParaRPr>
          </a:p>
        </p:txBody>
      </p:sp>
      <p:sp>
        <p:nvSpPr>
          <p:cNvPr id="15" name="文本框 54"/>
          <p:cNvSpPr txBox="1"/>
          <p:nvPr/>
        </p:nvSpPr>
        <p:spPr>
          <a:xfrm>
            <a:off x="6025800" y="45242"/>
            <a:ext cx="1446230" cy="62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PART</a:t>
            </a:r>
            <a:r>
              <a:rPr kumimoji="1" lang="zh-CN" altLang="en-US" sz="1400" b="1" kern="0" dirty="0" smtClean="0">
                <a:solidFill>
                  <a:srgbClr val="A6A6A6"/>
                </a:solidFill>
              </a:rPr>
              <a:t> </a:t>
            </a: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ONE</a:t>
            </a:r>
          </a:p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Mismanagement</a:t>
            </a:r>
            <a:endParaRPr kumimoji="1" lang="zh-CN" altLang="en-US" sz="1400" b="1" kern="0" dirty="0">
              <a:solidFill>
                <a:srgbClr val="A6A6A6"/>
              </a:solidFill>
            </a:endParaRPr>
          </a:p>
        </p:txBody>
      </p:sp>
      <p:sp>
        <p:nvSpPr>
          <p:cNvPr id="16" name="文本框 72"/>
          <p:cNvSpPr txBox="1"/>
          <p:nvPr/>
        </p:nvSpPr>
        <p:spPr>
          <a:xfrm>
            <a:off x="7540094" y="63775"/>
            <a:ext cx="1114408" cy="62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PART</a:t>
            </a:r>
            <a:r>
              <a:rPr kumimoji="1" lang="zh-CN" altLang="en-US" sz="1400" b="1" kern="0" dirty="0" smtClean="0">
                <a:solidFill>
                  <a:srgbClr val="A6A6A6"/>
                </a:solidFill>
              </a:rPr>
              <a:t> </a:t>
            </a: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TWO</a:t>
            </a:r>
          </a:p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Competition</a:t>
            </a:r>
            <a:endParaRPr kumimoji="1" lang="zh-CN" altLang="en-US" sz="1400" b="1" kern="0" dirty="0" smtClean="0">
              <a:solidFill>
                <a:srgbClr val="A6A6A6"/>
              </a:solidFill>
            </a:endParaRPr>
          </a:p>
        </p:txBody>
      </p:sp>
      <p:sp>
        <p:nvSpPr>
          <p:cNvPr id="17" name="文本框 73"/>
          <p:cNvSpPr txBox="1"/>
          <p:nvPr/>
        </p:nvSpPr>
        <p:spPr>
          <a:xfrm>
            <a:off x="8476309" y="63775"/>
            <a:ext cx="201523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PART</a:t>
            </a:r>
            <a:r>
              <a:rPr kumimoji="1" lang="zh-CN" altLang="en-US" sz="1400" b="1" kern="0" dirty="0" smtClean="0">
                <a:solidFill>
                  <a:srgbClr val="A6A6A6"/>
                </a:solidFill>
              </a:rPr>
              <a:t> </a:t>
            </a: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THREE</a:t>
            </a:r>
          </a:p>
          <a:p>
            <a:pPr algn="ctr">
              <a:lnSpc>
                <a:spcPct val="130000"/>
              </a:lnSpc>
            </a:pPr>
            <a:r>
              <a:rPr kumimoji="1" lang="sq-AL" altLang="zh-CN" sz="1400" b="1" kern="0" dirty="0" smtClean="0">
                <a:solidFill>
                  <a:srgbClr val="A6A6A6"/>
                </a:solidFill>
              </a:rPr>
              <a:t>Laws</a:t>
            </a: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 </a:t>
            </a:r>
            <a:r>
              <a:rPr kumimoji="1" lang="sq-AL" altLang="zh-CN" sz="1400" b="1" kern="0" dirty="0" smtClean="0">
                <a:solidFill>
                  <a:srgbClr val="A6A6A6"/>
                </a:solidFill>
              </a:rPr>
              <a:t>&amp;Regulations</a:t>
            </a:r>
          </a:p>
        </p:txBody>
      </p:sp>
      <p:sp>
        <p:nvSpPr>
          <p:cNvPr id="18" name="文本框 74"/>
          <p:cNvSpPr txBox="1"/>
          <p:nvPr/>
        </p:nvSpPr>
        <p:spPr>
          <a:xfrm>
            <a:off x="10416466" y="63775"/>
            <a:ext cx="1446230" cy="62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400" b="1" kern="0" dirty="0">
                <a:solidFill>
                  <a:schemeClr val="bg1"/>
                </a:solidFill>
              </a:rPr>
              <a:t>PART</a:t>
            </a:r>
            <a:r>
              <a:rPr kumimoji="1" lang="zh-CN" altLang="en-US" sz="1400" b="1" kern="0" dirty="0">
                <a:solidFill>
                  <a:schemeClr val="bg1"/>
                </a:solidFill>
              </a:rPr>
              <a:t> </a:t>
            </a:r>
            <a:r>
              <a:rPr kumimoji="1" lang="en-US" altLang="zh-CN" sz="1400" b="1" kern="0" dirty="0">
                <a:solidFill>
                  <a:schemeClr val="bg1"/>
                </a:solidFill>
              </a:rPr>
              <a:t>FOUR</a:t>
            </a:r>
          </a:p>
          <a:p>
            <a:pPr algn="ctr">
              <a:lnSpc>
                <a:spcPct val="130000"/>
              </a:lnSpc>
            </a:pPr>
            <a:r>
              <a:rPr kumimoji="1" lang="sq-AL" altLang="zh-CN" sz="1400" b="1" kern="0" dirty="0" smtClean="0">
                <a:solidFill>
                  <a:schemeClr val="bg1"/>
                </a:solidFill>
              </a:rPr>
              <a:t>Consumer Needs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0" y="224590"/>
            <a:ext cx="123524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1002632" y="858254"/>
            <a:ext cx="3376863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390609" y="6084084"/>
            <a:ext cx="25511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 smtClean="0">
                <a:latin typeface="Yu Gothic" pitchFamily="34" charset="-128"/>
                <a:ea typeface="Yu Gothic" pitchFamily="34" charset="-128"/>
              </a:rPr>
              <a:t>LONG TERM ORIENTATION</a:t>
            </a:r>
          </a:p>
        </p:txBody>
      </p:sp>
      <p:sp>
        <p:nvSpPr>
          <p:cNvPr id="52" name="文本框 30"/>
          <p:cNvSpPr txBox="1"/>
          <p:nvPr/>
        </p:nvSpPr>
        <p:spPr>
          <a:xfrm>
            <a:off x="3230007" y="4652083"/>
            <a:ext cx="87534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1" dirty="0" smtClean="0">
              <a:solidFill>
                <a:prstClr val="black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2000" i="1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Long term orientation stands for</a:t>
            </a:r>
            <a:endParaRPr lang="en-US" altLang="zh-CN" sz="2000" dirty="0" smtClean="0"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r>
              <a:rPr lang="zh-CN" altLang="en-US" sz="2800" b="1" i="1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“   </a:t>
            </a:r>
            <a:r>
              <a:rPr lang="en-US" altLang="zh-CN" sz="2000" i="1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the fostering of virtues oriented toward future rewards</a:t>
            </a:r>
          </a:p>
          <a:p>
            <a:r>
              <a:rPr lang="en-US" altLang="zh-CN" sz="2000" i="1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                                      —in particular, perseverance </a:t>
            </a:r>
            <a:r>
              <a:rPr lang="en-US" altLang="zh-CN" sz="20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and thrift.  </a:t>
            </a:r>
            <a:r>
              <a:rPr lang="zh-CN" altLang="en-US" sz="2800" b="1" i="1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”</a:t>
            </a:r>
            <a:endParaRPr lang="en-US" altLang="zh-CN" sz="2800" b="1" i="1" dirty="0" smtClean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r"/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（</a:t>
            </a:r>
            <a:r>
              <a:rPr lang="en-US" altLang="zh-CN" sz="1600" dirty="0" err="1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Hofstede</a:t>
            </a:r>
            <a:r>
              <a:rPr lang="en-US" altLang="zh-CN" sz="1600" dirty="0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and Minkov,2010,p.239</a:t>
            </a:r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） </a:t>
            </a:r>
            <a:endParaRPr lang="en-US" altLang="zh-CN" sz="2000" dirty="0" smtClean="0">
              <a:solidFill>
                <a:schemeClr val="bg2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3" name="文本框 32"/>
          <p:cNvSpPr txBox="1"/>
          <p:nvPr/>
        </p:nvSpPr>
        <p:spPr>
          <a:xfrm>
            <a:off x="387449" y="3998815"/>
            <a:ext cx="26959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endParaRPr lang="en-US" altLang="zh-CN" dirty="0" smtClean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" name="组合 58"/>
          <p:cNvGrpSpPr/>
          <p:nvPr/>
        </p:nvGrpSpPr>
        <p:grpSpPr>
          <a:xfrm>
            <a:off x="338049" y="4850397"/>
            <a:ext cx="1105741" cy="1117266"/>
            <a:chOff x="1287463" y="1603376"/>
            <a:chExt cx="1922463" cy="1936750"/>
          </a:xfrm>
        </p:grpSpPr>
        <p:sp>
          <p:nvSpPr>
            <p:cNvPr id="60" name="Freeform 12"/>
            <p:cNvSpPr/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1" name="Freeform 13"/>
            <p:cNvSpPr/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2" name="Freeform 14"/>
            <p:cNvSpPr/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3" name="Freeform 15"/>
            <p:cNvSpPr/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4" name="Freeform 16"/>
            <p:cNvSpPr/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5" name="Freeform 17"/>
            <p:cNvSpPr/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6" name="Freeform 18"/>
            <p:cNvSpPr/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7" name="Freeform 19"/>
            <p:cNvSpPr/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</p:grpSp>
      <p:sp>
        <p:nvSpPr>
          <p:cNvPr id="68" name="矩形 67"/>
          <p:cNvSpPr/>
          <p:nvPr/>
        </p:nvSpPr>
        <p:spPr>
          <a:xfrm>
            <a:off x="619436" y="5200560"/>
            <a:ext cx="1195362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prstClr val="black"/>
                </a:solidFill>
                <a:latin typeface="华文细黑" pitchFamily="2" charset="-122"/>
                <a:ea typeface="华文细黑" pitchFamily="2" charset="-122"/>
                <a:cs typeface="Arial" panose="020B0604020202020204" pitchFamily="34" charset="0"/>
              </a:rPr>
              <a:t>83</a:t>
            </a:r>
            <a:endParaRPr lang="zh-CN" altLang="en-US" sz="6000" b="1" dirty="0">
              <a:solidFill>
                <a:prstClr val="black"/>
              </a:solidFill>
              <a:latin typeface="华文细黑" pitchFamily="2" charset="-122"/>
              <a:ea typeface="华文细黑" pitchFamily="2" charset="-122"/>
              <a:cs typeface="Arial" panose="020B0604020202020204" pitchFamily="34" charset="0"/>
            </a:endParaRPr>
          </a:p>
        </p:txBody>
      </p:sp>
      <p:grpSp>
        <p:nvGrpSpPr>
          <p:cNvPr id="4" name="组合 68"/>
          <p:cNvGrpSpPr/>
          <p:nvPr/>
        </p:nvGrpSpPr>
        <p:grpSpPr>
          <a:xfrm>
            <a:off x="1773820" y="4826335"/>
            <a:ext cx="1105741" cy="1117266"/>
            <a:chOff x="1287463" y="1603376"/>
            <a:chExt cx="1922463" cy="1936750"/>
          </a:xfrm>
        </p:grpSpPr>
        <p:sp>
          <p:nvSpPr>
            <p:cNvPr id="70" name="Freeform 12"/>
            <p:cNvSpPr/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1" name="Freeform 13"/>
            <p:cNvSpPr/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2" name="Freeform 14"/>
            <p:cNvSpPr/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3" name="Freeform 15"/>
            <p:cNvSpPr/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4" name="Freeform 16"/>
            <p:cNvSpPr/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5" name="Freeform 17"/>
            <p:cNvSpPr/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6" name="Freeform 18"/>
            <p:cNvSpPr/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7" name="Freeform 19"/>
            <p:cNvSpPr/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</p:grpSp>
      <p:sp>
        <p:nvSpPr>
          <p:cNvPr id="78" name="矩形 77"/>
          <p:cNvSpPr/>
          <p:nvPr/>
        </p:nvSpPr>
        <p:spPr>
          <a:xfrm>
            <a:off x="2007081" y="5160456"/>
            <a:ext cx="1195362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prstClr val="black"/>
                </a:solidFill>
                <a:latin typeface="华文细黑" pitchFamily="2" charset="-122"/>
                <a:ea typeface="华文细黑" pitchFamily="2" charset="-122"/>
                <a:cs typeface="Arial" panose="020B0604020202020204" pitchFamily="34" charset="0"/>
              </a:rPr>
              <a:t>26</a:t>
            </a:r>
            <a:endParaRPr lang="zh-CN" altLang="en-US" sz="6000" b="1" dirty="0">
              <a:solidFill>
                <a:prstClr val="black"/>
              </a:solidFill>
              <a:latin typeface="华文细黑" pitchFamily="2" charset="-122"/>
              <a:ea typeface="华文细黑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665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1219517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-129151" y="272715"/>
            <a:ext cx="5632177" cy="432048"/>
          </a:xfrm>
        </p:spPr>
        <p:txBody>
          <a:bodyPr>
            <a:noAutofit/>
          </a:bodyPr>
          <a:lstStyle/>
          <a:p>
            <a:pPr lvl="0" algn="ctr"/>
            <a:r>
              <a:rPr lang="en-US" altLang="zh-CN" sz="3600" b="1" dirty="0" smtClean="0">
                <a:solidFill>
                  <a:prstClr val="white"/>
                </a:solidFill>
                <a:latin typeface="Calibri Light"/>
                <a:ea typeface="华文细黑" panose="02010600040101010101" pitchFamily="2" charset="-122"/>
              </a:rPr>
              <a:t>Consumer </a:t>
            </a:r>
            <a:r>
              <a:rPr lang="en-US" altLang="zh-CN" sz="3600" b="1" dirty="0" smtClean="0">
                <a:solidFill>
                  <a:srgbClr val="FFC000"/>
                </a:solidFill>
                <a:latin typeface="Calibri Light"/>
                <a:ea typeface="华文细黑" panose="02010600040101010101" pitchFamily="2" charset="-122"/>
              </a:rPr>
              <a:t>Needs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90317" y="1193443"/>
            <a:ext cx="10615620" cy="325022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457200" indent="-457200"/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Wal-Mart lacked understanding of 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consumer needs in 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Germany. </a:t>
            </a:r>
          </a:p>
          <a:p>
            <a:pPr marL="457200" indent="-457200" algn="r"/>
            <a:r>
              <a:rPr lang="en-US" altLang="zh-CN" sz="1600" dirty="0" smtClean="0">
                <a:solidFill>
                  <a:srgbClr val="CDCDC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sz="1600" dirty="0" err="1" smtClean="0">
                <a:solidFill>
                  <a:srgbClr val="CDCDC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Conaty</a:t>
            </a:r>
            <a:r>
              <a:rPr lang="en-US" altLang="zh-CN" sz="1600" dirty="0" smtClean="0">
                <a:solidFill>
                  <a:srgbClr val="CDCDC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2016; </a:t>
            </a:r>
            <a:r>
              <a:rPr lang="en-US" altLang="zh-CN" sz="1600" dirty="0" err="1" smtClean="0">
                <a:solidFill>
                  <a:srgbClr val="CDCDC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Geisler</a:t>
            </a:r>
            <a:r>
              <a:rPr lang="en-US" altLang="zh-CN" sz="1600" dirty="0" smtClean="0">
                <a:solidFill>
                  <a:srgbClr val="CDCDC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2012; CHRISTOPHERSON, 2007)</a:t>
            </a:r>
          </a:p>
          <a:p>
            <a:pPr marL="457200" indent="-457200"/>
            <a:endParaRPr lang="en-US" altLang="zh-CN" sz="1600" dirty="0" smtClean="0">
              <a:solidFill>
                <a:srgbClr val="CDCDC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/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People in low context cultures such as Germany tend to be assertive and </a:t>
            </a:r>
          </a:p>
          <a:p>
            <a:pPr marL="457200" indent="-457200"/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use explicit communication as Hall and Hall discussed(1989).</a:t>
            </a:r>
          </a:p>
          <a:p>
            <a:pPr marL="457200" indent="-457200"/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Wal-Mart’s greetings and smiling cashiers</a:t>
            </a:r>
          </a:p>
          <a:p>
            <a:pPr marL="457200" indent="-457200"/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Unsuitable products in America style</a:t>
            </a:r>
          </a:p>
        </p:txBody>
      </p:sp>
      <p:sp>
        <p:nvSpPr>
          <p:cNvPr id="13" name="矩形 12"/>
          <p:cNvSpPr/>
          <p:nvPr/>
        </p:nvSpPr>
        <p:spPr>
          <a:xfrm flipV="1">
            <a:off x="10633834" y="820911"/>
            <a:ext cx="893745" cy="60959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rgbClr val="FFC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kumimoji="1" lang="zh-CN" altLang="en-US" sz="1400" b="1" kern="0" dirty="0">
              <a:solidFill>
                <a:srgbClr val="1A1E21"/>
              </a:solidFill>
              <a:latin typeface="Century Gothic"/>
              <a:ea typeface="微软雅黑"/>
            </a:endParaRPr>
          </a:p>
        </p:txBody>
      </p:sp>
      <p:sp>
        <p:nvSpPr>
          <p:cNvPr id="15" name="文本框 54"/>
          <p:cNvSpPr txBox="1"/>
          <p:nvPr/>
        </p:nvSpPr>
        <p:spPr>
          <a:xfrm>
            <a:off x="6025800" y="45242"/>
            <a:ext cx="1446230" cy="62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PART</a:t>
            </a:r>
            <a:r>
              <a:rPr kumimoji="1" lang="zh-CN" altLang="en-US" sz="1400" b="1" kern="0" dirty="0" smtClean="0">
                <a:solidFill>
                  <a:srgbClr val="A6A6A6"/>
                </a:solidFill>
              </a:rPr>
              <a:t> </a:t>
            </a: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ONE</a:t>
            </a:r>
          </a:p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Mismanagement</a:t>
            </a:r>
            <a:endParaRPr kumimoji="1" lang="zh-CN" altLang="en-US" sz="1400" b="1" kern="0" dirty="0">
              <a:solidFill>
                <a:srgbClr val="A6A6A6"/>
              </a:solidFill>
            </a:endParaRPr>
          </a:p>
        </p:txBody>
      </p:sp>
      <p:sp>
        <p:nvSpPr>
          <p:cNvPr id="16" name="文本框 72"/>
          <p:cNvSpPr txBox="1"/>
          <p:nvPr/>
        </p:nvSpPr>
        <p:spPr>
          <a:xfrm>
            <a:off x="7540094" y="63775"/>
            <a:ext cx="1114408" cy="62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PART</a:t>
            </a:r>
            <a:r>
              <a:rPr kumimoji="1" lang="zh-CN" altLang="en-US" sz="1400" b="1" kern="0" dirty="0" smtClean="0">
                <a:solidFill>
                  <a:srgbClr val="A6A6A6"/>
                </a:solidFill>
              </a:rPr>
              <a:t> </a:t>
            </a: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TWO</a:t>
            </a:r>
          </a:p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Competition</a:t>
            </a:r>
            <a:endParaRPr kumimoji="1" lang="zh-CN" altLang="en-US" sz="1400" b="1" kern="0" dirty="0" smtClean="0">
              <a:solidFill>
                <a:srgbClr val="A6A6A6"/>
              </a:solidFill>
            </a:endParaRPr>
          </a:p>
        </p:txBody>
      </p:sp>
      <p:sp>
        <p:nvSpPr>
          <p:cNvPr id="17" name="文本框 73"/>
          <p:cNvSpPr txBox="1"/>
          <p:nvPr/>
        </p:nvSpPr>
        <p:spPr>
          <a:xfrm>
            <a:off x="8476309" y="63775"/>
            <a:ext cx="201523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PART</a:t>
            </a:r>
            <a:r>
              <a:rPr kumimoji="1" lang="zh-CN" altLang="en-US" sz="1400" b="1" kern="0" dirty="0" smtClean="0">
                <a:solidFill>
                  <a:srgbClr val="A6A6A6"/>
                </a:solidFill>
              </a:rPr>
              <a:t> </a:t>
            </a: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THREE</a:t>
            </a:r>
          </a:p>
          <a:p>
            <a:pPr algn="ctr">
              <a:lnSpc>
                <a:spcPct val="130000"/>
              </a:lnSpc>
            </a:pPr>
            <a:r>
              <a:rPr kumimoji="1" lang="sq-AL" altLang="zh-CN" sz="1400" b="1" kern="0" dirty="0" smtClean="0">
                <a:solidFill>
                  <a:srgbClr val="A6A6A6"/>
                </a:solidFill>
              </a:rPr>
              <a:t>Laws</a:t>
            </a:r>
            <a:r>
              <a:rPr kumimoji="1" lang="en-US" altLang="zh-CN" sz="1400" b="1" kern="0" dirty="0" smtClean="0">
                <a:solidFill>
                  <a:srgbClr val="A6A6A6"/>
                </a:solidFill>
              </a:rPr>
              <a:t> </a:t>
            </a:r>
            <a:r>
              <a:rPr kumimoji="1" lang="sq-AL" altLang="zh-CN" sz="1400" b="1" kern="0" dirty="0" smtClean="0">
                <a:solidFill>
                  <a:srgbClr val="A6A6A6"/>
                </a:solidFill>
              </a:rPr>
              <a:t>&amp;Regulations</a:t>
            </a:r>
          </a:p>
        </p:txBody>
      </p:sp>
      <p:sp>
        <p:nvSpPr>
          <p:cNvPr id="18" name="文本框 74"/>
          <p:cNvSpPr txBox="1"/>
          <p:nvPr/>
        </p:nvSpPr>
        <p:spPr>
          <a:xfrm>
            <a:off x="10416466" y="63775"/>
            <a:ext cx="1446230" cy="62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400" b="1" kern="0" dirty="0">
                <a:solidFill>
                  <a:schemeClr val="bg1"/>
                </a:solidFill>
              </a:rPr>
              <a:t>PART</a:t>
            </a:r>
            <a:r>
              <a:rPr kumimoji="1" lang="zh-CN" altLang="en-US" sz="1400" b="1" kern="0" dirty="0">
                <a:solidFill>
                  <a:schemeClr val="bg1"/>
                </a:solidFill>
              </a:rPr>
              <a:t> </a:t>
            </a:r>
            <a:r>
              <a:rPr kumimoji="1" lang="en-US" altLang="zh-CN" sz="1400" b="1" kern="0" dirty="0">
                <a:solidFill>
                  <a:schemeClr val="bg1"/>
                </a:solidFill>
              </a:rPr>
              <a:t>FOUR</a:t>
            </a:r>
          </a:p>
          <a:p>
            <a:pPr algn="ctr">
              <a:lnSpc>
                <a:spcPct val="130000"/>
              </a:lnSpc>
            </a:pPr>
            <a:r>
              <a:rPr kumimoji="1" lang="sq-AL" altLang="zh-CN" sz="1400" b="1" kern="0" dirty="0" smtClean="0">
                <a:solidFill>
                  <a:schemeClr val="bg1"/>
                </a:solidFill>
              </a:rPr>
              <a:t>Consumer Needs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0" y="224590"/>
            <a:ext cx="1235242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1002632" y="858254"/>
            <a:ext cx="3376863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390609" y="6084084"/>
            <a:ext cx="25511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 smtClean="0">
                <a:latin typeface="Yu Gothic" pitchFamily="34" charset="-128"/>
                <a:ea typeface="Yu Gothic" pitchFamily="34" charset="-128"/>
              </a:rPr>
              <a:t>INDULGENCE</a:t>
            </a:r>
          </a:p>
        </p:txBody>
      </p:sp>
      <p:sp>
        <p:nvSpPr>
          <p:cNvPr id="52" name="文本框 30"/>
          <p:cNvSpPr txBox="1"/>
          <p:nvPr/>
        </p:nvSpPr>
        <p:spPr>
          <a:xfrm>
            <a:off x="3213965" y="4636040"/>
            <a:ext cx="851281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1" dirty="0" smtClean="0">
              <a:solidFill>
                <a:prstClr val="black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20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Indulgence stands for </a:t>
            </a:r>
          </a:p>
          <a:p>
            <a:r>
              <a:rPr lang="zh-CN" altLang="en-US" sz="2800" b="1" i="1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“  </a:t>
            </a:r>
            <a:r>
              <a:rPr lang="en-US" altLang="zh-CN" sz="2000" i="1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 tendency to allow relatively free gratification of basic and </a:t>
            </a:r>
          </a:p>
          <a:p>
            <a:pPr algn="r"/>
            <a:r>
              <a:rPr lang="en-US" altLang="zh-CN" sz="2000" i="1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       natural human desires related to enjoying life and having fun.   </a:t>
            </a:r>
            <a:r>
              <a:rPr lang="zh-CN" altLang="en-US" sz="2800" b="1" i="1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”</a:t>
            </a:r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（</a:t>
            </a:r>
            <a:r>
              <a:rPr lang="en-US" altLang="zh-CN" sz="1600" dirty="0" err="1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Hofstede</a:t>
            </a:r>
            <a:r>
              <a:rPr lang="en-US" altLang="zh-CN" sz="1600" dirty="0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and Minkov,2010,p.281</a:t>
            </a:r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）</a:t>
            </a:r>
            <a:endParaRPr lang="en-US" altLang="zh-CN" sz="1600" dirty="0" smtClean="0">
              <a:solidFill>
                <a:schemeClr val="bg2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3" name="文本框 32"/>
          <p:cNvSpPr txBox="1"/>
          <p:nvPr/>
        </p:nvSpPr>
        <p:spPr>
          <a:xfrm>
            <a:off x="387449" y="3998815"/>
            <a:ext cx="26959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endParaRPr lang="en-US" altLang="zh-CN" dirty="0" smtClean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" name="组合 58"/>
          <p:cNvGrpSpPr/>
          <p:nvPr/>
        </p:nvGrpSpPr>
        <p:grpSpPr>
          <a:xfrm>
            <a:off x="338049" y="4850397"/>
            <a:ext cx="1105741" cy="1117266"/>
            <a:chOff x="1287463" y="1603376"/>
            <a:chExt cx="1922463" cy="1936750"/>
          </a:xfrm>
        </p:grpSpPr>
        <p:sp>
          <p:nvSpPr>
            <p:cNvPr id="60" name="Freeform 12"/>
            <p:cNvSpPr/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1" name="Freeform 13"/>
            <p:cNvSpPr/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2" name="Freeform 14"/>
            <p:cNvSpPr/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FFFF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3" name="Freeform 15"/>
            <p:cNvSpPr/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4" name="Freeform 16"/>
            <p:cNvSpPr/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5" name="Freeform 17"/>
            <p:cNvSpPr/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6" name="Freeform 18"/>
            <p:cNvSpPr/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67" name="Freeform 19"/>
            <p:cNvSpPr/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</p:grpSp>
      <p:sp>
        <p:nvSpPr>
          <p:cNvPr id="68" name="矩形 67"/>
          <p:cNvSpPr/>
          <p:nvPr/>
        </p:nvSpPr>
        <p:spPr>
          <a:xfrm>
            <a:off x="619436" y="5200560"/>
            <a:ext cx="551639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prstClr val="black"/>
                </a:solidFill>
                <a:latin typeface="华文细黑" pitchFamily="2" charset="-122"/>
                <a:ea typeface="华文细黑" pitchFamily="2" charset="-122"/>
                <a:cs typeface="Arial" panose="020B0604020202020204" pitchFamily="34" charset="0"/>
              </a:rPr>
              <a:t>40</a:t>
            </a:r>
            <a:endParaRPr lang="zh-CN" altLang="en-US" sz="6000" b="1" dirty="0">
              <a:solidFill>
                <a:prstClr val="black"/>
              </a:solidFill>
              <a:latin typeface="华文细黑" pitchFamily="2" charset="-122"/>
              <a:ea typeface="华文细黑" pitchFamily="2" charset="-122"/>
              <a:cs typeface="Arial" panose="020B0604020202020204" pitchFamily="34" charset="0"/>
            </a:endParaRPr>
          </a:p>
        </p:txBody>
      </p:sp>
      <p:grpSp>
        <p:nvGrpSpPr>
          <p:cNvPr id="4" name="组合 68"/>
          <p:cNvGrpSpPr/>
          <p:nvPr/>
        </p:nvGrpSpPr>
        <p:grpSpPr>
          <a:xfrm>
            <a:off x="1773820" y="4826335"/>
            <a:ext cx="1105741" cy="1117266"/>
            <a:chOff x="1287463" y="1603376"/>
            <a:chExt cx="1922463" cy="1936750"/>
          </a:xfrm>
        </p:grpSpPr>
        <p:sp>
          <p:nvSpPr>
            <p:cNvPr id="70" name="Freeform 12"/>
            <p:cNvSpPr/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1" name="Freeform 13"/>
            <p:cNvSpPr/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2" name="Freeform 14"/>
            <p:cNvSpPr/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3" name="Freeform 15"/>
            <p:cNvSpPr/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4" name="Freeform 16"/>
            <p:cNvSpPr/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5" name="Freeform 17"/>
            <p:cNvSpPr/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6" name="Freeform 18"/>
            <p:cNvSpPr/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  <p:sp>
          <p:nvSpPr>
            <p:cNvPr id="77" name="Freeform 19"/>
            <p:cNvSpPr/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Calibri Light"/>
                <a:ea typeface="微软雅黑 Light"/>
              </a:endParaRPr>
            </a:p>
          </p:txBody>
        </p:sp>
      </p:grpSp>
      <p:sp>
        <p:nvSpPr>
          <p:cNvPr id="78" name="矩形 77"/>
          <p:cNvSpPr/>
          <p:nvPr/>
        </p:nvSpPr>
        <p:spPr>
          <a:xfrm>
            <a:off x="2007081" y="5160456"/>
            <a:ext cx="1195362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prstClr val="black"/>
                </a:solidFill>
                <a:latin typeface="华文细黑" pitchFamily="2" charset="-122"/>
                <a:ea typeface="华文细黑" pitchFamily="2" charset="-122"/>
                <a:cs typeface="Arial" panose="020B0604020202020204" pitchFamily="34" charset="0"/>
              </a:rPr>
              <a:t>68</a:t>
            </a:r>
            <a:endParaRPr lang="zh-CN" altLang="en-US" sz="6000" b="1" dirty="0">
              <a:solidFill>
                <a:prstClr val="black"/>
              </a:solidFill>
              <a:latin typeface="华文细黑" pitchFamily="2" charset="-122"/>
              <a:ea typeface="华文细黑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665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27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" y="0"/>
            <a:ext cx="6077918" cy="6858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lum bright="-60000" contrast="-80000"/>
          </a:blip>
          <a:stretch>
            <a:fillRect/>
          </a:stretch>
        </p:blipFill>
        <p:spPr>
          <a:xfrm>
            <a:off x="465221" y="328865"/>
            <a:ext cx="9840620" cy="6152146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567581" y="274821"/>
            <a:ext cx="44931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Conclusion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522612" y="1237467"/>
            <a:ext cx="737694" cy="586740"/>
            <a:chOff x="6891329" y="2953972"/>
            <a:chExt cx="737694" cy="586740"/>
          </a:xfrm>
        </p:grpSpPr>
        <p:sp>
          <p:nvSpPr>
            <p:cNvPr id="11" name="矩形 9"/>
            <p:cNvSpPr/>
            <p:nvPr/>
          </p:nvSpPr>
          <p:spPr>
            <a:xfrm>
              <a:off x="6891329" y="2953972"/>
              <a:ext cx="585254" cy="434340"/>
            </a:xfrm>
            <a:prstGeom prst="parallelogram">
              <a:avLst>
                <a:gd name="adj" fmla="val 34320"/>
              </a:avLst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000"/>
                </a:solidFill>
              </a:endParaRPr>
            </a:p>
          </p:txBody>
        </p:sp>
        <p:sp>
          <p:nvSpPr>
            <p:cNvPr id="13" name="矩形 9"/>
            <p:cNvSpPr/>
            <p:nvPr/>
          </p:nvSpPr>
          <p:spPr>
            <a:xfrm>
              <a:off x="7043769" y="3106372"/>
              <a:ext cx="585254" cy="434340"/>
            </a:xfrm>
            <a:prstGeom prst="parallelogram">
              <a:avLst>
                <a:gd name="adj" fmla="val 34320"/>
              </a:avLst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000"/>
                </a:solidFill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1299411" y="1098847"/>
            <a:ext cx="1013861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Based on six dimensions of national culture theory(</a:t>
            </a:r>
            <a:r>
              <a:rPr lang="en-US" altLang="zh-CN" sz="2000" dirty="0" err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Hofstede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2010) and 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high/low 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context communication theory(Hall, 1989), 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distinctions 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between German culture and American culture can be shown. </a:t>
            </a:r>
            <a:endParaRPr lang="en-US" altLang="zh-CN" sz="20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20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Mismanagement, the competitive retail market, limits of law and regulations, ignorance of consumer needs were all causes of Wal-Mart’s failure in Germany.</a:t>
            </a:r>
          </a:p>
          <a:p>
            <a:pPr>
              <a:lnSpc>
                <a:spcPct val="120000"/>
              </a:lnSpc>
            </a:pPr>
            <a:endParaRPr lang="en-US" altLang="zh-CN" sz="20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Therefore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to achieve successful international expansion, the market analysis of the target country is 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crucial.</a:t>
            </a:r>
            <a:r>
              <a:rPr lang="en-US" altLang="zh-CN" sz="2000" dirty="0" smtClean="0">
                <a:solidFill>
                  <a:srgbClr val="CDCDC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Based 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on 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market analysis, 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making reasonable and feasible managements is 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also essential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en-US" altLang="zh-CN" sz="20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20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However, Wal-Mart 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has been able to take the mistakes 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they 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made in Germany and has successfully expanded in 28 </a:t>
            </a:r>
            <a:r>
              <a:rPr lang="en-US" altLang="zh-CN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countries so far. </a:t>
            </a:r>
            <a:r>
              <a:rPr lang="en-US" altLang="zh-CN" sz="1600" dirty="0" smtClean="0">
                <a:solidFill>
                  <a:srgbClr val="CDCDC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(Corporate.walmart.com, 2017)</a:t>
            </a:r>
            <a:endParaRPr lang="en-US" altLang="zh-CN" sz="2000" dirty="0" smtClean="0">
              <a:solidFill>
                <a:srgbClr val="CDCDC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2000" dirty="0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921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27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" y="0"/>
            <a:ext cx="6077918" cy="6858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lum bright="-60000" contrast="-80000"/>
          </a:blip>
          <a:stretch>
            <a:fillRect/>
          </a:stretch>
        </p:blipFill>
        <p:spPr>
          <a:xfrm>
            <a:off x="449178" y="409075"/>
            <a:ext cx="9840620" cy="6120062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535497" y="355031"/>
            <a:ext cx="44931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REFERENCES</a:t>
            </a:r>
          </a:p>
        </p:txBody>
      </p:sp>
      <p:grpSp>
        <p:nvGrpSpPr>
          <p:cNvPr id="2" name="组合 11"/>
          <p:cNvGrpSpPr/>
          <p:nvPr/>
        </p:nvGrpSpPr>
        <p:grpSpPr>
          <a:xfrm>
            <a:off x="506571" y="1157256"/>
            <a:ext cx="737694" cy="586740"/>
            <a:chOff x="6891329" y="2953972"/>
            <a:chExt cx="737694" cy="586740"/>
          </a:xfrm>
        </p:grpSpPr>
        <p:sp>
          <p:nvSpPr>
            <p:cNvPr id="11" name="矩形 9"/>
            <p:cNvSpPr/>
            <p:nvPr/>
          </p:nvSpPr>
          <p:spPr>
            <a:xfrm>
              <a:off x="6891329" y="2953972"/>
              <a:ext cx="585254" cy="434340"/>
            </a:xfrm>
            <a:prstGeom prst="parallelogram">
              <a:avLst>
                <a:gd name="adj" fmla="val 34320"/>
              </a:avLst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000"/>
                </a:solidFill>
              </a:endParaRPr>
            </a:p>
          </p:txBody>
        </p:sp>
        <p:sp>
          <p:nvSpPr>
            <p:cNvPr id="13" name="矩形 9"/>
            <p:cNvSpPr/>
            <p:nvPr/>
          </p:nvSpPr>
          <p:spPr>
            <a:xfrm>
              <a:off x="7043769" y="3106372"/>
              <a:ext cx="585254" cy="434340"/>
            </a:xfrm>
            <a:prstGeom prst="parallelogram">
              <a:avLst>
                <a:gd name="adj" fmla="val 34320"/>
              </a:avLst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000"/>
                </a:solidFill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1203159" y="1023123"/>
            <a:ext cx="10331116" cy="7273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800"/>
              </a:spcBef>
            </a:pP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 CHRISTOPHERSON, S., 2007. Barriers to 'US style' lean retailing: the case of Wal-Mart's failure in Germany. </a:t>
            </a:r>
            <a:r>
              <a:rPr lang="en-US" altLang="zh-CN" sz="1500" i="1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Journal of Economic Geography, </a:t>
            </a:r>
            <a:r>
              <a:rPr lang="en-US" altLang="zh-CN" sz="1500" b="1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7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(4), pp. 451-469. </a:t>
            </a:r>
            <a:endParaRPr lang="zh-CN" altLang="zh-CN" sz="1500" kern="100" dirty="0" smtClean="0">
              <a:solidFill>
                <a:schemeClr val="bg1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>
              <a:spcBef>
                <a:spcPts val="800"/>
              </a:spcBef>
            </a:pPr>
            <a:r>
              <a:rPr lang="en-US" altLang="zh-CN" sz="1500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Conaty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, P., 2016. International Expansion in the Retail Industry: A Multi-Case Study on Strategic Expansionary Variables. </a:t>
            </a:r>
            <a:endParaRPr lang="zh-CN" altLang="zh-CN" sz="1500" kern="100" dirty="0" smtClean="0">
              <a:solidFill>
                <a:schemeClr val="bg1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>
              <a:spcBef>
                <a:spcPts val="800"/>
              </a:spcBef>
            </a:pP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Corporate.walmart.com., 2017.</a:t>
            </a:r>
            <a:r>
              <a:rPr lang="en-US" altLang="zh-CN" sz="1500" i="1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 Our History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. [online] Available at: </a:t>
            </a:r>
            <a:r>
              <a:rPr lang="en-US" altLang="zh-CN" sz="1500" u="sng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  <a:hlinkClick r:id="rId3"/>
              </a:rPr>
              <a:t>https://corporate.walmart.com/our-story/our-history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 [Accessed 25 Nov. 2017]. </a:t>
            </a:r>
          </a:p>
          <a:p>
            <a:pPr>
              <a:spcBef>
                <a:spcPts val="800"/>
              </a:spcBef>
            </a:pP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Corporate.walmart.com. (2017). </a:t>
            </a:r>
            <a:r>
              <a:rPr lang="en-US" altLang="zh-CN" sz="1500" i="1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Our Story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. [online] Available at: 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  <a:hlinkClick r:id="rId4"/>
              </a:rPr>
              <a:t>https://corporate.walmart.com/our-story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 [Accessed 1 Dec. 2017].</a:t>
            </a:r>
            <a:endParaRPr lang="zh-CN" altLang="zh-CN" sz="1500" kern="100" dirty="0" smtClean="0">
              <a:solidFill>
                <a:schemeClr val="bg1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>
              <a:spcBef>
                <a:spcPts val="800"/>
              </a:spcBef>
            </a:pP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GERHARD, U. and HAHN, B., 2005. Wal-Mart and </a:t>
            </a:r>
            <a:r>
              <a:rPr lang="en-US" altLang="zh-CN" sz="1500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Aldi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: Two Retail Giants in Germany. </a:t>
            </a:r>
            <a:r>
              <a:rPr lang="en-US" altLang="zh-CN" sz="1500" i="1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GeoJournal</a:t>
            </a:r>
            <a:r>
              <a:rPr lang="en-US" altLang="zh-CN" sz="1500" i="1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, </a:t>
            </a:r>
            <a:r>
              <a:rPr lang="en-US" altLang="zh-CN" sz="1500" b="1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62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(1-2), pp. 15-26. </a:t>
            </a:r>
            <a:endParaRPr lang="zh-CN" altLang="zh-CN" sz="1500" kern="100" dirty="0" smtClean="0">
              <a:solidFill>
                <a:schemeClr val="bg1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>
              <a:spcBef>
                <a:spcPts val="800"/>
              </a:spcBef>
            </a:pPr>
            <a:r>
              <a:rPr lang="en-US" altLang="zh-CN" sz="1500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Geisler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, M., 2012. International Marketing and </a:t>
            </a:r>
            <a:r>
              <a:rPr lang="en-US" altLang="zh-CN" sz="1500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Walmart's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 Missed Opportunity. </a:t>
            </a:r>
            <a:endParaRPr lang="zh-CN" altLang="zh-CN" sz="1500" kern="100" dirty="0" smtClean="0">
              <a:solidFill>
                <a:schemeClr val="bg1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>
              <a:spcBef>
                <a:spcPts val="800"/>
              </a:spcBef>
            </a:pPr>
            <a:r>
              <a:rPr lang="en-US" altLang="zh-CN" sz="1500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Hofstede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 Insights., 2017. Country Comparison - </a:t>
            </a:r>
            <a:r>
              <a:rPr lang="en-US" altLang="zh-CN" sz="1500" i="1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Hofstede</a:t>
            </a:r>
            <a:r>
              <a:rPr lang="en-US" altLang="zh-CN" sz="1500" i="1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 Insights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. [online] Available at: </a:t>
            </a:r>
            <a:r>
              <a:rPr lang="en-US" altLang="zh-CN" sz="1500" u="sng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  <a:hlinkClick r:id="rId5"/>
              </a:rPr>
              <a:t>https://www.hofstede-insights.com/country-comparison/germany,the-usa/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  [Accessed 27 Nov. 2017]. </a:t>
            </a:r>
            <a:endParaRPr lang="zh-CN" altLang="zh-CN" sz="1500" kern="100" dirty="0" smtClean="0">
              <a:solidFill>
                <a:schemeClr val="bg1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>
              <a:spcBef>
                <a:spcPts val="800"/>
              </a:spcBef>
            </a:pP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Hall, E.T. &amp; Hall, Mildred Reed, 1989. </a:t>
            </a:r>
            <a:r>
              <a:rPr lang="en-US" altLang="zh-CN" sz="1500" i="1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Understanding cultural differences : </a:t>
            </a:r>
            <a:r>
              <a:rPr lang="en-US" altLang="zh-CN" sz="1500" i="1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germans</a:t>
            </a:r>
            <a:r>
              <a:rPr lang="en-US" altLang="zh-CN" sz="1500" i="1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, </a:t>
            </a:r>
            <a:r>
              <a:rPr lang="en-US" altLang="zh-CN" sz="1500" i="1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french</a:t>
            </a:r>
            <a:r>
              <a:rPr lang="en-US" altLang="zh-CN" sz="1500" i="1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 and </a:t>
            </a:r>
            <a:r>
              <a:rPr lang="en-US" altLang="zh-CN" sz="1500" i="1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americans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, Yarmouth, Me.: Intercultural Press.  </a:t>
            </a:r>
            <a:endParaRPr lang="zh-CN" altLang="zh-CN" sz="1500" kern="100" dirty="0" smtClean="0">
              <a:solidFill>
                <a:schemeClr val="bg1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>
              <a:spcBef>
                <a:spcPts val="800"/>
              </a:spcBef>
            </a:pPr>
            <a:r>
              <a:rPr lang="en-US" altLang="zh-CN" sz="1500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Hofstede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, G.H., </a:t>
            </a:r>
            <a:r>
              <a:rPr lang="en-US" altLang="zh-CN" sz="1500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Minkov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, G.J. &amp; </a:t>
            </a:r>
            <a:r>
              <a:rPr lang="en-US" altLang="zh-CN" sz="1500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Minkov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, Michael, 2010. </a:t>
            </a:r>
            <a:r>
              <a:rPr lang="en-US" altLang="zh-CN" sz="1500" i="1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Cultures and organizations software of the mind : intercultural cooperation and its importance for survival. </a:t>
            </a:r>
            <a:r>
              <a:rPr lang="en-US" altLang="zh-CN" sz="1500" i="1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Dawsonera</a:t>
            </a:r>
            <a:r>
              <a:rPr lang="en-US" altLang="zh-CN" sz="1500" i="1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. 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[online] Available at: </a:t>
            </a:r>
            <a:r>
              <a:rPr lang="en-US" altLang="zh-CN" sz="1500" u="sng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  <a:hlinkClick r:id="rId6"/>
              </a:rPr>
              <a:t>https://www-dawsonera-com.ezproxy.uwtsd.ac.uk/readonline/9780071770156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 [Accessed 27 Nov. 2017]. </a:t>
            </a:r>
            <a:endParaRPr lang="zh-CN" altLang="zh-CN" sz="1500" kern="100" dirty="0" smtClean="0">
              <a:solidFill>
                <a:schemeClr val="bg1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>
              <a:spcBef>
                <a:spcPts val="800"/>
              </a:spcBef>
            </a:pPr>
            <a:r>
              <a:rPr lang="en-US" altLang="zh-CN" sz="1500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Marketline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, 2016, Food &amp; Grocery Retail in Germany, </a:t>
            </a:r>
            <a:r>
              <a:rPr lang="en-US" altLang="zh-CN" sz="1500" i="1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MarketLine</a:t>
            </a:r>
            <a:r>
              <a:rPr lang="en-US" altLang="zh-CN" sz="1500" i="1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 Industry Profile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, [online] Available at: </a:t>
            </a:r>
            <a:r>
              <a:rPr lang="en-US" altLang="zh-CN" sz="1500" u="sng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  <a:hlinkClick r:id="rId7"/>
              </a:rPr>
              <a:t>http://advantage.marketline.com.ezproxy.uwtsd.ac.uk/Product?ptype=Industries&amp;pid=MLIP2133-0017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 [Accessed 28 Nov. 2017].</a:t>
            </a:r>
            <a:endParaRPr lang="zh-CN" altLang="zh-CN" sz="1500" kern="100" dirty="0" smtClean="0">
              <a:solidFill>
                <a:schemeClr val="bg1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>
              <a:spcBef>
                <a:spcPts val="800"/>
              </a:spcBef>
            </a:pPr>
            <a:r>
              <a:rPr lang="en-US" altLang="zh-CN" sz="1500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Marcilla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, L. B., 2014. Business analysis for Wal-Mart, a grocery retail chain, and improvement proposals.</a:t>
            </a:r>
            <a:endParaRPr lang="zh-CN" altLang="zh-CN" sz="1500" kern="100" dirty="0" smtClean="0">
              <a:solidFill>
                <a:schemeClr val="bg1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>
              <a:spcBef>
                <a:spcPts val="800"/>
              </a:spcBef>
            </a:pPr>
            <a:r>
              <a:rPr lang="en-US" altLang="zh-CN" sz="1500" kern="100" dirty="0" err="1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Shurrab</a:t>
            </a: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, H., 2014. Wal-Mart’s German Misadventure. </a:t>
            </a:r>
            <a:endParaRPr lang="zh-CN" altLang="zh-CN" sz="1500" kern="100" dirty="0" smtClean="0">
              <a:solidFill>
                <a:schemeClr val="bg1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>
              <a:spcBef>
                <a:spcPts val="800"/>
              </a:spcBef>
            </a:pP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 </a:t>
            </a:r>
            <a:endParaRPr lang="zh-CN" altLang="zh-CN" sz="1500" kern="100" dirty="0" smtClean="0">
              <a:solidFill>
                <a:schemeClr val="bg1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>
              <a:spcBef>
                <a:spcPts val="800"/>
              </a:spcBef>
            </a:pP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 </a:t>
            </a:r>
            <a:endParaRPr lang="zh-CN" altLang="zh-CN" sz="1500" kern="100" dirty="0" smtClean="0">
              <a:solidFill>
                <a:schemeClr val="bg1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 algn="just">
              <a:spcBef>
                <a:spcPts val="800"/>
              </a:spcBef>
              <a:spcAft>
                <a:spcPts val="0"/>
              </a:spcAft>
            </a:pP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 </a:t>
            </a:r>
            <a:endParaRPr lang="zh-CN" altLang="zh-CN" sz="1500" kern="100" dirty="0" smtClean="0">
              <a:solidFill>
                <a:schemeClr val="bg1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 algn="just">
              <a:spcBef>
                <a:spcPts val="800"/>
              </a:spcBef>
              <a:spcAft>
                <a:spcPts val="0"/>
              </a:spcAft>
            </a:pP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 </a:t>
            </a:r>
            <a:endParaRPr lang="zh-CN" altLang="zh-CN" sz="1500" kern="100" dirty="0" smtClean="0">
              <a:solidFill>
                <a:schemeClr val="bg1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 algn="just">
              <a:spcBef>
                <a:spcPts val="800"/>
              </a:spcBef>
              <a:spcAft>
                <a:spcPts val="0"/>
              </a:spcAft>
            </a:pPr>
            <a:r>
              <a:rPr lang="en-US" altLang="zh-CN" sz="1500" kern="100" dirty="0" smtClean="0">
                <a:solidFill>
                  <a:schemeClr val="bg1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 </a:t>
            </a:r>
            <a:endParaRPr lang="zh-CN" altLang="zh-CN" sz="1500" kern="100" dirty="0">
              <a:solidFill>
                <a:schemeClr val="bg1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921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主题1">
  <a:themeElements>
    <a:clrScheme name="自定义 19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D938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主题1" id="{F566535D-5449-47F1-B525-F98EFF1D4634}" vid="{72694C86-DA6C-4B89-871E-78F86E69E428}"/>
    </a:ext>
  </a:extLst>
</a:theme>
</file>

<file path=ppt/theme/theme4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800" dirty="0" smtClean="0">
            <a:solidFill>
              <a:srgbClr val="1D273B"/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800" dirty="0" smtClean="0">
            <a:solidFill>
              <a:srgbClr val="1D273B"/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等线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等线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7340</TotalTime>
  <Words>812</Words>
  <Application>Microsoft Office PowerPoint</Application>
  <PresentationFormat>自定义</PresentationFormat>
  <Paragraphs>191</Paragraphs>
  <Slides>10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6</vt:i4>
      </vt:variant>
      <vt:variant>
        <vt:lpstr>幻灯片标题</vt:lpstr>
      </vt:variant>
      <vt:variant>
        <vt:i4>10</vt:i4>
      </vt:variant>
    </vt:vector>
  </HeadingPairs>
  <TitlesOfParts>
    <vt:vector size="16" baseType="lpstr">
      <vt:lpstr>Office 主题​​</vt:lpstr>
      <vt:lpstr>Office 主题</vt:lpstr>
      <vt:lpstr>主题1</vt:lpstr>
      <vt:lpstr>1_Office 主题​​</vt:lpstr>
      <vt:lpstr>2_Office 主题</vt:lpstr>
      <vt:lpstr>2_Office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86</cp:revision>
  <dcterms:created xsi:type="dcterms:W3CDTF">2016-04-10T03:18:35Z</dcterms:created>
  <dcterms:modified xsi:type="dcterms:W3CDTF">2017-12-05T02:05:25Z</dcterms:modified>
</cp:coreProperties>
</file>