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445" r:id="rId2"/>
    <p:sldId id="446" r:id="rId3"/>
    <p:sldId id="257" r:id="rId4"/>
    <p:sldId id="458" r:id="rId5"/>
    <p:sldId id="441" r:id="rId6"/>
    <p:sldId id="456" r:id="rId7"/>
    <p:sldId id="447" r:id="rId8"/>
    <p:sldId id="449" r:id="rId9"/>
    <p:sldId id="452" r:id="rId10"/>
    <p:sldId id="450" r:id="rId11"/>
    <p:sldId id="451" r:id="rId12"/>
    <p:sldId id="453" r:id="rId13"/>
    <p:sldId id="454" r:id="rId14"/>
    <p:sldId id="270" r:id="rId15"/>
    <p:sldId id="271" r:id="rId16"/>
    <p:sldId id="272" r:id="rId17"/>
    <p:sldId id="273" r:id="rId18"/>
    <p:sldId id="274" r:id="rId19"/>
    <p:sldId id="443" r:id="rId20"/>
    <p:sldId id="45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50" autoAdjust="0"/>
    <p:restoredTop sz="94660"/>
  </p:normalViewPr>
  <p:slideViewPr>
    <p:cSldViewPr snapToGrid="0">
      <p:cViewPr varScale="1">
        <p:scale>
          <a:sx n="65" d="100"/>
          <a:sy n="65" d="100"/>
        </p:scale>
        <p:origin x="10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AA6639-1985-4D5E-809C-FA555EF407CC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5B7933-4F92-4460-9FF7-FFB78AF931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583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B7933-4F92-4460-9FF7-FFB78AF931FF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399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5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954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29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90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772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786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053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2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505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005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549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087178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6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464936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 userDrawn="1"/>
        </p:nvSpPr>
        <p:spPr bwMode="auto">
          <a:xfrm>
            <a:off x="609598" y="438152"/>
            <a:ext cx="10960100" cy="5957887"/>
          </a:xfrm>
          <a:prstGeom prst="roundRect">
            <a:avLst>
              <a:gd name="adj" fmla="val 2649"/>
            </a:avLst>
          </a:prstGeom>
          <a:solidFill>
            <a:schemeClr val="bg1"/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051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496E5-079D-4E73-9C5E-71C56DF58A92}" type="datetimeFigureOut">
              <a:rPr lang="en-GB" smtClean="0"/>
              <a:t>20/11/2024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97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4" r:id="rId13"/>
    <p:sldLayoutId id="214748367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10" Type="http://schemas.openxmlformats.org/officeDocument/2006/relationships/image" Target="../media/image18.jpeg"/><Relationship Id="rId4" Type="http://schemas.openxmlformats.org/officeDocument/2006/relationships/image" Target="../media/image12.png"/><Relationship Id="rId9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microsoft.com/office/2007/relationships/hdphoto" Target="../media/hdphoto1.wdp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5" Type="http://schemas.openxmlformats.org/officeDocument/2006/relationships/image" Target="../media/image2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microsoft.com/office/2007/relationships/hdphoto" Target="../media/hdphoto1.wdp"/><Relationship Id="rId7" Type="http://schemas.openxmlformats.org/officeDocument/2006/relationships/image" Target="../media/image35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9.svg"/><Relationship Id="rId5" Type="http://schemas.openxmlformats.org/officeDocument/2006/relationships/image" Target="../media/image34.png"/><Relationship Id="rId10" Type="http://schemas.openxmlformats.org/officeDocument/2006/relationships/image" Target="../media/image38.png"/><Relationship Id="rId4" Type="http://schemas.openxmlformats.org/officeDocument/2006/relationships/image" Target="../media/image24.png"/><Relationship Id="rId9" Type="http://schemas.openxmlformats.org/officeDocument/2006/relationships/image" Target="../media/image37.sv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24.png"/><Relationship Id="rId7" Type="http://schemas.openxmlformats.org/officeDocument/2006/relationships/image" Target="../media/image32.png"/><Relationship Id="rId12" Type="http://schemas.openxmlformats.org/officeDocument/2006/relationships/image" Target="../media/image4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44.png"/><Relationship Id="rId5" Type="http://schemas.openxmlformats.org/officeDocument/2006/relationships/image" Target="../media/image41.png"/><Relationship Id="rId10" Type="http://schemas.microsoft.com/office/2007/relationships/hdphoto" Target="../media/hdphoto4.wdp"/><Relationship Id="rId4" Type="http://schemas.openxmlformats.org/officeDocument/2006/relationships/image" Target="../media/image40.png"/><Relationship Id="rId9" Type="http://schemas.openxmlformats.org/officeDocument/2006/relationships/image" Target="../media/image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00FA30-411F-1313-503F-EABB32E3F1C9}"/>
              </a:ext>
            </a:extLst>
          </p:cNvPr>
          <p:cNvSpPr txBox="1"/>
          <p:nvPr/>
        </p:nvSpPr>
        <p:spPr>
          <a:xfrm>
            <a:off x="1091381" y="870155"/>
            <a:ext cx="604683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Sarah Powell</a:t>
            </a:r>
          </a:p>
          <a:p>
            <a:r>
              <a:rPr lang="en-GB" sz="2800" dirty="0">
                <a:solidFill>
                  <a:schemeClr val="bg1"/>
                </a:solidFill>
              </a:rPr>
              <a:t>0900030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 err="1">
                <a:solidFill>
                  <a:schemeClr val="bg1"/>
                </a:solidFill>
              </a:rPr>
              <a:t>Meicro-ddysgu</a:t>
            </a:r>
            <a:r>
              <a:rPr lang="en-GB" sz="2800" dirty="0">
                <a:solidFill>
                  <a:schemeClr val="bg1"/>
                </a:solidFill>
              </a:rPr>
              <a:t> 2 – Hanes</a:t>
            </a:r>
          </a:p>
        </p:txBody>
      </p:sp>
    </p:spTree>
    <p:extLst>
      <p:ext uri="{BB962C8B-B14F-4D97-AF65-F5344CB8AC3E}">
        <p14:creationId xmlns:p14="http://schemas.microsoft.com/office/powerpoint/2010/main" val="1400870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95250" y="96537"/>
            <a:ext cx="6000750" cy="1477328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Enw:		 </a:t>
            </a:r>
            <a:r>
              <a:rPr lang="cy-GB" u="sng" dirty="0">
                <a:solidFill>
                  <a:schemeClr val="bg1"/>
                </a:solidFill>
              </a:rPr>
              <a:t>Sarah Powell</a:t>
            </a:r>
          </a:p>
          <a:p>
            <a:r>
              <a:rPr lang="cy-GB" dirty="0">
                <a:solidFill>
                  <a:schemeClr val="bg1"/>
                </a:solidFill>
              </a:rPr>
              <a:t>Teitl y wers: 	 </a:t>
            </a:r>
            <a:r>
              <a:rPr lang="cy-GB" u="sng" dirty="0">
                <a:solidFill>
                  <a:schemeClr val="bg1"/>
                </a:solidFill>
              </a:rPr>
              <a:t>Y Blits yn Abertawe</a:t>
            </a:r>
          </a:p>
          <a:p>
            <a:r>
              <a:rPr lang="cy-GB" dirty="0">
                <a:solidFill>
                  <a:schemeClr val="bg1"/>
                </a:solidFill>
              </a:rPr>
              <a:t>Nod y wers:	 </a:t>
            </a:r>
            <a:r>
              <a:rPr lang="cy-GB" u="sng" dirty="0">
                <a:solidFill>
                  <a:schemeClr val="bg1"/>
                </a:solidFill>
              </a:rPr>
              <a:t>Defnyddio patrymau amser gorffennol i ddisgrifio’r Blits.</a:t>
            </a:r>
          </a:p>
          <a:p>
            <a:r>
              <a:rPr lang="cy-GB" dirty="0">
                <a:solidFill>
                  <a:schemeClr val="bg1"/>
                </a:solidFill>
              </a:rPr>
              <a:t>Blwyddyn:	 </a:t>
            </a:r>
            <a:r>
              <a:rPr lang="cy-GB" u="sng" dirty="0">
                <a:solidFill>
                  <a:schemeClr val="bg1"/>
                </a:solidFill>
              </a:rPr>
              <a:t>CA2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EF4DD2-BC44-3128-E69D-520FE4CE24BE}"/>
              </a:ext>
            </a:extLst>
          </p:cNvPr>
          <p:cNvSpPr txBox="1"/>
          <p:nvPr/>
        </p:nvSpPr>
        <p:spPr>
          <a:xfrm>
            <a:off x="95250" y="1766317"/>
            <a:ext cx="6000750" cy="4801314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indent="0" algn="l" rtl="0" eaLnBrk="1" fontAlgn="auto" latinLnBrk="0" hangingPunct="1"/>
            <a:r>
              <a:rPr lang="cy-GB" sz="1800" b="1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Ffocws Iaith / Patrymau:</a:t>
            </a:r>
            <a:endParaRPr lang="en-GB" sz="18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Patrymau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Gorffennol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(Y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pum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synnwyr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):</a:t>
            </a:r>
          </a:p>
          <a:p>
            <a:r>
              <a:rPr lang="en-GB" dirty="0" err="1">
                <a:solidFill>
                  <a:schemeClr val="bg1"/>
                </a:solidFill>
              </a:rPr>
              <a:t>Gwelais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 err="1">
                <a:solidFill>
                  <a:schemeClr val="bg1"/>
                </a:solidFill>
              </a:rPr>
              <a:t>Clywais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 err="1">
                <a:solidFill>
                  <a:schemeClr val="bg1"/>
                </a:solidFill>
              </a:rPr>
              <a:t>Aroglais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 err="1">
                <a:solidFill>
                  <a:schemeClr val="bg1"/>
                </a:solidFill>
              </a:rPr>
              <a:t>Blasais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 err="1">
                <a:solidFill>
                  <a:schemeClr val="bg1"/>
                </a:solidFill>
              </a:rPr>
              <a:t>Teimlais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pPr marL="0" algn="l" rtl="0" eaLnBrk="1" fontAlgn="t" latinLnBrk="0" hangingPunct="1"/>
            <a:r>
              <a:rPr lang="en-GB" sz="1800" b="0" i="1" u="none" strike="noStrike" dirty="0">
                <a:solidFill>
                  <a:schemeClr val="bg1"/>
                </a:solidFill>
                <a:effectLst/>
              </a:rPr>
              <a:t>*(</a:t>
            </a:r>
            <a:r>
              <a:rPr lang="en-GB" sz="1800" b="0" i="1" u="none" strike="noStrike" dirty="0" err="1">
                <a:solidFill>
                  <a:schemeClr val="bg1"/>
                </a:solidFill>
                <a:effectLst/>
              </a:rPr>
              <a:t>Gwrthrych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</a:rPr>
              <a:t> y </a:t>
            </a:r>
            <a:r>
              <a:rPr lang="en-GB" sz="1800" b="0" i="1" u="none" strike="noStrike" dirty="0" err="1">
                <a:solidFill>
                  <a:schemeClr val="bg1"/>
                </a:solidFill>
                <a:effectLst/>
              </a:rPr>
              <a:t>ferf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</a:rPr>
              <a:t> - </a:t>
            </a:r>
            <a:r>
              <a:rPr lang="en-GB" i="1" dirty="0" err="1">
                <a:solidFill>
                  <a:schemeClr val="bg1"/>
                </a:solidFill>
              </a:rPr>
              <a:t>t</a:t>
            </a:r>
            <a:r>
              <a:rPr lang="en-GB" sz="1800" b="0" i="1" u="none" strike="noStrike" dirty="0" err="1">
                <a:solidFill>
                  <a:schemeClr val="bg1"/>
                </a:solidFill>
                <a:effectLst/>
              </a:rPr>
              <a:t>reiglad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</a:rPr>
              <a:t> </a:t>
            </a:r>
            <a:r>
              <a:rPr lang="en-GB" sz="1800" b="0" i="1" u="none" strike="noStrike" dirty="0" err="1">
                <a:solidFill>
                  <a:schemeClr val="bg1"/>
                </a:solidFill>
                <a:effectLst/>
              </a:rPr>
              <a:t>meddal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</a:rPr>
              <a:t>)</a:t>
            </a:r>
            <a:endParaRPr lang="cy-GB" sz="1800" b="1" i="0" u="none" strike="noStrike" kern="1200" dirty="0">
              <a:solidFill>
                <a:schemeClr val="bg1"/>
              </a:solidFill>
              <a:effectLst/>
            </a:endParaRPr>
          </a:p>
          <a:p>
            <a:pPr marL="0" marR="0" indent="0" algn="l" rtl="0" eaLnBrk="1" fontAlgn="auto" latinLnBrk="0" hangingPunct="1"/>
            <a:endParaRPr lang="cy-GB" b="1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marL="0" marR="0" indent="0" algn="l" rtl="0" eaLnBrk="1" fontAlgn="auto" latinLnBrk="0" hangingPunct="1"/>
            <a:r>
              <a:rPr lang="cy-GB" sz="1800" b="1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Gwybodaeth flaenorol:</a:t>
            </a:r>
            <a:endParaRPr lang="en-GB" sz="18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</a:rPr>
              <a:t>Gwybodaeth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</a:rPr>
              <a:t> am Yr Ail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</a:rPr>
              <a:t>Ryfel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</a:rPr>
              <a:t>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</a:rPr>
              <a:t>Byd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</a:rPr>
              <a:t> ac y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</a:rPr>
              <a:t>Blits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</a:rPr>
              <a:t>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</a:rPr>
              <a:t>yn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</a:rPr>
              <a:t> Abertawe.</a:t>
            </a:r>
          </a:p>
          <a:p>
            <a:pPr marL="0" algn="l" rtl="0" eaLnBrk="1" fontAlgn="t" latinLnBrk="0" hangingPunct="1"/>
            <a:endParaRPr lang="en-GB" dirty="0">
              <a:solidFill>
                <a:schemeClr val="bg1"/>
              </a:solidFill>
            </a:endParaRPr>
          </a:p>
          <a:p>
            <a:pPr marL="0" algn="l" rtl="0" eaLnBrk="1" fontAlgn="t" latinLnBrk="0" hangingPunct="1"/>
            <a:r>
              <a:rPr lang="en-GB" dirty="0" err="1">
                <a:solidFill>
                  <a:schemeClr val="bg1"/>
                </a:solidFill>
              </a:rPr>
              <a:t>Geirfa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flaenorol</a:t>
            </a:r>
            <a:r>
              <a:rPr lang="en-GB" dirty="0">
                <a:solidFill>
                  <a:schemeClr val="bg1"/>
                </a:solidFill>
              </a:rPr>
              <a:t>:</a:t>
            </a:r>
          </a:p>
          <a:p>
            <a:pPr marL="0" algn="l" rtl="0" eaLnBrk="1" fontAlgn="t" latinLnBrk="0" hangingPunct="1"/>
            <a:r>
              <a:rPr lang="en-GB" dirty="0">
                <a:solidFill>
                  <a:schemeClr val="bg1"/>
                </a:solidFill>
              </a:rPr>
              <a:t>bomiau / m</a:t>
            </a:r>
            <a:r>
              <a:rPr lang="en" dirty="0">
                <a:solidFill>
                  <a:schemeClr val="bg1"/>
                </a:solidFill>
              </a:rPr>
              <a:t>wg</a:t>
            </a:r>
            <a:r>
              <a:rPr lang="en-GB" dirty="0">
                <a:solidFill>
                  <a:schemeClr val="bg1"/>
                </a:solidFill>
              </a:rPr>
              <a:t> / mwgwd nwy / fflamau / awyren(</a:t>
            </a:r>
            <a:r>
              <a:rPr lang="en-GB" dirty="0" err="1">
                <a:solidFill>
                  <a:schemeClr val="bg1"/>
                </a:solidFill>
              </a:rPr>
              <a:t>nau</a:t>
            </a:r>
            <a:r>
              <a:rPr lang="en-GB" dirty="0">
                <a:solidFill>
                  <a:schemeClr val="bg1"/>
                </a:solidFill>
              </a:rPr>
              <a:t>) / seiren / milwyr / rwbel / brics / tanc</a:t>
            </a:r>
          </a:p>
          <a:p>
            <a:pPr marL="0" algn="l" rtl="0" eaLnBrk="1" fontAlgn="t" latinLnBrk="0" hangingPunct="1"/>
            <a:endParaRPr lang="en-GB" sz="1800" b="0" i="0" u="none" strike="noStrike" dirty="0">
              <a:solidFill>
                <a:schemeClr val="bg1"/>
              </a:solidFill>
              <a:effectLst/>
              <a:highlight>
                <a:srgbClr val="FFFF00"/>
              </a:highlight>
              <a:latin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114845-09CC-EAC8-FF20-3100EF381F70}"/>
              </a:ext>
            </a:extLst>
          </p:cNvPr>
          <p:cNvSpPr txBox="1"/>
          <p:nvPr/>
        </p:nvSpPr>
        <p:spPr>
          <a:xfrm>
            <a:off x="6400800" y="99216"/>
            <a:ext cx="5695950" cy="1200329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b="1" dirty="0">
                <a:solidFill>
                  <a:schemeClr val="bg1"/>
                </a:solidFill>
              </a:rPr>
              <a:t>Targedau Iaith Personol: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cy-GB" kern="100" dirty="0">
                <a:solidFill>
                  <a:schemeClr val="bg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cy-GB" sz="1800" kern="100" dirty="0">
                <a:solidFill>
                  <a:schemeClr val="bg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efnyddio mwy o batrymau e.e. ffurfiau’r negyddol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cy-GB" sz="1800" dirty="0">
                <a:solidFill>
                  <a:schemeClr val="bg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Amrywio'r drilio</a:t>
            </a:r>
          </a:p>
          <a:p>
            <a:pPr>
              <a:defRPr/>
            </a:pPr>
            <a:endParaRPr lang="en-GB" sz="1800" b="1" kern="100" dirty="0">
              <a:solidFill>
                <a:schemeClr val="bg1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604B40-EB02-64B1-3B6E-4F9A044FF83B}"/>
              </a:ext>
            </a:extLst>
          </p:cNvPr>
          <p:cNvSpPr txBox="1"/>
          <p:nvPr/>
        </p:nvSpPr>
        <p:spPr>
          <a:xfrm>
            <a:off x="6400800" y="1573865"/>
            <a:ext cx="5695950" cy="5016758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algn="l" rtl="0" eaLnBrk="1" fontAlgn="t" latinLnBrk="0" hangingPunct="1"/>
            <a:r>
              <a:rPr lang="cy-GB" sz="1600" b="1" i="0" u="none" strike="noStrike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Gweithgareddau:</a:t>
            </a:r>
            <a:endParaRPr lang="en-GB" sz="1600" b="0" i="0" u="none" strike="noStrike" dirty="0">
              <a:effectLst/>
              <a:latin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r>
              <a:rPr lang="cy-GB" sz="1600" b="0" i="0" u="none" strike="noStrike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Adolygu geirfa flaenorol (Gêm o ‘Chwap’ – bydd yr athrawes yn dweud gair, dau o blant o flaen y bwrdd. Mae rhaid i blant geisio bod yr un cyntaf i ‘chwap’ y llun cywir.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0" u="none" strike="noStrike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Drilio</a:t>
            </a: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’r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eirfa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newydd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 (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</a:rPr>
              <a:t>m</a:t>
            </a:r>
            <a:r>
              <a:rPr lang="en-GB" sz="1600" dirty="0" err="1">
                <a:solidFill>
                  <a:schemeClr val="bg1"/>
                </a:solidFill>
              </a:rPr>
              <a:t>etel</a:t>
            </a:r>
            <a:r>
              <a:rPr lang="en-GB" sz="1600" dirty="0">
                <a:solidFill>
                  <a:schemeClr val="bg1"/>
                </a:solidFill>
              </a:rPr>
              <a:t> / </a:t>
            </a:r>
            <a:r>
              <a:rPr lang="en-GB" sz="1600" dirty="0" err="1">
                <a:solidFill>
                  <a:schemeClr val="bg1"/>
                </a:solidFill>
              </a:rPr>
              <a:t>lloches</a:t>
            </a:r>
            <a:r>
              <a:rPr lang="en-GB" sz="1600" dirty="0">
                <a:solidFill>
                  <a:schemeClr val="bg1"/>
                </a:solidFill>
              </a:rPr>
              <a:t> Anderson/</a:t>
            </a:r>
            <a:r>
              <a:rPr lang="en-GB" sz="1600" dirty="0" err="1">
                <a:solidFill>
                  <a:schemeClr val="bg1"/>
                </a:solidFill>
              </a:rPr>
              <a:t>lloches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cyrch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awyr</a:t>
            </a:r>
            <a:r>
              <a:rPr lang="en-GB" sz="1600" dirty="0">
                <a:solidFill>
                  <a:schemeClr val="bg1"/>
                </a:solidFill>
              </a:rPr>
              <a:t> / </a:t>
            </a:r>
            <a:r>
              <a:rPr lang="en-GB" sz="1600" dirty="0" err="1">
                <a:solidFill>
                  <a:schemeClr val="bg1"/>
                </a:solidFill>
              </a:rPr>
              <a:t>adeiladau</a:t>
            </a:r>
            <a:r>
              <a:rPr lang="en-GB" sz="1600" dirty="0">
                <a:solidFill>
                  <a:schemeClr val="bg1"/>
                </a:solidFill>
              </a:rPr>
              <a:t> / </a:t>
            </a:r>
            <a:r>
              <a:rPr lang="en-GB" sz="1600" dirty="0" err="1">
                <a:solidFill>
                  <a:schemeClr val="bg1"/>
                </a:solidFill>
              </a:rPr>
              <a:t>cyrch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awyr</a:t>
            </a:r>
            <a:r>
              <a:rPr lang="en-GB" sz="1600" dirty="0">
                <a:solidFill>
                  <a:schemeClr val="bg1"/>
                </a:solidFill>
              </a:rPr>
              <a:t> /</a:t>
            </a:r>
            <a:r>
              <a:rPr lang="en" sz="1600" dirty="0">
                <a:solidFill>
                  <a:schemeClr val="bg1"/>
                </a:solidFill>
              </a:rPr>
              <a:t> injan dân)</a:t>
            </a:r>
            <a:endParaRPr lang="en-GB" sz="16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Rhannu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lluniau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o’r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Blits</a:t>
            </a:r>
            <a:endParaRPr lang="en-GB" sz="16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Drilio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patrymau’r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amser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gorffennol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 (y </a:t>
            </a: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pum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libri" panose="020F0502020204030204" pitchFamily="34" charset="0"/>
              </a:rPr>
              <a:t>synnwyr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)</a:t>
            </a: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r>
              <a:rPr lang="cy-GB" sz="1600" b="0" i="0" u="none" strike="noStrike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Prif weithgaredd (Gwaith pâr)</a:t>
            </a:r>
          </a:p>
          <a:p>
            <a:pPr algn="l" rtl="0" eaLnBrk="1" fontAlgn="t" latinLnBrk="0" hangingPunct="1"/>
            <a:r>
              <a:rPr lang="cy-GB" sz="1600" dirty="0">
                <a:solidFill>
                  <a:srgbClr val="000000"/>
                </a:solidFill>
                <a:latin typeface="Calibri" panose="020F0502020204030204" pitchFamily="34" charset="0"/>
              </a:rPr>
              <a:t>-</a:t>
            </a:r>
            <a:r>
              <a:rPr lang="cy-GB" sz="1600" b="0" i="0" u="none" strike="noStrike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Dychmygwch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fod</a:t>
            </a:r>
            <a:r>
              <a:rPr lang="en-GB" sz="1600" dirty="0">
                <a:solidFill>
                  <a:schemeClr val="bg1"/>
                </a:solidFill>
              </a:rPr>
              <a:t> y </a:t>
            </a:r>
            <a:r>
              <a:rPr lang="en-GB" sz="1600" dirty="0" err="1">
                <a:solidFill>
                  <a:schemeClr val="bg1"/>
                </a:solidFill>
              </a:rPr>
              <a:t>Blits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wedi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gorffen</a:t>
            </a:r>
            <a:r>
              <a:rPr lang="en-GB" sz="1600" dirty="0">
                <a:solidFill>
                  <a:schemeClr val="bg1"/>
                </a:solidFill>
              </a:rPr>
              <a:t> ac </a:t>
            </a:r>
            <a:r>
              <a:rPr lang="en-GB" sz="1600" dirty="0" err="1">
                <a:solidFill>
                  <a:schemeClr val="bg1"/>
                </a:solidFill>
              </a:rPr>
              <a:t>aethoch</a:t>
            </a:r>
            <a:r>
              <a:rPr lang="en-GB" sz="1600" dirty="0">
                <a:solidFill>
                  <a:schemeClr val="bg1"/>
                </a:solidFill>
              </a:rPr>
              <a:t> chi </a:t>
            </a:r>
            <a:r>
              <a:rPr lang="en-GB" sz="1600" dirty="0" err="1">
                <a:solidFill>
                  <a:schemeClr val="bg1"/>
                </a:solidFill>
              </a:rPr>
              <a:t>allan</a:t>
            </a:r>
            <a:r>
              <a:rPr lang="en-GB" sz="1600" dirty="0">
                <a:solidFill>
                  <a:schemeClr val="bg1"/>
                </a:solidFill>
              </a:rPr>
              <a:t> am y </a:t>
            </a:r>
            <a:r>
              <a:rPr lang="en-GB" sz="1600" dirty="0" err="1">
                <a:solidFill>
                  <a:schemeClr val="bg1"/>
                </a:solidFill>
              </a:rPr>
              <a:t>tro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cyntaf</a:t>
            </a:r>
            <a:r>
              <a:rPr lang="en-GB" sz="1600" dirty="0">
                <a:solidFill>
                  <a:schemeClr val="bg1"/>
                </a:solidFill>
              </a:rPr>
              <a:t>. </a:t>
            </a:r>
          </a:p>
          <a:p>
            <a:r>
              <a:rPr lang="en-GB" sz="1600" dirty="0">
                <a:solidFill>
                  <a:schemeClr val="bg1"/>
                </a:solidFill>
              </a:rPr>
              <a:t>- </a:t>
            </a:r>
            <a:r>
              <a:rPr lang="en-GB" sz="1600" dirty="0" err="1">
                <a:solidFill>
                  <a:schemeClr val="bg1"/>
                </a:solidFill>
              </a:rPr>
              <a:t>Taflwch</a:t>
            </a:r>
            <a:r>
              <a:rPr lang="en-GB" sz="1600" dirty="0">
                <a:solidFill>
                  <a:schemeClr val="bg1"/>
                </a:solidFill>
              </a:rPr>
              <a:t> y dis. </a:t>
            </a:r>
            <a:r>
              <a:rPr lang="en-GB" sz="1600" dirty="0" err="1">
                <a:solidFill>
                  <a:schemeClr val="bg1"/>
                </a:solidFill>
              </a:rPr>
              <a:t>Dwedwch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frawddeg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ar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gyfer</a:t>
            </a:r>
            <a:r>
              <a:rPr lang="en-GB" sz="1600" dirty="0">
                <a:solidFill>
                  <a:schemeClr val="bg1"/>
                </a:solidFill>
              </a:rPr>
              <a:t> y </a:t>
            </a:r>
            <a:r>
              <a:rPr lang="en-GB" sz="1600" dirty="0" err="1">
                <a:solidFill>
                  <a:schemeClr val="bg1"/>
                </a:solidFill>
              </a:rPr>
              <a:t>synnwyr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ar</a:t>
            </a:r>
            <a:r>
              <a:rPr lang="en-GB" sz="1600" dirty="0">
                <a:solidFill>
                  <a:schemeClr val="bg1"/>
                </a:solidFill>
              </a:rPr>
              <a:t> y dis. </a:t>
            </a:r>
            <a:r>
              <a:rPr lang="en-GB" sz="1600" i="1" dirty="0">
                <a:solidFill>
                  <a:schemeClr val="bg1"/>
                </a:solidFill>
              </a:rPr>
              <a:t>(</a:t>
            </a:r>
            <a:r>
              <a:rPr lang="en-GB" sz="1600" i="1" dirty="0" err="1">
                <a:solidFill>
                  <a:schemeClr val="bg1"/>
                </a:solidFill>
              </a:rPr>
              <a:t>Cofiwch</a:t>
            </a:r>
            <a:r>
              <a:rPr lang="en-GB" sz="1600" i="1" dirty="0">
                <a:solidFill>
                  <a:schemeClr val="bg1"/>
                </a:solidFill>
              </a:rPr>
              <a:t> TM)</a:t>
            </a:r>
          </a:p>
          <a:p>
            <a:r>
              <a:rPr lang="en-GB" sz="1600" i="1" dirty="0">
                <a:solidFill>
                  <a:schemeClr val="bg1"/>
                </a:solidFill>
              </a:rPr>
              <a:t>- </a:t>
            </a:r>
            <a:r>
              <a:rPr lang="en-GB" sz="1600" dirty="0" err="1">
                <a:solidFill>
                  <a:schemeClr val="bg1"/>
                </a:solidFill>
              </a:rPr>
              <a:t>Os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ydych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chi’n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glanio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ar</a:t>
            </a:r>
            <a:r>
              <a:rPr lang="en-GB" sz="1600" dirty="0">
                <a:solidFill>
                  <a:schemeClr val="bg1"/>
                </a:solidFill>
              </a:rPr>
              <a:t> y </a:t>
            </a:r>
            <a:r>
              <a:rPr lang="en-GB" sz="1600" dirty="0" err="1">
                <a:solidFill>
                  <a:schemeClr val="bg1"/>
                </a:solidFill>
              </a:rPr>
              <a:t>seren</a:t>
            </a:r>
            <a:r>
              <a:rPr lang="en-GB" sz="1600" dirty="0">
                <a:solidFill>
                  <a:schemeClr val="bg1"/>
                </a:solidFill>
              </a:rPr>
              <a:t>, </a:t>
            </a:r>
            <a:r>
              <a:rPr lang="en-GB" sz="1600" dirty="0" err="1">
                <a:solidFill>
                  <a:schemeClr val="bg1"/>
                </a:solidFill>
              </a:rPr>
              <a:t>dewiswch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synnwyr</a:t>
            </a:r>
            <a:r>
              <a:rPr lang="en-GB" sz="1600" dirty="0">
                <a:solidFill>
                  <a:schemeClr val="bg1"/>
                </a:solidFill>
              </a:rPr>
              <a:t> a </a:t>
            </a:r>
            <a:r>
              <a:rPr lang="en-GB" sz="1600" dirty="0" err="1">
                <a:solidFill>
                  <a:schemeClr val="bg1"/>
                </a:solidFill>
              </a:rPr>
              <a:t>cheisiwch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ymestyn</a:t>
            </a:r>
            <a:r>
              <a:rPr lang="en-GB" sz="1600" dirty="0">
                <a:solidFill>
                  <a:schemeClr val="bg1"/>
                </a:solidFill>
              </a:rPr>
              <a:t> y </a:t>
            </a:r>
            <a:r>
              <a:rPr lang="en-GB" sz="1600" dirty="0" err="1">
                <a:solidFill>
                  <a:schemeClr val="bg1"/>
                </a:solidFill>
              </a:rPr>
              <a:t>brawddeg</a:t>
            </a:r>
            <a:r>
              <a:rPr lang="en-GB" sz="1600" dirty="0">
                <a:solidFill>
                  <a:schemeClr val="bg1"/>
                </a:solidFill>
              </a:rPr>
              <a:t>. </a:t>
            </a:r>
            <a:endParaRPr lang="en-GB" sz="1600" b="0" i="1" u="none" strike="noStrike" kern="1200" dirty="0">
              <a:solidFill>
                <a:schemeClr val="bg1"/>
              </a:solidFill>
              <a:effectLst/>
              <a:highlight>
                <a:srgbClr val="FFFF00"/>
              </a:highlight>
              <a:latin typeface="Calibri" panose="020F0502020204030204" pitchFamily="34" charset="0"/>
            </a:endParaRP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r>
              <a:rPr lang="en-GB" sz="16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I </a:t>
            </a:r>
            <a:r>
              <a:rPr lang="en-GB" sz="16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orffen</a:t>
            </a:r>
            <a:r>
              <a:rPr lang="en-GB" sz="16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– </a:t>
            </a:r>
            <a:r>
              <a:rPr lang="en-GB" sz="16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Ysgrifennwch</a:t>
            </a:r>
            <a:r>
              <a:rPr lang="en-GB" sz="16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</a:rPr>
              <a:t>frawddeg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</a:rPr>
              <a:t>ar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</a:rPr>
              <a:t>gyfer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</a:rPr>
              <a:t>pob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</a:rPr>
              <a:t>synnwyr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</a:rPr>
              <a:t>. </a:t>
            </a:r>
            <a:r>
              <a:rPr lang="en-GB" sz="16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Rhannwch</a:t>
            </a:r>
            <a:r>
              <a:rPr lang="en-GB" sz="16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6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eich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</a:rPr>
              <a:t>b</a:t>
            </a:r>
            <a:r>
              <a:rPr lang="en-GB" sz="16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rawddegau</a:t>
            </a:r>
            <a:r>
              <a:rPr lang="en-GB" sz="16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6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gyda’r</a:t>
            </a:r>
            <a:r>
              <a:rPr lang="en-GB" sz="16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6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grŵp</a:t>
            </a:r>
            <a:r>
              <a:rPr lang="en-GB" sz="16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l" rtl="0" eaLnBrk="1" fontAlgn="t" latinLnBrk="0" hangingPunct="1"/>
            <a:endParaRPr lang="cy-GB" sz="1600" b="1" i="0" u="none" strike="noStrike" kern="120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5577" y="130629"/>
            <a:ext cx="113516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Y BLITS YN ABERTAWE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F84AA98-CF26-8020-67DD-CB9957902DD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33" y="1951278"/>
            <a:ext cx="2627061" cy="147772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7CFE859-0981-A4A7-6B19-92E9EF8979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4243" y="1951278"/>
            <a:ext cx="2417442" cy="154584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7" name="Picture 2" descr="http://www.historicalfootstepstours.com/userimages/blitz5.jpg">
            <a:extLst>
              <a:ext uri="{FF2B5EF4-FFF2-40B4-BE49-F238E27FC236}">
                <a16:creationId xmlns:a16="http://schemas.microsoft.com/office/drawing/2014/main" id="{B896E713-DFAD-FB23-6555-FFC9606AB9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4949" y="1957483"/>
            <a:ext cx="2417442" cy="1558678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0D64141-DF1B-7B80-EDEB-887FA4E8B6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32" y="4433651"/>
            <a:ext cx="2627061" cy="147983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9" name="Picture 8" descr="Scheme of Work: The Blitz: all we need to know about World War II? /  Historical Association">
            <a:extLst>
              <a:ext uri="{FF2B5EF4-FFF2-40B4-BE49-F238E27FC236}">
                <a16:creationId xmlns:a16="http://schemas.microsoft.com/office/drawing/2014/main" id="{872DEE05-F56B-F529-3E25-689AFD2542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996" y="4337812"/>
            <a:ext cx="2749344" cy="1575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9DB3C10-5275-9457-4EE9-5CB23537262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7144"/>
          <a:stretch/>
        </p:blipFill>
        <p:spPr>
          <a:xfrm>
            <a:off x="6344242" y="4337811"/>
            <a:ext cx="2699829" cy="157567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4DD42EA-10DD-17EE-4FAB-CE76F9D50A4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60139" y="4253463"/>
            <a:ext cx="2627061" cy="174436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0063FB0-2A68-B6B5-3DDE-13BA001957A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66868" y="1868254"/>
            <a:ext cx="2749344" cy="1667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771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7B3F50-52B1-B85E-C577-445759647E22}"/>
              </a:ext>
            </a:extLst>
          </p:cNvPr>
          <p:cNvSpPr txBox="1"/>
          <p:nvPr/>
        </p:nvSpPr>
        <p:spPr>
          <a:xfrm>
            <a:off x="420187" y="901938"/>
            <a:ext cx="113516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CHWAP!</a:t>
            </a:r>
          </a:p>
        </p:txBody>
      </p:sp>
      <p:pic>
        <p:nvPicPr>
          <p:cNvPr id="1026" name="Picture 2" descr="15 Inch Fly Swatters | Custom Fly Swatters - BandanaSuperstore.Com">
            <a:extLst>
              <a:ext uri="{FF2B5EF4-FFF2-40B4-BE49-F238E27FC236}">
                <a16:creationId xmlns:a16="http://schemas.microsoft.com/office/drawing/2014/main" id="{EC7241C3-A558-118F-D670-196358092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498" y="2389239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400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B62E8D-8D78-6163-748D-730F43505F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ownload High Quality bomb clipart ww2 Transparent PNG Images - Art ...">
            <a:extLst>
              <a:ext uri="{FF2B5EF4-FFF2-40B4-BE49-F238E27FC236}">
                <a16:creationId xmlns:a16="http://schemas.microsoft.com/office/drawing/2014/main" id="{B7F8D62C-109E-5E92-A5C6-747B335B0A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89" r="5618"/>
          <a:stretch/>
        </p:blipFill>
        <p:spPr bwMode="auto">
          <a:xfrm>
            <a:off x="7135015" y="462209"/>
            <a:ext cx="2043125" cy="16422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Smoke Svg Steam SVG Cooking Svg BBQ SVG Smoke Clipart | Etsy">
            <a:extLst>
              <a:ext uri="{FF2B5EF4-FFF2-40B4-BE49-F238E27FC236}">
                <a16:creationId xmlns:a16="http://schemas.microsoft.com/office/drawing/2014/main" id="{EDCC71C4-C8DE-0986-A453-3D224C1A65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94" r="31699"/>
          <a:stretch/>
        </p:blipFill>
        <p:spPr bwMode="auto">
          <a:xfrm>
            <a:off x="117673" y="231577"/>
            <a:ext cx="911554" cy="19592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Gas Mask Ww2 Cartoon, HD Png Download , Transparent Png Image - PNGitem">
            <a:extLst>
              <a:ext uri="{FF2B5EF4-FFF2-40B4-BE49-F238E27FC236}">
                <a16:creationId xmlns:a16="http://schemas.microsoft.com/office/drawing/2014/main" id="{5A4C3DF6-85CC-A9E2-5A89-BDFB14A85B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5" b="1549"/>
          <a:stretch/>
        </p:blipFill>
        <p:spPr bwMode="auto">
          <a:xfrm>
            <a:off x="2854133" y="190963"/>
            <a:ext cx="2054984" cy="191353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" descr="Airplane Military Aircraft Second World War Clip Art - Bf 109 Png ...">
            <a:extLst>
              <a:ext uri="{FF2B5EF4-FFF2-40B4-BE49-F238E27FC236}">
                <a16:creationId xmlns:a16="http://schemas.microsoft.com/office/drawing/2014/main" id="{67CC1121-6576-227D-3B84-5B3592515A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2309"/>
          <a:stretch/>
        </p:blipFill>
        <p:spPr bwMode="auto">
          <a:xfrm>
            <a:off x="4296626" y="2693710"/>
            <a:ext cx="3221375" cy="12739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2" descr="Premium Vector | Siren icon vector black and white version design template">
            <a:extLst>
              <a:ext uri="{FF2B5EF4-FFF2-40B4-BE49-F238E27FC236}">
                <a16:creationId xmlns:a16="http://schemas.microsoft.com/office/drawing/2014/main" id="{FAB79312-8170-0030-FACA-5FC2CA142C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76" t="52198" r="26264"/>
          <a:stretch/>
        </p:blipFill>
        <p:spPr bwMode="auto">
          <a:xfrm>
            <a:off x="189330" y="4950627"/>
            <a:ext cx="1679794" cy="16847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4" descr="Soldiers Clipart Black And White, HD Png Download , Transparent Png ...">
            <a:extLst>
              <a:ext uri="{FF2B5EF4-FFF2-40B4-BE49-F238E27FC236}">
                <a16:creationId xmlns:a16="http://schemas.microsoft.com/office/drawing/2014/main" id="{A686B733-4AE2-289E-197E-D95CCEDBB2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72" r="16549"/>
          <a:stretch/>
        </p:blipFill>
        <p:spPr bwMode="auto">
          <a:xfrm>
            <a:off x="3186183" y="4532553"/>
            <a:ext cx="1521954" cy="214602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0" descr="Monochrome Flame Clipart image - Free stock photo - Public Domain photo ...">
            <a:extLst>
              <a:ext uri="{FF2B5EF4-FFF2-40B4-BE49-F238E27FC236}">
                <a16:creationId xmlns:a16="http://schemas.microsoft.com/office/drawing/2014/main" id="{947C9CFC-C6A6-5DB8-0351-15BF289A5A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8297" y="190963"/>
            <a:ext cx="1281278" cy="172272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2" descr="Stone Rubble Gravel Ftestickers - Rubble Png , Free Transparent Clipart ...">
            <a:extLst>
              <a:ext uri="{FF2B5EF4-FFF2-40B4-BE49-F238E27FC236}">
                <a16:creationId xmlns:a16="http://schemas.microsoft.com/office/drawing/2014/main" id="{0E105A35-7AF6-97B9-0729-602D7A477E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37" b="13659"/>
          <a:stretch/>
        </p:blipFill>
        <p:spPr bwMode="auto">
          <a:xfrm>
            <a:off x="5662983" y="5312611"/>
            <a:ext cx="2711836" cy="127398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AB2DDFAA-A89E-3F39-1C58-3BBF03BAD5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9" t="11827" r="6228" b="10323"/>
          <a:stretch/>
        </p:blipFill>
        <p:spPr bwMode="auto">
          <a:xfrm>
            <a:off x="9355771" y="5192098"/>
            <a:ext cx="2546308" cy="1394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5270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985FEC-9374-96FC-5C25-B2CB67E9D8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A0B5D1E8-898F-945A-9DCE-9552A9026FA0}"/>
              </a:ext>
            </a:extLst>
          </p:cNvPr>
          <p:cNvSpPr/>
          <p:nvPr/>
        </p:nvSpPr>
        <p:spPr>
          <a:xfrm>
            <a:off x="4429128" y="3709895"/>
            <a:ext cx="3333744" cy="85448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latin typeface="Sassoon Primary" pitchFamily="50" charset="0"/>
            </a:endParaRPr>
          </a:p>
          <a:p>
            <a:pPr algn="ctr"/>
            <a:endParaRPr lang="en-GB" sz="2400" dirty="0">
              <a:latin typeface="Sassoon Primary" pitchFamily="50" charset="0"/>
            </a:endParaRPr>
          </a:p>
          <a:p>
            <a:pPr algn="ctr"/>
            <a:r>
              <a:rPr lang="en-GB" sz="2400" dirty="0">
                <a:latin typeface="Sassoon Primary" pitchFamily="50" charset="0"/>
              </a:rPr>
              <a:t>lloches Anderson/</a:t>
            </a:r>
          </a:p>
          <a:p>
            <a:pPr algn="ctr"/>
            <a:r>
              <a:rPr lang="en-GB" sz="2400" dirty="0">
                <a:latin typeface="Sassoon Primary" pitchFamily="50" charset="0"/>
              </a:rPr>
              <a:t>lloches cyrch awyr</a:t>
            </a:r>
          </a:p>
          <a:p>
            <a:pPr algn="ctr"/>
            <a:endParaRPr lang="en-GB" sz="4000" dirty="0">
              <a:latin typeface="Sassoon Primary" pitchFamily="50" charset="0"/>
            </a:endParaRP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0E0F2A07-212D-2606-EC5F-2B5298FAA577}"/>
              </a:ext>
            </a:extLst>
          </p:cNvPr>
          <p:cNvSpPr/>
          <p:nvPr/>
        </p:nvSpPr>
        <p:spPr>
          <a:xfrm>
            <a:off x="1000770" y="5273479"/>
            <a:ext cx="2384312" cy="70293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Sassoon Primary" pitchFamily="50" charset="0"/>
              </a:rPr>
              <a:t>adeiladau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83030E45-AACF-F972-1142-1154BDA500E2}"/>
              </a:ext>
            </a:extLst>
          </p:cNvPr>
          <p:cNvSpPr/>
          <p:nvPr/>
        </p:nvSpPr>
        <p:spPr>
          <a:xfrm>
            <a:off x="8886248" y="2314783"/>
            <a:ext cx="2218099" cy="70788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Sassoon Primary" pitchFamily="50" charset="0"/>
              </a:rPr>
              <a:t>cyrch awyr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36EF6FFC-446A-503C-8D6E-94A2AA77C634}"/>
              </a:ext>
            </a:extLst>
          </p:cNvPr>
          <p:cNvSpPr/>
          <p:nvPr/>
        </p:nvSpPr>
        <p:spPr>
          <a:xfrm>
            <a:off x="9074847" y="5268522"/>
            <a:ext cx="2218099" cy="7078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" sz="4000" dirty="0">
              <a:latin typeface="Sassoon Primary" pitchFamily="50" charset="0"/>
            </a:endParaRPr>
          </a:p>
          <a:p>
            <a:pPr algn="ctr"/>
            <a:r>
              <a:rPr lang="en" sz="2800" dirty="0">
                <a:latin typeface="Sassoon Primary" pitchFamily="50" charset="0"/>
              </a:rPr>
              <a:t>injan dân</a:t>
            </a:r>
            <a:endParaRPr lang="en-GB" sz="2800" dirty="0">
              <a:latin typeface="Sassoon Primary" pitchFamily="50" charset="0"/>
            </a:endParaRPr>
          </a:p>
          <a:p>
            <a:pPr algn="ctr"/>
            <a:endParaRPr lang="en-GB" sz="4000" dirty="0">
              <a:latin typeface="Sassoon Primary" pitchFamily="50" charset="0"/>
            </a:endParaRPr>
          </a:p>
        </p:txBody>
      </p:sp>
      <p:pic>
        <p:nvPicPr>
          <p:cNvPr id="5" name="Picture 8" descr="White Building Clipart | Free Vector Images">
            <a:extLst>
              <a:ext uri="{FF2B5EF4-FFF2-40B4-BE49-F238E27FC236}">
                <a16:creationId xmlns:a16="http://schemas.microsoft.com/office/drawing/2014/main" id="{0EE86C34-B9A4-CF9C-7413-C6E4F9086D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59" b="10923"/>
          <a:stretch/>
        </p:blipFill>
        <p:spPr bwMode="auto">
          <a:xfrm>
            <a:off x="1083877" y="3791052"/>
            <a:ext cx="2218099" cy="12324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6" descr="Bombs Away B-17 Bombers World War 2 Airplane Wall Decal Vinyl">
            <a:extLst>
              <a:ext uri="{FF2B5EF4-FFF2-40B4-BE49-F238E27FC236}">
                <a16:creationId xmlns:a16="http://schemas.microsoft.com/office/drawing/2014/main" id="{005766D4-86EF-FADF-E847-CEA87C2AC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847" y="539427"/>
            <a:ext cx="1821396" cy="16048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Anderson Shelter Black and White Illustration - Twinkl">
            <a:extLst>
              <a:ext uri="{FF2B5EF4-FFF2-40B4-BE49-F238E27FC236}">
                <a16:creationId xmlns:a16="http://schemas.microsoft.com/office/drawing/2014/main" id="{759F782D-FF4D-F0E0-4017-DD56474DBA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25"/>
          <a:stretch/>
        </p:blipFill>
        <p:spPr bwMode="auto">
          <a:xfrm>
            <a:off x="4487364" y="1835403"/>
            <a:ext cx="2903488" cy="166664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4" descr="Free Firetruck Clipart Pictures - Clipartix">
            <a:extLst>
              <a:ext uri="{FF2B5EF4-FFF2-40B4-BE49-F238E27FC236}">
                <a16:creationId xmlns:a16="http://schemas.microsoft.com/office/drawing/2014/main" id="{BB5FBF01-6C34-C6C8-E78D-355049637A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847" y="3791052"/>
            <a:ext cx="2143139" cy="118235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65FD6C67-7CED-FA86-02EE-63A58C3A9177}"/>
              </a:ext>
            </a:extLst>
          </p:cNvPr>
          <p:cNvSpPr txBox="1"/>
          <p:nvPr/>
        </p:nvSpPr>
        <p:spPr>
          <a:xfrm>
            <a:off x="535577" y="130629"/>
            <a:ext cx="113516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Geirfa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 Newydd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95B4B208-1F99-623E-CBAF-60402D3AA4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770" y="531301"/>
            <a:ext cx="1465500" cy="13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270D21A-9D73-853F-3758-E0D38C5965C4}"/>
              </a:ext>
            </a:extLst>
          </p:cNvPr>
          <p:cNvSpPr/>
          <p:nvPr/>
        </p:nvSpPr>
        <p:spPr>
          <a:xfrm>
            <a:off x="607656" y="2269629"/>
            <a:ext cx="2384312" cy="70293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latin typeface="Sassoon Primary" pitchFamily="50" charset="0"/>
              </a:rPr>
              <a:t>metel</a:t>
            </a:r>
            <a:endParaRPr lang="en-GB" sz="2800" dirty="0">
              <a:latin typeface="Sassoon Primar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53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3B76C9-7B18-F3BD-FDA3-0D6CFEA3F264}"/>
              </a:ext>
            </a:extLst>
          </p:cNvPr>
          <p:cNvSpPr txBox="1"/>
          <p:nvPr/>
        </p:nvSpPr>
        <p:spPr>
          <a:xfrm>
            <a:off x="378823" y="287383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Y </a:t>
            </a:r>
            <a:r>
              <a:rPr kumimoji="0" lang="en-GB" sz="4400" b="1" i="0" u="sng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Pum</a:t>
            </a: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 </a:t>
            </a:r>
            <a:r>
              <a:rPr kumimoji="0" lang="en-GB" sz="4400" b="1" i="0" u="sng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Synnwyr</a:t>
            </a:r>
            <a:endParaRPr kumimoji="0" lang="en-GB" sz="4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67FFE7-C5AE-F72C-63C0-F785F337F6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07" y="2960766"/>
            <a:ext cx="2271237" cy="13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Download High Quality ear clipart left Transparent PNG Images - Art ...">
            <a:extLst>
              <a:ext uri="{FF2B5EF4-FFF2-40B4-BE49-F238E27FC236}">
                <a16:creationId xmlns:a16="http://schemas.microsoft.com/office/drawing/2014/main" id="{6CAD15CE-C888-3C6C-3702-2E3126D0C1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261" y="2534259"/>
            <a:ext cx="1614598" cy="2262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uman Nose Colorful Line Art Isolated Vector Illustration 24350401 ...">
            <a:extLst>
              <a:ext uri="{FF2B5EF4-FFF2-40B4-BE49-F238E27FC236}">
                <a16:creationId xmlns:a16="http://schemas.microsoft.com/office/drawing/2014/main" id="{42CABCB1-0092-B450-AAE2-9D437256F5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09" t="10585" r="21791" b="12730"/>
          <a:stretch/>
        </p:blipFill>
        <p:spPr bwMode="auto">
          <a:xfrm>
            <a:off x="5292043" y="2386003"/>
            <a:ext cx="1888740" cy="255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5 Senses Taste Clip Art">
            <a:extLst>
              <a:ext uri="{FF2B5EF4-FFF2-40B4-BE49-F238E27FC236}">
                <a16:creationId xmlns:a16="http://schemas.microsoft.com/office/drawing/2014/main" id="{E57DD46B-B325-7D66-740B-101D2D240D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71" t="7427" r="25166" b="32140"/>
          <a:stretch/>
        </p:blipFill>
        <p:spPr bwMode="auto">
          <a:xfrm>
            <a:off x="7749312" y="2544543"/>
            <a:ext cx="1813582" cy="237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Touch Clipart at GetDrawings | Free download">
            <a:extLst>
              <a:ext uri="{FF2B5EF4-FFF2-40B4-BE49-F238E27FC236}">
                <a16:creationId xmlns:a16="http://schemas.microsoft.com/office/drawing/2014/main" id="{3CE892F7-E307-1C79-77B4-A5F6548AD6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1211" y="2544543"/>
            <a:ext cx="1813582" cy="2335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F19FA3-A68E-E895-0E20-04B779099663}"/>
              </a:ext>
            </a:extLst>
          </p:cNvPr>
          <p:cNvSpPr txBox="1"/>
          <p:nvPr/>
        </p:nvSpPr>
        <p:spPr>
          <a:xfrm>
            <a:off x="378822" y="5034360"/>
            <a:ext cx="18334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Sassoon Primary" pitchFamily="50" charset="0"/>
              </a:rPr>
              <a:t>Gweld</a:t>
            </a:r>
            <a:endParaRPr lang="en-GB" sz="3200" dirty="0">
              <a:latin typeface="Sassoon Primary" pitchFamily="50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F35166-4DF8-5655-1DF1-3F3273A30279}"/>
              </a:ext>
            </a:extLst>
          </p:cNvPr>
          <p:cNvSpPr txBox="1"/>
          <p:nvPr/>
        </p:nvSpPr>
        <p:spPr>
          <a:xfrm>
            <a:off x="2781424" y="5034359"/>
            <a:ext cx="18334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Sassoon Primary" pitchFamily="50" charset="0"/>
              </a:rPr>
              <a:t>Clywed</a:t>
            </a:r>
            <a:endParaRPr lang="en-GB" sz="3200" dirty="0">
              <a:latin typeface="Sassoon Primary" pitchFamily="50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377C55-8842-3C82-80F4-1D0F64F3618E}"/>
              </a:ext>
            </a:extLst>
          </p:cNvPr>
          <p:cNvSpPr txBox="1"/>
          <p:nvPr/>
        </p:nvSpPr>
        <p:spPr>
          <a:xfrm>
            <a:off x="5347348" y="5034359"/>
            <a:ext cx="18334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Sassoon Primary" pitchFamily="50" charset="0"/>
              </a:rPr>
              <a:t>Arogli</a:t>
            </a:r>
            <a:endParaRPr lang="en-GB" sz="3200" dirty="0">
              <a:latin typeface="Sassoon Primary" pitchFamily="50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3C5B9E-7978-F7E8-1CA6-C52408B4A2A1}"/>
              </a:ext>
            </a:extLst>
          </p:cNvPr>
          <p:cNvSpPr txBox="1"/>
          <p:nvPr/>
        </p:nvSpPr>
        <p:spPr>
          <a:xfrm>
            <a:off x="7777718" y="5034358"/>
            <a:ext cx="18334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Sassoon Primary" pitchFamily="50" charset="0"/>
              </a:rPr>
              <a:t>Blasu</a:t>
            </a:r>
            <a:endParaRPr lang="en-GB" sz="3200" dirty="0">
              <a:latin typeface="Sassoon Primary" pitchFamily="50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E6A737-1B0B-6EA4-FFF7-4116BFC3FEAA}"/>
              </a:ext>
            </a:extLst>
          </p:cNvPr>
          <p:cNvSpPr txBox="1"/>
          <p:nvPr/>
        </p:nvSpPr>
        <p:spPr>
          <a:xfrm>
            <a:off x="10081212" y="5034358"/>
            <a:ext cx="1932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Sassoon Primary" pitchFamily="50" charset="0"/>
              </a:rPr>
              <a:t>Teimlo</a:t>
            </a:r>
            <a:endParaRPr lang="en-GB" sz="3200" dirty="0">
              <a:latin typeface="Sassoon Primar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266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CC7F26-6480-8CAF-BE92-159B2BA828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853" b="593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3" name="audio">
            <a:hlinkClick r:id="" action="ppaction://media"/>
            <a:extLst>
              <a:ext uri="{FF2B5EF4-FFF2-40B4-BE49-F238E27FC236}">
                <a16:creationId xmlns:a16="http://schemas.microsoft.com/office/drawing/2014/main" id="{BA8B1CE5-CA63-019A-1676-505FAD264EF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016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76838" y="11974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00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2" descr="http://www.historicalfootstepstours.com/userimages/blitz5.jpg">
            <a:extLst>
              <a:ext uri="{FF2B5EF4-FFF2-40B4-BE49-F238E27FC236}">
                <a16:creationId xmlns:a16="http://schemas.microsoft.com/office/drawing/2014/main" id="{DE966E2C-F799-3FB2-7281-E870AAA873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07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124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0CD5702-5F5B-90A0-2551-50F5DA3C6E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26" b="1058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649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Scheme of Work: The Blitz: all we need to know about World War II? /  Historical Association">
            <a:extLst>
              <a:ext uri="{FF2B5EF4-FFF2-40B4-BE49-F238E27FC236}">
                <a16:creationId xmlns:a16="http://schemas.microsoft.com/office/drawing/2014/main" id="{8A3CE38B-3FC7-A029-6D5C-1DB3EC07B7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15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2298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destroyed city with many buildings&#10;&#10;Description automatically generated with medium confidence">
            <a:extLst>
              <a:ext uri="{FF2B5EF4-FFF2-40B4-BE49-F238E27FC236}">
                <a16:creationId xmlns:a16="http://schemas.microsoft.com/office/drawing/2014/main" id="{1F0AABBF-1742-8389-9B74-AE2E0A4602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95" b="1490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410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destroyed city with debris and smoke&#10;&#10;Description automatically generated with medium confidence">
            <a:extLst>
              <a:ext uri="{FF2B5EF4-FFF2-40B4-BE49-F238E27FC236}">
                <a16:creationId xmlns:a16="http://schemas.microsoft.com/office/drawing/2014/main" id="{EBAD70D7-B09D-0FDA-71E2-66D22A1D69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0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5945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223B7-D18A-D975-E902-3EBADC6C0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C69065-68CC-4C4C-BFFD-175AF92987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346" y="451490"/>
            <a:ext cx="5123308" cy="297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64BB28-1219-1EC3-FF96-62D36827453C}"/>
              </a:ext>
            </a:extLst>
          </p:cNvPr>
          <p:cNvSpPr txBox="1"/>
          <p:nvPr/>
        </p:nvSpPr>
        <p:spPr>
          <a:xfrm>
            <a:off x="563880" y="4014664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Gwelais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i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…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5ED8D4-9589-EDFC-43D7-6524C14B9339}"/>
              </a:ext>
            </a:extLst>
          </p:cNvPr>
          <p:cNvSpPr txBox="1"/>
          <p:nvPr/>
        </p:nvSpPr>
        <p:spPr>
          <a:xfrm>
            <a:off x="563880" y="5821735"/>
            <a:ext cx="4241658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Sassoon Primary" pitchFamily="50" charset="0"/>
              </a:rPr>
              <a:t>Gwelais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adeiladau</a:t>
            </a:r>
            <a:r>
              <a:rPr lang="en-GB" sz="3200" dirty="0">
                <a:latin typeface="Sassoon Primary" pitchFamily="50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72452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848E3-2F57-E830-76B5-37822F178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ED5472B-1880-B6F3-EFA1-B2FBEB9F58DD}"/>
              </a:ext>
            </a:extLst>
          </p:cNvPr>
          <p:cNvSpPr txBox="1"/>
          <p:nvPr/>
        </p:nvSpPr>
        <p:spPr>
          <a:xfrm>
            <a:off x="563879" y="4279107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 err="1">
                <a:solidFill>
                  <a:prstClr val="white"/>
                </a:solidFill>
                <a:latin typeface="Sassoon Primary" pitchFamily="50" charset="0"/>
              </a:rPr>
              <a:t>Clyw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ais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i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…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4" name="Picture 4" descr="Download High Quality ear clipart left Transparent PNG Images - Art ...">
            <a:extLst>
              <a:ext uri="{FF2B5EF4-FFF2-40B4-BE49-F238E27FC236}">
                <a16:creationId xmlns:a16="http://schemas.microsoft.com/office/drawing/2014/main" id="{FCA083DE-2F84-1B79-06D6-6AE322447F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151" y="500624"/>
            <a:ext cx="2341695" cy="3281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39544D-212E-F9C5-DF19-093BA1FCC71D}"/>
              </a:ext>
            </a:extLst>
          </p:cNvPr>
          <p:cNvSpPr txBox="1"/>
          <p:nvPr/>
        </p:nvSpPr>
        <p:spPr>
          <a:xfrm>
            <a:off x="563879" y="5796483"/>
            <a:ext cx="3965888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Sassoon Primary" pitchFamily="50" charset="0"/>
              </a:rPr>
              <a:t>Clywais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injan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dân</a:t>
            </a:r>
            <a:r>
              <a:rPr lang="en-GB" sz="3200" dirty="0">
                <a:latin typeface="Sassoon Primary" pitchFamily="50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8412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33FF6-2765-DCB9-98FA-4D7676463B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6215740-D757-5282-2F1E-251B2321F378}"/>
              </a:ext>
            </a:extLst>
          </p:cNvPr>
          <p:cNvSpPr txBox="1"/>
          <p:nvPr/>
        </p:nvSpPr>
        <p:spPr>
          <a:xfrm>
            <a:off x="563879" y="4204455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 err="1">
                <a:solidFill>
                  <a:prstClr val="white"/>
                </a:solidFill>
                <a:latin typeface="Sassoon Primary" pitchFamily="50" charset="0"/>
              </a:rPr>
              <a:t>Arogl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ais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i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…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3" name="Picture 6" descr="Human Nose Colorful Line Art Isolated Vector Illustration 24350401 ...">
            <a:extLst>
              <a:ext uri="{FF2B5EF4-FFF2-40B4-BE49-F238E27FC236}">
                <a16:creationId xmlns:a16="http://schemas.microsoft.com/office/drawing/2014/main" id="{69B64E3D-DABB-C490-024A-371F455C9F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09" t="10585" r="21791" b="12730"/>
          <a:stretch/>
        </p:blipFill>
        <p:spPr bwMode="auto">
          <a:xfrm>
            <a:off x="4961003" y="672060"/>
            <a:ext cx="2269993" cy="307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DD6BDE-62A4-B692-6B30-BBBCA8C41449}"/>
              </a:ext>
            </a:extLst>
          </p:cNvPr>
          <p:cNvSpPr txBox="1"/>
          <p:nvPr/>
        </p:nvSpPr>
        <p:spPr>
          <a:xfrm>
            <a:off x="378823" y="5985842"/>
            <a:ext cx="4549945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Sassoon Primary" pitchFamily="50" charset="0"/>
              </a:rPr>
              <a:t>Aroglais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Sassoon Primary" pitchFamily="50" charset="0"/>
              </a:rPr>
              <a:t>f</a:t>
            </a:r>
            <a:r>
              <a:rPr lang="en-GB" sz="3200" dirty="0" err="1">
                <a:latin typeface="Sassoon Primary" pitchFamily="50" charset="0"/>
              </a:rPr>
              <a:t>wgwd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nwy</a:t>
            </a:r>
            <a:r>
              <a:rPr lang="en-GB" sz="3200" dirty="0">
                <a:latin typeface="Sassoon Primary" pitchFamily="50" charset="0"/>
              </a:rPr>
              <a:t>.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51C32C5-5093-0311-3E5F-60948B8AEDFD}"/>
              </a:ext>
            </a:extLst>
          </p:cNvPr>
          <p:cNvCxnSpPr>
            <a:cxnSpLocks/>
          </p:cNvCxnSpPr>
          <p:nvPr/>
        </p:nvCxnSpPr>
        <p:spPr>
          <a:xfrm>
            <a:off x="1045029" y="4589176"/>
            <a:ext cx="1367971" cy="128291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8C5834A-B97B-5B46-57EB-3978C9B1A6AE}"/>
              </a:ext>
            </a:extLst>
          </p:cNvPr>
          <p:cNvSpPr txBox="1"/>
          <p:nvPr/>
        </p:nvSpPr>
        <p:spPr>
          <a:xfrm>
            <a:off x="242030" y="3578192"/>
            <a:ext cx="21709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defRPr/>
            </a:pPr>
            <a:r>
              <a:rPr lang="en-GB" sz="2000" i="1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‘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*TM –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gwrthrych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 y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ferf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. </a:t>
            </a:r>
            <a:r>
              <a:rPr lang="en-GB" sz="1600" dirty="0">
                <a:solidFill>
                  <a:srgbClr val="FF0000"/>
                </a:solidFill>
                <a:latin typeface="Sassoon Primary" pitchFamily="50" charset="0"/>
              </a:rPr>
              <a:t>(</a:t>
            </a:r>
            <a:r>
              <a:rPr lang="en-GB" sz="1600" i="1" dirty="0" err="1">
                <a:solidFill>
                  <a:srgbClr val="FF0000"/>
                </a:solidFill>
                <a:latin typeface="Sassoon Primary" pitchFamily="50" charset="0"/>
              </a:rPr>
              <a:t>mwgwd</a:t>
            </a:r>
            <a:r>
              <a:rPr lang="en-GB" sz="1600" i="1" dirty="0">
                <a:solidFill>
                  <a:srgbClr val="FF000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FF0000"/>
                </a:solidFill>
                <a:latin typeface="Sassoon Primary" pitchFamily="50" charset="0"/>
              </a:rPr>
              <a:t>nwy</a:t>
            </a:r>
            <a:r>
              <a:rPr lang="en-GB" sz="1600" i="1" dirty="0">
                <a:solidFill>
                  <a:srgbClr val="FF0000"/>
                </a:solidFill>
                <a:latin typeface="Sassoon Primary" pitchFamily="50" charset="0"/>
              </a:rPr>
              <a:t>)</a:t>
            </a:r>
            <a:r>
              <a:rPr lang="en-GB" sz="1600" dirty="0">
                <a:solidFill>
                  <a:srgbClr val="FF0000"/>
                </a:solidFill>
                <a:latin typeface="Sassoon Primary" pitchFamily="50" charset="0"/>
              </a:rPr>
              <a:t> </a:t>
            </a:r>
            <a:endParaRPr kumimoji="0" lang="en-GB" sz="16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2831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73D5C6-9620-4C3B-057F-A43872938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3DB879F-05B2-589D-8857-B84D6AA95CFC}"/>
              </a:ext>
            </a:extLst>
          </p:cNvPr>
          <p:cNvSpPr txBox="1"/>
          <p:nvPr/>
        </p:nvSpPr>
        <p:spPr>
          <a:xfrm>
            <a:off x="378823" y="4568534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>
                <a:solidFill>
                  <a:prstClr val="white"/>
                </a:solidFill>
                <a:latin typeface="Sassoon Primary" pitchFamily="50" charset="0"/>
              </a:rPr>
              <a:t>Blas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ais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i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…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4" name="Picture 8" descr="5 Senses Taste Clip Art">
            <a:extLst>
              <a:ext uri="{FF2B5EF4-FFF2-40B4-BE49-F238E27FC236}">
                <a16:creationId xmlns:a16="http://schemas.microsoft.com/office/drawing/2014/main" id="{6FF45893-6E81-B5C7-33B8-C93B9A80D6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71" t="7427" r="25166" b="32140"/>
          <a:stretch/>
        </p:blipFill>
        <p:spPr bwMode="auto">
          <a:xfrm>
            <a:off x="4630606" y="867952"/>
            <a:ext cx="2560674" cy="3351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0926977-E5EE-CF39-5564-5AE4E54724D5}"/>
              </a:ext>
            </a:extLst>
          </p:cNvPr>
          <p:cNvSpPr txBox="1"/>
          <p:nvPr/>
        </p:nvSpPr>
        <p:spPr>
          <a:xfrm>
            <a:off x="378823" y="5985842"/>
            <a:ext cx="3446859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Sassoon Primary" pitchFamily="50" charset="0"/>
              </a:rPr>
              <a:t>Blasais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Sassoon Primary" pitchFamily="50" charset="0"/>
              </a:rPr>
              <a:t>f</a:t>
            </a:r>
            <a:r>
              <a:rPr lang="en-GB" sz="3200" dirty="0" err="1">
                <a:latin typeface="Sassoon Primary" pitchFamily="50" charset="0"/>
              </a:rPr>
              <a:t>wg</a:t>
            </a:r>
            <a:r>
              <a:rPr lang="en-GB" sz="3200" dirty="0">
                <a:latin typeface="Sassoon Primary" pitchFamily="50" charset="0"/>
              </a:rPr>
              <a:t>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BE9543F-30EC-30C4-7114-98EB99353824}"/>
              </a:ext>
            </a:extLst>
          </p:cNvPr>
          <p:cNvCxnSpPr>
            <a:cxnSpLocks/>
          </p:cNvCxnSpPr>
          <p:nvPr/>
        </p:nvCxnSpPr>
        <p:spPr>
          <a:xfrm>
            <a:off x="1045029" y="4589176"/>
            <a:ext cx="1117600" cy="128911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D394AC64-97E0-9F51-65D2-0DD4A22A26E3}"/>
              </a:ext>
            </a:extLst>
          </p:cNvPr>
          <p:cNvSpPr txBox="1"/>
          <p:nvPr/>
        </p:nvSpPr>
        <p:spPr>
          <a:xfrm>
            <a:off x="198487" y="3870969"/>
            <a:ext cx="2170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>
              <a:defRPr/>
            </a:pP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*TM –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gwrthrych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 y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ferf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. </a:t>
            </a:r>
            <a:r>
              <a:rPr lang="en-GB" sz="1600" i="1" dirty="0">
                <a:solidFill>
                  <a:srgbClr val="FF0000"/>
                </a:solidFill>
                <a:latin typeface="Sassoon Primary" pitchFamily="50" charset="0"/>
              </a:rPr>
              <a:t>(</a:t>
            </a:r>
            <a:r>
              <a:rPr lang="en-GB" sz="1600" i="1" dirty="0" err="1">
                <a:solidFill>
                  <a:srgbClr val="FF0000"/>
                </a:solidFill>
                <a:latin typeface="Sassoon Primary" pitchFamily="50" charset="0"/>
              </a:rPr>
              <a:t>mwg</a:t>
            </a:r>
            <a:r>
              <a:rPr lang="en-GB" sz="1600" i="1" dirty="0">
                <a:solidFill>
                  <a:srgbClr val="FF0000"/>
                </a:solidFill>
                <a:latin typeface="Sassoon Primary" pitchFamily="50" charset="0"/>
              </a:rPr>
              <a:t>)</a:t>
            </a:r>
            <a:endParaRPr kumimoji="0" lang="en-GB" sz="1600" i="1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04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062F10-5333-A582-6506-FC817A2F9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5EF867F-3C11-2F96-F54B-7907A6BB22B5}"/>
              </a:ext>
            </a:extLst>
          </p:cNvPr>
          <p:cNvSpPr txBox="1"/>
          <p:nvPr/>
        </p:nvSpPr>
        <p:spPr>
          <a:xfrm>
            <a:off x="563880" y="4237661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 err="1">
                <a:solidFill>
                  <a:prstClr val="white"/>
                </a:solidFill>
                <a:latin typeface="Sassoon Primary" pitchFamily="50" charset="0"/>
              </a:rPr>
              <a:t>Teiml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ais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i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…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3" name="Picture 12" descr="Touch Clipart at GetDrawings | Free download">
            <a:extLst>
              <a:ext uri="{FF2B5EF4-FFF2-40B4-BE49-F238E27FC236}">
                <a16:creationId xmlns:a16="http://schemas.microsoft.com/office/drawing/2014/main" id="{389024BB-3CE1-A60B-2723-E02F6C92D2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7970" y="589811"/>
            <a:ext cx="2566951" cy="3306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348A77-61F2-A742-146E-0B41731810B1}"/>
              </a:ext>
            </a:extLst>
          </p:cNvPr>
          <p:cNvSpPr txBox="1"/>
          <p:nvPr/>
        </p:nvSpPr>
        <p:spPr>
          <a:xfrm>
            <a:off x="378823" y="5985842"/>
            <a:ext cx="6272700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Sassoon Primary" pitchFamily="50" charset="0"/>
              </a:rPr>
              <a:t>Teimlais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Sassoon Primary" pitchFamily="50" charset="0"/>
              </a:rPr>
              <a:t>l</a:t>
            </a:r>
            <a:r>
              <a:rPr lang="en-GB" sz="3200" dirty="0" err="1">
                <a:latin typeface="Sassoon Primary" pitchFamily="50" charset="0"/>
              </a:rPr>
              <a:t>oches</a:t>
            </a:r>
            <a:r>
              <a:rPr lang="en-GB" sz="3200" dirty="0">
                <a:latin typeface="Sassoon Primary" pitchFamily="50" charset="0"/>
              </a:rPr>
              <a:t> Anderson.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A16FFB1-3597-2AFC-8F0E-6AB4F43259AF}"/>
              </a:ext>
            </a:extLst>
          </p:cNvPr>
          <p:cNvCxnSpPr>
            <a:cxnSpLocks/>
          </p:cNvCxnSpPr>
          <p:nvPr/>
        </p:nvCxnSpPr>
        <p:spPr>
          <a:xfrm>
            <a:off x="1045029" y="4589176"/>
            <a:ext cx="1973942" cy="1396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2413AAC4-D365-D877-F459-51A9FBB46080}"/>
              </a:ext>
            </a:extLst>
          </p:cNvPr>
          <p:cNvSpPr txBox="1"/>
          <p:nvPr/>
        </p:nvSpPr>
        <p:spPr>
          <a:xfrm>
            <a:off x="183973" y="3881290"/>
            <a:ext cx="2170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>
              <a:defRPr/>
            </a:pPr>
            <a:r>
              <a:rPr lang="en-GB" sz="2000" i="1" dirty="0">
                <a:solidFill>
                  <a:srgbClr val="FF0000"/>
                </a:solidFill>
                <a:latin typeface="Sassoon Primary" pitchFamily="50" charset="0"/>
              </a:rPr>
              <a:t>*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TM –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gwrthrych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 y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ferf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. </a:t>
            </a:r>
            <a:r>
              <a:rPr lang="en-GB" sz="1600" i="1" dirty="0">
                <a:solidFill>
                  <a:srgbClr val="FF0000"/>
                </a:solidFill>
                <a:latin typeface="Sassoon Primary" pitchFamily="50" charset="0"/>
              </a:rPr>
              <a:t>(lloches)</a:t>
            </a:r>
            <a:endParaRPr kumimoji="0" lang="en-GB" sz="16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445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AECB8-BD8B-F226-6696-2694BE8BAD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0FF97B-275A-AD6B-BC2D-EE294388665A}"/>
              </a:ext>
            </a:extLst>
          </p:cNvPr>
          <p:cNvSpPr txBox="1"/>
          <p:nvPr/>
        </p:nvSpPr>
        <p:spPr>
          <a:xfrm>
            <a:off x="563880" y="-62988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Gweithgaredd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3" name="Picture 6" descr="Human Nose Colorful Line Art Isolated Vector Illustration 24350401 ...">
            <a:extLst>
              <a:ext uri="{FF2B5EF4-FFF2-40B4-BE49-F238E27FC236}">
                <a16:creationId xmlns:a16="http://schemas.microsoft.com/office/drawing/2014/main" id="{9E69AB37-7027-5D6C-4518-C2403B64D8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09" t="10585" r="21791" b="12730"/>
          <a:stretch/>
        </p:blipFill>
        <p:spPr bwMode="auto">
          <a:xfrm>
            <a:off x="1419366" y="911092"/>
            <a:ext cx="1572992" cy="2131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295B9C9-1F66-54A2-F6AE-32549201F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671" y="0"/>
            <a:ext cx="731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438E93-3730-46E8-8904-9CC73FE3E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91922" y="1430610"/>
            <a:ext cx="2608155" cy="1512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24702D5-9B22-868D-C762-D7B7541A5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7836" y="0"/>
            <a:ext cx="731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Download High Quality ear clipart left Transparent PNG Images - Art ...">
            <a:extLst>
              <a:ext uri="{FF2B5EF4-FFF2-40B4-BE49-F238E27FC236}">
                <a16:creationId xmlns:a16="http://schemas.microsoft.com/office/drawing/2014/main" id="{5689DFF7-9FCE-2AB9-E046-77CFB50402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96017" y="706453"/>
            <a:ext cx="1593782" cy="223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361923B-8A95-53BF-97C6-5371A9654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59424" y="-2665476"/>
            <a:ext cx="73152" cy="121889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2" descr="Touch Clipart at GetDrawings | Free download">
            <a:extLst>
              <a:ext uri="{FF2B5EF4-FFF2-40B4-BE49-F238E27FC236}">
                <a16:creationId xmlns:a16="http://schemas.microsoft.com/office/drawing/2014/main" id="{7DAD7F97-50F7-92C2-C7A9-1B3FEB02F1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7136" y="4168642"/>
            <a:ext cx="1834909" cy="236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5 Senses Taste Clip Art">
            <a:extLst>
              <a:ext uri="{FF2B5EF4-FFF2-40B4-BE49-F238E27FC236}">
                <a16:creationId xmlns:a16="http://schemas.microsoft.com/office/drawing/2014/main" id="{C5DCF998-8107-44C1-EC8A-EB7799D3AC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71" t="7427" r="25166" b="32140"/>
          <a:stretch/>
        </p:blipFill>
        <p:spPr bwMode="auto">
          <a:xfrm>
            <a:off x="5196624" y="4325790"/>
            <a:ext cx="1696183" cy="221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Graphic 11" descr="Badge New with solid fill">
            <a:extLst>
              <a:ext uri="{FF2B5EF4-FFF2-40B4-BE49-F238E27FC236}">
                <a16:creationId xmlns:a16="http://schemas.microsoft.com/office/drawing/2014/main" id="{99328685-4FBF-49C7-21B8-AE61AB17243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005422" y="3914661"/>
            <a:ext cx="2752344" cy="2752344"/>
          </a:xfrm>
          <a:prstGeom prst="rect">
            <a:avLst/>
          </a:prstGeom>
        </p:spPr>
      </p:pic>
      <p:pic>
        <p:nvPicPr>
          <p:cNvPr id="14" name="Graphic 13" descr="Dice outline">
            <a:extLst>
              <a:ext uri="{FF2B5EF4-FFF2-40B4-BE49-F238E27FC236}">
                <a16:creationId xmlns:a16="http://schemas.microsoft.com/office/drawing/2014/main" id="{D614A3EC-6936-AF8F-A88D-CE7094FF59E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2194" y="13939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884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742A37-73E3-B6AB-D343-86A089813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882E0F-85D0-87B9-45EA-8DC196FF174D}"/>
              </a:ext>
            </a:extLst>
          </p:cNvPr>
          <p:cNvSpPr txBox="1"/>
          <p:nvPr/>
        </p:nvSpPr>
        <p:spPr>
          <a:xfrm>
            <a:off x="162741" y="782183"/>
            <a:ext cx="2086973" cy="405579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u="sng" dirty="0">
                <a:solidFill>
                  <a:schemeClr val="bg1"/>
                </a:solidFill>
                <a:latin typeface="Sassoon Primary" pitchFamily="50" charset="0"/>
              </a:rPr>
              <a:t>Y </a:t>
            </a:r>
            <a:r>
              <a:rPr lang="en-GB" sz="1600" u="sng" dirty="0" err="1">
                <a:solidFill>
                  <a:schemeClr val="bg1"/>
                </a:solidFill>
                <a:latin typeface="Sassoon Primary" pitchFamily="50" charset="0"/>
              </a:rPr>
              <a:t>Synhwyrau</a:t>
            </a:r>
            <a:endParaRPr lang="en-GB" sz="1600" u="sng" dirty="0">
              <a:solidFill>
                <a:schemeClr val="bg1"/>
              </a:solidFill>
              <a:latin typeface="Sassoon Primary" pitchFamily="50" charset="0"/>
            </a:endParaRPr>
          </a:p>
          <a:p>
            <a:pPr>
              <a:lnSpc>
                <a:spcPct val="250000"/>
              </a:lnSpc>
            </a:pP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Gwelais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…</a:t>
            </a:r>
          </a:p>
          <a:p>
            <a:pPr>
              <a:lnSpc>
                <a:spcPct val="250000"/>
              </a:lnSpc>
            </a:pP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Clywais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…</a:t>
            </a:r>
          </a:p>
          <a:p>
            <a:pPr>
              <a:lnSpc>
                <a:spcPct val="250000"/>
              </a:lnSpc>
            </a:pP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Aroglais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…</a:t>
            </a:r>
          </a:p>
          <a:p>
            <a:pPr>
              <a:lnSpc>
                <a:spcPct val="250000"/>
              </a:lnSpc>
            </a:pP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Blasais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…</a:t>
            </a:r>
          </a:p>
          <a:p>
            <a:pPr>
              <a:lnSpc>
                <a:spcPct val="250000"/>
              </a:lnSpc>
            </a:pP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Teimlais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…</a:t>
            </a:r>
          </a:p>
          <a:p>
            <a:pPr>
              <a:lnSpc>
                <a:spcPct val="250000"/>
              </a:lnSpc>
            </a:pPr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867EC52-2147-37CD-1944-D5FD031BFC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498" y="1510845"/>
            <a:ext cx="313503" cy="18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wnload High Quality ear clipart left Transparent PNG Images - Art ...">
            <a:extLst>
              <a:ext uri="{FF2B5EF4-FFF2-40B4-BE49-F238E27FC236}">
                <a16:creationId xmlns:a16="http://schemas.microsoft.com/office/drawing/2014/main" id="{D8C04A8A-C493-1104-45AA-1F0158112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11" y="1959063"/>
            <a:ext cx="265469" cy="37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uman Nose Colorful Line Art Isolated Vector Illustration 24350401 ...">
            <a:extLst>
              <a:ext uri="{FF2B5EF4-FFF2-40B4-BE49-F238E27FC236}">
                <a16:creationId xmlns:a16="http://schemas.microsoft.com/office/drawing/2014/main" id="{6938F008-BD81-8EBB-CA23-128D61F9EE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09" t="10585" r="21791" b="12730"/>
          <a:stretch/>
        </p:blipFill>
        <p:spPr bwMode="auto">
          <a:xfrm>
            <a:off x="201008" y="2588411"/>
            <a:ext cx="252373" cy="34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5 Senses Taste Clip Art">
            <a:extLst>
              <a:ext uri="{FF2B5EF4-FFF2-40B4-BE49-F238E27FC236}">
                <a16:creationId xmlns:a16="http://schemas.microsoft.com/office/drawing/2014/main" id="{AFD981ED-8298-3C43-2848-BF47B5E0B7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71" t="7427" r="25166" b="32140"/>
          <a:stretch/>
        </p:blipFill>
        <p:spPr bwMode="auto">
          <a:xfrm>
            <a:off x="239498" y="3236618"/>
            <a:ext cx="261222" cy="341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ouch Clipart at GetDrawings | Free download">
            <a:extLst>
              <a:ext uri="{FF2B5EF4-FFF2-40B4-BE49-F238E27FC236}">
                <a16:creationId xmlns:a16="http://schemas.microsoft.com/office/drawing/2014/main" id="{CBE929AC-36AC-F463-489B-140C9524A3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402" y="3826070"/>
            <a:ext cx="265469" cy="341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0116DF-3183-2031-D03C-85ABEFDA1661}"/>
              </a:ext>
            </a:extLst>
          </p:cNvPr>
          <p:cNvSpPr txBox="1"/>
          <p:nvPr/>
        </p:nvSpPr>
        <p:spPr>
          <a:xfrm>
            <a:off x="9344545" y="700717"/>
            <a:ext cx="2684714" cy="600164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>
                <a:solidFill>
                  <a:schemeClr val="bg1"/>
                </a:solidFill>
                <a:latin typeface="Sassoon Primary" pitchFamily="50" charset="0"/>
              </a:rPr>
              <a:t>Her ac </a:t>
            </a:r>
            <a:r>
              <a:rPr lang="en-GB" sz="1600" b="1" u="sng" dirty="0" err="1">
                <a:solidFill>
                  <a:schemeClr val="bg1"/>
                </a:solidFill>
                <a:latin typeface="Sassoon Primary" pitchFamily="50" charset="0"/>
              </a:rPr>
              <a:t>estyniad</a:t>
            </a:r>
            <a:r>
              <a:rPr lang="en-GB" sz="1600" b="1" u="sng" dirty="0">
                <a:solidFill>
                  <a:schemeClr val="bg1"/>
                </a:solidFill>
                <a:latin typeface="Sassoon Primary" pitchFamily="50" charset="0"/>
              </a:rPr>
              <a:t>:</a:t>
            </a:r>
          </a:p>
          <a:p>
            <a:pPr algn="ctr"/>
            <a:endParaRPr lang="en-GB" sz="1600" i="1" dirty="0">
              <a:solidFill>
                <a:srgbClr val="7030A0"/>
              </a:solidFill>
              <a:latin typeface="Sassoon Primary" pitchFamily="50" charset="0"/>
            </a:endParaRPr>
          </a:p>
          <a:p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*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Ydych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chi’n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gallu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ymestyn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eich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brawddegau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? </a:t>
            </a:r>
            <a:endParaRPr lang="en-GB" sz="1600" u="sng" dirty="0">
              <a:solidFill>
                <a:srgbClr val="00B050"/>
              </a:solidFill>
              <a:latin typeface="Sassoon Primary" pitchFamily="50" charset="0"/>
            </a:endParaRPr>
          </a:p>
          <a:p>
            <a:endParaRPr lang="en-GB" sz="1600" u="sng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u="sng" dirty="0" err="1">
                <a:solidFill>
                  <a:schemeClr val="bg1"/>
                </a:solidFill>
                <a:latin typeface="Sassoon Primary" pitchFamily="50" charset="0"/>
              </a:rPr>
              <a:t>Berfau</a:t>
            </a:r>
            <a:r>
              <a:rPr lang="en-GB" sz="1600" u="sng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u="sng" dirty="0" err="1">
                <a:solidFill>
                  <a:schemeClr val="bg1"/>
                </a:solidFill>
                <a:latin typeface="Sassoon Primary" pitchFamily="50" charset="0"/>
              </a:rPr>
              <a:t>defnyddiol</a:t>
            </a:r>
            <a:r>
              <a:rPr lang="en-GB" sz="1600" u="sng" dirty="0">
                <a:solidFill>
                  <a:schemeClr val="bg1"/>
                </a:solidFill>
                <a:latin typeface="Sassoon Primary" pitchFamily="50" charset="0"/>
              </a:rPr>
              <a:t>:</a:t>
            </a:r>
          </a:p>
          <a:p>
            <a:endParaRPr lang="en-GB" sz="1600" u="sng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llosgi</a:t>
            </a:r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		      </a:t>
            </a: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gweiddi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	 </a:t>
            </a:r>
          </a:p>
          <a:p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  </a:t>
            </a: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cwympo</a:t>
            </a:r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hedfan</a:t>
            </a:r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	      	      </a:t>
            </a: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symud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	</a:t>
            </a:r>
          </a:p>
          <a:p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   </a:t>
            </a: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chwilio</a:t>
            </a:r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e.e.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Gwelais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rgbClr val="FF0000"/>
                </a:solidFill>
                <a:latin typeface="Sassoon Primary" pitchFamily="50" charset="0"/>
              </a:rPr>
              <a:t>f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ilwyr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u="sng" dirty="0" err="1">
                <a:solidFill>
                  <a:srgbClr val="00B050"/>
                </a:solidFill>
                <a:latin typeface="Sassoon Primary" pitchFamily="50" charset="0"/>
              </a:rPr>
              <a:t>yn</a:t>
            </a:r>
            <a:r>
              <a:rPr lang="en-GB" sz="1600" u="sng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u="sng" dirty="0" err="1">
                <a:solidFill>
                  <a:srgbClr val="00B050"/>
                </a:solidFill>
                <a:latin typeface="Sassoon Primary" pitchFamily="50" charset="0"/>
              </a:rPr>
              <a:t>chwilio</a:t>
            </a:r>
            <a:r>
              <a:rPr lang="en-GB" sz="1600" u="sng" dirty="0">
                <a:solidFill>
                  <a:srgbClr val="00B050"/>
                </a:solidFill>
                <a:latin typeface="Sassoon Primary" pitchFamily="50" charset="0"/>
              </a:rPr>
              <a:t>.</a:t>
            </a:r>
          </a:p>
          <a:p>
            <a:endParaRPr lang="en-GB" sz="1600" u="sng" dirty="0">
              <a:solidFill>
                <a:srgbClr val="00B050"/>
              </a:solidFill>
              <a:latin typeface="Sassoon Primary" pitchFamily="50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B9DC62-7F2F-83F1-E61A-20C15513C1A1}"/>
              </a:ext>
            </a:extLst>
          </p:cNvPr>
          <p:cNvSpPr txBox="1"/>
          <p:nvPr/>
        </p:nvSpPr>
        <p:spPr>
          <a:xfrm>
            <a:off x="5102942" y="47215"/>
            <a:ext cx="1986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174594-9FBD-B6DB-95DF-96D4031F44D8}"/>
              </a:ext>
            </a:extLst>
          </p:cNvPr>
          <p:cNvSpPr txBox="1"/>
          <p:nvPr/>
        </p:nvSpPr>
        <p:spPr>
          <a:xfrm>
            <a:off x="6393469" y="5268410"/>
            <a:ext cx="2406864" cy="1477328"/>
          </a:xfrm>
          <a:prstGeom prst="rect">
            <a:avLst/>
          </a:prstGeom>
          <a:noFill/>
          <a:ln w="317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solidFill>
                  <a:schemeClr val="bg1"/>
                </a:solidFill>
                <a:latin typeface="Sassoon Primary" pitchFamily="50" charset="0"/>
              </a:rPr>
              <a:t>*</a:t>
            </a:r>
            <a:r>
              <a:rPr lang="en-GB" b="1" u="sng" dirty="0" err="1">
                <a:solidFill>
                  <a:schemeClr val="bg1"/>
                </a:solidFill>
                <a:latin typeface="Sassoon Primary" pitchFamily="50" charset="0"/>
              </a:rPr>
              <a:t>Cofiwch</a:t>
            </a:r>
            <a:r>
              <a:rPr lang="en-GB" b="1" u="sng" dirty="0">
                <a:solidFill>
                  <a:schemeClr val="bg1"/>
                </a:solidFill>
                <a:latin typeface="Sassoon Primary" pitchFamily="50" charset="0"/>
              </a:rPr>
              <a:t>:</a:t>
            </a:r>
          </a:p>
          <a:p>
            <a:endParaRPr lang="en-GB" i="1" dirty="0">
              <a:solidFill>
                <a:srgbClr val="7030A0"/>
              </a:solidFill>
              <a:latin typeface="Sassoon Primary" pitchFamily="50" charset="0"/>
            </a:endParaRP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TM – </a:t>
            </a:r>
            <a:r>
              <a:rPr lang="en-GB" sz="18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gwrthrych</a:t>
            </a:r>
            <a:r>
              <a:rPr lang="en-GB" sz="18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 y </a:t>
            </a:r>
            <a:r>
              <a:rPr lang="en-GB" sz="18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ferf</a:t>
            </a:r>
            <a:r>
              <a:rPr lang="en-GB" sz="18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. </a:t>
            </a:r>
            <a:endParaRPr kumimoji="0" lang="en-GB" sz="18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algn="ctr"/>
            <a:endParaRPr lang="en-GB" dirty="0">
              <a:solidFill>
                <a:schemeClr val="bg1"/>
              </a:solidFill>
              <a:latin typeface="Sassoon Primary" pitchFamily="50" charset="0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7F388C1-B308-CA67-EEBF-59B566FCEE52}"/>
              </a:ext>
            </a:extLst>
          </p:cNvPr>
          <p:cNvCxnSpPr>
            <a:cxnSpLocks/>
          </p:cNvCxnSpPr>
          <p:nvPr/>
        </p:nvCxnSpPr>
        <p:spPr>
          <a:xfrm flipH="1" flipV="1">
            <a:off x="6096000" y="4588966"/>
            <a:ext cx="1086391" cy="62107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5A602E27-F9DA-9D7F-EEAC-65A302A37CE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2" descr="Inflatable Bounce Houses, Water Slide Rentals - Columbia, SC">
            <a:extLst>
              <a:ext uri="{FF2B5EF4-FFF2-40B4-BE49-F238E27FC236}">
                <a16:creationId xmlns:a16="http://schemas.microsoft.com/office/drawing/2014/main" id="{720BCBFC-3CB9-04F3-7239-13EFA56E8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5244" y="1102884"/>
            <a:ext cx="645184" cy="64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0E44B1E-0F98-C71B-938D-D148BF447F8E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1386"/>
          <a:stretch/>
        </p:blipFill>
        <p:spPr>
          <a:xfrm>
            <a:off x="2344933" y="4541593"/>
            <a:ext cx="3504324" cy="130017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F5E8E39-4F69-D467-D62C-51CCBB87845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44933" y="700717"/>
            <a:ext cx="6903802" cy="3888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631959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13891</TotalTime>
  <Words>469</Words>
  <Application>Microsoft Office PowerPoint</Application>
  <PresentationFormat>Widescreen</PresentationFormat>
  <Paragraphs>99</Paragraphs>
  <Slides>20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Aptos</vt:lpstr>
      <vt:lpstr>Arial</vt:lpstr>
      <vt:lpstr>Calibri</vt:lpstr>
      <vt:lpstr>Calibri Light</vt:lpstr>
      <vt:lpstr>Comic Sans MS</vt:lpstr>
      <vt:lpstr>Sassoon Primary</vt:lpstr>
      <vt:lpstr>Twinkl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City &amp; County of Swansea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Wilson</dc:creator>
  <cp:lastModifiedBy>Sarah Powell (0900030)</cp:lastModifiedBy>
  <cp:revision>84</cp:revision>
  <dcterms:created xsi:type="dcterms:W3CDTF">2022-02-04T14:45:38Z</dcterms:created>
  <dcterms:modified xsi:type="dcterms:W3CDTF">2024-11-20T21:58:38Z</dcterms:modified>
</cp:coreProperties>
</file>