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0"/>
  </p:notesMasterIdLst>
  <p:handoutMasterIdLst>
    <p:handoutMasterId r:id="rId11"/>
  </p:handoutMasterIdLst>
  <p:sldIdLst>
    <p:sldId id="257" r:id="rId2"/>
    <p:sldId id="261" r:id="rId3"/>
    <p:sldId id="262" r:id="rId4"/>
    <p:sldId id="263" r:id="rId5"/>
    <p:sldId id="264" r:id="rId6"/>
    <p:sldId id="265" r:id="rId7"/>
    <p:sldId id="266" r:id="rId8"/>
    <p:sldId id="267" r:id="rId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 autoAdjust="0"/>
  </p:normalViewPr>
  <p:slideViewPr>
    <p:cSldViewPr snapToGrid="0">
      <p:cViewPr varScale="1">
        <p:scale>
          <a:sx n="77" d="100"/>
          <a:sy n="77" d="100"/>
        </p:scale>
        <p:origin x="232" y="5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11/16/2023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11/16/2023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C0840E64-78EA-480E-9DFC-F5D183737F14}" type="datetime1">
              <a:rPr lang="en-US" smtClean="0"/>
              <a:t>11/16/2023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F379E8-AC6C-43B9-9222-BDF0AF9336F0}" type="datetime1">
              <a:rPr lang="en-US" smtClean="0"/>
              <a:t>11/16/2023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D329652-6112-4F3D-B614-62B56A045E3D}" type="datetime1">
              <a:rPr lang="en-US" smtClean="0"/>
              <a:t>11/16/2023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64E64D-1B50-4EC0-83A1-DE58B45AB49E}" type="datetime1">
              <a:rPr lang="en-US" smtClean="0"/>
              <a:t>11/16/2023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61A824-A4A3-4BDD-B7F1-293A0EC1EA54}" type="datetime1">
              <a:rPr lang="en-US" smtClean="0"/>
              <a:t>11/16/2023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1B1D06-1BCF-4BCB-9319-09267D16BB9F}" type="datetime1">
              <a:rPr lang="en-US" smtClean="0"/>
              <a:t>11/16/2023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61324-1C8A-40EA-A8C7-BACD05350B74}" type="datetime1">
              <a:rPr lang="en-US" smtClean="0"/>
              <a:t>11/16/2023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5BA78C1D-B8C9-43D1-BED3-AB201E145563}" type="datetime1">
              <a:rPr lang="en-US" smtClean="0"/>
              <a:t>11/16/2023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BFA2D3EE-FBE6-4434-A13B-BD4C1C612D44}" type="datetime1">
              <a:rPr lang="en-US" smtClean="0"/>
              <a:t>11/16/2023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B56802B-70FA-41EA-BEAA-8B64D5BF1424}" type="datetime1">
              <a:rPr lang="en-US" smtClean="0"/>
              <a:t>11/16/2023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2D428-74E3-499E-9255-6C7C463A82F6}" type="datetime1">
              <a:rPr lang="en-US" smtClean="0"/>
              <a:t>11/16/2023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Quarter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11/16/2023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  <p:sldLayoutId id="2147483664" r:id="rId10"/>
    <p:sldLayoutId id="2147483666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sz="4400" dirty="0">
                <a:solidFill>
                  <a:schemeClr val="tx1"/>
                </a:solidFill>
              </a:rPr>
              <a:t>Community Development</a:t>
            </a:r>
            <a:br>
              <a:rPr lang="en-gb" sz="4400" dirty="0">
                <a:solidFill>
                  <a:schemeClr val="tx1"/>
                </a:solidFill>
              </a:rPr>
            </a:br>
            <a:r>
              <a:rPr lang="en-gb" sz="4400" dirty="0">
                <a:solidFill>
                  <a:schemeClr val="tx1"/>
                </a:solidFill>
              </a:rPr>
              <a:t>Young people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 rtlCol="0">
            <a:normAutofit fontScale="77500" lnSpcReduction="20000"/>
          </a:bodyPr>
          <a:lstStyle/>
          <a:p>
            <a:pPr rtl="0"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</a:rPr>
              <a:t>Rebecca Davies</a:t>
            </a:r>
          </a:p>
          <a:p>
            <a:pPr rtl="0"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</a:rPr>
              <a:t>2103819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rtlCol="0">
            <a:normAutofit/>
          </a:bodyPr>
          <a:lstStyle/>
          <a:p>
            <a:pPr algn="ctr" rtl="0"/>
            <a:r>
              <a:rPr lang="en-gb" dirty="0"/>
              <a:t>Introduction</a:t>
            </a:r>
          </a:p>
        </p:txBody>
      </p:sp>
      <p:pic>
        <p:nvPicPr>
          <p:cNvPr id="7" name="Content Placeholder 6" descr="Help with solid fill">
            <a:extLst>
              <a:ext uri="{FF2B5EF4-FFF2-40B4-BE49-F238E27FC236}">
                <a16:creationId xmlns:a16="http://schemas.microsoft.com/office/drawing/2014/main" id="{EFE8400B-1E80-D87C-6546-914512DA54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665316" y="1951885"/>
            <a:ext cx="914400" cy="91440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6CE4173-18D6-6FCB-17A3-92D59962C410}"/>
              </a:ext>
            </a:extLst>
          </p:cNvPr>
          <p:cNvSpPr txBox="1"/>
          <p:nvPr/>
        </p:nvSpPr>
        <p:spPr>
          <a:xfrm>
            <a:off x="3048000" y="2153299"/>
            <a:ext cx="636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Who are young people? (The WHO, 2023)</a:t>
            </a:r>
          </a:p>
        </p:txBody>
      </p:sp>
      <p:pic>
        <p:nvPicPr>
          <p:cNvPr id="10" name="Graphic 9" descr="Aspiration with solid fill">
            <a:extLst>
              <a:ext uri="{FF2B5EF4-FFF2-40B4-BE49-F238E27FC236}">
                <a16:creationId xmlns:a16="http://schemas.microsoft.com/office/drawing/2014/main" id="{D3345DA1-DE21-E42C-3BD1-4E7AEA0802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584960" y="2866285"/>
            <a:ext cx="914400" cy="9144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915993B-69D6-EE9F-3A86-364753D00D4A}"/>
              </a:ext>
            </a:extLst>
          </p:cNvPr>
          <p:cNvSpPr txBox="1"/>
          <p:nvPr/>
        </p:nvSpPr>
        <p:spPr>
          <a:xfrm>
            <a:off x="3048000" y="2969542"/>
            <a:ext cx="5181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Existing communities (</a:t>
            </a:r>
            <a:r>
              <a:rPr lang="en-GB" sz="2000" dirty="0" err="1"/>
              <a:t>Panovska</a:t>
            </a:r>
            <a:r>
              <a:rPr lang="en-GB" sz="2000" dirty="0"/>
              <a:t>-Griffiths et al, 2020)</a:t>
            </a:r>
          </a:p>
        </p:txBody>
      </p:sp>
      <p:pic>
        <p:nvPicPr>
          <p:cNvPr id="13" name="Graphic 12" descr="Plant with solid fill">
            <a:extLst>
              <a:ext uri="{FF2B5EF4-FFF2-40B4-BE49-F238E27FC236}">
                <a16:creationId xmlns:a16="http://schemas.microsoft.com/office/drawing/2014/main" id="{E1661CFF-3200-C381-DC56-646B1CD3B8D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625600" y="3912231"/>
            <a:ext cx="914400" cy="9144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B268638-DA2C-0690-411E-F0EA283022E8}"/>
              </a:ext>
            </a:extLst>
          </p:cNvPr>
          <p:cNvSpPr txBox="1"/>
          <p:nvPr/>
        </p:nvSpPr>
        <p:spPr>
          <a:xfrm>
            <a:off x="3048000" y="4118745"/>
            <a:ext cx="509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Improving sustainability (Percy- Smith and Burns, 2013) </a:t>
            </a:r>
          </a:p>
        </p:txBody>
      </p:sp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7AF32-CEA2-6E04-8CA9-51439566E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inequalities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1B702-A147-FD78-D4BC-E8107DE098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/>
              <a:t>Employment (Peters, </a:t>
            </a:r>
            <a:r>
              <a:rPr lang="en-GB" sz="2800" dirty="0" err="1"/>
              <a:t>Dennerlein</a:t>
            </a:r>
            <a:r>
              <a:rPr lang="en-GB" sz="2800" dirty="0"/>
              <a:t>, Wagner and </a:t>
            </a:r>
            <a:r>
              <a:rPr lang="en-GB" sz="2800" dirty="0" err="1"/>
              <a:t>Soresen</a:t>
            </a:r>
            <a:r>
              <a:rPr lang="en-GB" sz="2800" dirty="0"/>
              <a:t> 2022)</a:t>
            </a:r>
          </a:p>
          <a:p>
            <a:r>
              <a:rPr lang="en-GB" sz="2800" dirty="0"/>
              <a:t>Poor economic prospects (Sawyer, 2021)</a:t>
            </a:r>
          </a:p>
          <a:p>
            <a:r>
              <a:rPr lang="en-GB" sz="2800" dirty="0"/>
              <a:t>Affordable housing (Johnston and </a:t>
            </a:r>
            <a:r>
              <a:rPr lang="en-GB" sz="2800" dirty="0" err="1"/>
              <a:t>Kurzer</a:t>
            </a:r>
            <a:r>
              <a:rPr lang="en-GB" sz="2800" dirty="0"/>
              <a:t>, 2021)</a:t>
            </a:r>
          </a:p>
          <a:p>
            <a:r>
              <a:rPr lang="en-GB" sz="2800" dirty="0"/>
              <a:t>Local council funding implicating socio-inequalities (Erikson and </a:t>
            </a:r>
            <a:r>
              <a:rPr lang="en-GB" sz="2800" dirty="0" err="1"/>
              <a:t>Seland</a:t>
            </a:r>
            <a:r>
              <a:rPr lang="en-GB" sz="2800" dirty="0"/>
              <a:t>, 2020)</a:t>
            </a:r>
          </a:p>
          <a:p>
            <a:r>
              <a:rPr lang="en-GB" sz="2800" dirty="0"/>
              <a:t>Coronavirus (Nicola et al, 2020)</a:t>
            </a:r>
          </a:p>
          <a:p>
            <a:r>
              <a:rPr lang="en-GB" sz="2800" dirty="0"/>
              <a:t>Widening education gap (2020)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A7FCA-E5AB-756D-D38D-E924A555E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11/16/2023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1588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66F26-D5D8-9C4F-4E24-477FFA8CE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inequalities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A17E5-B858-D9E7-5AEF-56E0A55BA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Living in LSOA areas (Crawley, 2020)</a:t>
            </a:r>
          </a:p>
          <a:p>
            <a:r>
              <a:rPr lang="en-GB" sz="3200" dirty="0"/>
              <a:t>Emerging mental health linked to the pandemic (</a:t>
            </a:r>
            <a:r>
              <a:rPr lang="en-GB" sz="3200" dirty="0" err="1"/>
              <a:t>Mckinley</a:t>
            </a:r>
            <a:r>
              <a:rPr lang="en-GB" sz="3200" dirty="0"/>
              <a:t>, 2022)</a:t>
            </a:r>
          </a:p>
          <a:p>
            <a:r>
              <a:rPr lang="en-GB" sz="3200" dirty="0"/>
              <a:t>Minority groups (</a:t>
            </a:r>
            <a:r>
              <a:rPr lang="en-GB" sz="3200" dirty="0" err="1"/>
              <a:t>Mcgowan</a:t>
            </a:r>
            <a:r>
              <a:rPr lang="en-GB" sz="3200" dirty="0"/>
              <a:t>, </a:t>
            </a:r>
            <a:r>
              <a:rPr lang="en-GB" sz="3200" dirty="0" err="1"/>
              <a:t>Lawther</a:t>
            </a:r>
            <a:r>
              <a:rPr lang="en-GB" sz="3200" dirty="0"/>
              <a:t> and Meads, 2021)</a:t>
            </a:r>
          </a:p>
          <a:p>
            <a:r>
              <a:rPr lang="en-GB" sz="3200" dirty="0"/>
              <a:t>Prevalent disorders within this community (</a:t>
            </a:r>
            <a:r>
              <a:rPr lang="en-GB" sz="3200" dirty="0" err="1"/>
              <a:t>Solmi</a:t>
            </a:r>
            <a:r>
              <a:rPr lang="en-GB" sz="3200" dirty="0"/>
              <a:t>, Dawns and Nicholls, 2021)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A3DF7A-A09A-A278-0B88-307AC3DC9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11/16/2023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28168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3CEDDF-1FF3-92D5-034E-F56E12A4E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11/16/2023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724632-9116-343E-586C-107C0F29D994}"/>
              </a:ext>
            </a:extLst>
          </p:cNvPr>
          <p:cNvSpPr txBox="1"/>
          <p:nvPr/>
        </p:nvSpPr>
        <p:spPr>
          <a:xfrm>
            <a:off x="5100320" y="2885440"/>
            <a:ext cx="279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/>
              <a:t>Policies</a:t>
            </a:r>
            <a:r>
              <a:rPr lang="en-GB" dirty="0"/>
              <a:t> 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B7CEF78-ACF1-42CD-6311-3733B8396314}"/>
              </a:ext>
            </a:extLst>
          </p:cNvPr>
          <p:cNvCxnSpPr>
            <a:cxnSpLocks/>
          </p:cNvCxnSpPr>
          <p:nvPr/>
        </p:nvCxnSpPr>
        <p:spPr>
          <a:xfrm flipV="1">
            <a:off x="6779274" y="2219498"/>
            <a:ext cx="535926" cy="5717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12CCA7CC-B2C2-FCE2-A416-8FD842641749}"/>
              </a:ext>
            </a:extLst>
          </p:cNvPr>
          <p:cNvCxnSpPr>
            <a:cxnSpLocks/>
          </p:cNvCxnSpPr>
          <p:nvPr/>
        </p:nvCxnSpPr>
        <p:spPr>
          <a:xfrm flipH="1" flipV="1">
            <a:off x="3582785" y="2505363"/>
            <a:ext cx="1288473" cy="47059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CC739527-5554-A39C-C72F-83208B5C3E6F}"/>
              </a:ext>
            </a:extLst>
          </p:cNvPr>
          <p:cNvCxnSpPr/>
          <p:nvPr/>
        </p:nvCxnSpPr>
        <p:spPr>
          <a:xfrm>
            <a:off x="5752407" y="3674225"/>
            <a:ext cx="0" cy="6317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968A7169-2114-DD14-F46B-CC8F2EE6416F}"/>
              </a:ext>
            </a:extLst>
          </p:cNvPr>
          <p:cNvSpPr txBox="1"/>
          <p:nvPr/>
        </p:nvSpPr>
        <p:spPr>
          <a:xfrm>
            <a:off x="756458" y="1064029"/>
            <a:ext cx="27432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Health and Social care committee report</a:t>
            </a:r>
          </a:p>
          <a:p>
            <a:r>
              <a:rPr lang="en-GB" dirty="0"/>
              <a:t>(Secretary of state for health and social care, 2022)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C29BF3F-6A46-F2B5-7E86-5817C1FEE17A}"/>
              </a:ext>
            </a:extLst>
          </p:cNvPr>
          <p:cNvSpPr txBox="1"/>
          <p:nvPr/>
        </p:nvSpPr>
        <p:spPr>
          <a:xfrm>
            <a:off x="3715789" y="4763193"/>
            <a:ext cx="49045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Wales future generations act 2015 (Welsh Government, 2023)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15A6C25-486B-9216-649B-213613FF7374}"/>
              </a:ext>
            </a:extLst>
          </p:cNvPr>
          <p:cNvSpPr txBox="1"/>
          <p:nvPr/>
        </p:nvSpPr>
        <p:spPr>
          <a:xfrm>
            <a:off x="7631084" y="997527"/>
            <a:ext cx="36742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Equality act 2010 (Department of health, 2010)</a:t>
            </a:r>
          </a:p>
        </p:txBody>
      </p:sp>
    </p:spTree>
    <p:extLst>
      <p:ext uri="{BB962C8B-B14F-4D97-AF65-F5344CB8AC3E}">
        <p14:creationId xmlns:p14="http://schemas.microsoft.com/office/powerpoint/2010/main" val="27524804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A66CC-CA95-2D65-BDBB-DC1ADC00F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Digital tools </a:t>
            </a:r>
          </a:p>
        </p:txBody>
      </p:sp>
      <p:pic>
        <p:nvPicPr>
          <p:cNvPr id="6" name="Content Placeholder 5" descr="Internet with solid fill">
            <a:extLst>
              <a:ext uri="{FF2B5EF4-FFF2-40B4-BE49-F238E27FC236}">
                <a16:creationId xmlns:a16="http://schemas.microsoft.com/office/drawing/2014/main" id="{959562F5-C859-B75A-E4EB-3547949544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4240" y="758292"/>
            <a:ext cx="1198880" cy="119888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DECE24-EB22-0ED9-11F7-614116052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11/16/2023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6A883A-CC3E-B505-F21F-2C1D7983C202}"/>
              </a:ext>
            </a:extLst>
          </p:cNvPr>
          <p:cNvSpPr txBox="1"/>
          <p:nvPr/>
        </p:nvSpPr>
        <p:spPr>
          <a:xfrm>
            <a:off x="904240" y="2119962"/>
            <a:ext cx="1022096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Remote learning/ workplace settings (Dhawan, 2020), (</a:t>
            </a:r>
            <a:r>
              <a:rPr lang="en-GB" sz="2800" dirty="0" err="1"/>
              <a:t>Nikdel</a:t>
            </a:r>
            <a:r>
              <a:rPr lang="en-GB" sz="2800" dirty="0"/>
              <a:t> </a:t>
            </a:r>
            <a:r>
              <a:rPr lang="en-GB" sz="2800" dirty="0" err="1"/>
              <a:t>Teyman</a:t>
            </a:r>
            <a:r>
              <a:rPr lang="en-GB" sz="2800" dirty="0"/>
              <a:t> and </a:t>
            </a:r>
            <a:r>
              <a:rPr lang="en-GB" sz="2800" dirty="0" err="1"/>
              <a:t>Fardin</a:t>
            </a:r>
            <a:r>
              <a:rPr lang="en-GB" sz="2800" dirty="0"/>
              <a:t>, 2020) and (</a:t>
            </a:r>
            <a:r>
              <a:rPr lang="en-GB" sz="2800" dirty="0" err="1"/>
              <a:t>Studente</a:t>
            </a:r>
            <a:r>
              <a:rPr lang="en-GB" sz="2800" dirty="0"/>
              <a:t>, 2021)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Online socialisation (Flannery et al, 2021) and (The Lancet child and adolescent health, 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Online healthcare (Pretorius and Coyle, 2021)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460653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2E837-FE62-9850-81D3-5066043C7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Suggestions for future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9A837-AC00-CE56-CBDA-FCB54CF97D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Hybrid learning (</a:t>
            </a:r>
            <a:r>
              <a:rPr lang="en-GB" sz="2800" dirty="0" err="1"/>
              <a:t>Bockurt</a:t>
            </a:r>
            <a:r>
              <a:rPr lang="en-GB" sz="2800" dirty="0"/>
              <a:t>, 2022)</a:t>
            </a:r>
          </a:p>
          <a:p>
            <a:r>
              <a:rPr lang="en-GB" sz="2800" dirty="0"/>
              <a:t>Flexible working (</a:t>
            </a:r>
            <a:r>
              <a:rPr lang="en-GB" sz="2800" dirty="0" err="1"/>
              <a:t>Raes</a:t>
            </a:r>
            <a:r>
              <a:rPr lang="en-GB" sz="2800" dirty="0"/>
              <a:t>, </a:t>
            </a:r>
            <a:r>
              <a:rPr lang="en-GB" sz="2800" dirty="0" err="1"/>
              <a:t>Detienne</a:t>
            </a:r>
            <a:r>
              <a:rPr lang="en-GB" sz="2800" dirty="0"/>
              <a:t>, </a:t>
            </a:r>
            <a:r>
              <a:rPr lang="en-GB" sz="2800" dirty="0" err="1"/>
              <a:t>Windey</a:t>
            </a:r>
            <a:r>
              <a:rPr lang="en-GB" sz="2800" dirty="0"/>
              <a:t> and </a:t>
            </a:r>
            <a:r>
              <a:rPr lang="en-GB" sz="2800" dirty="0" err="1"/>
              <a:t>Deraepe</a:t>
            </a:r>
            <a:r>
              <a:rPr lang="en-GB" sz="2800" dirty="0"/>
              <a:t>, 2019)</a:t>
            </a:r>
          </a:p>
          <a:p>
            <a:r>
              <a:rPr lang="en-GB" sz="2800" dirty="0"/>
              <a:t>Research into physical activity applications and software</a:t>
            </a:r>
          </a:p>
          <a:p>
            <a:r>
              <a:rPr lang="en-GB" sz="2800" dirty="0"/>
              <a:t>Local council investments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8C0387-7746-7B1D-F6D9-79EA27F62D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11/16/2023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740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EE7BD-19FB-2B7F-2A52-7651B6109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021" y="464682"/>
            <a:ext cx="9695411" cy="643425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D6354-B640-F1D0-838D-EBF05FCFFF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526" y="1108107"/>
            <a:ext cx="10058400" cy="3849624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Blundell, R., Dias, M.C., Joyce, R. and Xu, X. (2020). Covid‐19 and inequalities.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Fiscal Studies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41(2)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Bozkurt, A. (2022). A Retro Perspective on Blended/Hybrid Learning: Systematic Review, Mapping and Visualization of the Scholarly Landscape.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Journal of Interactive Media in Education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202(1).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Crawley, E., Loades, M., Feder, G., Logan, S., Redwood, S. and Macleod, J. (2020). Wider collateral damage to children in the UK because of the social distancing measures designed to reduce the impact of COVID-19 in adults.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BMJ </a:t>
            </a:r>
            <a:r>
              <a:rPr lang="en-US" sz="1800" i="1" dirty="0" err="1">
                <a:effectLst/>
                <a:latin typeface="Times New Roman" panose="02020603050405020304" pitchFamily="18" charset="0"/>
              </a:rPr>
              <a:t>Paediatrics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 Open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4(1).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Department of health (2023).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DEVELOPING WELL -11-19 YEARS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Available at: https://assets.publishing.service.gov.uk/media/5a7c9455e5274a0bb7cb7fde/Developing_Well_-_11_to_19_years.pdf (Accessed 13 Nov. 2023).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Dhawan, S. (2020). Online Learning: A Panacea in the Time of COVID-19 Crisis.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Journal of Educational Technology Systems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49(1).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Eriksen, I.M. and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Seland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I. (2020). Conceptualizing Well-being in Youth: The Potential of Youth Clubs.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YOUNG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29(2).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Flannery, H., Portnoy, S.,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Daniildi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X.,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Gedara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C.K.,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Korchak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G., Lambert, D., McParland, J., Payne, L., Salvo, T., Valentino, C. and Christie, D. (2021). Keeping young people connected during COVID-19: the role of online groups.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Archives of Disease in Childhood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106(8).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Johnston, A. and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Kurzer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P. (2021).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Bricks in the Wall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England: Routledge.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McGowan, V.J., Lowther, H.J. and Meads, C. (2021). Life under COVID-19 for LGBT+ people in the UK: systematic review of UK research on the impact of COVID-19 on sexual and gender minority populations.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BMJ Open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11(7).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McKinlay, A.R., May, T., Dawes, J.,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Fancourt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D. and Burton, A. (2022). ‘You’re just there, alone in your room with your thoughts’: a qualitative study about the psychosocial impact of the COVID-19 pandemic among young people living in the UK.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BMJ Open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12(2).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Nicola, M.,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Alsafi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Z.,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Sohrabi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C.,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Kerwan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A., Al-Jabir, A.,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Iosifidis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C., Agha, M. and Agha, R. (2020). The Socio-Economic Implications of the Coronavirus and COVID-19 Pandemic: A Review.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International Journal of Surgery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78(1).</a:t>
            </a:r>
          </a:p>
          <a:p>
            <a:pPr>
              <a:lnSpc>
                <a:spcPct val="150000"/>
              </a:lnSpc>
            </a:pPr>
            <a:r>
              <a:rPr lang="en-US" sz="1800" dirty="0" err="1">
                <a:effectLst/>
                <a:latin typeface="Times New Roman" panose="02020603050405020304" pitchFamily="18" charset="0"/>
              </a:rPr>
              <a:t>Nikdel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Teymori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A. and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Fardin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M.A. (2020). COVID-19 and Educational Challenges: A Review of the Benefits of Online Education.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Annals of Military and Health Sciences Research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18(3). </a:t>
            </a:r>
          </a:p>
          <a:p>
            <a:pPr>
              <a:lnSpc>
                <a:spcPct val="150000"/>
              </a:lnSpc>
            </a:pPr>
            <a:r>
              <a:rPr lang="en-US" sz="1800" dirty="0" err="1">
                <a:effectLst/>
                <a:latin typeface="Times New Roman" panose="02020603050405020304" pitchFamily="18" charset="0"/>
              </a:rPr>
              <a:t>Panovska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-Griffiths, J., Kerr, C.C., Stuart, R.M., Mistry, D., Klein, D.J., Viner, R.M. and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Bonell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C. (2020). Determining the optimal strategy for reopening schools, the impact of test and trace interventions, and the risk of occurrence of a second COVID-19 epidemic wave in the UK: a modelling study.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The Lancet Child &amp; Adolescent Health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7(11).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Percy-Smith, B. and Burns, D. (2013). Exploring the role of children and young people as agents of change in sustainable community development.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Local Environment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18(3).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Peters, S.E.,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Dennerlein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J.T., Wagner, G.R. and Sorensen, G. (2022). Work and worker health in the post-pandemic world: a public health perspective.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The Lancet Public Health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7(2).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Pretorius, C. and Coyle, D. (2021). Young People’s Use of Digital Tools to Support Their Mental Health During Covid-19 Restrictions.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Frontiers in Digital Health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3(12). </a:t>
            </a:r>
          </a:p>
          <a:p>
            <a:pPr>
              <a:lnSpc>
                <a:spcPct val="150000"/>
              </a:lnSpc>
            </a:pPr>
            <a:r>
              <a:rPr lang="en-US" sz="1800" dirty="0" err="1">
                <a:effectLst/>
                <a:latin typeface="Times New Roman" panose="02020603050405020304" pitchFamily="18" charset="0"/>
              </a:rPr>
              <a:t>Raes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A.,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Detienne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L.,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Windey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I. and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Depaepe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F. (2019). A systematic literature review on synchronous hybrid learning: gaps identified.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Learning Environments Research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23(4).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Sawyer, M. (2021). Economic Policies and the Coronavirus Crisis in the UK.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Review of Political Economy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33(3).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Secretary of State for Health and Social Care (2022).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The Government’s response to the Health and Social Care Committee report: children and young people’s mental health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West Minister: United Kingdom Government.</a:t>
            </a:r>
          </a:p>
          <a:p>
            <a:pPr>
              <a:lnSpc>
                <a:spcPct val="150000"/>
              </a:lnSpc>
            </a:pPr>
            <a:r>
              <a:rPr lang="en-US" sz="1800" dirty="0" err="1">
                <a:effectLst/>
                <a:latin typeface="Times New Roman" panose="02020603050405020304" pitchFamily="18" charset="0"/>
              </a:rPr>
              <a:t>Solmi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F., Downs, J.L. and Nicholls, D.E. (2021). COVID-19 and eating disorders in young people.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The Lancet Child &amp; Adolescent Health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5(5).</a:t>
            </a:r>
          </a:p>
          <a:p>
            <a:pPr>
              <a:lnSpc>
                <a:spcPct val="150000"/>
              </a:lnSpc>
            </a:pPr>
            <a:r>
              <a:rPr lang="en-US" sz="1800" dirty="0" err="1">
                <a:effectLst/>
                <a:latin typeface="Times New Roman" panose="02020603050405020304" pitchFamily="18" charset="0"/>
              </a:rPr>
              <a:t>Studente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S. (2021).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Impact Of Covid-19 On Teaching And Learning In Higher Education.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 South London: Nova Science.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The Lancet Child &amp; Adolescent Health (2018). Growing up in a digital world: benefits and risks.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The Lancet Child &amp; Adolescent Health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, 2(2).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Welsh Government (2023).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The Well-being of Future Generations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Available at: https://www.gov.wales/well-being-of-future-generations-wales. (Accessed on 12/11/23)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</a:rPr>
              <a:t>World Health Organization (2011).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Youth and health risks Report by the Secretariat HEALTH STATUS OF YOUNG PEOPLE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 The World Health </a:t>
            </a:r>
            <a:r>
              <a:rPr lang="en-US" sz="1800" dirty="0" err="1">
                <a:effectLst/>
                <a:latin typeface="Times New Roman" panose="02020603050405020304" pitchFamily="18" charset="0"/>
              </a:rPr>
              <a:t>Organisation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Available at: https://apps.who.int/gb/ebwha/pdf_files/WHA64/A64_25-en.pdf (Accessed 2 Nov. 2023).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9FF1B-7B4A-A70B-37FE-122992BCB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11/16/2023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2706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1799139_TF78438558" id="{0BED6512-3D0D-4F75-AB59-5444160ED234}" vid="{29214CBE-E8BC-4FF0-A7D0-03F1D5557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{E2DAE7FD-E60D-4C9F-8624-EFD3F4E941AB}tf78438558_win32</Template>
  <TotalTime>269</TotalTime>
  <Words>1290</Words>
  <Application>Microsoft Office PowerPoint</Application>
  <PresentationFormat>Widescreen</PresentationFormat>
  <Paragraphs>64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Century Gothic</vt:lpstr>
      <vt:lpstr>Garamond</vt:lpstr>
      <vt:lpstr>Times New Roman</vt:lpstr>
      <vt:lpstr>SavonVTI</vt:lpstr>
      <vt:lpstr>Community Development Young people</vt:lpstr>
      <vt:lpstr>Introduction</vt:lpstr>
      <vt:lpstr>Current inequalities </vt:lpstr>
      <vt:lpstr>Health inequalities </vt:lpstr>
      <vt:lpstr>PowerPoint Presentation</vt:lpstr>
      <vt:lpstr>        Digital tools </vt:lpstr>
      <vt:lpstr>Suggestions for future development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Community Development Young people</dc:title>
  <dc:creator>Rebecca Davies (2103819)</dc:creator>
  <cp:lastModifiedBy>Rebecca Davies (2103819)</cp:lastModifiedBy>
  <cp:revision>2</cp:revision>
  <dcterms:created xsi:type="dcterms:W3CDTF">2023-11-16T14:28:10Z</dcterms:created>
  <dcterms:modified xsi:type="dcterms:W3CDTF">2023-11-16T19:00:47Z</dcterms:modified>
</cp:coreProperties>
</file>