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4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3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9.png"/><Relationship Id="rId6" Type="http://schemas.openxmlformats.org/officeDocument/2006/relationships/image" Target="../media/image8.svg"/><Relationship Id="rId5" Type="http://schemas.openxmlformats.org/officeDocument/2006/relationships/image" Target="../media/image10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4278D9-7E14-476A-9BF7-2E958CA1A44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B87D80A-84C4-4E30-BC2C-A585435DB100}">
      <dgm:prSet custT="1"/>
      <dgm:spPr/>
      <dgm:t>
        <a:bodyPr/>
        <a:lstStyle/>
        <a:p>
          <a:r>
            <a:rPr lang="en-GB" sz="2000" b="1" i="0" dirty="0"/>
            <a:t>Seminar Presentation</a:t>
          </a:r>
          <a:endParaRPr lang="en-US" sz="2000" b="1" i="0" dirty="0"/>
        </a:p>
      </dgm:t>
    </dgm:pt>
    <dgm:pt modelId="{0E372106-7975-41FC-A98A-2ABB40CC6E38}" type="parTrans" cxnId="{DBAB91CB-BEB5-46ED-9795-D56E4C881E60}">
      <dgm:prSet/>
      <dgm:spPr/>
      <dgm:t>
        <a:bodyPr/>
        <a:lstStyle/>
        <a:p>
          <a:endParaRPr lang="en-US"/>
        </a:p>
      </dgm:t>
    </dgm:pt>
    <dgm:pt modelId="{01FFD396-522F-43BF-8153-87A616457B60}" type="sibTrans" cxnId="{DBAB91CB-BEB5-46ED-9795-D56E4C881E60}">
      <dgm:prSet/>
      <dgm:spPr/>
      <dgm:t>
        <a:bodyPr/>
        <a:lstStyle/>
        <a:p>
          <a:endParaRPr lang="en-US"/>
        </a:p>
      </dgm:t>
    </dgm:pt>
    <dgm:pt modelId="{9C5015BB-C1E3-4C81-BD49-33B02C3282F6}">
      <dgm:prSet custT="1"/>
      <dgm:spPr/>
      <dgm:t>
        <a:bodyPr/>
        <a:lstStyle/>
        <a:p>
          <a:r>
            <a:rPr lang="en-GB" sz="1800" b="1" i="1" dirty="0"/>
            <a:t>Explain how to reference within a body of the text and a reference list:</a:t>
          </a:r>
          <a:endParaRPr lang="en-US" sz="1800" dirty="0"/>
        </a:p>
      </dgm:t>
    </dgm:pt>
    <dgm:pt modelId="{C8681325-8B7C-496F-B424-5AC032C0EB09}" type="parTrans" cxnId="{74321EF6-90B1-4CF5-8FC8-1B03B4161354}">
      <dgm:prSet/>
      <dgm:spPr/>
      <dgm:t>
        <a:bodyPr/>
        <a:lstStyle/>
        <a:p>
          <a:endParaRPr lang="en-US"/>
        </a:p>
      </dgm:t>
    </dgm:pt>
    <dgm:pt modelId="{B0C20EEF-2899-4CEA-9A62-D46DBC3D2215}" type="sibTrans" cxnId="{74321EF6-90B1-4CF5-8FC8-1B03B4161354}">
      <dgm:prSet/>
      <dgm:spPr/>
      <dgm:t>
        <a:bodyPr/>
        <a:lstStyle/>
        <a:p>
          <a:endParaRPr lang="en-US"/>
        </a:p>
      </dgm:t>
    </dgm:pt>
    <dgm:pt modelId="{58CF10A4-E40F-4C4B-AB83-7BC640DE1E6C}">
      <dgm:prSet custT="1"/>
      <dgm:spPr/>
      <dgm:t>
        <a:bodyPr/>
        <a:lstStyle/>
        <a:p>
          <a:r>
            <a:rPr lang="en-GB" sz="1800" b="1" i="1" dirty="0"/>
            <a:t>Books, journal articles, government legislation and websites; use examples for each type of reference.</a:t>
          </a:r>
          <a:endParaRPr lang="en-US" sz="1800" dirty="0"/>
        </a:p>
      </dgm:t>
    </dgm:pt>
    <dgm:pt modelId="{055D48CD-7B81-4E9C-B0FF-8FF0B5316FE4}" type="parTrans" cxnId="{4DC8504E-EBFC-4114-B127-43CA254AE51D}">
      <dgm:prSet/>
      <dgm:spPr/>
      <dgm:t>
        <a:bodyPr/>
        <a:lstStyle/>
        <a:p>
          <a:endParaRPr lang="en-US"/>
        </a:p>
      </dgm:t>
    </dgm:pt>
    <dgm:pt modelId="{277BD596-793B-4E1F-89DA-1C1519E55DAC}" type="sibTrans" cxnId="{4DC8504E-EBFC-4114-B127-43CA254AE51D}">
      <dgm:prSet/>
      <dgm:spPr/>
      <dgm:t>
        <a:bodyPr/>
        <a:lstStyle/>
        <a:p>
          <a:endParaRPr lang="en-US"/>
        </a:p>
      </dgm:t>
    </dgm:pt>
    <dgm:pt modelId="{E02FE7C4-427F-46A6-942C-54C6831AE712}" type="pres">
      <dgm:prSet presAssocID="{EE4278D9-7E14-476A-9BF7-2E958CA1A44A}" presName="root" presStyleCnt="0">
        <dgm:presLayoutVars>
          <dgm:dir/>
          <dgm:resizeHandles val="exact"/>
        </dgm:presLayoutVars>
      </dgm:prSet>
      <dgm:spPr/>
    </dgm:pt>
    <dgm:pt modelId="{3184C126-0D78-4AA3-A442-3F3D1996C07E}" type="pres">
      <dgm:prSet presAssocID="{EE4278D9-7E14-476A-9BF7-2E958CA1A44A}" presName="container" presStyleCnt="0">
        <dgm:presLayoutVars>
          <dgm:dir/>
          <dgm:resizeHandles val="exact"/>
        </dgm:presLayoutVars>
      </dgm:prSet>
      <dgm:spPr/>
    </dgm:pt>
    <dgm:pt modelId="{CE450117-D944-42A3-AFD4-DFEDB1EA8E0A}" type="pres">
      <dgm:prSet presAssocID="{0B87D80A-84C4-4E30-BC2C-A585435DB100}" presName="compNode" presStyleCnt="0"/>
      <dgm:spPr/>
    </dgm:pt>
    <dgm:pt modelId="{5C838A6B-01B8-498B-BA23-B40BDCE067D0}" type="pres">
      <dgm:prSet presAssocID="{0B87D80A-84C4-4E30-BC2C-A585435DB100}" presName="iconBgRect" presStyleLbl="bgShp" presStyleIdx="0" presStyleCnt="3"/>
      <dgm:spPr/>
    </dgm:pt>
    <dgm:pt modelId="{D5B20D71-92A0-48A3-841C-ACCCA655E39E}" type="pres">
      <dgm:prSet presAssocID="{0B87D80A-84C4-4E30-BC2C-A585435DB1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3D44A83-B45C-4E1F-B3EB-50FDD7A6CCDC}" type="pres">
      <dgm:prSet presAssocID="{0B87D80A-84C4-4E30-BC2C-A585435DB100}" presName="spaceRect" presStyleCnt="0"/>
      <dgm:spPr/>
    </dgm:pt>
    <dgm:pt modelId="{6CBDC9CC-C2E5-4E3D-8001-19081904AE33}" type="pres">
      <dgm:prSet presAssocID="{0B87D80A-84C4-4E30-BC2C-A585435DB100}" presName="textRect" presStyleLbl="revTx" presStyleIdx="0" presStyleCnt="3">
        <dgm:presLayoutVars>
          <dgm:chMax val="1"/>
          <dgm:chPref val="1"/>
        </dgm:presLayoutVars>
      </dgm:prSet>
      <dgm:spPr/>
    </dgm:pt>
    <dgm:pt modelId="{71BE14C3-C2E6-4117-8260-401C8FC1FED3}" type="pres">
      <dgm:prSet presAssocID="{01FFD396-522F-43BF-8153-87A616457B60}" presName="sibTrans" presStyleLbl="sibTrans2D1" presStyleIdx="0" presStyleCnt="0"/>
      <dgm:spPr/>
    </dgm:pt>
    <dgm:pt modelId="{BADFD6BC-580D-4BED-8CB3-090934B459C0}" type="pres">
      <dgm:prSet presAssocID="{9C5015BB-C1E3-4C81-BD49-33B02C3282F6}" presName="compNode" presStyleCnt="0"/>
      <dgm:spPr/>
    </dgm:pt>
    <dgm:pt modelId="{5F3D8213-C638-482F-83F2-D05B6C2C17F0}" type="pres">
      <dgm:prSet presAssocID="{9C5015BB-C1E3-4C81-BD49-33B02C3282F6}" presName="iconBgRect" presStyleLbl="bgShp" presStyleIdx="1" presStyleCnt="3"/>
      <dgm:spPr/>
    </dgm:pt>
    <dgm:pt modelId="{6EC78AF4-3D76-4DF0-BC90-33FEC81CC2D8}" type="pres">
      <dgm:prSet presAssocID="{9C5015BB-C1E3-4C81-BD49-33B02C3282F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01BAF8F-07CD-4492-B8BC-D403228C4B28}" type="pres">
      <dgm:prSet presAssocID="{9C5015BB-C1E3-4C81-BD49-33B02C3282F6}" presName="spaceRect" presStyleCnt="0"/>
      <dgm:spPr/>
    </dgm:pt>
    <dgm:pt modelId="{38DEA018-5656-40B7-BFF7-D490F6C56EE9}" type="pres">
      <dgm:prSet presAssocID="{9C5015BB-C1E3-4C81-BD49-33B02C3282F6}" presName="textRect" presStyleLbl="revTx" presStyleIdx="1" presStyleCnt="3">
        <dgm:presLayoutVars>
          <dgm:chMax val="1"/>
          <dgm:chPref val="1"/>
        </dgm:presLayoutVars>
      </dgm:prSet>
      <dgm:spPr/>
    </dgm:pt>
    <dgm:pt modelId="{47EE007A-D26D-4462-8357-7E18B98B3E72}" type="pres">
      <dgm:prSet presAssocID="{B0C20EEF-2899-4CEA-9A62-D46DBC3D2215}" presName="sibTrans" presStyleLbl="sibTrans2D1" presStyleIdx="0" presStyleCnt="0"/>
      <dgm:spPr/>
    </dgm:pt>
    <dgm:pt modelId="{F56C0BDC-1525-4315-9E07-1DBB4DCF6D6D}" type="pres">
      <dgm:prSet presAssocID="{58CF10A4-E40F-4C4B-AB83-7BC640DE1E6C}" presName="compNode" presStyleCnt="0"/>
      <dgm:spPr/>
    </dgm:pt>
    <dgm:pt modelId="{8ACCADBA-D6CD-4B41-859F-11CDC973A45B}" type="pres">
      <dgm:prSet presAssocID="{58CF10A4-E40F-4C4B-AB83-7BC640DE1E6C}" presName="iconBgRect" presStyleLbl="bgShp" presStyleIdx="2" presStyleCnt="3"/>
      <dgm:spPr/>
    </dgm:pt>
    <dgm:pt modelId="{A2CEDBE8-FA1D-4937-9A9E-59902BEDE058}" type="pres">
      <dgm:prSet presAssocID="{58CF10A4-E40F-4C4B-AB83-7BC640DE1E6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3C5C164-F7E5-4836-9843-14D3BA022BB6}" type="pres">
      <dgm:prSet presAssocID="{58CF10A4-E40F-4C4B-AB83-7BC640DE1E6C}" presName="spaceRect" presStyleCnt="0"/>
      <dgm:spPr/>
    </dgm:pt>
    <dgm:pt modelId="{BED1B4F5-F62A-400A-A59C-F511B3CBCF71}" type="pres">
      <dgm:prSet presAssocID="{58CF10A4-E40F-4C4B-AB83-7BC640DE1E6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DC8504E-EBFC-4114-B127-43CA254AE51D}" srcId="{EE4278D9-7E14-476A-9BF7-2E958CA1A44A}" destId="{58CF10A4-E40F-4C4B-AB83-7BC640DE1E6C}" srcOrd="2" destOrd="0" parTransId="{055D48CD-7B81-4E9C-B0FF-8FF0B5316FE4}" sibTransId="{277BD596-793B-4E1F-89DA-1C1519E55DAC}"/>
    <dgm:cxn modelId="{C14A5E76-F03E-434A-93F6-91BFE39DE0FA}" type="presOf" srcId="{9C5015BB-C1E3-4C81-BD49-33B02C3282F6}" destId="{38DEA018-5656-40B7-BFF7-D490F6C56EE9}" srcOrd="0" destOrd="0" presId="urn:microsoft.com/office/officeart/2018/2/layout/IconCircleList"/>
    <dgm:cxn modelId="{4F5A68B3-1741-41A8-9D19-437A13318784}" type="presOf" srcId="{B0C20EEF-2899-4CEA-9A62-D46DBC3D2215}" destId="{47EE007A-D26D-4462-8357-7E18B98B3E72}" srcOrd="0" destOrd="0" presId="urn:microsoft.com/office/officeart/2018/2/layout/IconCircleList"/>
    <dgm:cxn modelId="{BA0DF8C2-960A-4525-9A9B-74C70E9C3FF9}" type="presOf" srcId="{01FFD396-522F-43BF-8153-87A616457B60}" destId="{71BE14C3-C2E6-4117-8260-401C8FC1FED3}" srcOrd="0" destOrd="0" presId="urn:microsoft.com/office/officeart/2018/2/layout/IconCircleList"/>
    <dgm:cxn modelId="{DBAB91CB-BEB5-46ED-9795-D56E4C881E60}" srcId="{EE4278D9-7E14-476A-9BF7-2E958CA1A44A}" destId="{0B87D80A-84C4-4E30-BC2C-A585435DB100}" srcOrd="0" destOrd="0" parTransId="{0E372106-7975-41FC-A98A-2ABB40CC6E38}" sibTransId="{01FFD396-522F-43BF-8153-87A616457B60}"/>
    <dgm:cxn modelId="{CD563BD7-238A-4725-A7E0-627E6B9749E3}" type="presOf" srcId="{0B87D80A-84C4-4E30-BC2C-A585435DB100}" destId="{6CBDC9CC-C2E5-4E3D-8001-19081904AE33}" srcOrd="0" destOrd="0" presId="urn:microsoft.com/office/officeart/2018/2/layout/IconCircleList"/>
    <dgm:cxn modelId="{DE01F3EA-A9FD-4DB7-A819-19811ED5C491}" type="presOf" srcId="{EE4278D9-7E14-476A-9BF7-2E958CA1A44A}" destId="{E02FE7C4-427F-46A6-942C-54C6831AE712}" srcOrd="0" destOrd="0" presId="urn:microsoft.com/office/officeart/2018/2/layout/IconCircleList"/>
    <dgm:cxn modelId="{CEE2C7F5-C28F-49A0-A250-D1278587EC04}" type="presOf" srcId="{58CF10A4-E40F-4C4B-AB83-7BC640DE1E6C}" destId="{BED1B4F5-F62A-400A-A59C-F511B3CBCF71}" srcOrd="0" destOrd="0" presId="urn:microsoft.com/office/officeart/2018/2/layout/IconCircleList"/>
    <dgm:cxn modelId="{74321EF6-90B1-4CF5-8FC8-1B03B4161354}" srcId="{EE4278D9-7E14-476A-9BF7-2E958CA1A44A}" destId="{9C5015BB-C1E3-4C81-BD49-33B02C3282F6}" srcOrd="1" destOrd="0" parTransId="{C8681325-8B7C-496F-B424-5AC032C0EB09}" sibTransId="{B0C20EEF-2899-4CEA-9A62-D46DBC3D2215}"/>
    <dgm:cxn modelId="{0B3233F9-BDCC-463A-909E-ECEB1CDBCDF5}" type="presParOf" srcId="{E02FE7C4-427F-46A6-942C-54C6831AE712}" destId="{3184C126-0D78-4AA3-A442-3F3D1996C07E}" srcOrd="0" destOrd="0" presId="urn:microsoft.com/office/officeart/2018/2/layout/IconCircleList"/>
    <dgm:cxn modelId="{2B6C1E3C-CA30-455E-8FAF-6F2488B6B384}" type="presParOf" srcId="{3184C126-0D78-4AA3-A442-3F3D1996C07E}" destId="{CE450117-D944-42A3-AFD4-DFEDB1EA8E0A}" srcOrd="0" destOrd="0" presId="urn:microsoft.com/office/officeart/2018/2/layout/IconCircleList"/>
    <dgm:cxn modelId="{08B611F9-D876-4EB0-A11A-FE5B19DD1A01}" type="presParOf" srcId="{CE450117-D944-42A3-AFD4-DFEDB1EA8E0A}" destId="{5C838A6B-01B8-498B-BA23-B40BDCE067D0}" srcOrd="0" destOrd="0" presId="urn:microsoft.com/office/officeart/2018/2/layout/IconCircleList"/>
    <dgm:cxn modelId="{95848066-DDC3-438B-82ED-943DFE8E453D}" type="presParOf" srcId="{CE450117-D944-42A3-AFD4-DFEDB1EA8E0A}" destId="{D5B20D71-92A0-48A3-841C-ACCCA655E39E}" srcOrd="1" destOrd="0" presId="urn:microsoft.com/office/officeart/2018/2/layout/IconCircleList"/>
    <dgm:cxn modelId="{A495B2B2-FE59-4CCA-A071-CAB61D0418AE}" type="presParOf" srcId="{CE450117-D944-42A3-AFD4-DFEDB1EA8E0A}" destId="{33D44A83-B45C-4E1F-B3EB-50FDD7A6CCDC}" srcOrd="2" destOrd="0" presId="urn:microsoft.com/office/officeart/2018/2/layout/IconCircleList"/>
    <dgm:cxn modelId="{D18FCA48-D681-4ECC-AF99-3C901DDCE596}" type="presParOf" srcId="{CE450117-D944-42A3-AFD4-DFEDB1EA8E0A}" destId="{6CBDC9CC-C2E5-4E3D-8001-19081904AE33}" srcOrd="3" destOrd="0" presId="urn:microsoft.com/office/officeart/2018/2/layout/IconCircleList"/>
    <dgm:cxn modelId="{2FEA6481-EE68-4BF1-89CF-BC9EDBEDDE27}" type="presParOf" srcId="{3184C126-0D78-4AA3-A442-3F3D1996C07E}" destId="{71BE14C3-C2E6-4117-8260-401C8FC1FED3}" srcOrd="1" destOrd="0" presId="urn:microsoft.com/office/officeart/2018/2/layout/IconCircleList"/>
    <dgm:cxn modelId="{B21E06E8-3895-4AD6-9617-FCA90D9C9DA4}" type="presParOf" srcId="{3184C126-0D78-4AA3-A442-3F3D1996C07E}" destId="{BADFD6BC-580D-4BED-8CB3-090934B459C0}" srcOrd="2" destOrd="0" presId="urn:microsoft.com/office/officeart/2018/2/layout/IconCircleList"/>
    <dgm:cxn modelId="{DA41B015-A97E-4F0F-A3E7-1B2239521908}" type="presParOf" srcId="{BADFD6BC-580D-4BED-8CB3-090934B459C0}" destId="{5F3D8213-C638-482F-83F2-D05B6C2C17F0}" srcOrd="0" destOrd="0" presId="urn:microsoft.com/office/officeart/2018/2/layout/IconCircleList"/>
    <dgm:cxn modelId="{A9AC97DF-228B-43FD-A385-623179FC7162}" type="presParOf" srcId="{BADFD6BC-580D-4BED-8CB3-090934B459C0}" destId="{6EC78AF4-3D76-4DF0-BC90-33FEC81CC2D8}" srcOrd="1" destOrd="0" presId="urn:microsoft.com/office/officeart/2018/2/layout/IconCircleList"/>
    <dgm:cxn modelId="{7AA2E299-894E-436E-BC94-A9D1CB4D0506}" type="presParOf" srcId="{BADFD6BC-580D-4BED-8CB3-090934B459C0}" destId="{301BAF8F-07CD-4492-B8BC-D403228C4B28}" srcOrd="2" destOrd="0" presId="urn:microsoft.com/office/officeart/2018/2/layout/IconCircleList"/>
    <dgm:cxn modelId="{F2C3C408-E459-467E-BAC2-700B8C96E19A}" type="presParOf" srcId="{BADFD6BC-580D-4BED-8CB3-090934B459C0}" destId="{38DEA018-5656-40B7-BFF7-D490F6C56EE9}" srcOrd="3" destOrd="0" presId="urn:microsoft.com/office/officeart/2018/2/layout/IconCircleList"/>
    <dgm:cxn modelId="{85371E34-5DCE-40B0-94D2-4FF1CAA1C8DC}" type="presParOf" srcId="{3184C126-0D78-4AA3-A442-3F3D1996C07E}" destId="{47EE007A-D26D-4462-8357-7E18B98B3E72}" srcOrd="3" destOrd="0" presId="urn:microsoft.com/office/officeart/2018/2/layout/IconCircleList"/>
    <dgm:cxn modelId="{3420F77E-C452-488C-A410-FB974537DBCC}" type="presParOf" srcId="{3184C126-0D78-4AA3-A442-3F3D1996C07E}" destId="{F56C0BDC-1525-4315-9E07-1DBB4DCF6D6D}" srcOrd="4" destOrd="0" presId="urn:microsoft.com/office/officeart/2018/2/layout/IconCircleList"/>
    <dgm:cxn modelId="{C1656E74-E403-406D-A133-7C640C8AFF64}" type="presParOf" srcId="{F56C0BDC-1525-4315-9E07-1DBB4DCF6D6D}" destId="{8ACCADBA-D6CD-4B41-859F-11CDC973A45B}" srcOrd="0" destOrd="0" presId="urn:microsoft.com/office/officeart/2018/2/layout/IconCircleList"/>
    <dgm:cxn modelId="{2F16A67E-3CD4-452B-8685-9E222D584216}" type="presParOf" srcId="{F56C0BDC-1525-4315-9E07-1DBB4DCF6D6D}" destId="{A2CEDBE8-FA1D-4937-9A9E-59902BEDE058}" srcOrd="1" destOrd="0" presId="urn:microsoft.com/office/officeart/2018/2/layout/IconCircleList"/>
    <dgm:cxn modelId="{C60D6277-3B86-4771-A20B-571A1673899C}" type="presParOf" srcId="{F56C0BDC-1525-4315-9E07-1DBB4DCF6D6D}" destId="{C3C5C164-F7E5-4836-9843-14D3BA022BB6}" srcOrd="2" destOrd="0" presId="urn:microsoft.com/office/officeart/2018/2/layout/IconCircleList"/>
    <dgm:cxn modelId="{31849BC6-D57E-463F-B01E-1E95B36A2808}" type="presParOf" srcId="{F56C0BDC-1525-4315-9E07-1DBB4DCF6D6D}" destId="{BED1B4F5-F62A-400A-A59C-F511B3CBCF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38A6B-01B8-498B-BA23-B40BDCE067D0}">
      <dsp:nvSpPr>
        <dsp:cNvPr id="0" name=""/>
        <dsp:cNvSpPr/>
      </dsp:nvSpPr>
      <dsp:spPr>
        <a:xfrm>
          <a:off x="173481" y="1216092"/>
          <a:ext cx="907914" cy="9079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20D71-92A0-48A3-841C-ACCCA655E39E}">
      <dsp:nvSpPr>
        <dsp:cNvPr id="0" name=""/>
        <dsp:cNvSpPr/>
      </dsp:nvSpPr>
      <dsp:spPr>
        <a:xfrm>
          <a:off x="364143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DC9CC-C2E5-4E3D-8001-19081904AE33}">
      <dsp:nvSpPr>
        <dsp:cNvPr id="0" name=""/>
        <dsp:cNvSpPr/>
      </dsp:nvSpPr>
      <dsp:spPr>
        <a:xfrm>
          <a:off x="1275948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Seminar Presentation</a:t>
          </a:r>
          <a:endParaRPr lang="en-US" sz="2000" b="1" i="0" kern="1200" dirty="0"/>
        </a:p>
      </dsp:txBody>
      <dsp:txXfrm>
        <a:off x="1275948" y="1216092"/>
        <a:ext cx="2140082" cy="907914"/>
      </dsp:txXfrm>
    </dsp:sp>
    <dsp:sp modelId="{5F3D8213-C638-482F-83F2-D05B6C2C17F0}">
      <dsp:nvSpPr>
        <dsp:cNvPr id="0" name=""/>
        <dsp:cNvSpPr/>
      </dsp:nvSpPr>
      <dsp:spPr>
        <a:xfrm>
          <a:off x="3788925" y="1216092"/>
          <a:ext cx="907914" cy="90791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C78AF4-3D76-4DF0-BC90-33FEC81CC2D8}">
      <dsp:nvSpPr>
        <dsp:cNvPr id="0" name=""/>
        <dsp:cNvSpPr/>
      </dsp:nvSpPr>
      <dsp:spPr>
        <a:xfrm>
          <a:off x="3979586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DEA018-5656-40B7-BFF7-D490F6C56EE9}">
      <dsp:nvSpPr>
        <dsp:cNvPr id="0" name=""/>
        <dsp:cNvSpPr/>
      </dsp:nvSpPr>
      <dsp:spPr>
        <a:xfrm>
          <a:off x="4891392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Explain how to reference within a body of the text and a reference list:</a:t>
          </a:r>
          <a:endParaRPr lang="en-US" sz="1800" kern="1200" dirty="0"/>
        </a:p>
      </dsp:txBody>
      <dsp:txXfrm>
        <a:off x="4891392" y="1216092"/>
        <a:ext cx="2140082" cy="907914"/>
      </dsp:txXfrm>
    </dsp:sp>
    <dsp:sp modelId="{8ACCADBA-D6CD-4B41-859F-11CDC973A45B}">
      <dsp:nvSpPr>
        <dsp:cNvPr id="0" name=""/>
        <dsp:cNvSpPr/>
      </dsp:nvSpPr>
      <dsp:spPr>
        <a:xfrm>
          <a:off x="7404368" y="1216092"/>
          <a:ext cx="907914" cy="90791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CEDBE8-FA1D-4937-9A9E-59902BEDE058}">
      <dsp:nvSpPr>
        <dsp:cNvPr id="0" name=""/>
        <dsp:cNvSpPr/>
      </dsp:nvSpPr>
      <dsp:spPr>
        <a:xfrm>
          <a:off x="7595030" y="1406754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1B4F5-F62A-400A-A59C-F511B3CBCF71}">
      <dsp:nvSpPr>
        <dsp:cNvPr id="0" name=""/>
        <dsp:cNvSpPr/>
      </dsp:nvSpPr>
      <dsp:spPr>
        <a:xfrm>
          <a:off x="8506835" y="1216092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/>
            <a:t>Books, journal articles, government legislation and websites; use examples for each type of reference.</a:t>
          </a:r>
          <a:endParaRPr lang="en-US" sz="1800" kern="1200" dirty="0"/>
        </a:p>
      </dsp:txBody>
      <dsp:txXfrm>
        <a:off x="8506835" y="1216092"/>
        <a:ext cx="2140082" cy="907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86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7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888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4287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225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492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672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33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081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438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42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75161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203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837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4674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788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15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3448A-AF19-44DE-B1BC-987C17884944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551B9-6943-437F-8C79-99C071BA78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490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770CA6A-B3B0-4826-A91F-B2B1F8922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C5573A-A4CA-4CED-A35B-1169571D52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6028" y="965200"/>
            <a:ext cx="6170943" cy="4329641"/>
          </a:xfrm>
        </p:spPr>
        <p:txBody>
          <a:bodyPr anchor="ctr">
            <a:normAutofit/>
          </a:bodyPr>
          <a:lstStyle/>
          <a:p>
            <a:r>
              <a:rPr lang="en-GB" sz="5400" b="1" dirty="0"/>
              <a:t>ECGE4001Q- Assignment 2 </a:t>
            </a:r>
            <a:endParaRPr lang="en-GB" sz="5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C9F8A-5FDB-4EF3-A271-CF0484DDF3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965200"/>
            <a:ext cx="3367361" cy="4329641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Name: Megan Thomas</a:t>
            </a:r>
          </a:p>
          <a:p>
            <a:pPr algn="r"/>
            <a:r>
              <a:rPr lang="en-GB" dirty="0"/>
              <a:t>Student number: 1911018</a:t>
            </a:r>
          </a:p>
          <a:p>
            <a:pPr algn="r"/>
            <a:r>
              <a:rPr lang="en-GB" dirty="0"/>
              <a:t>Module number: ECGE4001Q</a:t>
            </a:r>
          </a:p>
          <a:p>
            <a:pPr algn="r"/>
            <a:r>
              <a:rPr lang="en-GB" dirty="0"/>
              <a:t>Lecturer: Dr Caroline Lohmann-Hancock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FE641DB-A503-41DE-ACA6-36B41C6C2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62126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0CE42A09-4F29-4DF7-BE2A-F91C882A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801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AEB26F-5E26-4759-82A1-E4F800466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5DD79F-4366-4F78-81F8-886DD4447C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4661A9D-3934-4A88-B119-86C5B622C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DF1E4B-335D-4A9B-8A1E-F14BA577C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Question 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81752-8376-4DF0-B584-368645D2AD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685587"/>
              </p:ext>
            </p:extLst>
          </p:nvPr>
        </p:nvGraphicFramePr>
        <p:xfrm>
          <a:off x="685800" y="2878138"/>
          <a:ext cx="10820400" cy="3340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99005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236C0-99F7-4347-A2AB-DFFC463FA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dirty="0"/>
              <a:t>Introduction to referencing/Plagiarism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4B3CC-ACE8-418A-8D7A-DB8EF753C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542" y="3092394"/>
            <a:ext cx="5816600" cy="2228455"/>
          </a:xfrm>
        </p:spPr>
        <p:txBody>
          <a:bodyPr>
            <a:normAutofit/>
          </a:bodyPr>
          <a:lstStyle/>
          <a:p>
            <a:r>
              <a:rPr lang="en-GB" dirty="0"/>
              <a:t>Referencing- the most vital piece to always remember in your work</a:t>
            </a:r>
          </a:p>
          <a:p>
            <a:r>
              <a:rPr lang="en-GB" dirty="0"/>
              <a:t>If Referencing isn’t done correctly, </a:t>
            </a:r>
            <a:r>
              <a:rPr lang="en-GB" b="1" dirty="0">
                <a:solidFill>
                  <a:srgbClr val="FF0000"/>
                </a:solidFill>
              </a:rPr>
              <a:t>PLAGIARISM</a:t>
            </a:r>
            <a:r>
              <a:rPr lang="en-GB" dirty="0"/>
              <a:t> OCCURS! this is when you create a piece of someone else’s work and trying to make it your own piece.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Image result for plagiarism">
            <a:extLst>
              <a:ext uri="{FF2B5EF4-FFF2-40B4-BE49-F238E27FC236}">
                <a16:creationId xmlns:a16="http://schemas.microsoft.com/office/drawing/2014/main" id="{ADDC490E-FC39-45B5-A945-0847F168D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5000" y="3019092"/>
            <a:ext cx="4521200" cy="2375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3C241B-C142-462F-A5A8-8557B325859B}"/>
              </a:ext>
            </a:extLst>
          </p:cNvPr>
          <p:cNvSpPr txBox="1"/>
          <p:nvPr/>
        </p:nvSpPr>
        <p:spPr>
          <a:xfrm>
            <a:off x="9245600" y="6171177"/>
            <a:ext cx="5314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PrePost</a:t>
            </a:r>
            <a:r>
              <a:rPr lang="en-GB" dirty="0"/>
              <a:t> SEO, 2020)</a:t>
            </a:r>
          </a:p>
        </p:txBody>
      </p:sp>
    </p:spTree>
    <p:extLst>
      <p:ext uri="{BB962C8B-B14F-4D97-AF65-F5344CB8AC3E}">
        <p14:creationId xmlns:p14="http://schemas.microsoft.com/office/powerpoint/2010/main" val="3476294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BEC30-049C-4E99-BE4A-9BC13DA62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How to avoid Plagiarism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AF91A-82B6-4F2E-AA5F-C8E887BC45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40335"/>
            <a:ext cx="10820400" cy="2606040"/>
          </a:xfrm>
        </p:spPr>
        <p:txBody>
          <a:bodyPr/>
          <a:lstStyle/>
          <a:p>
            <a:r>
              <a:rPr lang="en-GB" dirty="0"/>
              <a:t>Understand what involves plagiarism </a:t>
            </a:r>
          </a:p>
          <a:p>
            <a:r>
              <a:rPr lang="en-GB" dirty="0"/>
              <a:t>Understand the context of what you are writing </a:t>
            </a:r>
          </a:p>
          <a:p>
            <a:r>
              <a:rPr lang="en-GB" dirty="0"/>
              <a:t>Manage citations </a:t>
            </a:r>
          </a:p>
          <a:p>
            <a:r>
              <a:rPr lang="en-GB" dirty="0"/>
              <a:t>Quote </a:t>
            </a:r>
          </a:p>
          <a:p>
            <a:r>
              <a:rPr lang="en-GB" dirty="0"/>
              <a:t>Difference in what needs to be referenced and what doesn’t</a:t>
            </a:r>
          </a:p>
          <a:p>
            <a:r>
              <a:rPr lang="en-GB" dirty="0"/>
              <a:t>Must always include a bibliography/reference list at end  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E14E16-4E45-483E-A195-9238CE2EC466}"/>
              </a:ext>
            </a:extLst>
          </p:cNvPr>
          <p:cNvSpPr txBox="1"/>
          <p:nvPr/>
        </p:nvSpPr>
        <p:spPr>
          <a:xfrm>
            <a:off x="9144000" y="6361043"/>
            <a:ext cx="3594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(Enago Academy,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407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C7C2-79D8-43AC-995E-C75CCDA63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125387"/>
          </a:xfrm>
        </p:spPr>
        <p:txBody>
          <a:bodyPr/>
          <a:lstStyle/>
          <a:p>
            <a:r>
              <a:rPr lang="en-GB" u="sng" dirty="0"/>
              <a:t>In text citations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CB50A-3C50-43FF-8158-2661F0747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89760"/>
            <a:ext cx="10820400" cy="4024125"/>
          </a:xfrm>
        </p:spPr>
        <p:txBody>
          <a:bodyPr/>
          <a:lstStyle/>
          <a:p>
            <a:r>
              <a:rPr lang="en-GB" dirty="0"/>
              <a:t>All information from a source must be referenced if mentioned in the text of your assignment</a:t>
            </a:r>
          </a:p>
          <a:p>
            <a:r>
              <a:rPr lang="en-GB" dirty="0"/>
              <a:t>It is to indicate a source you have used- it must also link with the reference page at the end of your work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Example;</a:t>
            </a:r>
          </a:p>
          <a:p>
            <a:pPr marL="0" indent="0">
              <a:buNone/>
            </a:pPr>
            <a:r>
              <a:rPr lang="en-GB" dirty="0"/>
              <a:t>that women have to think about men too, they cannot just think by their individual self (Woolf 1928)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783476-EA32-4EBE-B187-6207D0ED0E87}"/>
              </a:ext>
            </a:extLst>
          </p:cNvPr>
          <p:cNvCxnSpPr/>
          <p:nvPr/>
        </p:nvCxnSpPr>
        <p:spPr>
          <a:xfrm flipH="1" flipV="1">
            <a:off x="4147930" y="4996070"/>
            <a:ext cx="2809461" cy="13119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6C9EF6A2-1DB8-4423-8BE4-07369849133D}"/>
              </a:ext>
            </a:extLst>
          </p:cNvPr>
          <p:cNvSpPr/>
          <p:nvPr/>
        </p:nvSpPr>
        <p:spPr>
          <a:xfrm>
            <a:off x="8858972" y="6488668"/>
            <a:ext cx="33330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(Libraryguides.vu.edu.au,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15188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C66AD-B555-468C-A1C5-3360A5B29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1618" y="168025"/>
            <a:ext cx="8610600" cy="1293028"/>
          </a:xfrm>
        </p:spPr>
        <p:txBody>
          <a:bodyPr/>
          <a:lstStyle/>
          <a:p>
            <a:r>
              <a:rPr lang="en-GB" u="sng" dirty="0"/>
              <a:t>Journal Articles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5AB1F-396C-4B58-B7C5-FDB4BC3BE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2330" y="2386716"/>
            <a:ext cx="10820400" cy="1042284"/>
          </a:xfrm>
        </p:spPr>
        <p:txBody>
          <a:bodyPr/>
          <a:lstStyle/>
          <a:p>
            <a:r>
              <a:rPr lang="en-GB" dirty="0"/>
              <a:t>AUTHOR(S) (Year) Title of article. </a:t>
            </a:r>
            <a:r>
              <a:rPr lang="en-GB" i="1" dirty="0"/>
              <a:t>Title of journal</a:t>
            </a:r>
            <a:r>
              <a:rPr lang="en-GB" dirty="0"/>
              <a:t>, Vol number. (Part no./Issue/Month), Pages, use p. or pp.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AF0D69-3E4E-435F-B745-440143519048}"/>
              </a:ext>
            </a:extLst>
          </p:cNvPr>
          <p:cNvSpPr txBox="1"/>
          <p:nvPr/>
        </p:nvSpPr>
        <p:spPr>
          <a:xfrm>
            <a:off x="675860" y="1461053"/>
            <a:ext cx="68646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is how you would set out your </a:t>
            </a:r>
            <a:r>
              <a:rPr lang="en-GB" sz="2000" dirty="0">
                <a:solidFill>
                  <a:srgbClr val="FF0000"/>
                </a:solidFill>
              </a:rPr>
              <a:t>Journal article;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BBBEEE-C8B5-437B-A1C5-B14B1D78C54F}"/>
              </a:ext>
            </a:extLst>
          </p:cNvPr>
          <p:cNvSpPr txBox="1"/>
          <p:nvPr/>
        </p:nvSpPr>
        <p:spPr>
          <a:xfrm>
            <a:off x="892866" y="3492888"/>
            <a:ext cx="64140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If they are only </a:t>
            </a:r>
            <a:r>
              <a:rPr lang="en-GB" sz="2000" dirty="0">
                <a:solidFill>
                  <a:srgbClr val="FF0000"/>
                </a:solidFill>
              </a:rPr>
              <a:t>available online </a:t>
            </a:r>
            <a:r>
              <a:rPr lang="en-GB" sz="2000" dirty="0"/>
              <a:t>you would only;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8F0F10-39FD-474D-AF90-BFD32F3A3745}"/>
              </a:ext>
            </a:extLst>
          </p:cNvPr>
          <p:cNvSpPr txBox="1"/>
          <p:nvPr/>
        </p:nvSpPr>
        <p:spPr>
          <a:xfrm>
            <a:off x="1252330" y="4291284"/>
            <a:ext cx="94686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AUTHOR(S) (date) Title of article. </a:t>
            </a:r>
            <a:r>
              <a:rPr lang="en-GB" sz="2000" i="1" dirty="0"/>
              <a:t>Title of journal</a:t>
            </a:r>
            <a:r>
              <a:rPr lang="en-GB" sz="2000" dirty="0"/>
              <a:t>. [Online] Vol number (Part no./Issue/Month). </a:t>
            </a:r>
            <a:r>
              <a:rPr lang="en-GB" sz="2000" dirty="0">
                <a:solidFill>
                  <a:srgbClr val="FF0000"/>
                </a:solidFill>
              </a:rPr>
              <a:t>Available from: DOI or web address [Accessed date].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69CE54-DFAC-4D71-8A22-D5D902E0334B}"/>
              </a:ext>
            </a:extLst>
          </p:cNvPr>
          <p:cNvSpPr/>
          <p:nvPr/>
        </p:nvSpPr>
        <p:spPr>
          <a:xfrm>
            <a:off x="9779032" y="6488668"/>
            <a:ext cx="24129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595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EF51B-3767-4E7C-90FE-36EA71F40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3165" y="0"/>
            <a:ext cx="8610600" cy="1293028"/>
          </a:xfrm>
        </p:spPr>
        <p:txBody>
          <a:bodyPr/>
          <a:lstStyle/>
          <a:p>
            <a:r>
              <a:rPr lang="en-GB" u="sng" dirty="0"/>
              <a:t>Government 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96AE2-E3AE-42C8-B4BA-E04995225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321" y="1664473"/>
            <a:ext cx="10820400" cy="489535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400" dirty="0"/>
              <a:t>To reference a piece of legislation from government you should;</a:t>
            </a:r>
          </a:p>
          <a:p>
            <a:endParaRPr lang="en-GB" sz="3400" dirty="0"/>
          </a:p>
          <a:p>
            <a:r>
              <a:rPr lang="en-GB" sz="3400" dirty="0"/>
              <a:t>The title of the act- This includes year and chapter </a:t>
            </a:r>
          </a:p>
          <a:p>
            <a:r>
              <a:rPr lang="en-GB" sz="3400" dirty="0"/>
              <a:t>Country </a:t>
            </a:r>
          </a:p>
          <a:p>
            <a:r>
              <a:rPr lang="en-GB" sz="3400" dirty="0"/>
              <a:t>URL</a:t>
            </a:r>
          </a:p>
          <a:p>
            <a:r>
              <a:rPr lang="en-GB" sz="3400" dirty="0"/>
              <a:t>Accessed date </a:t>
            </a:r>
          </a:p>
          <a:p>
            <a:endParaRPr lang="en-GB" sz="3400" dirty="0"/>
          </a:p>
          <a:p>
            <a:pPr marL="0" indent="0">
              <a:buNone/>
            </a:pPr>
            <a:r>
              <a:rPr lang="en-GB" sz="3400" dirty="0">
                <a:solidFill>
                  <a:srgbClr val="FF0000"/>
                </a:solidFill>
              </a:rPr>
              <a:t>Example;</a:t>
            </a:r>
          </a:p>
          <a:p>
            <a:pPr marL="0" indent="0">
              <a:buNone/>
            </a:pPr>
            <a:r>
              <a:rPr lang="en-GB" sz="3400" i="1" dirty="0"/>
              <a:t>Health and Social Care Act 2012, c.7</a:t>
            </a:r>
            <a:r>
              <a:rPr lang="en-GB" sz="3400" dirty="0"/>
              <a:t>. Available at: http://www.legislation.gov.uk/ukpga/2012/7/contents/enacted (Accessed: 20 January 2020).</a:t>
            </a:r>
            <a:endParaRPr lang="en-GB" sz="3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>
                <a:solidFill>
                  <a:srgbClr val="FF0000"/>
                </a:solidFill>
              </a:rPr>
              <a:t>In text;</a:t>
            </a:r>
            <a:r>
              <a:rPr lang="en-GB" sz="3400" dirty="0"/>
              <a:t> </a:t>
            </a:r>
          </a:p>
          <a:p>
            <a:pPr marL="0" indent="0">
              <a:buNone/>
            </a:pPr>
            <a:r>
              <a:rPr lang="en-GB" sz="3400" dirty="0"/>
              <a:t>(</a:t>
            </a:r>
            <a:r>
              <a:rPr lang="en-GB" sz="3400" i="1" dirty="0"/>
              <a:t>Health and Social Care Act 2012</a:t>
            </a:r>
            <a:r>
              <a:rPr lang="en-GB" sz="3400" dirty="0"/>
              <a:t>)</a:t>
            </a:r>
          </a:p>
          <a:p>
            <a:pPr marL="0" indent="0">
              <a:buNone/>
            </a:pPr>
            <a:br>
              <a:rPr lang="en-GB" sz="1600" dirty="0"/>
            </a:b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54981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EFB7C-F6AD-4A62-A58A-FA2202EAA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-7199"/>
            <a:ext cx="8610600" cy="1293028"/>
          </a:xfrm>
        </p:spPr>
        <p:txBody>
          <a:bodyPr/>
          <a:lstStyle/>
          <a:p>
            <a:r>
              <a:rPr lang="en-GB" u="sng" dirty="0"/>
              <a:t>Websites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11426-CD9E-4C2C-802E-FA39E3FE84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039" y="1416937"/>
            <a:ext cx="4933122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must state </a:t>
            </a:r>
            <a:r>
              <a:rPr lang="en-GB" dirty="0">
                <a:solidFill>
                  <a:srgbClr val="FF0000"/>
                </a:solidFill>
              </a:rPr>
              <a:t>in your text citation;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Name of the author or if not;</a:t>
            </a:r>
          </a:p>
          <a:p>
            <a:r>
              <a:rPr lang="en-GB" dirty="0"/>
              <a:t>Organisation responsible for the information/site</a:t>
            </a:r>
          </a:p>
          <a:p>
            <a:r>
              <a:rPr lang="en-GB" dirty="0"/>
              <a:t>Date it was created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E649FA-B357-47DC-AA6D-F51D3AEBD949}"/>
              </a:ext>
            </a:extLst>
          </p:cNvPr>
          <p:cNvSpPr txBox="1"/>
          <p:nvPr/>
        </p:nvSpPr>
        <p:spPr>
          <a:xfrm>
            <a:off x="429039" y="4750102"/>
            <a:ext cx="3594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/>
              <a:t>(Nationalgeographic.com, 2020)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F58844-1710-4065-9590-FA0D64939AAC}"/>
              </a:ext>
            </a:extLst>
          </p:cNvPr>
          <p:cNvCxnSpPr>
            <a:cxnSpLocks/>
          </p:cNvCxnSpPr>
          <p:nvPr/>
        </p:nvCxnSpPr>
        <p:spPr>
          <a:xfrm>
            <a:off x="5910469" y="1126436"/>
            <a:ext cx="0" cy="53671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715F15-3056-4558-87C7-E53662B2F02C}"/>
              </a:ext>
            </a:extLst>
          </p:cNvPr>
          <p:cNvSpPr txBox="1"/>
          <p:nvPr/>
        </p:nvSpPr>
        <p:spPr>
          <a:xfrm>
            <a:off x="6150667" y="1416937"/>
            <a:ext cx="58955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What you must state in </a:t>
            </a:r>
            <a:r>
              <a:rPr lang="en-GB" sz="2200" dirty="0">
                <a:solidFill>
                  <a:srgbClr val="FF0000"/>
                </a:solidFill>
              </a:rPr>
              <a:t>your Reference list; 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517E33-1456-48E2-B510-814CBB6AE3E1}"/>
              </a:ext>
            </a:extLst>
          </p:cNvPr>
          <p:cNvSpPr/>
          <p:nvPr/>
        </p:nvSpPr>
        <p:spPr>
          <a:xfrm>
            <a:off x="6150667" y="4664765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>
                <a:solidFill>
                  <a:srgbClr val="000000"/>
                </a:solidFill>
              </a:rPr>
              <a:t>Nationalgeographic.com. (2020). </a:t>
            </a:r>
            <a:r>
              <a:rPr lang="en-GB" i="1" dirty="0">
                <a:solidFill>
                  <a:srgbClr val="000000"/>
                </a:solidFill>
              </a:rPr>
              <a:t>Mayfly numbers drop by half since 2012, threatening food chain</a:t>
            </a:r>
            <a:r>
              <a:rPr lang="en-GB" dirty="0">
                <a:solidFill>
                  <a:srgbClr val="000000"/>
                </a:solidFill>
              </a:rPr>
              <a:t>. [online] Available at: https://www.nationalgeographic.com/animals/2020/01/mayfly-insect-populations-in-decline/ [Accessed 20 Jan. 2020].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4E7334-6831-4D3D-8611-8936901F2DDB}"/>
              </a:ext>
            </a:extLst>
          </p:cNvPr>
          <p:cNvSpPr txBox="1"/>
          <p:nvPr/>
        </p:nvSpPr>
        <p:spPr>
          <a:xfrm>
            <a:off x="6203674" y="2193235"/>
            <a:ext cx="589554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Author or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Name of site used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Access day and month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URL- Internet access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A617937-2EB9-4992-B81F-339C6504A09E}"/>
              </a:ext>
            </a:extLst>
          </p:cNvPr>
          <p:cNvSpPr/>
          <p:nvPr/>
        </p:nvSpPr>
        <p:spPr>
          <a:xfrm>
            <a:off x="9612741" y="6550223"/>
            <a:ext cx="26339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Open Sans"/>
              </a:rPr>
              <a:t>(Libraryguides.vu.edu.au,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72537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601E-0505-4CEA-9477-42643FD68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28269"/>
            <a:ext cx="8610600" cy="1293028"/>
          </a:xfrm>
        </p:spPr>
        <p:txBody>
          <a:bodyPr/>
          <a:lstStyle/>
          <a:p>
            <a:r>
              <a:rPr lang="en-GB" dirty="0"/>
              <a:t>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CC770-2216-4575-A0C0-DCAE69D6B1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118" y="1416937"/>
            <a:ext cx="5502964" cy="40241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must state in your </a:t>
            </a:r>
            <a:r>
              <a:rPr lang="en-GB" dirty="0">
                <a:solidFill>
                  <a:srgbClr val="FF0000"/>
                </a:solidFill>
              </a:rPr>
              <a:t>text citation;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A0B6EF6-E9DB-452A-9420-E144B4081CB8}"/>
              </a:ext>
            </a:extLst>
          </p:cNvPr>
          <p:cNvCxnSpPr/>
          <p:nvPr/>
        </p:nvCxnSpPr>
        <p:spPr>
          <a:xfrm>
            <a:off x="5910470" y="1147638"/>
            <a:ext cx="0" cy="5194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8974047-541C-4492-BD7B-4F055817D527}"/>
              </a:ext>
            </a:extLst>
          </p:cNvPr>
          <p:cNvSpPr txBox="1"/>
          <p:nvPr/>
        </p:nvSpPr>
        <p:spPr>
          <a:xfrm>
            <a:off x="6173859" y="1416937"/>
            <a:ext cx="506232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You must state in your reference list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804BA5-CC33-4755-AB9E-7139727A5532}"/>
              </a:ext>
            </a:extLst>
          </p:cNvPr>
          <p:cNvSpPr txBox="1"/>
          <p:nvPr/>
        </p:nvSpPr>
        <p:spPr>
          <a:xfrm>
            <a:off x="6173859" y="2199861"/>
            <a:ext cx="516999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Authors surname and initials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Year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Title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Edition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Publisher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Place of publication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AA21A2-BED3-42C4-A615-2CF8D1F966C2}"/>
              </a:ext>
            </a:extLst>
          </p:cNvPr>
          <p:cNvSpPr/>
          <p:nvPr/>
        </p:nvSpPr>
        <p:spPr>
          <a:xfrm>
            <a:off x="6096000" y="5123327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Example;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Bateman, N. and Bateman, N. (2000). 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Advocacy skills for health and social care professionals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London: Jessica Kingsley Publishers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249E92-4DBE-44DC-AECF-9278C6607516}"/>
              </a:ext>
            </a:extLst>
          </p:cNvPr>
          <p:cNvSpPr txBox="1"/>
          <p:nvPr/>
        </p:nvSpPr>
        <p:spPr>
          <a:xfrm>
            <a:off x="662609" y="4840897"/>
            <a:ext cx="3101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Example;</a:t>
            </a:r>
          </a:p>
          <a:p>
            <a:r>
              <a:rPr lang="en-GB" dirty="0"/>
              <a:t>(Bateman and Bateman, 2000).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B1893D-811F-485C-8490-EA64319BB35B}"/>
              </a:ext>
            </a:extLst>
          </p:cNvPr>
          <p:cNvSpPr txBox="1"/>
          <p:nvPr/>
        </p:nvSpPr>
        <p:spPr>
          <a:xfrm>
            <a:off x="437322" y="2199861"/>
            <a:ext cx="37901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Surname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Initial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Page number if so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AE39E-756E-4010-BAF4-C58051FB6A0E}"/>
              </a:ext>
            </a:extLst>
          </p:cNvPr>
          <p:cNvSpPr/>
          <p:nvPr/>
        </p:nvSpPr>
        <p:spPr>
          <a:xfrm>
            <a:off x="10024291" y="6587770"/>
            <a:ext cx="216770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34209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FD9CE-3ACD-4633-B055-0C3D24960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5404" y="388501"/>
            <a:ext cx="8610600" cy="1293028"/>
          </a:xfrm>
        </p:spPr>
        <p:txBody>
          <a:bodyPr/>
          <a:lstStyle/>
          <a:p>
            <a:r>
              <a:rPr lang="en-GB" dirty="0"/>
              <a:t>Quote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54BC0-CEBF-45EB-B165-4DA16AE1CE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6937"/>
            <a:ext cx="10820400" cy="4024125"/>
          </a:xfrm>
        </p:spPr>
        <p:txBody>
          <a:bodyPr/>
          <a:lstStyle/>
          <a:p>
            <a:r>
              <a:rPr lang="en-GB" dirty="0"/>
              <a:t>It is very important to remember to always use quotation marks if quoting</a:t>
            </a:r>
          </a:p>
          <a:p>
            <a:r>
              <a:rPr lang="en-GB" dirty="0"/>
              <a:t>You the author, date and page number(s) that the quotation was taken from, in brackets.</a:t>
            </a:r>
          </a:p>
          <a:p>
            <a:r>
              <a:rPr lang="en-GB" dirty="0"/>
              <a:t>If the quote is large then it will need to be below the text, still being referenced.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73219B-3763-415C-AEE2-B1D6D15FB735}"/>
              </a:ext>
            </a:extLst>
          </p:cNvPr>
          <p:cNvSpPr txBox="1"/>
          <p:nvPr/>
        </p:nvSpPr>
        <p:spPr>
          <a:xfrm>
            <a:off x="903633" y="4452730"/>
            <a:ext cx="39392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Example given of a quote being separate to the text;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A522BC-8491-477A-9316-102A2380C5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750" t="38835" r="26956" b="11127"/>
          <a:stretch/>
        </p:blipFill>
        <p:spPr>
          <a:xfrm>
            <a:off x="5060674" y="3199425"/>
            <a:ext cx="6009861" cy="342994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4D4254-303C-4871-921E-63D34FEDFC7C}"/>
              </a:ext>
            </a:extLst>
          </p:cNvPr>
          <p:cNvCxnSpPr/>
          <p:nvPr/>
        </p:nvCxnSpPr>
        <p:spPr>
          <a:xfrm flipV="1">
            <a:off x="3975652" y="5022574"/>
            <a:ext cx="1974574" cy="993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D73E3E0-A18E-49E9-85A7-CA774B097C52}"/>
              </a:ext>
            </a:extLst>
          </p:cNvPr>
          <p:cNvCxnSpPr/>
          <p:nvPr/>
        </p:nvCxnSpPr>
        <p:spPr>
          <a:xfrm flipV="1">
            <a:off x="3964471" y="4387728"/>
            <a:ext cx="1495425" cy="988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1E4AFCF-3C41-4D2D-B09F-CE4961F73F08}"/>
              </a:ext>
            </a:extLst>
          </p:cNvPr>
          <p:cNvCxnSpPr/>
          <p:nvPr/>
        </p:nvCxnSpPr>
        <p:spPr>
          <a:xfrm flipH="1">
            <a:off x="10867404" y="2857885"/>
            <a:ext cx="1046300" cy="11177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82C2329-7264-414F-81C4-2F103B711DC4}"/>
              </a:ext>
            </a:extLst>
          </p:cNvPr>
          <p:cNvCxnSpPr/>
          <p:nvPr/>
        </p:nvCxnSpPr>
        <p:spPr>
          <a:xfrm flipH="1" flipV="1">
            <a:off x="11070535" y="4638261"/>
            <a:ext cx="1085022" cy="8812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BBE5ACB7-B5BA-4D79-AB72-25DCA13AA518}"/>
              </a:ext>
            </a:extLst>
          </p:cNvPr>
          <p:cNvSpPr/>
          <p:nvPr/>
        </p:nvSpPr>
        <p:spPr>
          <a:xfrm>
            <a:off x="0" y="6519446"/>
            <a:ext cx="2167709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Open Sans"/>
              </a:rPr>
              <a:t>(Mendeley.com, 2020)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9735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65097-59E5-4CFF-8770-12727E067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	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3CA31-169B-45DB-A8E8-FF54C70EF4B4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0897770">
            <a:off x="1075929" y="3360752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Thank you for listening and remember to reference!</a:t>
            </a:r>
          </a:p>
        </p:txBody>
      </p:sp>
    </p:spTree>
    <p:extLst>
      <p:ext uri="{BB962C8B-B14F-4D97-AF65-F5344CB8AC3E}">
        <p14:creationId xmlns:p14="http://schemas.microsoft.com/office/powerpoint/2010/main" val="1714603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6040-ECDE-425D-8876-6D4F5BF50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61D61-FFF4-437B-B0B8-492A78BD7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Enago</a:t>
            </a:r>
            <a:r>
              <a:rPr lang="en-GB" sz="1800" dirty="0"/>
              <a:t> Academy. (2020). </a:t>
            </a:r>
            <a:r>
              <a:rPr lang="en-GB" sz="1800" i="1" dirty="0"/>
              <a:t>How to Avoid Plagiarism in Research Papers (Part 1) - </a:t>
            </a:r>
            <a:r>
              <a:rPr lang="en-GB" sz="1800" i="1" dirty="0" err="1"/>
              <a:t>Enago</a:t>
            </a:r>
            <a:r>
              <a:rPr lang="en-GB" sz="1800" i="1" dirty="0"/>
              <a:t> Academy</a:t>
            </a:r>
            <a:r>
              <a:rPr lang="en-GB" sz="1800" dirty="0"/>
              <a:t>. [online] Available at: https://www.enago.com/academy/how-to-avoid-plagiarism-in-research-papers/ [Accessed 20 Jan. 2020].</a:t>
            </a:r>
          </a:p>
          <a:p>
            <a:r>
              <a:rPr lang="en-GB" sz="1800" dirty="0"/>
              <a:t>Libraryguides.vu.edu.au. (2020). </a:t>
            </a:r>
            <a:r>
              <a:rPr lang="en-GB" sz="1800" i="1" dirty="0"/>
              <a:t>Library Guides: Harvard Referencing: Journal articles</a:t>
            </a:r>
            <a:r>
              <a:rPr lang="en-GB" sz="1800" dirty="0"/>
              <a:t>. [online] Available at: http://libraryguides.vu.edu.au/harvard/journal-articles [Accessed 20 Jan. 2020].</a:t>
            </a:r>
          </a:p>
          <a:p>
            <a:r>
              <a:rPr lang="en-GB" sz="1800" dirty="0"/>
              <a:t>Mendeley.com. (2020). </a:t>
            </a:r>
            <a:r>
              <a:rPr lang="en-GB" sz="1800" i="1" dirty="0"/>
              <a:t>How to Cite Sources in Harvard Citation Format - Mendeley</a:t>
            </a:r>
            <a:r>
              <a:rPr lang="en-GB" sz="1800" dirty="0"/>
              <a:t>. [online] Available at: https://www.mendeley.com/guides/harvard-citation-guide [Accessed 20 Jan. 2020].</a:t>
            </a:r>
          </a:p>
          <a:p>
            <a:r>
              <a:rPr lang="en-GB" sz="1800" dirty="0" err="1"/>
              <a:t>PrePost</a:t>
            </a:r>
            <a:r>
              <a:rPr lang="en-GB" sz="1800" dirty="0"/>
              <a:t> SEO. (2020). </a:t>
            </a:r>
            <a:r>
              <a:rPr lang="en-GB" sz="1800" i="1" dirty="0"/>
              <a:t>4 Types of Plagiarism</a:t>
            </a:r>
            <a:r>
              <a:rPr lang="en-GB" sz="1800" dirty="0"/>
              <a:t>. [online] Available at: https://www.prepostseo.com/p/4-types-of-plagiarism [Accessed 20 Jan. 2020].</a:t>
            </a:r>
          </a:p>
        </p:txBody>
      </p:sp>
    </p:spTree>
    <p:extLst>
      <p:ext uri="{BB962C8B-B14F-4D97-AF65-F5344CB8AC3E}">
        <p14:creationId xmlns:p14="http://schemas.microsoft.com/office/powerpoint/2010/main" val="232459946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293</TotalTime>
  <Words>866</Words>
  <Application>Microsoft Office PowerPoint</Application>
  <PresentationFormat>Widescreen</PresentationFormat>
  <Paragraphs>97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Open Sans</vt:lpstr>
      <vt:lpstr>Vapor Trail</vt:lpstr>
      <vt:lpstr>ECGE4001Q- Assignment 2 </vt:lpstr>
      <vt:lpstr>Question Introduction</vt:lpstr>
      <vt:lpstr>Introduction to referencing/Plagiarism  </vt:lpstr>
      <vt:lpstr>How to avoid Plagiarism </vt:lpstr>
      <vt:lpstr>In text citations </vt:lpstr>
      <vt:lpstr>Journal Articles </vt:lpstr>
      <vt:lpstr>Government legislation </vt:lpstr>
      <vt:lpstr>Websites </vt:lpstr>
      <vt:lpstr>Books</vt:lpstr>
      <vt:lpstr>Quote</vt:lpstr>
      <vt:lpstr> 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ECGE4001Q- Assignment 2 </dc:title>
  <dc:creator>Megan Thomas</dc:creator>
  <cp:lastModifiedBy>Megan Thomas</cp:lastModifiedBy>
  <cp:revision>49</cp:revision>
  <dcterms:created xsi:type="dcterms:W3CDTF">2020-01-20T18:46:30Z</dcterms:created>
  <dcterms:modified xsi:type="dcterms:W3CDTF">2020-01-20T23:39:56Z</dcterms:modified>
</cp:coreProperties>
</file>