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11"/>
  </p:notesMasterIdLst>
  <p:sldIdLst>
    <p:sldId id="256" r:id="rId2"/>
    <p:sldId id="258" r:id="rId3"/>
    <p:sldId id="257" r:id="rId4"/>
    <p:sldId id="259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D7C723-9044-4985-A9FA-1FFFC6CD04A7}" v="85" dt="2026-03-22T09:14:49.683"/>
    <p1510:client id="{F963768D-4442-58FD-7E1E-75D90F577150}" v="55" dt="2026-03-22T18:12:46.0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0"/>
  </p:normalViewPr>
  <p:slideViewPr>
    <p:cSldViewPr snapToGrid="0">
      <p:cViewPr varScale="1">
        <p:scale>
          <a:sx n="120" d="100"/>
          <a:sy n="120" d="100"/>
        </p:scale>
        <p:origin x="256" y="184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84E928-7D39-4C08-B5EE-22762556AE89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C0CB3C7-C777-42B3-AEC0-E5871361D59D}">
      <dgm:prSet phldr="0" custT="1"/>
      <dgm:spPr/>
      <dgm:t>
        <a:bodyPr/>
        <a:lstStyle/>
        <a:p>
          <a:pPr rtl="0"/>
          <a:r>
            <a: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 healthcare practitioner who provides emergency assistance;</a:t>
          </a:r>
        </a:p>
      </dgm:t>
    </dgm:pt>
    <dgm:pt modelId="{0E163A57-2082-4978-BC78-B75719CB008B}" type="parTrans" cxnId="{4E866D59-3BA2-4FB5-B907-A79FB1A9130F}">
      <dgm:prSet/>
      <dgm:spPr/>
      <dgm:t>
        <a:bodyPr/>
        <a:lstStyle/>
        <a:p>
          <a:endParaRPr lang="en-US"/>
        </a:p>
      </dgm:t>
    </dgm:pt>
    <dgm:pt modelId="{D937FE6E-2117-42F9-A114-AF69B859EC4C}" type="sibTrans" cxnId="{4E866D59-3BA2-4FB5-B907-A79FB1A9130F}">
      <dgm:prSet/>
      <dgm:spPr/>
      <dgm:t>
        <a:bodyPr/>
        <a:lstStyle/>
        <a:p>
          <a:endParaRPr lang="en-US"/>
        </a:p>
      </dgm:t>
    </dgm:pt>
    <dgm:pt modelId="{1D7D8444-DF1E-4BA5-B351-6BEBE24BD7C7}">
      <dgm:prSet phldr="0"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Helps patients recover and supports their well-being. </a:t>
          </a:r>
        </a:p>
      </dgm:t>
    </dgm:pt>
    <dgm:pt modelId="{D0F3A23F-3BA7-44C5-AB4B-37E86625178C}" type="parTrans" cxnId="{61ED29EC-A49E-4DE5-B157-B668D0E8A2A3}">
      <dgm:prSet/>
      <dgm:spPr/>
      <dgm:t>
        <a:bodyPr/>
        <a:lstStyle/>
        <a:p>
          <a:endParaRPr lang="en-US"/>
        </a:p>
      </dgm:t>
    </dgm:pt>
    <dgm:pt modelId="{19C014AE-E264-4BF7-A516-4BA41474BFCB}" type="sibTrans" cxnId="{61ED29EC-A49E-4DE5-B157-B668D0E8A2A3}">
      <dgm:prSet/>
      <dgm:spPr/>
      <dgm:t>
        <a:bodyPr/>
        <a:lstStyle/>
        <a:p>
          <a:endParaRPr lang="en-US"/>
        </a:p>
      </dgm:t>
    </dgm:pt>
    <dgm:pt modelId="{4BBA52FB-605D-4B96-AAF9-863CB347B5E6}">
      <dgm:prSet phldr="0" custT="1"/>
      <dgm:spPr/>
      <dgm:t>
        <a:bodyPr/>
        <a:lstStyle/>
        <a:p>
          <a:pPr rtl="0"/>
          <a:r>
            <a:rPr lang="en-US" sz="200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Works in hospital, clinics, or in the community;</a:t>
          </a:r>
        </a:p>
      </dgm:t>
    </dgm:pt>
    <dgm:pt modelId="{0676E430-48A0-4BD4-B791-6A77A862D019}" type="parTrans" cxnId="{40E54497-7183-4CB5-8606-091436091E6D}">
      <dgm:prSet/>
      <dgm:spPr/>
      <dgm:t>
        <a:bodyPr/>
        <a:lstStyle/>
        <a:p>
          <a:endParaRPr lang="en-GB"/>
        </a:p>
      </dgm:t>
    </dgm:pt>
    <dgm:pt modelId="{F899AD25-76FE-465D-8442-84C707197F25}" type="sibTrans" cxnId="{40E54497-7183-4CB5-8606-091436091E6D}">
      <dgm:prSet/>
      <dgm:spPr/>
      <dgm:t>
        <a:bodyPr/>
        <a:lstStyle/>
        <a:p>
          <a:endParaRPr lang="en-GB"/>
        </a:p>
      </dgm:t>
    </dgm:pt>
    <dgm:pt modelId="{9EF25027-30EB-CB46-8543-66601B2178FA}" type="pres">
      <dgm:prSet presAssocID="{AB84E928-7D39-4C08-B5EE-22762556AE89}" presName="outerComposite" presStyleCnt="0">
        <dgm:presLayoutVars>
          <dgm:chMax val="5"/>
          <dgm:dir/>
          <dgm:resizeHandles val="exact"/>
        </dgm:presLayoutVars>
      </dgm:prSet>
      <dgm:spPr/>
    </dgm:pt>
    <dgm:pt modelId="{5B2B690A-2D3A-844C-BEF1-D80624E61C80}" type="pres">
      <dgm:prSet presAssocID="{AB84E928-7D39-4C08-B5EE-22762556AE89}" presName="dummyMaxCanvas" presStyleCnt="0">
        <dgm:presLayoutVars/>
      </dgm:prSet>
      <dgm:spPr/>
    </dgm:pt>
    <dgm:pt modelId="{317996C0-E973-4CC2-BCCE-0B03620FBE89}" type="pres">
      <dgm:prSet presAssocID="{AB84E928-7D39-4C08-B5EE-22762556AE89}" presName="ThreeNodes_1" presStyleLbl="node1" presStyleIdx="0" presStyleCnt="3" custLinFactNeighborY="-2777">
        <dgm:presLayoutVars>
          <dgm:bulletEnabled val="1"/>
        </dgm:presLayoutVars>
      </dgm:prSet>
      <dgm:spPr/>
    </dgm:pt>
    <dgm:pt modelId="{DA4122F7-F4A9-409B-89E9-DD3FBD85B057}" type="pres">
      <dgm:prSet presAssocID="{AB84E928-7D39-4C08-B5EE-22762556AE89}" presName="ThreeNodes_2" presStyleLbl="node1" presStyleIdx="1" presStyleCnt="3">
        <dgm:presLayoutVars>
          <dgm:bulletEnabled val="1"/>
        </dgm:presLayoutVars>
      </dgm:prSet>
      <dgm:spPr/>
    </dgm:pt>
    <dgm:pt modelId="{C24FF121-2E21-44D6-A783-2B53DD8DCD73}" type="pres">
      <dgm:prSet presAssocID="{AB84E928-7D39-4C08-B5EE-22762556AE89}" presName="ThreeNodes_3" presStyleLbl="node1" presStyleIdx="2" presStyleCnt="3">
        <dgm:presLayoutVars>
          <dgm:bulletEnabled val="1"/>
        </dgm:presLayoutVars>
      </dgm:prSet>
      <dgm:spPr/>
    </dgm:pt>
    <dgm:pt modelId="{45C423BD-07EE-4C64-A8B7-3DE625DC8A6C}" type="pres">
      <dgm:prSet presAssocID="{AB84E928-7D39-4C08-B5EE-22762556AE89}" presName="ThreeConn_1-2" presStyleLbl="fgAccFollowNode1" presStyleIdx="0" presStyleCnt="2">
        <dgm:presLayoutVars>
          <dgm:bulletEnabled val="1"/>
        </dgm:presLayoutVars>
      </dgm:prSet>
      <dgm:spPr/>
    </dgm:pt>
    <dgm:pt modelId="{1A469F1D-F945-43E2-BF4E-9B42F404974A}" type="pres">
      <dgm:prSet presAssocID="{AB84E928-7D39-4C08-B5EE-22762556AE89}" presName="ThreeConn_2-3" presStyleLbl="fgAccFollowNode1" presStyleIdx="1" presStyleCnt="2">
        <dgm:presLayoutVars>
          <dgm:bulletEnabled val="1"/>
        </dgm:presLayoutVars>
      </dgm:prSet>
      <dgm:spPr/>
    </dgm:pt>
    <dgm:pt modelId="{B8931BA1-CDD9-4F9D-A8E2-B28AC827EF3A}" type="pres">
      <dgm:prSet presAssocID="{AB84E928-7D39-4C08-B5EE-22762556AE89}" presName="ThreeNodes_1_text" presStyleLbl="node1" presStyleIdx="2" presStyleCnt="3">
        <dgm:presLayoutVars>
          <dgm:bulletEnabled val="1"/>
        </dgm:presLayoutVars>
      </dgm:prSet>
      <dgm:spPr/>
    </dgm:pt>
    <dgm:pt modelId="{76EDF2D1-BBA9-422E-BD60-62FD3901C918}" type="pres">
      <dgm:prSet presAssocID="{AB84E928-7D39-4C08-B5EE-22762556AE89}" presName="ThreeNodes_2_text" presStyleLbl="node1" presStyleIdx="2" presStyleCnt="3">
        <dgm:presLayoutVars>
          <dgm:bulletEnabled val="1"/>
        </dgm:presLayoutVars>
      </dgm:prSet>
      <dgm:spPr/>
    </dgm:pt>
    <dgm:pt modelId="{F4BE526E-AF0B-4B84-847D-85C1D0E46D1C}" type="pres">
      <dgm:prSet presAssocID="{AB84E928-7D39-4C08-B5EE-22762556AE8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22EAD20-39AF-473F-AF30-03135922FC10}" type="presOf" srcId="{4BBA52FB-605D-4B96-AAF9-863CB347B5E6}" destId="{76EDF2D1-BBA9-422E-BD60-62FD3901C918}" srcOrd="1" destOrd="0" presId="urn:microsoft.com/office/officeart/2005/8/layout/vProcess5"/>
    <dgm:cxn modelId="{A0DDEC2D-51B5-B047-9E17-87FA6D89CFD6}" type="presOf" srcId="{AB84E928-7D39-4C08-B5EE-22762556AE89}" destId="{9EF25027-30EB-CB46-8543-66601B2178FA}" srcOrd="0" destOrd="0" presId="urn:microsoft.com/office/officeart/2005/8/layout/vProcess5"/>
    <dgm:cxn modelId="{6FCF672F-0F94-43EA-8EED-7DEE0BB5C9E0}" type="presOf" srcId="{1D7D8444-DF1E-4BA5-B351-6BEBE24BD7C7}" destId="{F4BE526E-AF0B-4B84-847D-85C1D0E46D1C}" srcOrd="1" destOrd="0" presId="urn:microsoft.com/office/officeart/2005/8/layout/vProcess5"/>
    <dgm:cxn modelId="{F380B742-E44C-4456-ADD0-EEEB6DC40E67}" type="presOf" srcId="{F899AD25-76FE-465D-8442-84C707197F25}" destId="{1A469F1D-F945-43E2-BF4E-9B42F404974A}" srcOrd="0" destOrd="0" presId="urn:microsoft.com/office/officeart/2005/8/layout/vProcess5"/>
    <dgm:cxn modelId="{3D502957-C74D-4350-8385-81535D22D9EC}" type="presOf" srcId="{1D7D8444-DF1E-4BA5-B351-6BEBE24BD7C7}" destId="{C24FF121-2E21-44D6-A783-2B53DD8DCD73}" srcOrd="0" destOrd="0" presId="urn:microsoft.com/office/officeart/2005/8/layout/vProcess5"/>
    <dgm:cxn modelId="{4E866D59-3BA2-4FB5-B907-A79FB1A9130F}" srcId="{AB84E928-7D39-4C08-B5EE-22762556AE89}" destId="{0C0CB3C7-C777-42B3-AEC0-E5871361D59D}" srcOrd="0" destOrd="0" parTransId="{0E163A57-2082-4978-BC78-B75719CB008B}" sibTransId="{D937FE6E-2117-42F9-A114-AF69B859EC4C}"/>
    <dgm:cxn modelId="{EEEC0A8F-AE83-4544-A8B7-5C75E3F0B68D}" type="presOf" srcId="{D937FE6E-2117-42F9-A114-AF69B859EC4C}" destId="{45C423BD-07EE-4C64-A8B7-3DE625DC8A6C}" srcOrd="0" destOrd="0" presId="urn:microsoft.com/office/officeart/2005/8/layout/vProcess5"/>
    <dgm:cxn modelId="{40E54497-7183-4CB5-8606-091436091E6D}" srcId="{AB84E928-7D39-4C08-B5EE-22762556AE89}" destId="{4BBA52FB-605D-4B96-AAF9-863CB347B5E6}" srcOrd="1" destOrd="0" parTransId="{0676E430-48A0-4BD4-B791-6A77A862D019}" sibTransId="{F899AD25-76FE-465D-8442-84C707197F25}"/>
    <dgm:cxn modelId="{F340D2C8-0766-4938-AE0F-BFE2048BEA39}" type="presOf" srcId="{4BBA52FB-605D-4B96-AAF9-863CB347B5E6}" destId="{DA4122F7-F4A9-409B-89E9-DD3FBD85B057}" srcOrd="0" destOrd="0" presId="urn:microsoft.com/office/officeart/2005/8/layout/vProcess5"/>
    <dgm:cxn modelId="{43772AE0-AABF-48C5-B9DC-6AE3284769B2}" type="presOf" srcId="{0C0CB3C7-C777-42B3-AEC0-E5871361D59D}" destId="{317996C0-E973-4CC2-BCCE-0B03620FBE89}" srcOrd="0" destOrd="0" presId="urn:microsoft.com/office/officeart/2005/8/layout/vProcess5"/>
    <dgm:cxn modelId="{068DFDE2-A5D2-4559-A411-B94BC0DE7337}" type="presOf" srcId="{0C0CB3C7-C777-42B3-AEC0-E5871361D59D}" destId="{B8931BA1-CDD9-4F9D-A8E2-B28AC827EF3A}" srcOrd="1" destOrd="0" presId="urn:microsoft.com/office/officeart/2005/8/layout/vProcess5"/>
    <dgm:cxn modelId="{61ED29EC-A49E-4DE5-B157-B668D0E8A2A3}" srcId="{AB84E928-7D39-4C08-B5EE-22762556AE89}" destId="{1D7D8444-DF1E-4BA5-B351-6BEBE24BD7C7}" srcOrd="2" destOrd="0" parTransId="{D0F3A23F-3BA7-44C5-AB4B-37E86625178C}" sibTransId="{19C014AE-E264-4BF7-A516-4BA41474BFCB}"/>
    <dgm:cxn modelId="{D9D3DA14-7E0C-4DF4-A501-C7DF11D1212A}" type="presParOf" srcId="{9EF25027-30EB-CB46-8543-66601B2178FA}" destId="{5B2B690A-2D3A-844C-BEF1-D80624E61C80}" srcOrd="0" destOrd="0" presId="urn:microsoft.com/office/officeart/2005/8/layout/vProcess5"/>
    <dgm:cxn modelId="{2C6469BC-A911-497F-905F-500C8E8E6C5E}" type="presParOf" srcId="{9EF25027-30EB-CB46-8543-66601B2178FA}" destId="{317996C0-E973-4CC2-BCCE-0B03620FBE89}" srcOrd="1" destOrd="0" presId="urn:microsoft.com/office/officeart/2005/8/layout/vProcess5"/>
    <dgm:cxn modelId="{052829C6-8DD6-4EF3-A9C6-9450AA76D425}" type="presParOf" srcId="{9EF25027-30EB-CB46-8543-66601B2178FA}" destId="{DA4122F7-F4A9-409B-89E9-DD3FBD85B057}" srcOrd="2" destOrd="0" presId="urn:microsoft.com/office/officeart/2005/8/layout/vProcess5"/>
    <dgm:cxn modelId="{FCE0F481-D386-4108-87C8-AB64D5930F41}" type="presParOf" srcId="{9EF25027-30EB-CB46-8543-66601B2178FA}" destId="{C24FF121-2E21-44D6-A783-2B53DD8DCD73}" srcOrd="3" destOrd="0" presId="urn:microsoft.com/office/officeart/2005/8/layout/vProcess5"/>
    <dgm:cxn modelId="{21D7AACD-4B98-4C28-917B-02B48311FB71}" type="presParOf" srcId="{9EF25027-30EB-CB46-8543-66601B2178FA}" destId="{45C423BD-07EE-4C64-A8B7-3DE625DC8A6C}" srcOrd="4" destOrd="0" presId="urn:microsoft.com/office/officeart/2005/8/layout/vProcess5"/>
    <dgm:cxn modelId="{74FEC003-E92F-4BBF-8C15-AAE906E4C563}" type="presParOf" srcId="{9EF25027-30EB-CB46-8543-66601B2178FA}" destId="{1A469F1D-F945-43E2-BF4E-9B42F404974A}" srcOrd="5" destOrd="0" presId="urn:microsoft.com/office/officeart/2005/8/layout/vProcess5"/>
    <dgm:cxn modelId="{6BA7628D-5B65-485D-A868-406E43106032}" type="presParOf" srcId="{9EF25027-30EB-CB46-8543-66601B2178FA}" destId="{B8931BA1-CDD9-4F9D-A8E2-B28AC827EF3A}" srcOrd="6" destOrd="0" presId="urn:microsoft.com/office/officeart/2005/8/layout/vProcess5"/>
    <dgm:cxn modelId="{DD390FF2-2AB7-4474-80D4-870BCB3BFCF9}" type="presParOf" srcId="{9EF25027-30EB-CB46-8543-66601B2178FA}" destId="{76EDF2D1-BBA9-422E-BD60-62FD3901C918}" srcOrd="7" destOrd="0" presId="urn:microsoft.com/office/officeart/2005/8/layout/vProcess5"/>
    <dgm:cxn modelId="{E36894E5-EC7B-427A-A610-90D78C729146}" type="presParOf" srcId="{9EF25027-30EB-CB46-8543-66601B2178FA}" destId="{F4BE526E-AF0B-4B84-847D-85C1D0E46D1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909F53-3651-4894-B86F-4F44116CB61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C36B98-0AD5-4343-A461-70033F41A111}">
      <dgm:prSet phldr="0"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1600" dirty="0">
              <a:latin typeface="Arial"/>
              <a:cs typeface="Arial"/>
            </a:rPr>
            <a:t>Began with Google searches</a:t>
          </a:r>
        </a:p>
      </dgm:t>
    </dgm:pt>
    <dgm:pt modelId="{5049C1D9-3BDB-4B93-8924-765ABCD96688}" type="parTrans" cxnId="{316C1C83-9D1E-49E5-B4A5-72EF77C643CD}">
      <dgm:prSet/>
      <dgm:spPr/>
      <dgm:t>
        <a:bodyPr/>
        <a:lstStyle/>
        <a:p>
          <a:endParaRPr lang="en-US"/>
        </a:p>
      </dgm:t>
    </dgm:pt>
    <dgm:pt modelId="{790C0F88-DD73-48E2-B27D-FDF1830F86A9}" type="sibTrans" cxnId="{316C1C83-9D1E-49E5-B4A5-72EF77C643CD}">
      <dgm:prSet/>
      <dgm:spPr/>
      <dgm:t>
        <a:bodyPr/>
        <a:lstStyle/>
        <a:p>
          <a:endParaRPr lang="en-US"/>
        </a:p>
      </dgm:t>
    </dgm:pt>
    <dgm:pt modelId="{23510940-B856-4FEA-8477-F69ED3B7DCB2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1600" dirty="0">
              <a:latin typeface="Arial"/>
              <a:cs typeface="Arial"/>
            </a:rPr>
            <a:t>Explored NHS Careers – Nursing website ---&gt; info on training, skills, and responsibilities;</a:t>
          </a:r>
          <a:endParaRPr lang="en-US" sz="2000" dirty="0">
            <a:latin typeface="Arial"/>
            <a:cs typeface="Arial"/>
          </a:endParaRPr>
        </a:p>
      </dgm:t>
    </dgm:pt>
    <dgm:pt modelId="{41244DDC-CA2C-46B8-8776-1A9D384E98D7}" type="parTrans" cxnId="{BE4C9350-CCDA-49D4-A96F-8FD12661C775}">
      <dgm:prSet/>
      <dgm:spPr/>
      <dgm:t>
        <a:bodyPr/>
        <a:lstStyle/>
        <a:p>
          <a:endParaRPr lang="en-US"/>
        </a:p>
      </dgm:t>
    </dgm:pt>
    <dgm:pt modelId="{F515FA96-B6FF-4C1C-B789-C219E41D5486}" type="sibTrans" cxnId="{BE4C9350-CCDA-49D4-A96F-8FD12661C775}">
      <dgm:prSet/>
      <dgm:spPr/>
      <dgm:t>
        <a:bodyPr/>
        <a:lstStyle/>
        <a:p>
          <a:endParaRPr lang="en-US"/>
        </a:p>
      </dgm:t>
    </dgm:pt>
    <dgm:pt modelId="{7C5734C7-BBC5-4999-B705-915654B4F8E1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GB" sz="1600" dirty="0">
              <a:solidFill>
                <a:schemeClr val="tx1"/>
              </a:solidFill>
              <a:latin typeface="Arial"/>
              <a:cs typeface="Arial"/>
            </a:rPr>
            <a:t>Read news articles ---&gt; real-life examples of nurse's work and challenges.</a:t>
          </a:r>
          <a:endParaRPr lang="en-US" sz="1600" dirty="0">
            <a:solidFill>
              <a:schemeClr val="tx1"/>
            </a:solidFill>
            <a:latin typeface="Arial"/>
            <a:cs typeface="Arial"/>
          </a:endParaRPr>
        </a:p>
      </dgm:t>
    </dgm:pt>
    <dgm:pt modelId="{71A05718-B919-4E8E-91E4-5DC3AEF8AAC4}" type="parTrans" cxnId="{8F9894BD-CCEA-4988-A0F1-7BC79BF1A7C2}">
      <dgm:prSet/>
      <dgm:spPr/>
      <dgm:t>
        <a:bodyPr/>
        <a:lstStyle/>
        <a:p>
          <a:endParaRPr lang="en-US"/>
        </a:p>
      </dgm:t>
    </dgm:pt>
    <dgm:pt modelId="{35772CB8-EBD4-411A-AD9E-CFB642031DA0}" type="sibTrans" cxnId="{8F9894BD-CCEA-4988-A0F1-7BC79BF1A7C2}">
      <dgm:prSet/>
      <dgm:spPr/>
      <dgm:t>
        <a:bodyPr/>
        <a:lstStyle/>
        <a:p>
          <a:endParaRPr lang="en-US"/>
        </a:p>
      </dgm:t>
    </dgm:pt>
    <dgm:pt modelId="{29B0325E-2E1F-4955-8957-D455644799C2}" type="pres">
      <dgm:prSet presAssocID="{B7909F53-3651-4894-B86F-4F44116CB614}" presName="root" presStyleCnt="0">
        <dgm:presLayoutVars>
          <dgm:dir/>
          <dgm:resizeHandles val="exact"/>
        </dgm:presLayoutVars>
      </dgm:prSet>
      <dgm:spPr/>
    </dgm:pt>
    <dgm:pt modelId="{3F273DF4-C096-4CED-91FA-46F02E0717DB}" type="pres">
      <dgm:prSet presAssocID="{2EC36B98-0AD5-4343-A461-70033F41A111}" presName="compNode" presStyleCnt="0"/>
      <dgm:spPr/>
    </dgm:pt>
    <dgm:pt modelId="{FF421117-5136-43BB-BC7E-EA0F94F59D3B}" type="pres">
      <dgm:prSet presAssocID="{2EC36B98-0AD5-4343-A461-70033F41A11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657BA9C-79D1-4F89-BC42-12EFF301C4A2}" type="pres">
      <dgm:prSet presAssocID="{2EC36B98-0AD5-4343-A461-70033F41A111}" presName="spaceRect" presStyleCnt="0"/>
      <dgm:spPr/>
    </dgm:pt>
    <dgm:pt modelId="{50C6C1EA-4F0C-46F2-92F8-2C3AFFD4A3B1}" type="pres">
      <dgm:prSet presAssocID="{2EC36B98-0AD5-4343-A461-70033F41A111}" presName="textRect" presStyleLbl="revTx" presStyleIdx="0" presStyleCnt="3">
        <dgm:presLayoutVars>
          <dgm:chMax val="1"/>
          <dgm:chPref val="1"/>
        </dgm:presLayoutVars>
      </dgm:prSet>
      <dgm:spPr/>
    </dgm:pt>
    <dgm:pt modelId="{BB0822DA-BB77-4643-BC01-048FBCF1E88A}" type="pres">
      <dgm:prSet presAssocID="{790C0F88-DD73-48E2-B27D-FDF1830F86A9}" presName="sibTrans" presStyleCnt="0"/>
      <dgm:spPr/>
    </dgm:pt>
    <dgm:pt modelId="{DA2D7966-7098-4852-AE55-6AC400898BB6}" type="pres">
      <dgm:prSet presAssocID="{23510940-B856-4FEA-8477-F69ED3B7DCB2}" presName="compNode" presStyleCnt="0"/>
      <dgm:spPr/>
    </dgm:pt>
    <dgm:pt modelId="{662DAC96-6A9F-4F91-91C6-652E8AEC59FB}" type="pres">
      <dgm:prSet presAssocID="{23510940-B856-4FEA-8477-F69ED3B7DCB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édico"/>
        </a:ext>
      </dgm:extLst>
    </dgm:pt>
    <dgm:pt modelId="{AA317D5A-64FC-4989-A587-1EAFDF7EE090}" type="pres">
      <dgm:prSet presAssocID="{23510940-B856-4FEA-8477-F69ED3B7DCB2}" presName="spaceRect" presStyleCnt="0"/>
      <dgm:spPr/>
    </dgm:pt>
    <dgm:pt modelId="{932079FD-C71F-4584-8C31-EE49127BB218}" type="pres">
      <dgm:prSet presAssocID="{23510940-B856-4FEA-8477-F69ED3B7DCB2}" presName="textRect" presStyleLbl="revTx" presStyleIdx="1" presStyleCnt="3">
        <dgm:presLayoutVars>
          <dgm:chMax val="1"/>
          <dgm:chPref val="1"/>
        </dgm:presLayoutVars>
      </dgm:prSet>
      <dgm:spPr/>
    </dgm:pt>
    <dgm:pt modelId="{178F8FD9-8A6E-4396-9447-4FC77A412DEF}" type="pres">
      <dgm:prSet presAssocID="{F515FA96-B6FF-4C1C-B789-C219E41D5486}" presName="sibTrans" presStyleCnt="0"/>
      <dgm:spPr/>
    </dgm:pt>
    <dgm:pt modelId="{410559F5-477D-44B7-8D06-5F072621C22E}" type="pres">
      <dgm:prSet presAssocID="{7C5734C7-BBC5-4999-B705-915654B4F8E1}" presName="compNode" presStyleCnt="0"/>
      <dgm:spPr/>
    </dgm:pt>
    <dgm:pt modelId="{3A419816-F981-431C-9C48-4E541D3A8A29}" type="pres">
      <dgm:prSet presAssocID="{7C5734C7-BBC5-4999-B705-915654B4F8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ornal"/>
        </a:ext>
      </dgm:extLst>
    </dgm:pt>
    <dgm:pt modelId="{3D5DAE13-FA71-4A0F-9769-AF015BBC4945}" type="pres">
      <dgm:prSet presAssocID="{7C5734C7-BBC5-4999-B705-915654B4F8E1}" presName="spaceRect" presStyleCnt="0"/>
      <dgm:spPr/>
    </dgm:pt>
    <dgm:pt modelId="{5DBD8106-5613-4CCA-85B6-BDB9473C7BBF}" type="pres">
      <dgm:prSet presAssocID="{7C5734C7-BBC5-4999-B705-915654B4F8E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19C542F-562C-46B9-8700-7B724C59C14B}" type="presOf" srcId="{23510940-B856-4FEA-8477-F69ED3B7DCB2}" destId="{932079FD-C71F-4584-8C31-EE49127BB218}" srcOrd="0" destOrd="0" presId="urn:microsoft.com/office/officeart/2018/2/layout/IconLabelList"/>
    <dgm:cxn modelId="{BE4C9350-CCDA-49D4-A96F-8FD12661C775}" srcId="{B7909F53-3651-4894-B86F-4F44116CB614}" destId="{23510940-B856-4FEA-8477-F69ED3B7DCB2}" srcOrd="1" destOrd="0" parTransId="{41244DDC-CA2C-46B8-8776-1A9D384E98D7}" sibTransId="{F515FA96-B6FF-4C1C-B789-C219E41D5486}"/>
    <dgm:cxn modelId="{13FB6651-3E7A-4390-A04C-509FA843E08C}" type="presOf" srcId="{B7909F53-3651-4894-B86F-4F44116CB614}" destId="{29B0325E-2E1F-4955-8957-D455644799C2}" srcOrd="0" destOrd="0" presId="urn:microsoft.com/office/officeart/2018/2/layout/IconLabelList"/>
    <dgm:cxn modelId="{316C1C83-9D1E-49E5-B4A5-72EF77C643CD}" srcId="{B7909F53-3651-4894-B86F-4F44116CB614}" destId="{2EC36B98-0AD5-4343-A461-70033F41A111}" srcOrd="0" destOrd="0" parTransId="{5049C1D9-3BDB-4B93-8924-765ABCD96688}" sibTransId="{790C0F88-DD73-48E2-B27D-FDF1830F86A9}"/>
    <dgm:cxn modelId="{5C126E8C-2130-4613-8B7C-D860AE71631F}" type="presOf" srcId="{7C5734C7-BBC5-4999-B705-915654B4F8E1}" destId="{5DBD8106-5613-4CCA-85B6-BDB9473C7BBF}" srcOrd="0" destOrd="0" presId="urn:microsoft.com/office/officeart/2018/2/layout/IconLabelList"/>
    <dgm:cxn modelId="{15FF55B4-A8E5-4B50-8015-A5171A8769C8}" type="presOf" srcId="{2EC36B98-0AD5-4343-A461-70033F41A111}" destId="{50C6C1EA-4F0C-46F2-92F8-2C3AFFD4A3B1}" srcOrd="0" destOrd="0" presId="urn:microsoft.com/office/officeart/2018/2/layout/IconLabelList"/>
    <dgm:cxn modelId="{8F9894BD-CCEA-4988-A0F1-7BC79BF1A7C2}" srcId="{B7909F53-3651-4894-B86F-4F44116CB614}" destId="{7C5734C7-BBC5-4999-B705-915654B4F8E1}" srcOrd="2" destOrd="0" parTransId="{71A05718-B919-4E8E-91E4-5DC3AEF8AAC4}" sibTransId="{35772CB8-EBD4-411A-AD9E-CFB642031DA0}"/>
    <dgm:cxn modelId="{7919D62D-7DC5-411B-B88C-1253FB6A4031}" type="presParOf" srcId="{29B0325E-2E1F-4955-8957-D455644799C2}" destId="{3F273DF4-C096-4CED-91FA-46F02E0717DB}" srcOrd="0" destOrd="0" presId="urn:microsoft.com/office/officeart/2018/2/layout/IconLabelList"/>
    <dgm:cxn modelId="{047603F3-E0AC-4046-9E71-89587ABB18DE}" type="presParOf" srcId="{3F273DF4-C096-4CED-91FA-46F02E0717DB}" destId="{FF421117-5136-43BB-BC7E-EA0F94F59D3B}" srcOrd="0" destOrd="0" presId="urn:microsoft.com/office/officeart/2018/2/layout/IconLabelList"/>
    <dgm:cxn modelId="{624B6961-2D3F-4788-9D70-3F3F2B0DC6F0}" type="presParOf" srcId="{3F273DF4-C096-4CED-91FA-46F02E0717DB}" destId="{3657BA9C-79D1-4F89-BC42-12EFF301C4A2}" srcOrd="1" destOrd="0" presId="urn:microsoft.com/office/officeart/2018/2/layout/IconLabelList"/>
    <dgm:cxn modelId="{44DAC354-A87C-4563-A4E6-CBDD32C8F216}" type="presParOf" srcId="{3F273DF4-C096-4CED-91FA-46F02E0717DB}" destId="{50C6C1EA-4F0C-46F2-92F8-2C3AFFD4A3B1}" srcOrd="2" destOrd="0" presId="urn:microsoft.com/office/officeart/2018/2/layout/IconLabelList"/>
    <dgm:cxn modelId="{DB23EB17-3BDC-409B-871F-F58F2845F36E}" type="presParOf" srcId="{29B0325E-2E1F-4955-8957-D455644799C2}" destId="{BB0822DA-BB77-4643-BC01-048FBCF1E88A}" srcOrd="1" destOrd="0" presId="urn:microsoft.com/office/officeart/2018/2/layout/IconLabelList"/>
    <dgm:cxn modelId="{87886CEA-5DE5-4136-954A-13092B3E29F5}" type="presParOf" srcId="{29B0325E-2E1F-4955-8957-D455644799C2}" destId="{DA2D7966-7098-4852-AE55-6AC400898BB6}" srcOrd="2" destOrd="0" presId="urn:microsoft.com/office/officeart/2018/2/layout/IconLabelList"/>
    <dgm:cxn modelId="{15A281A2-EC51-4A51-81C8-E8B3E95AFF86}" type="presParOf" srcId="{DA2D7966-7098-4852-AE55-6AC400898BB6}" destId="{662DAC96-6A9F-4F91-91C6-652E8AEC59FB}" srcOrd="0" destOrd="0" presId="urn:microsoft.com/office/officeart/2018/2/layout/IconLabelList"/>
    <dgm:cxn modelId="{7140AC4A-D365-4843-A225-69A04E2B4AB6}" type="presParOf" srcId="{DA2D7966-7098-4852-AE55-6AC400898BB6}" destId="{AA317D5A-64FC-4989-A587-1EAFDF7EE090}" srcOrd="1" destOrd="0" presId="urn:microsoft.com/office/officeart/2018/2/layout/IconLabelList"/>
    <dgm:cxn modelId="{E0E9A932-D1E1-4855-A1E8-957EE99331DA}" type="presParOf" srcId="{DA2D7966-7098-4852-AE55-6AC400898BB6}" destId="{932079FD-C71F-4584-8C31-EE49127BB218}" srcOrd="2" destOrd="0" presId="urn:microsoft.com/office/officeart/2018/2/layout/IconLabelList"/>
    <dgm:cxn modelId="{451E7598-64AF-41D7-B2AB-8E0901D1F9BF}" type="presParOf" srcId="{29B0325E-2E1F-4955-8957-D455644799C2}" destId="{178F8FD9-8A6E-4396-9447-4FC77A412DEF}" srcOrd="3" destOrd="0" presId="urn:microsoft.com/office/officeart/2018/2/layout/IconLabelList"/>
    <dgm:cxn modelId="{301830DE-C858-46F1-8321-FFA0E6C811FA}" type="presParOf" srcId="{29B0325E-2E1F-4955-8957-D455644799C2}" destId="{410559F5-477D-44B7-8D06-5F072621C22E}" srcOrd="4" destOrd="0" presId="urn:microsoft.com/office/officeart/2018/2/layout/IconLabelList"/>
    <dgm:cxn modelId="{0CB172CA-271F-4F2E-93D9-C80C39054293}" type="presParOf" srcId="{410559F5-477D-44B7-8D06-5F072621C22E}" destId="{3A419816-F981-431C-9C48-4E541D3A8A29}" srcOrd="0" destOrd="0" presId="urn:microsoft.com/office/officeart/2018/2/layout/IconLabelList"/>
    <dgm:cxn modelId="{AAE907A7-895D-4934-952D-696E9862CF90}" type="presParOf" srcId="{410559F5-477D-44B7-8D06-5F072621C22E}" destId="{3D5DAE13-FA71-4A0F-9769-AF015BBC4945}" srcOrd="1" destOrd="0" presId="urn:microsoft.com/office/officeart/2018/2/layout/IconLabelList"/>
    <dgm:cxn modelId="{21780D6A-2C9C-4B76-948D-86C5D34E7F1A}" type="presParOf" srcId="{410559F5-477D-44B7-8D06-5F072621C22E}" destId="{5DBD8106-5613-4CCA-85B6-BDB9473C7BB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BBCAB8-42DE-400A-9065-90DE783C958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5896D85-9A9C-4DC2-A63A-54D6E6D6FEA1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Currency: Up-to-date</a:t>
          </a:r>
        </a:p>
      </dgm:t>
    </dgm:pt>
    <dgm:pt modelId="{21110BC2-4AAA-427C-9176-2D289BEF9D7F}" type="parTrans" cxnId="{EDF63A40-5433-4FF7-A638-54C60EDF562A}">
      <dgm:prSet/>
      <dgm:spPr/>
      <dgm:t>
        <a:bodyPr/>
        <a:lstStyle/>
        <a:p>
          <a:endParaRPr lang="en-GB"/>
        </a:p>
      </dgm:t>
    </dgm:pt>
    <dgm:pt modelId="{7AFA21BB-CE36-42A5-9F71-DCEE2BF019F7}" type="sibTrans" cxnId="{EDF63A40-5433-4FF7-A638-54C60EDF562A}">
      <dgm:prSet/>
      <dgm:spPr/>
      <dgm:t>
        <a:bodyPr/>
        <a:lstStyle/>
        <a:p>
          <a:endParaRPr lang="en-GB"/>
        </a:p>
      </dgm:t>
    </dgm:pt>
    <dgm:pt modelId="{AF78C594-D1EB-452C-AFF4-683239038527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Accuracy</a:t>
          </a:r>
          <a:r>
            <a:rPr lang="en-GB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: Verified facts, reliable information</a:t>
          </a:r>
          <a:endParaRPr lang="en-GB" sz="20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9BA9C3-8244-438F-BC1F-E4A06391486F}" type="parTrans" cxnId="{D0C48DA1-A3EC-49A2-942E-E7FCCCB26AFC}">
      <dgm:prSet/>
      <dgm:spPr/>
      <dgm:t>
        <a:bodyPr/>
        <a:lstStyle/>
        <a:p>
          <a:endParaRPr lang="en-GB"/>
        </a:p>
      </dgm:t>
    </dgm:pt>
    <dgm:pt modelId="{01E76B92-3220-435F-BF85-FC6E2B32D38B}" type="sibTrans" cxnId="{D0C48DA1-A3EC-49A2-942E-E7FCCCB26AFC}">
      <dgm:prSet/>
      <dgm:spPr/>
      <dgm:t>
        <a:bodyPr/>
        <a:lstStyle/>
        <a:p>
          <a:endParaRPr lang="en-GB"/>
        </a:p>
      </dgm:t>
    </dgm:pt>
    <dgm:pt modelId="{8D4476D3-6B1F-4497-BF52-C6EE3E24ECB6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Relevance: Directly about nurses and nursing</a:t>
          </a:r>
        </a:p>
      </dgm:t>
    </dgm:pt>
    <dgm:pt modelId="{BDEB415E-4722-44A4-93F0-469A05AEB3AF}" type="parTrans" cxnId="{01716D5E-C51A-4F8F-9138-19BF9EB16977}">
      <dgm:prSet/>
      <dgm:spPr/>
      <dgm:t>
        <a:bodyPr/>
        <a:lstStyle/>
        <a:p>
          <a:endParaRPr lang="en-GB"/>
        </a:p>
      </dgm:t>
    </dgm:pt>
    <dgm:pt modelId="{9C11D709-8954-4B2A-841E-27E2B5678CA1}" type="sibTrans" cxnId="{01716D5E-C51A-4F8F-9138-19BF9EB16977}">
      <dgm:prSet/>
      <dgm:spPr/>
      <dgm:t>
        <a:bodyPr/>
        <a:lstStyle/>
        <a:p>
          <a:endParaRPr lang="en-GB"/>
        </a:p>
      </dgm:t>
    </dgm:pt>
    <dgm:pt modelId="{FA977ED5-96EC-4D59-8175-415ADF6C10E5}">
      <dgm:prSet custT="1"/>
      <dgm:spPr/>
      <dgm:t>
        <a:bodyPr/>
        <a:lstStyle/>
        <a:p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Authority: Official NHS source.</a:t>
          </a:r>
        </a:p>
      </dgm:t>
    </dgm:pt>
    <dgm:pt modelId="{160A2ECE-C6C8-484C-9DE9-7896072D9ECC}" type="parTrans" cxnId="{203EF302-D984-4BD9-9486-B9FAF0D260BF}">
      <dgm:prSet/>
      <dgm:spPr/>
      <dgm:t>
        <a:bodyPr/>
        <a:lstStyle/>
        <a:p>
          <a:endParaRPr lang="en-GB"/>
        </a:p>
      </dgm:t>
    </dgm:pt>
    <dgm:pt modelId="{60D29F04-DA45-4F0B-AAE2-986AC6672A5F}" type="sibTrans" cxnId="{203EF302-D984-4BD9-9486-B9FAF0D260BF}">
      <dgm:prSet/>
      <dgm:spPr/>
      <dgm:t>
        <a:bodyPr/>
        <a:lstStyle/>
        <a:p>
          <a:endParaRPr lang="en-GB"/>
        </a:p>
      </dgm:t>
    </dgm:pt>
    <dgm:pt modelId="{BABBFFD0-EE16-4F49-A2D6-356661A5530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Purpose: Informational, not persuasive.</a:t>
          </a:r>
        </a:p>
      </dgm:t>
    </dgm:pt>
    <dgm:pt modelId="{9E4BC1EA-1BF6-4D81-B777-528A353327E6}" type="parTrans" cxnId="{CDE16C7B-8456-4B9A-A3E3-FE4DEBA1E1ED}">
      <dgm:prSet/>
      <dgm:spPr/>
      <dgm:t>
        <a:bodyPr/>
        <a:lstStyle/>
        <a:p>
          <a:endParaRPr lang="en-GB"/>
        </a:p>
      </dgm:t>
    </dgm:pt>
    <dgm:pt modelId="{0B6F0538-8526-43A3-94E0-5CAA2FEDE72F}" type="sibTrans" cxnId="{CDE16C7B-8456-4B9A-A3E3-FE4DEBA1E1ED}">
      <dgm:prSet/>
      <dgm:spPr/>
      <dgm:t>
        <a:bodyPr/>
        <a:lstStyle/>
        <a:p>
          <a:endParaRPr lang="en-GB"/>
        </a:p>
      </dgm:t>
    </dgm:pt>
    <dgm:pt modelId="{5803AC46-0E5A-497A-BC72-E8A3B0E8E527}" type="pres">
      <dgm:prSet presAssocID="{1BBBCAB8-42DE-400A-9065-90DE783C9589}" presName="linear" presStyleCnt="0">
        <dgm:presLayoutVars>
          <dgm:animLvl val="lvl"/>
          <dgm:resizeHandles val="exact"/>
        </dgm:presLayoutVars>
      </dgm:prSet>
      <dgm:spPr/>
    </dgm:pt>
    <dgm:pt modelId="{F863B4C1-2515-40AA-B240-1F56BB4D0922}" type="pres">
      <dgm:prSet presAssocID="{85896D85-9A9C-4DC2-A63A-54D6E6D6FEA1}" presName="parentText" presStyleLbl="node1" presStyleIdx="0" presStyleCnt="5" custLinFactY="-73651" custLinFactNeighborX="-1839" custLinFactNeighborY="-100000">
        <dgm:presLayoutVars>
          <dgm:chMax val="0"/>
          <dgm:bulletEnabled val="1"/>
        </dgm:presLayoutVars>
      </dgm:prSet>
      <dgm:spPr/>
    </dgm:pt>
    <dgm:pt modelId="{623DEBAA-92AC-44B6-8DD5-859442504628}" type="pres">
      <dgm:prSet presAssocID="{7AFA21BB-CE36-42A5-9F71-DCEE2BF019F7}" presName="spacer" presStyleCnt="0"/>
      <dgm:spPr/>
    </dgm:pt>
    <dgm:pt modelId="{58274343-E26B-4A44-BFDD-232B4BA0AD05}" type="pres">
      <dgm:prSet presAssocID="{8D4476D3-6B1F-4497-BF52-C6EE3E24ECB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CCC610C-E4E1-4EB2-A953-690D35F516CC}" type="pres">
      <dgm:prSet presAssocID="{9C11D709-8954-4B2A-841E-27E2B5678CA1}" presName="spacer" presStyleCnt="0"/>
      <dgm:spPr/>
    </dgm:pt>
    <dgm:pt modelId="{40F02F47-AF1C-4FD5-AF60-339FC54211C6}" type="pres">
      <dgm:prSet presAssocID="{AF78C594-D1EB-452C-AFF4-68323903852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1F56AE8-5FE9-4342-A0BC-692256B401CE}" type="pres">
      <dgm:prSet presAssocID="{01E76B92-3220-435F-BF85-FC6E2B32D38B}" presName="spacer" presStyleCnt="0"/>
      <dgm:spPr/>
    </dgm:pt>
    <dgm:pt modelId="{70D0B2B7-8527-4BA9-90E5-D089ACF51390}" type="pres">
      <dgm:prSet presAssocID="{FA977ED5-96EC-4D59-8175-415ADF6C10E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CAD622B-C549-4A75-9979-54A4F51D6BB1}" type="pres">
      <dgm:prSet presAssocID="{60D29F04-DA45-4F0B-AAE2-986AC6672A5F}" presName="spacer" presStyleCnt="0"/>
      <dgm:spPr/>
    </dgm:pt>
    <dgm:pt modelId="{9012699C-91B9-4C0B-B09F-45E51F4888F5}" type="pres">
      <dgm:prSet presAssocID="{BABBFFD0-EE16-4F49-A2D6-356661A5530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03EF302-D984-4BD9-9486-B9FAF0D260BF}" srcId="{1BBBCAB8-42DE-400A-9065-90DE783C9589}" destId="{FA977ED5-96EC-4D59-8175-415ADF6C10E5}" srcOrd="3" destOrd="0" parTransId="{160A2ECE-C6C8-484C-9DE9-7896072D9ECC}" sibTransId="{60D29F04-DA45-4F0B-AAE2-986AC6672A5F}"/>
    <dgm:cxn modelId="{4E890B06-FAAD-45B9-9432-29A064DBA4BB}" type="presOf" srcId="{AF78C594-D1EB-452C-AFF4-683239038527}" destId="{40F02F47-AF1C-4FD5-AF60-339FC54211C6}" srcOrd="0" destOrd="0" presId="urn:microsoft.com/office/officeart/2005/8/layout/vList2"/>
    <dgm:cxn modelId="{250BD323-F8F6-4BAF-BC0F-7C06E8C64F3B}" type="presOf" srcId="{FA977ED5-96EC-4D59-8175-415ADF6C10E5}" destId="{70D0B2B7-8527-4BA9-90E5-D089ACF51390}" srcOrd="0" destOrd="0" presId="urn:microsoft.com/office/officeart/2005/8/layout/vList2"/>
    <dgm:cxn modelId="{43C3E926-01E9-49B4-B3EE-0C4FB5C63D07}" type="presOf" srcId="{8D4476D3-6B1F-4497-BF52-C6EE3E24ECB6}" destId="{58274343-E26B-4A44-BFDD-232B4BA0AD05}" srcOrd="0" destOrd="0" presId="urn:microsoft.com/office/officeart/2005/8/layout/vList2"/>
    <dgm:cxn modelId="{EDF63A40-5433-4FF7-A638-54C60EDF562A}" srcId="{1BBBCAB8-42DE-400A-9065-90DE783C9589}" destId="{85896D85-9A9C-4DC2-A63A-54D6E6D6FEA1}" srcOrd="0" destOrd="0" parTransId="{21110BC2-4AAA-427C-9176-2D289BEF9D7F}" sibTransId="{7AFA21BB-CE36-42A5-9F71-DCEE2BF019F7}"/>
    <dgm:cxn modelId="{01716D5E-C51A-4F8F-9138-19BF9EB16977}" srcId="{1BBBCAB8-42DE-400A-9065-90DE783C9589}" destId="{8D4476D3-6B1F-4497-BF52-C6EE3E24ECB6}" srcOrd="1" destOrd="0" parTransId="{BDEB415E-4722-44A4-93F0-469A05AEB3AF}" sibTransId="{9C11D709-8954-4B2A-841E-27E2B5678CA1}"/>
    <dgm:cxn modelId="{3D0E5167-9273-43C6-8AD5-E6C2CB00664A}" type="presOf" srcId="{BABBFFD0-EE16-4F49-A2D6-356661A55309}" destId="{9012699C-91B9-4C0B-B09F-45E51F4888F5}" srcOrd="0" destOrd="0" presId="urn:microsoft.com/office/officeart/2005/8/layout/vList2"/>
    <dgm:cxn modelId="{CDE16C7B-8456-4B9A-A3E3-FE4DEBA1E1ED}" srcId="{1BBBCAB8-42DE-400A-9065-90DE783C9589}" destId="{BABBFFD0-EE16-4F49-A2D6-356661A55309}" srcOrd="4" destOrd="0" parTransId="{9E4BC1EA-1BF6-4D81-B777-528A353327E6}" sibTransId="{0B6F0538-8526-43A3-94E0-5CAA2FEDE72F}"/>
    <dgm:cxn modelId="{D0C48DA1-A3EC-49A2-942E-E7FCCCB26AFC}" srcId="{1BBBCAB8-42DE-400A-9065-90DE783C9589}" destId="{AF78C594-D1EB-452C-AFF4-683239038527}" srcOrd="2" destOrd="0" parTransId="{859BA9C3-8244-438F-BC1F-E4A06391486F}" sibTransId="{01E76B92-3220-435F-BF85-FC6E2B32D38B}"/>
    <dgm:cxn modelId="{7A4702D6-04F0-4F9F-A18E-B301579F829F}" type="presOf" srcId="{1BBBCAB8-42DE-400A-9065-90DE783C9589}" destId="{5803AC46-0E5A-497A-BC72-E8A3B0E8E527}" srcOrd="0" destOrd="0" presId="urn:microsoft.com/office/officeart/2005/8/layout/vList2"/>
    <dgm:cxn modelId="{668274E1-1826-484E-AC9C-18DB9A70374F}" type="presOf" srcId="{85896D85-9A9C-4DC2-A63A-54D6E6D6FEA1}" destId="{F863B4C1-2515-40AA-B240-1F56BB4D0922}" srcOrd="0" destOrd="0" presId="urn:microsoft.com/office/officeart/2005/8/layout/vList2"/>
    <dgm:cxn modelId="{62267C11-872B-469B-A068-52D1EF47729C}" type="presParOf" srcId="{5803AC46-0E5A-497A-BC72-E8A3B0E8E527}" destId="{F863B4C1-2515-40AA-B240-1F56BB4D0922}" srcOrd="0" destOrd="0" presId="urn:microsoft.com/office/officeart/2005/8/layout/vList2"/>
    <dgm:cxn modelId="{3CE2D259-BA5D-4E27-9E71-F52DB0AE0666}" type="presParOf" srcId="{5803AC46-0E5A-497A-BC72-E8A3B0E8E527}" destId="{623DEBAA-92AC-44B6-8DD5-859442504628}" srcOrd="1" destOrd="0" presId="urn:microsoft.com/office/officeart/2005/8/layout/vList2"/>
    <dgm:cxn modelId="{73342874-5BBA-42BF-85B8-ED58F539E970}" type="presParOf" srcId="{5803AC46-0E5A-497A-BC72-E8A3B0E8E527}" destId="{58274343-E26B-4A44-BFDD-232B4BA0AD05}" srcOrd="2" destOrd="0" presId="urn:microsoft.com/office/officeart/2005/8/layout/vList2"/>
    <dgm:cxn modelId="{94ACD956-8C55-485C-9E98-76690CBE609A}" type="presParOf" srcId="{5803AC46-0E5A-497A-BC72-E8A3B0E8E527}" destId="{FCCC610C-E4E1-4EB2-A953-690D35F516CC}" srcOrd="3" destOrd="0" presId="urn:microsoft.com/office/officeart/2005/8/layout/vList2"/>
    <dgm:cxn modelId="{44938E94-75F1-4AD4-9E44-06D8F38BA183}" type="presParOf" srcId="{5803AC46-0E5A-497A-BC72-E8A3B0E8E527}" destId="{40F02F47-AF1C-4FD5-AF60-339FC54211C6}" srcOrd="4" destOrd="0" presId="urn:microsoft.com/office/officeart/2005/8/layout/vList2"/>
    <dgm:cxn modelId="{E4139E59-E79F-4596-84FC-8D5EA4D1BAA8}" type="presParOf" srcId="{5803AC46-0E5A-497A-BC72-E8A3B0E8E527}" destId="{A1F56AE8-5FE9-4342-A0BC-692256B401CE}" srcOrd="5" destOrd="0" presId="urn:microsoft.com/office/officeart/2005/8/layout/vList2"/>
    <dgm:cxn modelId="{C221D967-3137-403E-97BB-DDEA1F8449D3}" type="presParOf" srcId="{5803AC46-0E5A-497A-BC72-E8A3B0E8E527}" destId="{70D0B2B7-8527-4BA9-90E5-D089ACF51390}" srcOrd="6" destOrd="0" presId="urn:microsoft.com/office/officeart/2005/8/layout/vList2"/>
    <dgm:cxn modelId="{46C2B72D-7F5A-463D-A310-D945ED682709}" type="presParOf" srcId="{5803AC46-0E5A-497A-BC72-E8A3B0E8E527}" destId="{CCAD622B-C549-4A75-9979-54A4F51D6BB1}" srcOrd="7" destOrd="0" presId="urn:microsoft.com/office/officeart/2005/8/layout/vList2"/>
    <dgm:cxn modelId="{D43F1890-D28E-4AAD-92B6-B90F6F6C9B04}" type="presParOf" srcId="{5803AC46-0E5A-497A-BC72-E8A3B0E8E527}" destId="{9012699C-91B9-4C0B-B09F-45E51F4888F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7996C0-E973-4CC2-BCCE-0B03620FBE89}">
      <dsp:nvSpPr>
        <dsp:cNvPr id="0" name=""/>
        <dsp:cNvSpPr/>
      </dsp:nvSpPr>
      <dsp:spPr>
        <a:xfrm>
          <a:off x="0" y="0"/>
          <a:ext cx="8278784" cy="93859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 healthcare practitioner who provides emergency assistance;</a:t>
          </a:r>
        </a:p>
      </dsp:txBody>
      <dsp:txXfrm>
        <a:off x="27490" y="27490"/>
        <a:ext cx="7265972" cy="883610"/>
      </dsp:txXfrm>
    </dsp:sp>
    <dsp:sp modelId="{DA4122F7-F4A9-409B-89E9-DD3FBD85B057}">
      <dsp:nvSpPr>
        <dsp:cNvPr id="0" name=""/>
        <dsp:cNvSpPr/>
      </dsp:nvSpPr>
      <dsp:spPr>
        <a:xfrm>
          <a:off x="730480" y="1095021"/>
          <a:ext cx="8278784" cy="938590"/>
        </a:xfrm>
        <a:prstGeom prst="roundRect">
          <a:avLst>
            <a:gd name="adj" fmla="val 10000"/>
          </a:avLst>
        </a:prstGeom>
        <a:solidFill>
          <a:schemeClr val="accent5">
            <a:hueOff val="1063560"/>
            <a:satOff val="-11946"/>
            <a:lumOff val="-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Works in hospital, clinics, or in the community;</a:t>
          </a:r>
        </a:p>
      </dsp:txBody>
      <dsp:txXfrm>
        <a:off x="757970" y="1122511"/>
        <a:ext cx="6883239" cy="883610"/>
      </dsp:txXfrm>
    </dsp:sp>
    <dsp:sp modelId="{C24FF121-2E21-44D6-A783-2B53DD8DCD73}">
      <dsp:nvSpPr>
        <dsp:cNvPr id="0" name=""/>
        <dsp:cNvSpPr/>
      </dsp:nvSpPr>
      <dsp:spPr>
        <a:xfrm>
          <a:off x="1460961" y="2190043"/>
          <a:ext cx="8278784" cy="938590"/>
        </a:xfrm>
        <a:prstGeom prst="roundRect">
          <a:avLst>
            <a:gd name="adj" fmla="val 10000"/>
          </a:avLst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Helps patients recover and supports their well-being. </a:t>
          </a:r>
        </a:p>
      </dsp:txBody>
      <dsp:txXfrm>
        <a:off x="1488451" y="2217533"/>
        <a:ext cx="6883239" cy="883610"/>
      </dsp:txXfrm>
    </dsp:sp>
    <dsp:sp modelId="{45C423BD-07EE-4C64-A8B7-3DE625DC8A6C}">
      <dsp:nvSpPr>
        <dsp:cNvPr id="0" name=""/>
        <dsp:cNvSpPr/>
      </dsp:nvSpPr>
      <dsp:spPr>
        <a:xfrm>
          <a:off x="7668700" y="711764"/>
          <a:ext cx="610083" cy="61008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805969" y="711764"/>
        <a:ext cx="335545" cy="459087"/>
      </dsp:txXfrm>
    </dsp:sp>
    <dsp:sp modelId="{1A469F1D-F945-43E2-BF4E-9B42F404974A}">
      <dsp:nvSpPr>
        <dsp:cNvPr id="0" name=""/>
        <dsp:cNvSpPr/>
      </dsp:nvSpPr>
      <dsp:spPr>
        <a:xfrm>
          <a:off x="8399181" y="1800528"/>
          <a:ext cx="610083" cy="61008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2266664"/>
            <a:satOff val="-19882"/>
            <a:lumOff val="-1583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8536450" y="1800528"/>
        <a:ext cx="335545" cy="4590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21117-5136-43BB-BC7E-EA0F94F59D3B}">
      <dsp:nvSpPr>
        <dsp:cNvPr id="0" name=""/>
        <dsp:cNvSpPr/>
      </dsp:nvSpPr>
      <dsp:spPr>
        <a:xfrm>
          <a:off x="695078" y="658899"/>
          <a:ext cx="967846" cy="9678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6C1EA-4F0C-46F2-92F8-2C3AFFD4A3B1}">
      <dsp:nvSpPr>
        <dsp:cNvPr id="0" name=""/>
        <dsp:cNvSpPr/>
      </dsp:nvSpPr>
      <dsp:spPr>
        <a:xfrm>
          <a:off x="103616" y="2039856"/>
          <a:ext cx="2150769" cy="13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Began with Google searches</a:t>
          </a:r>
        </a:p>
      </dsp:txBody>
      <dsp:txXfrm>
        <a:off x="103616" y="2039856"/>
        <a:ext cx="2150769" cy="1372500"/>
      </dsp:txXfrm>
    </dsp:sp>
    <dsp:sp modelId="{662DAC96-6A9F-4F91-91C6-652E8AEC59FB}">
      <dsp:nvSpPr>
        <dsp:cNvPr id="0" name=""/>
        <dsp:cNvSpPr/>
      </dsp:nvSpPr>
      <dsp:spPr>
        <a:xfrm>
          <a:off x="3222232" y="658899"/>
          <a:ext cx="967846" cy="9678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2079FD-C71F-4584-8C31-EE49127BB218}">
      <dsp:nvSpPr>
        <dsp:cNvPr id="0" name=""/>
        <dsp:cNvSpPr/>
      </dsp:nvSpPr>
      <dsp:spPr>
        <a:xfrm>
          <a:off x="2630770" y="2039856"/>
          <a:ext cx="2150769" cy="13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Explored NHS Careers – Nursing website ---&gt; info on training, skills, and responsibilities;</a:t>
          </a:r>
          <a:endParaRPr lang="en-US" sz="2000" kern="1200" dirty="0">
            <a:latin typeface="Arial"/>
            <a:cs typeface="Arial"/>
          </a:endParaRPr>
        </a:p>
      </dsp:txBody>
      <dsp:txXfrm>
        <a:off x="2630770" y="2039856"/>
        <a:ext cx="2150769" cy="1372500"/>
      </dsp:txXfrm>
    </dsp:sp>
    <dsp:sp modelId="{3A419816-F981-431C-9C48-4E541D3A8A29}">
      <dsp:nvSpPr>
        <dsp:cNvPr id="0" name=""/>
        <dsp:cNvSpPr/>
      </dsp:nvSpPr>
      <dsp:spPr>
        <a:xfrm>
          <a:off x="5749386" y="658899"/>
          <a:ext cx="967846" cy="9678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D8106-5613-4CCA-85B6-BDB9473C7BBF}">
      <dsp:nvSpPr>
        <dsp:cNvPr id="0" name=""/>
        <dsp:cNvSpPr/>
      </dsp:nvSpPr>
      <dsp:spPr>
        <a:xfrm>
          <a:off x="5157924" y="2039856"/>
          <a:ext cx="2150769" cy="137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rial"/>
              <a:cs typeface="Arial"/>
            </a:rPr>
            <a:t>Read news articles ---&gt; real-life examples of nurse's work and challenges.</a:t>
          </a:r>
          <a:endParaRPr lang="en-US" sz="160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5157924" y="2039856"/>
        <a:ext cx="2150769" cy="1372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63B4C1-2515-40AA-B240-1F56BB4D0922}">
      <dsp:nvSpPr>
        <dsp:cNvPr id="0" name=""/>
        <dsp:cNvSpPr/>
      </dsp:nvSpPr>
      <dsp:spPr>
        <a:xfrm>
          <a:off x="0" y="0"/>
          <a:ext cx="6923291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Currency: Up-to-date</a:t>
          </a:r>
        </a:p>
      </dsp:txBody>
      <dsp:txXfrm>
        <a:off x="37467" y="37467"/>
        <a:ext cx="6848357" cy="692586"/>
      </dsp:txXfrm>
    </dsp:sp>
    <dsp:sp modelId="{58274343-E26B-4A44-BFDD-232B4BA0AD05}">
      <dsp:nvSpPr>
        <dsp:cNvPr id="0" name=""/>
        <dsp:cNvSpPr/>
      </dsp:nvSpPr>
      <dsp:spPr>
        <a:xfrm>
          <a:off x="0" y="915644"/>
          <a:ext cx="6923291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Relevance: Directly about nurses and nursing</a:t>
          </a:r>
        </a:p>
      </dsp:txBody>
      <dsp:txXfrm>
        <a:off x="37467" y="953111"/>
        <a:ext cx="6848357" cy="692586"/>
      </dsp:txXfrm>
    </dsp:sp>
    <dsp:sp modelId="{40F02F47-AF1C-4FD5-AF60-339FC54211C6}">
      <dsp:nvSpPr>
        <dsp:cNvPr id="0" name=""/>
        <dsp:cNvSpPr/>
      </dsp:nvSpPr>
      <dsp:spPr>
        <a:xfrm>
          <a:off x="0" y="1801244"/>
          <a:ext cx="6923291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Accuracy</a:t>
          </a:r>
          <a:r>
            <a:rPr lang="en-GB" sz="2000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: Verified facts, reliable information</a:t>
          </a:r>
          <a:endParaRPr lang="en-GB" sz="20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467" y="1838711"/>
        <a:ext cx="6848357" cy="692586"/>
      </dsp:txXfrm>
    </dsp:sp>
    <dsp:sp modelId="{70D0B2B7-8527-4BA9-90E5-D089ACF51390}">
      <dsp:nvSpPr>
        <dsp:cNvPr id="0" name=""/>
        <dsp:cNvSpPr/>
      </dsp:nvSpPr>
      <dsp:spPr>
        <a:xfrm>
          <a:off x="0" y="2686844"/>
          <a:ext cx="6923291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Authority: Official NHS source.</a:t>
          </a:r>
        </a:p>
      </dsp:txBody>
      <dsp:txXfrm>
        <a:off x="37467" y="2724311"/>
        <a:ext cx="6848357" cy="692586"/>
      </dsp:txXfrm>
    </dsp:sp>
    <dsp:sp modelId="{9012699C-91B9-4C0B-B09F-45E51F4888F5}">
      <dsp:nvSpPr>
        <dsp:cNvPr id="0" name=""/>
        <dsp:cNvSpPr/>
      </dsp:nvSpPr>
      <dsp:spPr>
        <a:xfrm>
          <a:off x="0" y="3572444"/>
          <a:ext cx="6923291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Purpose: Informational, not persuasive.</a:t>
          </a:r>
        </a:p>
      </dsp:txBody>
      <dsp:txXfrm>
        <a:off x="37467" y="3609911"/>
        <a:ext cx="6848357" cy="6925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F9EA4-D99B-45CD-93F5-97759CC5D44A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6034D7-CD57-4C6B-9A11-2ED1D17A1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531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6034D7-CD57-4C6B-9A11-2ED1D17A1B4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024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pt-PT"/>
              <a:t>Clique para editar o estilo de subtítulo do Modelo Global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6267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10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Cabeçalho da Secção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5175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588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839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035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249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441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pt-PT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09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795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954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2DFE664F-A8A7-4E46-9CBA-D18ED7EB97A6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D5E6388-49CF-4BD9-ADE2-7CDD7E8B31A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5507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ursing Jobs in the UK">
            <a:extLst>
              <a:ext uri="{FF2B5EF4-FFF2-40B4-BE49-F238E27FC236}">
                <a16:creationId xmlns:a16="http://schemas.microsoft.com/office/drawing/2014/main" id="{5F89FD01-5DB8-9780-BA7C-DF547B2B14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1999" cy="6392332"/>
          </a:xfrm>
          <a:prstGeom prst="rect">
            <a:avLst/>
          </a:prstGeom>
          <a:effectLst>
            <a:outerShdw blurRad="12700" sx="1000" sy="1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08B862-B1B1-EA9F-7C8D-18B9C573CD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6826" y="1973083"/>
            <a:ext cx="8839170" cy="1102129"/>
          </a:xfrm>
          <a:solidFill>
            <a:schemeClr val="bg2"/>
          </a:solidFill>
        </p:spPr>
        <p:txBody>
          <a:bodyPr>
            <a:normAutofit/>
          </a:bodyPr>
          <a:lstStyle/>
          <a:p>
            <a:pPr algn="ctr"/>
            <a:r>
              <a:rPr lang="en-GB" sz="66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Nurse</a:t>
            </a:r>
          </a:p>
        </p:txBody>
      </p:sp>
      <p:pic>
        <p:nvPicPr>
          <p:cNvPr id="1030" name="Picture 6" descr="University of wales Logos">
            <a:extLst>
              <a:ext uri="{FF2B5EF4-FFF2-40B4-BE49-F238E27FC236}">
                <a16:creationId xmlns:a16="http://schemas.microsoft.com/office/drawing/2014/main" id="{F31CC527-D50D-80D0-130B-0743877E15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8332" y="0"/>
            <a:ext cx="3563667" cy="142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B354A7F1-F151-41C9-1D3C-5DFC2580F89D}"/>
              </a:ext>
            </a:extLst>
          </p:cNvPr>
          <p:cNvSpPr txBox="1">
            <a:spLocks/>
          </p:cNvSpPr>
          <p:nvPr/>
        </p:nvSpPr>
        <p:spPr>
          <a:xfrm>
            <a:off x="130987" y="4513046"/>
            <a:ext cx="6748278" cy="1879286"/>
          </a:xfrm>
          <a:prstGeom prst="rect">
            <a:avLst/>
          </a:prstGeom>
          <a:solidFill>
            <a:schemeClr val="bg2"/>
          </a:solidFill>
        </p:spPr>
        <p:txBody>
          <a:bodyPr vert="horz" lIns="91440" tIns="45720" rIns="91440" bIns="45720" rtlCol="0" anchor="t">
            <a:noAutofit/>
          </a:bodyPr>
          <a:lstStyle>
            <a:defPPr>
              <a:defRPr lang="en-US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 dirty="0">
                <a:latin typeface="Arial"/>
                <a:cs typeface="Arial"/>
              </a:rPr>
              <a:t>Certificate of Higher Education in Health and Social Care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latin typeface="Arial"/>
                <a:cs typeface="Arial"/>
              </a:rPr>
              <a:t>Academic and Employability Skills</a:t>
            </a:r>
          </a:p>
          <a:p>
            <a:pPr algn="l"/>
            <a:br>
              <a:rPr lang="en-US" sz="2800" dirty="0">
                <a:latin typeface="Arial"/>
                <a:cs typeface="Arial"/>
              </a:rPr>
            </a:br>
            <a:endParaRPr lang="en-GB" sz="2800" dirty="0">
              <a:latin typeface="Arial"/>
              <a:cs typeface="Arial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B5734070-0E8A-6534-3EB7-BEFC72B33F8F}"/>
              </a:ext>
            </a:extLst>
          </p:cNvPr>
          <p:cNvSpPr txBox="1"/>
          <p:nvPr/>
        </p:nvSpPr>
        <p:spPr>
          <a:xfrm>
            <a:off x="7878726" y="5469002"/>
            <a:ext cx="4313273" cy="92333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Assessment 1: Individual Presentation</a:t>
            </a:r>
          </a:p>
          <a:p>
            <a:r>
              <a:rPr lang="en-GB" dirty="0" err="1"/>
              <a:t>Lesiliza</a:t>
            </a:r>
            <a:r>
              <a:rPr lang="en-GB" dirty="0"/>
              <a:t> Da Graca</a:t>
            </a:r>
          </a:p>
          <a:p>
            <a:r>
              <a:rPr lang="en-GB" dirty="0"/>
              <a:t>Student number: 2512899</a:t>
            </a:r>
          </a:p>
        </p:txBody>
      </p:sp>
    </p:spTree>
    <p:extLst>
      <p:ext uri="{BB962C8B-B14F-4D97-AF65-F5344CB8AC3E}">
        <p14:creationId xmlns:p14="http://schemas.microsoft.com/office/powerpoint/2010/main" val="2669417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65EFA-ECDE-D595-5592-F44B41A61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19" y="246176"/>
            <a:ext cx="7022940" cy="1618754"/>
          </a:xfrm>
        </p:spPr>
        <p:txBody>
          <a:bodyPr>
            <a:normAutofit/>
          </a:bodyPr>
          <a:lstStyle/>
          <a:p>
            <a:r>
              <a:rPr lang="en-GB" b="1" dirty="0"/>
              <a:t>What it is?</a:t>
            </a:r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FB0AA2E8-BCF8-09E5-F1E1-52F29EF79E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215685"/>
              </p:ext>
            </p:extLst>
          </p:nvPr>
        </p:nvGraphicFramePr>
        <p:xfrm>
          <a:off x="240953" y="3010909"/>
          <a:ext cx="9739746" cy="31286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8" descr="A person and person looking at a tablet&#10;&#10;AI-generated content may be incorrect.">
            <a:extLst>
              <a:ext uri="{FF2B5EF4-FFF2-40B4-BE49-F238E27FC236}">
                <a16:creationId xmlns:a16="http://schemas.microsoft.com/office/drawing/2014/main" id="{12A044A6-549E-ACB2-BBB2-F8A55AEBB7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57828" y="554365"/>
            <a:ext cx="3513301" cy="2336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942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75CB5-B7FA-D228-1D2C-87A2CBE22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Why I chose this role?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5AFB41-7C36-3D35-CA14-DEAB857A4178}"/>
              </a:ext>
            </a:extLst>
          </p:cNvPr>
          <p:cNvSpPr txBox="1"/>
          <p:nvPr/>
        </p:nvSpPr>
        <p:spPr>
          <a:xfrm>
            <a:off x="1546745" y="2274627"/>
            <a:ext cx="4684815" cy="32669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pt-PT" sz="2000">
                <a:latin typeface="Arial"/>
                <a:cs typeface="Arial"/>
              </a:rPr>
              <a:t>Passion for in helping people and improving health</a:t>
            </a:r>
            <a:r>
              <a:rPr lang="en-GB" sz="2000" dirty="0">
                <a:latin typeface="Arial"/>
                <a:cs typeface="Arial"/>
              </a:rPr>
              <a:t>;</a:t>
            </a:r>
            <a:endParaRPr lang="pt-PT" sz="2000" dirty="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pt-PT" sz="2000">
                <a:latin typeface="Arial"/>
                <a:cs typeface="Arial"/>
              </a:rPr>
              <a:t>Combines medical knowledge with patient care</a:t>
            </a:r>
            <a:r>
              <a:rPr lang="en-GB" sz="2000" dirty="0">
                <a:latin typeface="Arial"/>
                <a:cs typeface="Arial"/>
              </a:rPr>
              <a:t>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Offers opportunities in different areas (hospitals, community care, specializations).</a:t>
            </a:r>
          </a:p>
        </p:txBody>
      </p:sp>
      <p:pic>
        <p:nvPicPr>
          <p:cNvPr id="6" name="Imagem 5" descr="Equipe de hospital sorridente">
            <a:extLst>
              <a:ext uri="{FF2B5EF4-FFF2-40B4-BE49-F238E27FC236}">
                <a16:creationId xmlns:a16="http://schemas.microsoft.com/office/drawing/2014/main" id="{E82D82B2-14A5-5863-8AD8-B7E43123DA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6075" y="1909137"/>
            <a:ext cx="5097357" cy="3576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355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D3DC6-C66A-C1B7-D876-04863320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I Started My Research?</a:t>
            </a:r>
          </a:p>
        </p:txBody>
      </p:sp>
      <p:graphicFrame>
        <p:nvGraphicFramePr>
          <p:cNvPr id="2058" name="Content Placeholder 2">
            <a:extLst>
              <a:ext uri="{FF2B5EF4-FFF2-40B4-BE49-F238E27FC236}">
                <a16:creationId xmlns:a16="http://schemas.microsoft.com/office/drawing/2014/main" id="{6F0DCB4C-76CC-FA95-A8D6-9D598B9644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3488413"/>
              </p:ext>
            </p:extLst>
          </p:nvPr>
        </p:nvGraphicFramePr>
        <p:xfrm>
          <a:off x="954758" y="1989999"/>
          <a:ext cx="7412311" cy="4071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>
            <a:extLst>
              <a:ext uri="{FF2B5EF4-FFF2-40B4-BE49-F238E27FC236}">
                <a16:creationId xmlns:a16="http://schemas.microsoft.com/office/drawing/2014/main" id="{5CF3B7A6-28FD-1B48-C567-DA2A9D8236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0899" y="4025627"/>
            <a:ext cx="336232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tângulo 5">
            <a:extLst>
              <a:ext uri="{FF2B5EF4-FFF2-40B4-BE49-F238E27FC236}">
                <a16:creationId xmlns:a16="http://schemas.microsoft.com/office/drawing/2014/main" id="{6749BBF0-8C19-9B0C-062A-341F6DCA4DBA}"/>
              </a:ext>
            </a:extLst>
          </p:cNvPr>
          <p:cNvSpPr/>
          <p:nvPr/>
        </p:nvSpPr>
        <p:spPr>
          <a:xfrm>
            <a:off x="8710899" y="5387702"/>
            <a:ext cx="3362326" cy="278251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PT" dirty="0" err="1"/>
              <a:t>National</a:t>
            </a:r>
            <a:r>
              <a:rPr lang="pt-PT" dirty="0"/>
              <a:t> </a:t>
            </a:r>
            <a:r>
              <a:rPr lang="pt-PT" dirty="0" err="1"/>
              <a:t>Health</a:t>
            </a:r>
            <a:r>
              <a:rPr lang="pt-PT" dirty="0"/>
              <a:t> </a:t>
            </a:r>
            <a:r>
              <a:rPr lang="pt-PT" dirty="0" err="1"/>
              <a:t>Service</a:t>
            </a:r>
            <a:r>
              <a:rPr lang="pt-PT" dirty="0"/>
              <a:t> 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77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F42E0C1-18DE-AE87-D442-4F0344F66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232174"/>
            <a:ext cx="10058400" cy="145075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CRAAP Test: Verifying My Sources</a:t>
            </a:r>
          </a:p>
        </p:txBody>
      </p:sp>
      <p:graphicFrame>
        <p:nvGraphicFramePr>
          <p:cNvPr id="7" name="Marcador de Posição de Conteúdo 6">
            <a:extLst>
              <a:ext uri="{FF2B5EF4-FFF2-40B4-BE49-F238E27FC236}">
                <a16:creationId xmlns:a16="http://schemas.microsoft.com/office/drawing/2014/main" id="{2DFF3FEB-4869-D4A3-6233-33DE8DC0A8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5207906"/>
              </p:ext>
            </p:extLst>
          </p:nvPr>
        </p:nvGraphicFramePr>
        <p:xfrm>
          <a:off x="1097279" y="1845733"/>
          <a:ext cx="6923291" cy="43700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Imagem 5">
            <a:extLst>
              <a:ext uri="{FF2B5EF4-FFF2-40B4-BE49-F238E27FC236}">
                <a16:creationId xmlns:a16="http://schemas.microsoft.com/office/drawing/2014/main" id="{404152FF-957B-A385-5E55-371A6D23D7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9828" y="3004457"/>
            <a:ext cx="3135109" cy="3118965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8443772E-2A29-9102-CA52-97150AFE04D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555171"/>
            <a:ext cx="3026229" cy="302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121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E0DABFA-6D1B-30C3-92AF-CC174F7F2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0161" y="94694"/>
            <a:ext cx="6368142" cy="1450757"/>
          </a:xfrm>
        </p:spPr>
        <p:txBody>
          <a:bodyPr>
            <a:normAutofit/>
          </a:bodyPr>
          <a:lstStyle/>
          <a:p>
            <a:r>
              <a:rPr lang="en-GB" b="1" dirty="0"/>
              <a:t>Challenges Faced</a:t>
            </a:r>
            <a:endParaRPr lang="en-GB" dirty="0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59F003AE-4051-C5BA-5591-A7504E8AE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2198914"/>
            <a:ext cx="6368142" cy="3670180"/>
          </a:xfrm>
        </p:spPr>
        <p:txBody>
          <a:bodyPr vert="horz" lIns="0" tIns="45720" rIns="0" bIns="45720" rtlCol="0" anchor="t">
            <a:normAutofit/>
          </a:bodyPr>
          <a:lstStyle/>
          <a:p>
            <a:pPr lvl="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Confusing or outdated info on qualifications and 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specialties;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Limited sources showing real-life nurse experiences;</a:t>
            </a: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latin typeface="Arial"/>
                <a:cs typeface="Arial"/>
              </a:rPr>
              <a:t>Solution: Focus on official NHS sources, cross-check 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with professional nursing organizations.</a:t>
            </a:r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2230F4BF-A4B1-2736-9A62-D755A9AB66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21" r="26859" b="1"/>
          <a:stretch>
            <a:fillRect/>
          </a:stretch>
        </p:blipFill>
        <p:spPr>
          <a:xfrm>
            <a:off x="20" y="-12128"/>
            <a:ext cx="4654276" cy="6434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649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1C99E87-20FE-9207-2165-8ECEF288D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GB" sz="5400" b="1" dirty="0"/>
              <a:t> Next Steps</a:t>
            </a:r>
            <a:br>
              <a:rPr lang="en-GB" dirty="0"/>
            </a:b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734FBA2-DE28-8E52-C832-4BDABCE05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0" y="2211567"/>
            <a:ext cx="5405362" cy="3658086"/>
          </a:xfrm>
        </p:spPr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/>
                <a:cs typeface="Arial"/>
              </a:rPr>
              <a:t>Research key skills: </a:t>
            </a:r>
            <a:r>
              <a:rPr lang="en-GB">
                <a:latin typeface="Arial"/>
                <a:cs typeface="Arial"/>
              </a:rPr>
              <a:t>communication; </a:t>
            </a:r>
            <a:r>
              <a:rPr lang="en-GB" dirty="0">
                <a:latin typeface="Arial"/>
                <a:cs typeface="Arial"/>
              </a:rPr>
              <a:t>empathy, teamwork, time management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/>
                <a:cs typeface="Arial"/>
              </a:rPr>
              <a:t>Look for real-life examples of </a:t>
            </a:r>
            <a:r>
              <a:rPr lang="en-GB">
                <a:latin typeface="Arial"/>
                <a:cs typeface="Arial"/>
              </a:rPr>
              <a:t>nurse's</a:t>
            </a:r>
            <a:r>
              <a:rPr lang="en-GB" dirty="0">
                <a:latin typeface="Arial"/>
                <a:cs typeface="Arial"/>
              </a:rPr>
              <a:t> daily work</a:t>
            </a:r>
          </a:p>
          <a:p>
            <a:pPr lvl="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searches using specific keywords and professional forums</a:t>
            </a:r>
          </a:p>
          <a:p>
            <a:endParaRPr lang="en-GB" dirty="0"/>
          </a:p>
        </p:txBody>
      </p:sp>
      <p:pic>
        <p:nvPicPr>
          <p:cNvPr id="8" name="Imagem 7">
            <a:extLst>
              <a:ext uri="{FF2B5EF4-FFF2-40B4-BE49-F238E27FC236}">
                <a16:creationId xmlns:a16="http://schemas.microsoft.com/office/drawing/2014/main" id="{0EB6A4A0-AB53-15AA-5089-183DFD6B49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80" r="8670" b="-1"/>
          <a:stretch>
            <a:fillRect/>
          </a:stretch>
        </p:blipFill>
        <p:spPr>
          <a:xfrm>
            <a:off x="262393" y="1848563"/>
            <a:ext cx="4766751" cy="4028553"/>
          </a:xfrm>
          <a:prstGeom prst="rect">
            <a:avLst/>
          </a:prstGeom>
        </p:spPr>
      </p:pic>
      <p:sp>
        <p:nvSpPr>
          <p:cNvPr id="6" name="AutoShape 2">
            <a:extLst>
              <a:ext uri="{FF2B5EF4-FFF2-40B4-BE49-F238E27FC236}">
                <a16:creationId xmlns:a16="http://schemas.microsoft.com/office/drawing/2014/main" id="{8AC0A372-9F68-1ED1-283B-D57C7BB861D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827314" cy="82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586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0510241A-9C3E-4830-5CA6-FACDC86CF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644" y="138169"/>
            <a:ext cx="8829691" cy="1450757"/>
          </a:xfrm>
        </p:spPr>
        <p:txBody>
          <a:bodyPr>
            <a:normAutofit/>
          </a:bodyPr>
          <a:lstStyle/>
          <a:p>
            <a:r>
              <a:rPr lang="en-GB" b="1" dirty="0"/>
              <a:t>Reflection / Closing</a:t>
            </a:r>
            <a:endParaRPr lang="en-GB" dirty="0"/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C8D6D975-C58B-5C2C-E6FA-7798B7C131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12" r="-1" b="-1"/>
          <a:stretch>
            <a:fillRect/>
          </a:stretch>
        </p:blipFill>
        <p:spPr>
          <a:xfrm>
            <a:off x="546825" y="1924522"/>
            <a:ext cx="5549176" cy="4267934"/>
          </a:xfrm>
          <a:prstGeom prst="rect">
            <a:avLst/>
          </a:prstGeom>
        </p:spPr>
      </p:pic>
      <p:cxnSp>
        <p:nvCxnSpPr>
          <p:cNvPr id="20" name="Straight Connector 11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695636A-E0AB-E8F3-E0A2-B219C75BF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8622" y="2264666"/>
            <a:ext cx="4478652" cy="4136200"/>
          </a:xfrm>
        </p:spPr>
        <p:txBody>
          <a:bodyPr>
            <a:normAutofit/>
          </a:bodyPr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Excited to learn more about the nursing role;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Planning a structured research approach;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Goal: Understand both theory and real-world challenges.</a:t>
            </a:r>
          </a:p>
          <a:p>
            <a:endParaRPr lang="en-GB" dirty="0"/>
          </a:p>
        </p:txBody>
      </p:sp>
      <p:sp>
        <p:nvSpPr>
          <p:cNvPr id="22" name="Rectangle 13">
            <a:extLst>
              <a:ext uri="{FF2B5EF4-FFF2-40B4-BE49-F238E27FC236}">
                <a16:creationId xmlns:a16="http://schemas.microsoft.com/office/drawing/2014/main" id="{6329CBCE-21AE-419D-AC1F-8ACF510A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FF2DA012-1414-493D-888F-5D99D0BDA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0000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F6BA980-0AB5-A18F-B95B-5DA174DFD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385D037-4DB3-77A6-DB36-2E0A8D0C2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58251"/>
            <a:ext cx="10058400" cy="402336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Careers – Nursing. (n.d.). NHS. Retrieved March 22, 2026, from </a:t>
            </a:r>
            <a:r>
              <a:rPr lang="en-GB" u="sng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https://www.healthcareers.nhs.uk/explore-roles/nursing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Nursing. (n.d.). What is nursing? Retrieved March 22, 2026, from </a:t>
            </a:r>
            <a:r>
              <a:rPr lang="en-GB" u="sng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https://www.rcn.org.uk/careers/what-is-nursing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Smith, J. (2023). A day in the life of a nurse: Challenges and rewards. Nursing Times. Retrieved from </a:t>
            </a:r>
            <a:r>
              <a:rPr lang="en-GB" u="sng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https://www.nursingtimes.net/news/a-day-in-the-life-of-a-nurse-2023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Johnson, L. (2022). Top skills every nurse needs. Healthline. Retrieved from </a:t>
            </a:r>
            <a:r>
              <a:rPr lang="en-GB" u="sng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https://www.healthline.com/health/nursing-skills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(2021). Nursing and midwifery. Retrieved from </a:t>
            </a:r>
            <a:r>
              <a:rPr lang="en-GB" u="sng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https://www.who.int/news-room/fact-sheets/detail/nursing-and-midwifery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28325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tiva">
  <a:themeElements>
    <a:clrScheme name="Retrospetiva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tiva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226</TotalTime>
  <Words>424</Words>
  <Application>Microsoft Macintosh PowerPoint</Application>
  <PresentationFormat>Widescreen</PresentationFormat>
  <Paragraphs>45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Arial</vt:lpstr>
      <vt:lpstr>Calibri</vt:lpstr>
      <vt:lpstr>Calibri Light</vt:lpstr>
      <vt:lpstr>Cambria Math</vt:lpstr>
      <vt:lpstr>Wingdings</vt:lpstr>
      <vt:lpstr>Retrospetiva</vt:lpstr>
      <vt:lpstr>Nurse</vt:lpstr>
      <vt:lpstr>What it is?</vt:lpstr>
      <vt:lpstr>Why I chose this role?</vt:lpstr>
      <vt:lpstr>How I Started My Research?</vt:lpstr>
      <vt:lpstr>CRAAP Test: Verifying My Sources</vt:lpstr>
      <vt:lpstr>Challenges Faced</vt:lpstr>
      <vt:lpstr> Next Steps </vt:lpstr>
      <vt:lpstr>Reflection / Closing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Paramedic</dc:title>
  <dc:creator>Lesiliza Pinto Da Graça (2512899)</dc:creator>
  <cp:lastModifiedBy>Ledymila Castro</cp:lastModifiedBy>
  <cp:revision>49</cp:revision>
  <dcterms:created xsi:type="dcterms:W3CDTF">2026-03-15T12:08:11Z</dcterms:created>
  <dcterms:modified xsi:type="dcterms:W3CDTF">2026-03-22T18:16:26Z</dcterms:modified>
</cp:coreProperties>
</file>