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57" r:id="rId3"/>
    <p:sldId id="263" r:id="rId4"/>
    <p:sldId id="267" r:id="rId5"/>
    <p:sldId id="262" r:id="rId6"/>
    <p:sldId id="265" r:id="rId7"/>
    <p:sldId id="264" r:id="rId8"/>
    <p:sldId id="269" r:id="rId9"/>
    <p:sldId id="268" r:id="rId10"/>
    <p:sldId id="261" r:id="rId11"/>
    <p:sldId id="270" r:id="rId12"/>
    <p:sldId id="272" r:id="rId13"/>
    <p:sldId id="273" r:id="rId14"/>
    <p:sldId id="275" r:id="rId15"/>
    <p:sldId id="274" r:id="rId16"/>
    <p:sldId id="271" r:id="rId17"/>
    <p:sldId id="258" r:id="rId18"/>
    <p:sldId id="27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3" d="100"/>
          <a:sy n="113" d="100"/>
        </p:scale>
        <p:origin x="372"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4001C575-F27E-43E5-A708-DA0387F8813B}" type="datetimeFigureOut">
              <a:rPr lang="en-GB" smtClean="0"/>
              <a:pPr/>
              <a:t>20/04/2016</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BE0CD58C-3F55-4420-BC5C-B523F0F1170A}" type="slidenum">
              <a:rPr lang="en-GB" smtClean="0"/>
              <a:pPr/>
              <a:t>‹#›</a:t>
            </a:fld>
            <a:endParaRPr lang="en-GB"/>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281312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001C575-F27E-43E5-A708-DA0387F8813B}" type="datetimeFigureOut">
              <a:rPr lang="en-GB" smtClean="0"/>
              <a:pPr/>
              <a:t>20/04/2016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0CD58C-3F55-4420-BC5C-B523F0F1170A}" type="slidenum">
              <a:rPr lang="en-GB" smtClean="0"/>
              <a:pPr/>
              <a:t>‹#›</a:t>
            </a:fld>
            <a:endParaRPr lang="en-GB"/>
          </a:p>
        </p:txBody>
      </p:sp>
    </p:spTree>
    <p:extLst>
      <p:ext uri="{BB962C8B-B14F-4D97-AF65-F5344CB8AC3E}">
        <p14:creationId xmlns:p14="http://schemas.microsoft.com/office/powerpoint/2010/main" val="25832180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4001C575-F27E-43E5-A708-DA0387F8813B}" type="datetimeFigureOut">
              <a:rPr lang="en-GB" smtClean="0"/>
              <a:pPr/>
              <a:t>20/04/2016</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BE0CD58C-3F55-4420-BC5C-B523F0F1170A}" type="slidenum">
              <a:rPr lang="en-GB" smtClean="0"/>
              <a:pPr/>
              <a:t>‹#›</a:t>
            </a:fld>
            <a:endParaRPr lang="en-GB"/>
          </a:p>
        </p:txBody>
      </p:sp>
      <p:sp>
        <p:nvSpPr>
          <p:cNvPr id="7" name="Freeform 6"/>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271749508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001C575-F27E-43E5-A708-DA0387F8813B}" type="datetimeFigureOut">
              <a:rPr lang="en-GB" smtClean="0"/>
              <a:pPr/>
              <a:t>20/04/2016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0CD58C-3F55-4420-BC5C-B523F0F1170A}" type="slidenum">
              <a:rPr lang="en-GB" smtClean="0"/>
              <a:pPr/>
              <a:t>‹#›</a:t>
            </a:fld>
            <a:endParaRPr lang="en-GB"/>
          </a:p>
        </p:txBody>
      </p:sp>
    </p:spTree>
    <p:extLst>
      <p:ext uri="{BB962C8B-B14F-4D97-AF65-F5344CB8AC3E}">
        <p14:creationId xmlns:p14="http://schemas.microsoft.com/office/powerpoint/2010/main" val="30216342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001C575-F27E-43E5-A708-DA0387F8813B}" type="datetimeFigureOut">
              <a:rPr lang="en-GB" smtClean="0"/>
              <a:pPr/>
              <a:t>20/04/2016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E0CD58C-3F55-4420-BC5C-B523F0F1170A}" type="slidenum">
              <a:rPr lang="en-GB" smtClean="0"/>
              <a:pPr/>
              <a:t>‹#›</a:t>
            </a:fld>
            <a:endParaRPr lang="en-GB"/>
          </a:p>
        </p:txBody>
      </p:sp>
    </p:spTree>
    <p:extLst>
      <p:ext uri="{BB962C8B-B14F-4D97-AF65-F5344CB8AC3E}">
        <p14:creationId xmlns:p14="http://schemas.microsoft.com/office/powerpoint/2010/main" val="34867434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001C575-F27E-43E5-A708-DA0387F8813B}" type="datetimeFigureOut">
              <a:rPr lang="en-GB" smtClean="0"/>
              <a:pPr/>
              <a:t>20/04/2016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E0CD58C-3F55-4420-BC5C-B523F0F1170A}" type="slidenum">
              <a:rPr lang="en-GB" smtClean="0"/>
              <a:pPr/>
              <a:t>‹#›</a:t>
            </a:fld>
            <a:endParaRPr lang="en-GB"/>
          </a:p>
        </p:txBody>
      </p:sp>
    </p:spTree>
    <p:extLst>
      <p:ext uri="{BB962C8B-B14F-4D97-AF65-F5344CB8AC3E}">
        <p14:creationId xmlns:p14="http://schemas.microsoft.com/office/powerpoint/2010/main" val="4045100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01C575-F27E-43E5-A708-DA0387F8813B}" type="datetimeFigureOut">
              <a:rPr lang="en-GB" smtClean="0"/>
              <a:pPr/>
              <a:t>20/04/2016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E0CD58C-3F55-4420-BC5C-B523F0F1170A}" type="slidenum">
              <a:rPr lang="en-GB" smtClean="0"/>
              <a:pPr/>
              <a:t>‹#›</a:t>
            </a:fld>
            <a:endParaRPr lang="en-GB"/>
          </a:p>
        </p:txBody>
      </p:sp>
    </p:spTree>
    <p:extLst>
      <p:ext uri="{BB962C8B-B14F-4D97-AF65-F5344CB8AC3E}">
        <p14:creationId xmlns:p14="http://schemas.microsoft.com/office/powerpoint/2010/main" val="3486867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4001C575-F27E-43E5-A708-DA0387F8813B}" type="datetimeFigureOut">
              <a:rPr lang="en-GB" smtClean="0"/>
              <a:pPr/>
              <a:t>20/04/2016</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E0CD58C-3F55-4420-BC5C-B523F0F1170A}" type="slidenum">
              <a:rPr lang="en-GB" smtClean="0"/>
              <a:pPr/>
              <a:t>‹#›</a:t>
            </a:fld>
            <a:endParaRPr lang="en-GB"/>
          </a:p>
        </p:txBody>
      </p:sp>
      <p:sp>
        <p:nvSpPr>
          <p:cNvPr id="9" name="Rectangle 8"/>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83423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4001C575-F27E-43E5-A708-DA0387F8813B}" type="datetimeFigureOut">
              <a:rPr lang="en-GB" smtClean="0"/>
              <a:pPr/>
              <a:t>20/04/2016</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E0CD58C-3F55-4420-BC5C-B523F0F1170A}" type="slidenum">
              <a:rPr lang="en-GB" smtClean="0"/>
              <a:pPr/>
              <a:t>‹#›</a:t>
            </a:fld>
            <a:endParaRPr lang="en-GB"/>
          </a:p>
        </p:txBody>
      </p:sp>
      <p:sp>
        <p:nvSpPr>
          <p:cNvPr id="9" name="Rectangle 8"/>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19275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001C575-F27E-43E5-A708-DA0387F8813B}" type="datetimeFigureOut">
              <a:rPr lang="en-GB" smtClean="0"/>
              <a:pPr/>
              <a:t>20/04/2016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0CD58C-3F55-4420-BC5C-B523F0F1170A}" type="slidenum">
              <a:rPr lang="en-GB" smtClean="0"/>
              <a:pPr/>
              <a:t>‹#›</a:t>
            </a:fld>
            <a:endParaRPr lang="en-GB"/>
          </a:p>
        </p:txBody>
      </p:sp>
    </p:spTree>
    <p:extLst>
      <p:ext uri="{BB962C8B-B14F-4D97-AF65-F5344CB8AC3E}">
        <p14:creationId xmlns:p14="http://schemas.microsoft.com/office/powerpoint/2010/main" val="815581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001C575-F27E-43E5-A708-DA0387F8813B}" type="datetimeFigureOut">
              <a:rPr lang="en-GB" smtClean="0"/>
              <a:pPr/>
              <a:t>20/04/2016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0CD58C-3F55-4420-BC5C-B523F0F1170A}" type="slidenum">
              <a:rPr lang="en-GB" smtClean="0"/>
              <a:pPr/>
              <a:t>‹#›</a:t>
            </a:fld>
            <a:endParaRPr lang="en-GB"/>
          </a:p>
        </p:txBody>
      </p:sp>
    </p:spTree>
    <p:extLst>
      <p:ext uri="{BB962C8B-B14F-4D97-AF65-F5344CB8AC3E}">
        <p14:creationId xmlns:p14="http://schemas.microsoft.com/office/powerpoint/2010/main" val="3523423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4001C575-F27E-43E5-A708-DA0387F8813B}" type="datetimeFigureOut">
              <a:rPr lang="en-GB" smtClean="0"/>
              <a:pPr/>
              <a:t>20/04/2016</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BE0CD58C-3F55-4420-BC5C-B523F0F1170A}" type="slidenum">
              <a:rPr lang="en-GB" smtClean="0"/>
              <a:pPr/>
              <a:t>‹#›</a:t>
            </a:fld>
            <a:endParaRPr lang="en-GB"/>
          </a:p>
        </p:txBody>
      </p:sp>
      <p:sp>
        <p:nvSpPr>
          <p:cNvPr id="9" name="Rectangle 8"/>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71370183"/>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368">
          <p15:clr>
            <a:srgbClr val="F26B43"/>
          </p15:clr>
        </p15:guide>
        <p15:guide id="2" orient="horz" pos="1440">
          <p15:clr>
            <a:srgbClr val="F26B43"/>
          </p15:clr>
        </p15:guide>
        <p15:guide id="3" orient="horz" pos="3696">
          <p15:clr>
            <a:srgbClr val="F26B43"/>
          </p15:clr>
        </p15:guide>
        <p15:guide id="4" orient="horz" pos="432">
          <p15:clr>
            <a:srgbClr val="F26B43"/>
          </p15:clr>
        </p15:guide>
        <p15:guide id="5" orient="horz" pos="1512">
          <p15:clr>
            <a:srgbClr val="F26B43"/>
          </p15:clr>
        </p15:guide>
        <p15:guide id="6" pos="6912">
          <p15:clr>
            <a:srgbClr val="F26B43"/>
          </p15:clr>
        </p15:guide>
        <p15:guide id="7" pos="936">
          <p15:clr>
            <a:srgbClr val="F26B43"/>
          </p15:clr>
        </p15:guide>
        <p15:guide id="8"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Augustan Lovers</a:t>
            </a:r>
            <a:endParaRPr lang="en-GB"/>
          </a:p>
        </p:txBody>
      </p:sp>
      <p:sp>
        <p:nvSpPr>
          <p:cNvPr id="3" name="Subtitle 2"/>
          <p:cNvSpPr>
            <a:spLocks noGrp="1"/>
          </p:cNvSpPr>
          <p:nvPr>
            <p:ph type="subTitle" idx="1"/>
          </p:nvPr>
        </p:nvSpPr>
        <p:spPr/>
        <p:txBody>
          <a:bodyPr/>
          <a:lstStyle/>
          <a:p>
            <a:r>
              <a:rPr lang="en-GB" smtClean="0"/>
              <a:t>Homosexuality in elegy</a:t>
            </a:r>
            <a:endParaRPr lang="en-GB"/>
          </a:p>
        </p:txBody>
      </p:sp>
    </p:spTree>
    <p:extLst>
      <p:ext uri="{BB962C8B-B14F-4D97-AF65-F5344CB8AC3E}">
        <p14:creationId xmlns:p14="http://schemas.microsoft.com/office/powerpoint/2010/main" val="3075797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mtClean="0"/>
              <a:t>Elegiac preconceptions</a:t>
            </a:r>
            <a:endParaRPr lang="en-GB"/>
          </a:p>
        </p:txBody>
      </p:sp>
      <p:sp>
        <p:nvSpPr>
          <p:cNvPr id="3" name="Content Placeholder 2"/>
          <p:cNvSpPr>
            <a:spLocks noGrp="1"/>
          </p:cNvSpPr>
          <p:nvPr>
            <p:ph sz="half" idx="1"/>
          </p:nvPr>
        </p:nvSpPr>
        <p:spPr/>
        <p:txBody>
          <a:bodyPr/>
          <a:lstStyle/>
          <a:p>
            <a:r>
              <a:rPr lang="en-GB" smtClean="0"/>
              <a:t>“Roman elegy is predicated on clearly defined roles for the elegist and his female mistress.” (Greene, 2012) </a:t>
            </a:r>
          </a:p>
          <a:p>
            <a:r>
              <a:rPr lang="en-GB" smtClean="0"/>
              <a:t>Elegy taking its energy from the conversion (flipping) of normative gendered behaviour</a:t>
            </a:r>
          </a:p>
          <a:p>
            <a:r>
              <a:rPr lang="en-GB" smtClean="0"/>
              <a:t>...or opposites more generally?</a:t>
            </a:r>
            <a:endParaRPr lang="en-GB"/>
          </a:p>
        </p:txBody>
      </p:sp>
      <p:sp>
        <p:nvSpPr>
          <p:cNvPr id="5" name="Content Placeholder 4"/>
          <p:cNvSpPr>
            <a:spLocks noGrp="1"/>
          </p:cNvSpPr>
          <p:nvPr>
            <p:ph sz="half" idx="2"/>
          </p:nvPr>
        </p:nvSpPr>
        <p:spPr>
          <a:solidFill>
            <a:schemeClr val="accent1">
              <a:lumMod val="40000"/>
              <a:lumOff val="60000"/>
            </a:schemeClr>
          </a:solidFill>
        </p:spPr>
        <p:txBody>
          <a:bodyPr/>
          <a:lstStyle/>
          <a:p>
            <a:pPr marL="0" indent="0">
              <a:buNone/>
            </a:pPr>
            <a:r>
              <a:rPr lang="en-GB"/>
              <a:t>I wish all enemies of mine could love a girl and any friend enjoy a boy. Calmly downstream you glide in a safe rowing-boat. What wave off so small a shore can harm you? Single word will often alter a boy’s mood but a girl will hardly come round though you bleed. (Prop. 2.4.17-22)</a:t>
            </a:r>
          </a:p>
          <a:p>
            <a:pPr marL="0" indent="0">
              <a:buNone/>
            </a:pPr>
            <a:endParaRPr lang="en-GB"/>
          </a:p>
        </p:txBody>
      </p:sp>
    </p:spTree>
    <p:extLst>
      <p:ext uri="{BB962C8B-B14F-4D97-AF65-F5344CB8AC3E}">
        <p14:creationId xmlns:p14="http://schemas.microsoft.com/office/powerpoint/2010/main" val="7866617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Roman male/male relationships</a:t>
            </a:r>
            <a:endParaRPr lang="en-GB"/>
          </a:p>
        </p:txBody>
      </p:sp>
      <p:sp>
        <p:nvSpPr>
          <p:cNvPr id="5" name="Content Placeholder 4"/>
          <p:cNvSpPr>
            <a:spLocks noGrp="1"/>
          </p:cNvSpPr>
          <p:nvPr>
            <p:ph sz="half" idx="1"/>
          </p:nvPr>
        </p:nvSpPr>
        <p:spPr>
          <a:xfrm>
            <a:off x="1371600" y="1769533"/>
            <a:ext cx="4447786" cy="4673600"/>
          </a:xfrm>
        </p:spPr>
        <p:txBody>
          <a:bodyPr>
            <a:normAutofit fontScale="85000" lnSpcReduction="20000"/>
          </a:bodyPr>
          <a:lstStyle/>
          <a:p>
            <a:r>
              <a:rPr lang="en-GB" smtClean="0"/>
              <a:t>As hinted in the Propertius quotation, male/male relationships were a fix point and must have been relateable for the audience </a:t>
            </a:r>
          </a:p>
          <a:p>
            <a:r>
              <a:rPr lang="en-GB" smtClean="0"/>
              <a:t>Descriptions in Roman literature are frequent across antquity, though less frequent than in Greek literature</a:t>
            </a:r>
          </a:p>
          <a:p>
            <a:r>
              <a:rPr lang="en-GB" smtClean="0"/>
              <a:t>Often such descriptions mimic Greek sensibilities and allude to pederastic relationships and their ideals</a:t>
            </a:r>
          </a:p>
          <a:p>
            <a:pPr lvl="1"/>
            <a:r>
              <a:rPr lang="en-GB" smtClean="0"/>
              <a:t>Catullus’ Iuventius cycle</a:t>
            </a:r>
          </a:p>
          <a:p>
            <a:pPr lvl="1"/>
            <a:r>
              <a:rPr lang="en-GB"/>
              <a:t>for parallels in iconography, cf. Bartman (2012) </a:t>
            </a:r>
            <a:r>
              <a:rPr lang="en-GB" smtClean="0"/>
              <a:t>‘Eros's </a:t>
            </a:r>
            <a:r>
              <a:rPr lang="en-GB"/>
              <a:t>Flame: Images of Sexy Boys in </a:t>
            </a:r>
            <a:r>
              <a:rPr lang="en-GB" smtClean="0"/>
              <a:t>Roma </a:t>
            </a:r>
            <a:r>
              <a:rPr lang="en-GB"/>
              <a:t>Ideal </a:t>
            </a:r>
            <a:r>
              <a:rPr lang="en-GB" smtClean="0"/>
              <a:t>Sculpture’</a:t>
            </a:r>
          </a:p>
          <a:p>
            <a:r>
              <a:rPr lang="en-GB" smtClean="0"/>
              <a:t>But as often, Roman poetry outside of elegy will discuss male/male relationships that seem to break the code of a pederastic relationship</a:t>
            </a:r>
          </a:p>
          <a:p>
            <a:pPr lvl="1"/>
            <a:r>
              <a:rPr lang="en-GB" smtClean="0"/>
              <a:t>body hair cf. Juv. Sat. 2</a:t>
            </a:r>
          </a:p>
        </p:txBody>
      </p:sp>
      <p:sp>
        <p:nvSpPr>
          <p:cNvPr id="6" name="Content Placeholder 5"/>
          <p:cNvSpPr>
            <a:spLocks noGrp="1"/>
          </p:cNvSpPr>
          <p:nvPr>
            <p:ph sz="half" idx="2"/>
          </p:nvPr>
        </p:nvSpPr>
        <p:spPr/>
        <p:txBody>
          <a:bodyPr>
            <a:normAutofit fontScale="85000" lnSpcReduction="20000"/>
          </a:bodyPr>
          <a:lstStyle/>
          <a:p>
            <a:r>
              <a:rPr lang="en-GB" i="1" smtClean="0"/>
              <a:t>Anthologia Palatina</a:t>
            </a:r>
            <a:r>
              <a:rPr lang="en-GB" smtClean="0"/>
              <a:t> 5.23</a:t>
            </a:r>
          </a:p>
          <a:p>
            <a:r>
              <a:rPr lang="en-GB" i="1" u="sng" smtClean="0"/>
              <a:t>May </a:t>
            </a:r>
            <a:r>
              <a:rPr lang="en-GB" i="1" u="sng"/>
              <a:t>you sleep so</a:t>
            </a:r>
            <a:r>
              <a:rPr lang="en-GB" i="1"/>
              <a:t>, Conopion, as you make me sleep by these cold portals; may you sleep even so, cruel one, as you send him who loves you to sleep. Not a shadow of pity touched you. The neighbours take pity on me, but you not at all. </a:t>
            </a:r>
            <a:r>
              <a:rPr lang="en-GB" i="1" u="sng"/>
              <a:t>One day shall the grey hairs come to remind you of this</a:t>
            </a:r>
            <a:r>
              <a:rPr lang="en-GB" i="1"/>
              <a:t>. (Callimachus)</a:t>
            </a:r>
          </a:p>
          <a:p>
            <a:endParaRPr lang="en-GB"/>
          </a:p>
        </p:txBody>
      </p:sp>
    </p:spTree>
    <p:extLst>
      <p:ext uri="{BB962C8B-B14F-4D97-AF65-F5344CB8AC3E}">
        <p14:creationId xmlns:p14="http://schemas.microsoft.com/office/powerpoint/2010/main" val="1475793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2133" y="532936"/>
            <a:ext cx="8229600" cy="1389514"/>
          </a:xfrm>
        </p:spPr>
        <p:txBody>
          <a:bodyPr>
            <a:normAutofit/>
          </a:bodyPr>
          <a:lstStyle/>
          <a:p>
            <a:r>
              <a:rPr lang="en-GB" smtClean="0"/>
              <a:t>Examples from epigram</a:t>
            </a:r>
            <a:endParaRPr lang="en-GB" dirty="0"/>
          </a:p>
        </p:txBody>
      </p:sp>
      <p:sp>
        <p:nvSpPr>
          <p:cNvPr id="3" name="Content Placeholder 2"/>
          <p:cNvSpPr>
            <a:spLocks noGrp="1"/>
          </p:cNvSpPr>
          <p:nvPr>
            <p:ph idx="1"/>
          </p:nvPr>
        </p:nvSpPr>
        <p:spPr>
          <a:xfrm>
            <a:off x="1066799" y="1570037"/>
            <a:ext cx="10498667" cy="4711721"/>
          </a:xfrm>
        </p:spPr>
        <p:txBody>
          <a:bodyPr>
            <a:normAutofit/>
          </a:bodyPr>
          <a:lstStyle/>
          <a:p>
            <a:r>
              <a:rPr lang="en-GB" smtClean="0"/>
              <a:t>Mart. 11.63: “</a:t>
            </a:r>
            <a:r>
              <a:rPr lang="en-GB" i="1" dirty="0" smtClean="0"/>
              <a:t>You look at me, </a:t>
            </a:r>
            <a:r>
              <a:rPr lang="en-GB" i="1" dirty="0" err="1" smtClean="0"/>
              <a:t>Philomusus</a:t>
            </a:r>
            <a:r>
              <a:rPr lang="en-GB" i="1" dirty="0" smtClean="0"/>
              <a:t>, while I’m washing, and you always ask why I have smooth boys with such big cocks. I will reply simply to you who ask: </a:t>
            </a:r>
            <a:r>
              <a:rPr lang="en-GB" i="1" dirty="0" err="1" smtClean="0"/>
              <a:t>Philomusus</a:t>
            </a:r>
            <a:r>
              <a:rPr lang="en-GB" i="1" dirty="0" smtClean="0"/>
              <a:t>, they bugger the </a:t>
            </a:r>
            <a:r>
              <a:rPr lang="en-GB" i="1" smtClean="0"/>
              <a:t>curious</a:t>
            </a:r>
            <a:r>
              <a:rPr lang="en-GB" smtClean="0"/>
              <a:t>.”</a:t>
            </a:r>
          </a:p>
          <a:p>
            <a:endParaRPr lang="en-GB"/>
          </a:p>
          <a:p>
            <a:r>
              <a:rPr lang="en-GB" smtClean="0"/>
              <a:t>Philomusus</a:t>
            </a:r>
            <a:r>
              <a:rPr lang="en-GB"/>
              <a:t>’ question implies that the narrator is not using but rather </a:t>
            </a:r>
            <a:r>
              <a:rPr lang="en-GB" u="sng"/>
              <a:t>being</a:t>
            </a:r>
            <a:r>
              <a:rPr lang="en-GB"/>
              <a:t> used by these boys</a:t>
            </a:r>
          </a:p>
          <a:p>
            <a:r>
              <a:rPr lang="en-GB"/>
              <a:t>On the other hand – note “</a:t>
            </a:r>
            <a:r>
              <a:rPr lang="en-GB" i="1"/>
              <a:t>while I’m washing</a:t>
            </a:r>
            <a:r>
              <a:rPr lang="en-GB"/>
              <a:t>” as a hint that Philomusus enjoys looking at adult men</a:t>
            </a:r>
          </a:p>
          <a:p>
            <a:r>
              <a:rPr lang="en-GB"/>
              <a:t>The response to the insult: reduce Philomusus to the passive role (cf. final line)</a:t>
            </a:r>
          </a:p>
          <a:p>
            <a:r>
              <a:rPr lang="en-GB"/>
              <a:t>The </a:t>
            </a:r>
            <a:r>
              <a:rPr lang="en-GB" smtClean="0"/>
              <a:t>subject </a:t>
            </a:r>
            <a:r>
              <a:rPr lang="en-GB"/>
              <a:t>is not the boys so much as Philomusus, hence the graphic </a:t>
            </a:r>
            <a:r>
              <a:rPr lang="en-GB" smtClean="0"/>
              <a:t>description</a:t>
            </a:r>
          </a:p>
          <a:p>
            <a:pPr lvl="1"/>
            <a:r>
              <a:rPr lang="en-GB"/>
              <a:t>Martial speaks explicitly of the genitalia of his (or others’) boy sex objects only in coarse poems focussing on missteps of others.</a:t>
            </a:r>
            <a:endParaRPr lang="en-GB" dirty="0"/>
          </a:p>
        </p:txBody>
      </p:sp>
    </p:spTree>
    <p:extLst>
      <p:ext uri="{BB962C8B-B14F-4D97-AF65-F5344CB8AC3E}">
        <p14:creationId xmlns:p14="http://schemas.microsoft.com/office/powerpoint/2010/main" val="2623047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mtClean="0"/>
              <a:t>The Warren Cup in the BM</a:t>
            </a:r>
            <a:endParaRPr lang="en-GB"/>
          </a:p>
        </p:txBody>
      </p:sp>
      <p:pic>
        <p:nvPicPr>
          <p:cNvPr id="8" name="Picture Placeholder 7"/>
          <p:cNvPicPr>
            <a:picLocks noGrp="1" noChangeAspect="1"/>
          </p:cNvPicPr>
          <p:nvPr>
            <p:ph type="pic" idx="1"/>
          </p:nvPr>
        </p:nvPicPr>
        <p:blipFill>
          <a:blip r:embed="rId2"/>
          <a:srcRect l="11157" r="11157"/>
          <a:stretch>
            <a:fillRect/>
          </a:stretch>
        </p:blipFill>
        <p:spPr>
          <a:prstGeom prst="rect">
            <a:avLst/>
          </a:prstGeom>
        </p:spPr>
      </p:pic>
    </p:spTree>
    <p:extLst>
      <p:ext uri="{BB962C8B-B14F-4D97-AF65-F5344CB8AC3E}">
        <p14:creationId xmlns:p14="http://schemas.microsoft.com/office/powerpoint/2010/main" val="1643937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Hercules with </a:t>
            </a:r>
            <a:r>
              <a:rPr lang="en-GB" dirty="0" err="1" smtClean="0"/>
              <a:t>Omphale</a:t>
            </a:r>
            <a:endParaRPr lang="en-GB" dirty="0"/>
          </a:p>
        </p:txBody>
      </p:sp>
      <p:sp>
        <p:nvSpPr>
          <p:cNvPr id="7" name="Text Placeholder 6"/>
          <p:cNvSpPr>
            <a:spLocks noGrp="1"/>
          </p:cNvSpPr>
          <p:nvPr>
            <p:ph type="body" idx="2"/>
          </p:nvPr>
        </p:nvSpPr>
        <p:spPr/>
        <p:txBody>
          <a:bodyPr/>
          <a:lstStyle/>
          <a:p>
            <a:r>
              <a:rPr lang="en-GB" dirty="0" smtClean="0"/>
              <a:t>3</a:t>
            </a:r>
            <a:r>
              <a:rPr lang="en-GB" baseline="30000" dirty="0" smtClean="0"/>
              <a:t>rd</a:t>
            </a:r>
            <a:r>
              <a:rPr lang="en-GB" dirty="0" smtClean="0"/>
              <a:t> C AD Mosaic</a:t>
            </a:r>
            <a:endParaRPr lang="en-GB" dirty="0"/>
          </a:p>
        </p:txBody>
      </p:sp>
      <p:pic>
        <p:nvPicPr>
          <p:cNvPr id="8" name="Content Placeholder 7"/>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5594239" y="838200"/>
            <a:ext cx="6320589" cy="4419600"/>
          </a:xfrm>
        </p:spPr>
      </p:pic>
    </p:spTree>
    <p:extLst>
      <p:ext uri="{BB962C8B-B14F-4D97-AF65-F5344CB8AC3E}">
        <p14:creationId xmlns:p14="http://schemas.microsoft.com/office/powerpoint/2010/main" val="1034720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Propertius Book 4: Herakles in 4.9</a:t>
            </a:r>
            <a:endParaRPr lang="en-GB" dirty="0"/>
          </a:p>
        </p:txBody>
      </p:sp>
      <p:sp>
        <p:nvSpPr>
          <p:cNvPr id="3" name="Content Placeholder 2"/>
          <p:cNvSpPr>
            <a:spLocks noGrp="1"/>
          </p:cNvSpPr>
          <p:nvPr>
            <p:ph sz="quarter" idx="1"/>
          </p:nvPr>
        </p:nvSpPr>
        <p:spPr>
          <a:xfrm>
            <a:off x="1473200" y="2108200"/>
            <a:ext cx="4546600" cy="4392634"/>
          </a:xfrm>
        </p:spPr>
        <p:txBody>
          <a:bodyPr>
            <a:normAutofit fontScale="92500" lnSpcReduction="10000"/>
          </a:bodyPr>
          <a:lstStyle/>
          <a:p>
            <a:r>
              <a:rPr lang="en-GB" dirty="0" smtClean="0"/>
              <a:t>‘Canonical’ love elegy inverts patterns of gendered behaviour: emasculated men, dominating women</a:t>
            </a:r>
          </a:p>
          <a:p>
            <a:r>
              <a:rPr lang="en-GB" dirty="0" smtClean="0"/>
              <a:t>This is brought to the fore in Prop. 4:</a:t>
            </a:r>
          </a:p>
          <a:p>
            <a:pPr lvl="1"/>
            <a:r>
              <a:rPr lang="en-GB" dirty="0" smtClean="0"/>
              <a:t>The speakers in two poems (4.3 and 11) are women, and 4, 5 and 7 have speeches by women</a:t>
            </a:r>
          </a:p>
          <a:p>
            <a:pPr lvl="1"/>
            <a:r>
              <a:rPr lang="en-GB" dirty="0" smtClean="0"/>
              <a:t>Male narrators in 4 are emasculated to the point </a:t>
            </a:r>
            <a:r>
              <a:rPr lang="en-GB" smtClean="0"/>
              <a:t>of cross-dressing</a:t>
            </a:r>
          </a:p>
          <a:p>
            <a:r>
              <a:rPr lang="en-GB" smtClean="0"/>
              <a:t>...but the interest in the Omphale episode can also be read as interest in exploring the adult male body from a voyeuristic perspective</a:t>
            </a:r>
            <a:endParaRPr lang="en-GB" dirty="0" smtClean="0"/>
          </a:p>
          <a:p>
            <a:pPr lvl="1"/>
            <a:endParaRPr lang="en-GB" dirty="0"/>
          </a:p>
        </p:txBody>
      </p:sp>
      <p:sp>
        <p:nvSpPr>
          <p:cNvPr id="4" name="Content Placeholder 3"/>
          <p:cNvSpPr>
            <a:spLocks noGrp="1"/>
          </p:cNvSpPr>
          <p:nvPr>
            <p:ph sz="quarter" idx="2"/>
          </p:nvPr>
        </p:nvSpPr>
        <p:spPr/>
        <p:txBody>
          <a:bodyPr>
            <a:normAutofit fontScale="92500" lnSpcReduction="10000"/>
          </a:bodyPr>
          <a:lstStyle/>
          <a:p>
            <a:r>
              <a:rPr lang="en-GB" dirty="0" smtClean="0"/>
              <a:t>Prop. 4.9.45-50:</a:t>
            </a:r>
          </a:p>
          <a:p>
            <a:pPr marL="0" indent="0">
              <a:buNone/>
            </a:pPr>
            <a:r>
              <a:rPr lang="en-GB" dirty="0" smtClean="0"/>
              <a:t>And if my looks and shaggy lion-skin and hair bleached by Libyan sun should frighten anyone, I too, clad in </a:t>
            </a:r>
            <a:r>
              <a:rPr lang="en-GB" dirty="0" err="1" smtClean="0"/>
              <a:t>Sidonian</a:t>
            </a:r>
            <a:r>
              <a:rPr lang="en-GB" dirty="0" smtClean="0"/>
              <a:t> robe, have done a servant’s chores and a daily stint with Lydian distaff. A soft breast-band confined my hairy chest; I was a proper girl, though heavy-handed.</a:t>
            </a:r>
            <a:endParaRPr lang="en-GB" dirty="0"/>
          </a:p>
        </p:txBody>
      </p:sp>
    </p:spTree>
    <p:extLst>
      <p:ext uri="{BB962C8B-B14F-4D97-AF65-F5344CB8AC3E}">
        <p14:creationId xmlns:p14="http://schemas.microsoft.com/office/powerpoint/2010/main" val="3240425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 of Book 4: 4.9</a:t>
            </a:r>
            <a:endParaRPr lang="en-GB" dirty="0"/>
          </a:p>
        </p:txBody>
      </p:sp>
      <p:sp>
        <p:nvSpPr>
          <p:cNvPr id="3" name="Content Placeholder 2"/>
          <p:cNvSpPr>
            <a:spLocks noGrp="1"/>
          </p:cNvSpPr>
          <p:nvPr>
            <p:ph sz="quarter" idx="1"/>
          </p:nvPr>
        </p:nvSpPr>
        <p:spPr>
          <a:xfrm>
            <a:off x="1507067" y="1581100"/>
            <a:ext cx="3886200" cy="4911267"/>
          </a:xfrm>
        </p:spPr>
        <p:txBody>
          <a:bodyPr>
            <a:normAutofit fontScale="92500" lnSpcReduction="10000"/>
          </a:bodyPr>
          <a:lstStyle/>
          <a:p>
            <a:pPr marL="0" indent="0">
              <a:lnSpc>
                <a:spcPct val="170000"/>
              </a:lnSpc>
              <a:buNone/>
            </a:pPr>
            <a:r>
              <a:rPr lang="en-GB" b="1" dirty="0" smtClean="0"/>
              <a:t>But some way off he heard the laughter of enclosed girls where a sacred grove made a shady ring of trees, a close of the Women’s Goddess and a spring to be kept holy and rites revealed to no man with impunity. […] God grant you other springs. This water, set apart with hidden channel, flows for girls alone. (Prop. 4.9.23-26; 59f)</a:t>
            </a:r>
            <a:endParaRPr lang="en-GB" b="1" dirty="0"/>
          </a:p>
        </p:txBody>
      </p:sp>
      <p:sp>
        <p:nvSpPr>
          <p:cNvPr id="4" name="Content Placeholder 3"/>
          <p:cNvSpPr>
            <a:spLocks noGrp="1"/>
          </p:cNvSpPr>
          <p:nvPr>
            <p:ph sz="quarter" idx="2"/>
          </p:nvPr>
        </p:nvSpPr>
        <p:spPr>
          <a:xfrm>
            <a:off x="6368901" y="1700809"/>
            <a:ext cx="3886200" cy="4871463"/>
          </a:xfrm>
        </p:spPr>
        <p:txBody>
          <a:bodyPr>
            <a:normAutofit fontScale="92500" lnSpcReduction="10000"/>
          </a:bodyPr>
          <a:lstStyle/>
          <a:p>
            <a:r>
              <a:rPr lang="en-GB" dirty="0" smtClean="0"/>
              <a:t>4.9 gives the </a:t>
            </a:r>
            <a:r>
              <a:rPr lang="en-GB" dirty="0" err="1" smtClean="0"/>
              <a:t>aition</a:t>
            </a:r>
            <a:r>
              <a:rPr lang="en-GB" dirty="0" smtClean="0"/>
              <a:t> of the foundation of the </a:t>
            </a:r>
            <a:r>
              <a:rPr lang="en-GB" dirty="0" err="1" smtClean="0"/>
              <a:t>Ara</a:t>
            </a:r>
            <a:r>
              <a:rPr lang="en-GB" dirty="0" smtClean="0"/>
              <a:t> Maxima on the Forum </a:t>
            </a:r>
            <a:r>
              <a:rPr lang="en-GB" dirty="0" err="1" smtClean="0"/>
              <a:t>Boarium</a:t>
            </a:r>
            <a:endParaRPr lang="en-GB" dirty="0" smtClean="0"/>
          </a:p>
          <a:p>
            <a:r>
              <a:rPr lang="en-GB" dirty="0" smtClean="0"/>
              <a:t>However, Hercules – turned away by the priestess – is cast in the role of the shut-out lover</a:t>
            </a:r>
          </a:p>
          <a:p>
            <a:r>
              <a:rPr lang="en-GB" dirty="0" smtClean="0"/>
              <a:t>The priestesses of the temple of Bona </a:t>
            </a:r>
            <a:r>
              <a:rPr lang="en-GB" dirty="0" err="1" smtClean="0"/>
              <a:t>Dea</a:t>
            </a:r>
            <a:r>
              <a:rPr lang="en-GB" dirty="0" smtClean="0"/>
              <a:t> are referred to </a:t>
            </a:r>
            <a:r>
              <a:rPr lang="en-GB" smtClean="0"/>
              <a:t>as </a:t>
            </a:r>
            <a:r>
              <a:rPr lang="en-GB" i="1" smtClean="0"/>
              <a:t>puellae</a:t>
            </a:r>
          </a:p>
          <a:p>
            <a:r>
              <a:rPr lang="en-GB" smtClean="0"/>
              <a:t>The context of sneaking into the Bona Dea precint is the male gaze on the female body</a:t>
            </a:r>
            <a:endParaRPr lang="en-GB" dirty="0" smtClean="0"/>
          </a:p>
        </p:txBody>
      </p:sp>
    </p:spTree>
    <p:extLst>
      <p:ext uri="{BB962C8B-B14F-4D97-AF65-F5344CB8AC3E}">
        <p14:creationId xmlns:p14="http://schemas.microsoft.com/office/powerpoint/2010/main" val="2984571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04000" y="228600"/>
            <a:ext cx="5418667" cy="1485900"/>
          </a:xfrm>
        </p:spPr>
        <p:txBody>
          <a:bodyPr>
            <a:normAutofit fontScale="90000"/>
          </a:bodyPr>
          <a:lstStyle/>
          <a:p>
            <a:r>
              <a:rPr lang="en-GB" smtClean="0"/>
              <a:t>Herakles and Omphale in the </a:t>
            </a:r>
            <a:r>
              <a:rPr lang="en-GB" i="1" smtClean="0"/>
              <a:t>Heroides</a:t>
            </a:r>
            <a:endParaRPr lang="en-GB" i="1"/>
          </a:p>
        </p:txBody>
      </p:sp>
      <p:sp>
        <p:nvSpPr>
          <p:cNvPr id="3" name="Content Placeholder 2"/>
          <p:cNvSpPr>
            <a:spLocks noGrp="1"/>
          </p:cNvSpPr>
          <p:nvPr>
            <p:ph sz="half" idx="1"/>
          </p:nvPr>
        </p:nvSpPr>
        <p:spPr>
          <a:xfrm>
            <a:off x="821267" y="228600"/>
            <a:ext cx="5604933" cy="6629400"/>
          </a:xfrm>
        </p:spPr>
        <p:txBody>
          <a:bodyPr>
            <a:normAutofit fontScale="85000" lnSpcReduction="20000"/>
          </a:bodyPr>
          <a:lstStyle/>
          <a:p>
            <a:pPr marL="0" indent="0">
              <a:lnSpc>
                <a:spcPct val="120000"/>
              </a:lnSpc>
              <a:spcBef>
                <a:spcPts val="0"/>
              </a:spcBef>
              <a:spcAft>
                <a:spcPts val="0"/>
              </a:spcAft>
              <a:buNone/>
            </a:pPr>
            <a:r>
              <a:rPr lang="en-GB"/>
              <a:t>Maeander, which wanders about so greatly through that same land</a:t>
            </a:r>
            <a:r>
              <a:rPr lang="en-GB" smtClean="0"/>
              <a:t>, often </a:t>
            </a:r>
            <a:r>
              <a:rPr lang="en-GB"/>
              <a:t>returning his weary waters back on themselves</a:t>
            </a:r>
            <a:r>
              <a:rPr lang="en-GB" smtClean="0"/>
              <a:t>, saw </a:t>
            </a:r>
            <a:r>
              <a:rPr lang="en-GB"/>
              <a:t>a necklace hanging from Hercules’s </a:t>
            </a:r>
            <a:r>
              <a:rPr lang="en-GB" smtClean="0"/>
              <a:t>neck, that </a:t>
            </a:r>
            <a:r>
              <a:rPr lang="en-GB"/>
              <a:t>neck to which the heavens were a small </a:t>
            </a:r>
            <a:r>
              <a:rPr lang="en-GB" smtClean="0"/>
              <a:t>burden. Weren’t </a:t>
            </a:r>
            <a:r>
              <a:rPr lang="en-GB"/>
              <a:t>you ashamed, your strong arms circled with </a:t>
            </a:r>
            <a:r>
              <a:rPr lang="en-GB" smtClean="0"/>
              <a:t>gold, and </a:t>
            </a:r>
            <a:r>
              <a:rPr lang="en-GB"/>
              <a:t>jewels placed on your bulging </a:t>
            </a:r>
            <a:r>
              <a:rPr lang="en-GB" smtClean="0"/>
              <a:t>muscles? Surely </a:t>
            </a:r>
            <a:r>
              <a:rPr lang="en-GB"/>
              <a:t>the breath of the Nemean lion was expelled by those </a:t>
            </a:r>
            <a:r>
              <a:rPr lang="en-GB" smtClean="0"/>
              <a:t>arms, that </a:t>
            </a:r>
            <a:r>
              <a:rPr lang="en-GB"/>
              <a:t>pestilential beast whose skin you wear on your left </a:t>
            </a:r>
            <a:r>
              <a:rPr lang="en-GB" smtClean="0"/>
              <a:t>shoulder. You </a:t>
            </a:r>
            <a:r>
              <a:rPr lang="en-GB"/>
              <a:t>dare to crown your long hair with a turban</a:t>
            </a:r>
            <a:r>
              <a:rPr lang="en-GB" smtClean="0"/>
              <a:t>!</a:t>
            </a:r>
            <a:endParaRPr lang="en-GB"/>
          </a:p>
          <a:p>
            <a:pPr marL="0" indent="0">
              <a:lnSpc>
                <a:spcPct val="120000"/>
              </a:lnSpc>
              <a:spcBef>
                <a:spcPts val="0"/>
              </a:spcBef>
              <a:spcAft>
                <a:spcPts val="0"/>
              </a:spcAft>
              <a:buNone/>
            </a:pPr>
            <a:r>
              <a:rPr lang="en-GB" smtClean="0"/>
              <a:t>White </a:t>
            </a:r>
            <a:r>
              <a:rPr lang="en-GB"/>
              <a:t>poplar leaves are more fitting for </a:t>
            </a:r>
            <a:r>
              <a:rPr lang="en-GB" smtClean="0"/>
              <a:t>Hercules. Aren’t </a:t>
            </a:r>
            <a:r>
              <a:rPr lang="en-GB"/>
              <a:t>you </a:t>
            </a:r>
            <a:r>
              <a:rPr lang="en-GB" smtClean="0"/>
              <a:t>ashamed </a:t>
            </a:r>
            <a:r>
              <a:rPr lang="en-GB"/>
              <a:t>at having been reduced to circling your </a:t>
            </a:r>
            <a:r>
              <a:rPr lang="en-GB" smtClean="0"/>
              <a:t>waist with </a:t>
            </a:r>
            <a:r>
              <a:rPr lang="en-GB"/>
              <a:t>a Maeonian belt like an impudent </a:t>
            </a:r>
            <a:r>
              <a:rPr lang="en-GB" smtClean="0"/>
              <a:t>girl? Don’t </a:t>
            </a:r>
            <a:r>
              <a:rPr lang="en-GB"/>
              <a:t>you recall the memory of cruel </a:t>
            </a:r>
            <a:r>
              <a:rPr lang="en-GB" smtClean="0"/>
              <a:t>Diomede, that </a:t>
            </a:r>
            <a:r>
              <a:rPr lang="en-GB"/>
              <a:t>savage who fed his horses on human </a:t>
            </a:r>
            <a:r>
              <a:rPr lang="en-GB" smtClean="0"/>
              <a:t>flesh? If </a:t>
            </a:r>
            <a:r>
              <a:rPr lang="en-GB"/>
              <a:t>Busiris had seen you dressed like this, surely he’d have been </a:t>
            </a:r>
            <a:r>
              <a:rPr lang="en-GB" smtClean="0"/>
              <a:t>ashamed to </a:t>
            </a:r>
            <a:r>
              <a:rPr lang="en-GB"/>
              <a:t>be have been conquered by such a </a:t>
            </a:r>
            <a:r>
              <a:rPr lang="en-GB" smtClean="0"/>
              <a:t>conqueror! Antaeus </a:t>
            </a:r>
            <a:r>
              <a:rPr lang="en-GB"/>
              <a:t>would tear the bands from your strong </a:t>
            </a:r>
            <a:r>
              <a:rPr lang="en-GB" smtClean="0"/>
              <a:t>neck, lest </a:t>
            </a:r>
            <a:r>
              <a:rPr lang="en-GB"/>
              <a:t>he regret surrendering to such a </a:t>
            </a:r>
            <a:r>
              <a:rPr lang="en-GB" smtClean="0"/>
              <a:t>weakling! They </a:t>
            </a:r>
            <a:r>
              <a:rPr lang="en-GB"/>
              <a:t>say you held a basket among the Ionian </a:t>
            </a:r>
            <a:r>
              <a:rPr lang="en-GB" smtClean="0"/>
              <a:t>girls and </a:t>
            </a:r>
            <a:r>
              <a:rPr lang="en-GB"/>
              <a:t>were frightened by your mistress’s </a:t>
            </a:r>
            <a:r>
              <a:rPr lang="en-GB" smtClean="0"/>
              <a:t>threats. Did </a:t>
            </a:r>
            <a:r>
              <a:rPr lang="en-GB"/>
              <a:t>your hand not draw back, assigned its smooth </a:t>
            </a:r>
            <a:r>
              <a:rPr lang="en-GB" smtClean="0"/>
              <a:t>basket, Alcides</a:t>
            </a:r>
            <a:r>
              <a:rPr lang="en-GB"/>
              <a:t>, conqueror of a thousand </a:t>
            </a:r>
            <a:r>
              <a:rPr lang="en-GB" smtClean="0"/>
              <a:t>labours, and </a:t>
            </a:r>
            <a:r>
              <a:rPr lang="en-GB"/>
              <a:t>did you draw out the thread with your strong </a:t>
            </a:r>
            <a:r>
              <a:rPr lang="en-GB" smtClean="0"/>
              <a:t>thumb, and </a:t>
            </a:r>
            <a:r>
              <a:rPr lang="en-GB"/>
              <a:t>was an equally handsome weight of wool </a:t>
            </a:r>
            <a:r>
              <a:rPr lang="en-GB" smtClean="0"/>
              <a:t>returned? Ah</a:t>
            </a:r>
            <a:r>
              <a:rPr lang="en-GB"/>
              <a:t>! How often, while your rough fingers twisted the </a:t>
            </a:r>
            <a:r>
              <a:rPr lang="en-GB" smtClean="0"/>
              <a:t>thread, your </a:t>
            </a:r>
            <a:r>
              <a:rPr lang="en-GB"/>
              <a:t>over-heavy hand broke the spindle!</a:t>
            </a:r>
          </a:p>
        </p:txBody>
      </p:sp>
      <p:sp>
        <p:nvSpPr>
          <p:cNvPr id="4" name="Content Placeholder 3"/>
          <p:cNvSpPr>
            <a:spLocks noGrp="1"/>
          </p:cNvSpPr>
          <p:nvPr>
            <p:ph sz="half" idx="2"/>
          </p:nvPr>
        </p:nvSpPr>
        <p:spPr>
          <a:xfrm>
            <a:off x="7145867" y="2285999"/>
            <a:ext cx="3827322" cy="3581401"/>
          </a:xfrm>
        </p:spPr>
        <p:txBody>
          <a:bodyPr>
            <a:normAutofit fontScale="85000" lnSpcReduction="20000"/>
          </a:bodyPr>
          <a:lstStyle/>
          <a:p>
            <a:r>
              <a:rPr lang="en-GB" smtClean="0"/>
              <a:t>Deianeira’s letter to Hercules</a:t>
            </a:r>
          </a:p>
          <a:p>
            <a:r>
              <a:rPr lang="en-GB" smtClean="0"/>
              <a:t>How does this passage differ from Prop. 4.9 in terms of eroticism?</a:t>
            </a:r>
            <a:endParaRPr lang="en-GB"/>
          </a:p>
        </p:txBody>
      </p:sp>
    </p:spTree>
    <p:extLst>
      <p:ext uri="{BB962C8B-B14F-4D97-AF65-F5344CB8AC3E}">
        <p14:creationId xmlns:p14="http://schemas.microsoft.com/office/powerpoint/2010/main" val="2936311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Rhetorical problems</a:t>
            </a:r>
            <a:endParaRPr lang="en-GB"/>
          </a:p>
        </p:txBody>
      </p:sp>
      <p:sp>
        <p:nvSpPr>
          <p:cNvPr id="3" name="Content Placeholder 2"/>
          <p:cNvSpPr>
            <a:spLocks noGrp="1"/>
          </p:cNvSpPr>
          <p:nvPr>
            <p:ph sz="half" idx="1"/>
          </p:nvPr>
        </p:nvSpPr>
        <p:spPr>
          <a:xfrm>
            <a:off x="1371600" y="1778000"/>
            <a:ext cx="4447786" cy="4478867"/>
          </a:xfrm>
        </p:spPr>
        <p:txBody>
          <a:bodyPr>
            <a:normAutofit fontScale="85000" lnSpcReduction="20000"/>
          </a:bodyPr>
          <a:lstStyle/>
          <a:p>
            <a:pPr marL="0" indent="0">
              <a:spcBef>
                <a:spcPts val="0"/>
              </a:spcBef>
              <a:spcAft>
                <a:spcPts val="0"/>
              </a:spcAft>
              <a:buNone/>
            </a:pPr>
            <a:r>
              <a:rPr lang="en-GB" smtClean="0"/>
              <a:t>Catullus 16</a:t>
            </a:r>
          </a:p>
          <a:p>
            <a:pPr marL="0" indent="0">
              <a:spcBef>
                <a:spcPts val="0"/>
              </a:spcBef>
              <a:spcAft>
                <a:spcPts val="0"/>
              </a:spcAft>
              <a:buNone/>
            </a:pPr>
            <a:endParaRPr lang="en-GB" smtClean="0"/>
          </a:p>
          <a:p>
            <a:pPr marL="0" indent="0">
              <a:spcBef>
                <a:spcPts val="0"/>
              </a:spcBef>
              <a:spcAft>
                <a:spcPts val="0"/>
              </a:spcAft>
              <a:buNone/>
            </a:pPr>
            <a:r>
              <a:rPr lang="en-GB" smtClean="0"/>
              <a:t>I’ll </a:t>
            </a:r>
            <a:r>
              <a:rPr lang="en-GB"/>
              <a:t>push your shit in and stuff your face--</a:t>
            </a:r>
          </a:p>
          <a:p>
            <a:pPr marL="0" indent="0">
              <a:spcBef>
                <a:spcPts val="0"/>
              </a:spcBef>
              <a:spcAft>
                <a:spcPts val="0"/>
              </a:spcAft>
              <a:buNone/>
            </a:pPr>
            <a:r>
              <a:rPr lang="en-GB"/>
              <a:t>Aurelius, you cocksucker; Furius, you little bitch--</a:t>
            </a:r>
          </a:p>
          <a:p>
            <a:pPr marL="0" indent="0">
              <a:spcBef>
                <a:spcPts val="0"/>
              </a:spcBef>
              <a:spcAft>
                <a:spcPts val="0"/>
              </a:spcAft>
              <a:buNone/>
            </a:pPr>
            <a:r>
              <a:rPr lang="en-GB"/>
              <a:t>since you think that my little poems</a:t>
            </a:r>
          </a:p>
          <a:p>
            <a:pPr marL="0" indent="0">
              <a:spcBef>
                <a:spcPts val="0"/>
              </a:spcBef>
              <a:spcAft>
                <a:spcPts val="0"/>
              </a:spcAft>
              <a:buNone/>
            </a:pPr>
            <a:r>
              <a:rPr lang="en-GB"/>
              <a:t>have gone soft and I must not be too upright!</a:t>
            </a:r>
          </a:p>
          <a:p>
            <a:pPr marL="0" indent="0">
              <a:spcBef>
                <a:spcPts val="0"/>
              </a:spcBef>
              <a:spcAft>
                <a:spcPts val="0"/>
              </a:spcAft>
              <a:buNone/>
            </a:pPr>
            <a:r>
              <a:rPr lang="en-GB"/>
              <a:t>It’s true; the devoted poet should stand erect</a:t>
            </a:r>
          </a:p>
          <a:p>
            <a:pPr marL="0" indent="0">
              <a:spcBef>
                <a:spcPts val="0"/>
              </a:spcBef>
              <a:spcAft>
                <a:spcPts val="0"/>
              </a:spcAft>
              <a:buNone/>
            </a:pPr>
            <a:r>
              <a:rPr lang="en-GB"/>
              <a:t>in his values, but not necessarily in his little</a:t>
            </a:r>
          </a:p>
          <a:p>
            <a:pPr marL="0" indent="0">
              <a:spcBef>
                <a:spcPts val="0"/>
              </a:spcBef>
              <a:spcAft>
                <a:spcPts val="0"/>
              </a:spcAft>
              <a:buNone/>
            </a:pPr>
            <a:r>
              <a:rPr lang="en-GB"/>
              <a:t>poems, which are truly witty and charming</a:t>
            </a:r>
          </a:p>
          <a:p>
            <a:pPr marL="0" indent="0">
              <a:spcBef>
                <a:spcPts val="0"/>
              </a:spcBef>
              <a:spcAft>
                <a:spcPts val="0"/>
              </a:spcAft>
              <a:buNone/>
            </a:pPr>
            <a:r>
              <a:rPr lang="en-GB"/>
              <a:t>when they're a little soft, and not too stiff,</a:t>
            </a:r>
          </a:p>
          <a:p>
            <a:pPr marL="0" indent="0">
              <a:spcBef>
                <a:spcPts val="0"/>
              </a:spcBef>
              <a:spcAft>
                <a:spcPts val="0"/>
              </a:spcAft>
              <a:buNone/>
            </a:pPr>
            <a:r>
              <a:rPr lang="en-GB"/>
              <a:t>but can still cause a little tingling--</a:t>
            </a:r>
          </a:p>
          <a:p>
            <a:pPr marL="0" indent="0">
              <a:spcBef>
                <a:spcPts val="0"/>
              </a:spcBef>
              <a:spcAft>
                <a:spcPts val="0"/>
              </a:spcAft>
              <a:buNone/>
            </a:pPr>
            <a:r>
              <a:rPr lang="en-GB"/>
              <a:t>I don't just mean for youth, but for hairy men</a:t>
            </a:r>
          </a:p>
          <a:p>
            <a:pPr marL="0" indent="0">
              <a:spcBef>
                <a:spcPts val="0"/>
              </a:spcBef>
              <a:spcAft>
                <a:spcPts val="0"/>
              </a:spcAft>
              <a:buNone/>
            </a:pPr>
            <a:r>
              <a:rPr lang="en-GB"/>
              <a:t>who can't make their own loins stand upright!</a:t>
            </a:r>
          </a:p>
          <a:p>
            <a:pPr marL="0" indent="0">
              <a:spcBef>
                <a:spcPts val="0"/>
              </a:spcBef>
              <a:spcAft>
                <a:spcPts val="0"/>
              </a:spcAft>
              <a:buNone/>
            </a:pPr>
            <a:r>
              <a:rPr lang="en-GB"/>
              <a:t>You! You read about my "many kisses"</a:t>
            </a:r>
          </a:p>
          <a:p>
            <a:pPr marL="0" indent="0">
              <a:spcBef>
                <a:spcPts val="0"/>
              </a:spcBef>
              <a:spcAft>
                <a:spcPts val="0"/>
              </a:spcAft>
              <a:buNone/>
            </a:pPr>
            <a:r>
              <a:rPr lang="en-GB"/>
              <a:t>and doubt I'm fully a man?</a:t>
            </a:r>
          </a:p>
          <a:p>
            <a:pPr marL="0" indent="0">
              <a:spcBef>
                <a:spcPts val="0"/>
              </a:spcBef>
              <a:spcAft>
                <a:spcPts val="0"/>
              </a:spcAft>
              <a:buNone/>
            </a:pPr>
            <a:r>
              <a:rPr lang="en-GB"/>
              <a:t>I’ll push your shit in and stuff your face.</a:t>
            </a:r>
          </a:p>
        </p:txBody>
      </p:sp>
      <p:sp>
        <p:nvSpPr>
          <p:cNvPr id="4" name="Content Placeholder 3"/>
          <p:cNvSpPr>
            <a:spLocks noGrp="1"/>
          </p:cNvSpPr>
          <p:nvPr>
            <p:ph sz="half" idx="2"/>
          </p:nvPr>
        </p:nvSpPr>
        <p:spPr>
          <a:xfrm>
            <a:off x="6423803" y="1778000"/>
            <a:ext cx="4447786" cy="3581401"/>
          </a:xfrm>
        </p:spPr>
        <p:txBody>
          <a:bodyPr>
            <a:normAutofit fontScale="85000" lnSpcReduction="20000"/>
          </a:bodyPr>
          <a:lstStyle/>
          <a:p>
            <a:r>
              <a:rPr lang="en-GB" smtClean="0"/>
              <a:t>Elegy claims to consist of soft verses</a:t>
            </a:r>
          </a:p>
          <a:p>
            <a:pPr lvl="1"/>
            <a:r>
              <a:rPr lang="en-GB" smtClean="0"/>
              <a:t>content</a:t>
            </a:r>
          </a:p>
          <a:p>
            <a:pPr lvl="1"/>
            <a:r>
              <a:rPr lang="en-GB" smtClean="0"/>
              <a:t>metre</a:t>
            </a:r>
          </a:p>
          <a:p>
            <a:r>
              <a:rPr lang="en-GB" smtClean="0"/>
              <a:t>Most commonly seen in opposition to the harsh themes of epic...</a:t>
            </a:r>
          </a:p>
          <a:p>
            <a:r>
              <a:rPr lang="en-GB" smtClean="0"/>
              <a:t>...but also apt description of the narrators’ attitudes</a:t>
            </a:r>
          </a:p>
          <a:p>
            <a:pPr lvl="1"/>
            <a:r>
              <a:rPr lang="en-GB" smtClean="0"/>
              <a:t>but cf. their insistence on militia amoris : must they be able to insist on being hard in some respect to avoid being seen as effeminate?</a:t>
            </a:r>
          </a:p>
          <a:p>
            <a:r>
              <a:rPr lang="en-GB" smtClean="0"/>
              <a:t>What is the value/impact/implications of insults such as in Cat. 16?</a:t>
            </a:r>
            <a:endParaRPr lang="en-GB"/>
          </a:p>
        </p:txBody>
      </p:sp>
    </p:spTree>
    <p:extLst>
      <p:ext uri="{BB962C8B-B14F-4D97-AF65-F5344CB8AC3E}">
        <p14:creationId xmlns:p14="http://schemas.microsoft.com/office/powerpoint/2010/main" val="32279703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Internal organisation: Tibullus 1</a:t>
            </a:r>
            <a:endParaRPr lang="en-GB" dirty="0"/>
          </a:p>
        </p:txBody>
      </p:sp>
      <p:sp>
        <p:nvSpPr>
          <p:cNvPr id="4" name="Content Placeholder 3"/>
          <p:cNvSpPr>
            <a:spLocks noGrp="1"/>
          </p:cNvSpPr>
          <p:nvPr>
            <p:ph sz="quarter" idx="2"/>
          </p:nvPr>
        </p:nvSpPr>
        <p:spPr>
          <a:xfrm>
            <a:off x="1540933" y="1589567"/>
            <a:ext cx="9432256" cy="4862033"/>
          </a:xfrm>
        </p:spPr>
        <p:txBody>
          <a:bodyPr>
            <a:normAutofit/>
          </a:bodyPr>
          <a:lstStyle/>
          <a:p>
            <a:r>
              <a:rPr lang="en-GB"/>
              <a:t>The Marathus cycle in Tib. 1 historically read in an autobiographical fashion</a:t>
            </a:r>
          </a:p>
          <a:p>
            <a:r>
              <a:rPr lang="en-GB"/>
              <a:t>The extent to which the inclusion of a male love interest and the lack of knowledge about Roman male/male relationships (pederastic or not) has contributed to the marginalisation of Tibullus wihtin the elegiac corpus</a:t>
            </a:r>
          </a:p>
          <a:p>
            <a:r>
              <a:rPr lang="en-GB" smtClean="0"/>
              <a:t>Although </a:t>
            </a:r>
            <a:r>
              <a:rPr lang="en-GB" dirty="0" smtClean="0"/>
              <a:t>they are interspersed with one another, the poems of each cycle are ordered according to a narrative chronology</a:t>
            </a:r>
          </a:p>
          <a:p>
            <a:pPr lvl="1"/>
            <a:r>
              <a:rPr lang="en-GB" dirty="0" smtClean="0"/>
              <a:t>Cf. Prop. 1 with its impression of us reading a love story</a:t>
            </a:r>
          </a:p>
          <a:p>
            <a:endParaRPr lang="en-GB" dirty="0"/>
          </a:p>
        </p:txBody>
      </p:sp>
    </p:spTree>
    <p:extLst>
      <p:ext uri="{BB962C8B-B14F-4D97-AF65-F5344CB8AC3E}">
        <p14:creationId xmlns:p14="http://schemas.microsoft.com/office/powerpoint/2010/main" val="144668579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Priapus</a:t>
            </a:r>
            <a:r>
              <a:rPr lang="en-GB" dirty="0" smtClean="0"/>
              <a:t> as a love teacher</a:t>
            </a:r>
            <a:endParaRPr lang="en-GB" dirty="0"/>
          </a:p>
        </p:txBody>
      </p:sp>
      <p:sp>
        <p:nvSpPr>
          <p:cNvPr id="3" name="Content Placeholder 2"/>
          <p:cNvSpPr>
            <a:spLocks noGrp="1"/>
          </p:cNvSpPr>
          <p:nvPr>
            <p:ph sz="half" idx="1"/>
          </p:nvPr>
        </p:nvSpPr>
        <p:spPr>
          <a:xfrm>
            <a:off x="1447198" y="1484733"/>
            <a:ext cx="4993716" cy="3581401"/>
          </a:xfrm>
        </p:spPr>
        <p:txBody>
          <a:bodyPr>
            <a:normAutofit fontScale="92500" lnSpcReduction="10000"/>
          </a:bodyPr>
          <a:lstStyle/>
          <a:p>
            <a:r>
              <a:rPr lang="en-US" dirty="0" smtClean="0"/>
              <a:t>Tib. 1.4.1-6</a:t>
            </a:r>
          </a:p>
          <a:p>
            <a:pPr marL="0" indent="0">
              <a:buNone/>
            </a:pPr>
            <a:r>
              <a:rPr lang="en-US" dirty="0" smtClean="0"/>
              <a:t>“So the protective shadows might be yours, and your head not be harmed by sun or snow, </a:t>
            </a:r>
            <a:r>
              <a:rPr lang="en-US" dirty="0" err="1" smtClean="0"/>
              <a:t>Priapus</a:t>
            </a:r>
            <a:r>
              <a:rPr lang="en-US" dirty="0" smtClean="0"/>
              <a:t>, what skill of yours captivates lovely lads? For sure, you’ve no shining beard, or well-groomed hair: naked you </a:t>
            </a:r>
            <a:r>
              <a:rPr lang="en-US" dirty="0" err="1" smtClean="0"/>
              <a:t>fulfil</a:t>
            </a:r>
            <a:r>
              <a:rPr lang="en-US" dirty="0" smtClean="0"/>
              <a:t> your role in the cold of cloudy winter, naked too in the dry time of the Dog-Star’s heat.</a:t>
            </a:r>
            <a:endParaRPr lang="en-GB" dirty="0"/>
          </a:p>
        </p:txBody>
      </p:sp>
      <p:sp>
        <p:nvSpPr>
          <p:cNvPr id="4" name="Content Placeholder 3"/>
          <p:cNvSpPr>
            <a:spLocks noGrp="1"/>
          </p:cNvSpPr>
          <p:nvPr>
            <p:ph sz="half" idx="2"/>
          </p:nvPr>
        </p:nvSpPr>
        <p:spPr>
          <a:xfrm>
            <a:off x="7326737" y="1557176"/>
            <a:ext cx="4447786" cy="4807592"/>
          </a:xfrm>
        </p:spPr>
        <p:txBody>
          <a:bodyPr>
            <a:normAutofit fontScale="92500" lnSpcReduction="10000"/>
          </a:bodyPr>
          <a:lstStyle/>
          <a:p>
            <a:pPr marL="0" indent="0">
              <a:buNone/>
            </a:pPr>
            <a:r>
              <a:rPr lang="en-US" dirty="0" smtClean="0"/>
              <a:t>Only for Bacchus and Phoebus is youth eternal: and unshorn hair is fitting for both those gods. You’ll yield to your boy in whatever he wants to try: love always wins the most by deference. You’ll not refuse to go, though he intends long journeys, and the Dog-Star bakes the earth with parching drought, though the brimming rainbow, threatens coming storm, painting the heavens with its purple hues. If he wants to sail the blue waves in a boat, with the oar drive the light vessel through the waves yourself. Don’t complain at submitting yourself to hard </a:t>
            </a:r>
            <a:r>
              <a:rPr lang="en-US" dirty="0" err="1" smtClean="0"/>
              <a:t>labour</a:t>
            </a:r>
            <a:r>
              <a:rPr lang="en-US" dirty="0" smtClean="0"/>
              <a:t> or roughening your hands unused to work: while you still please, if he wants to trap deep valleys, don’t let your shoulders refuse to bear the hunting nets.</a:t>
            </a:r>
            <a:endParaRPr lang="en-GB" dirty="0"/>
          </a:p>
        </p:txBody>
      </p:sp>
      <p:sp>
        <p:nvSpPr>
          <p:cNvPr id="5" name="TextBox 4"/>
          <p:cNvSpPr txBox="1"/>
          <p:nvPr/>
        </p:nvSpPr>
        <p:spPr>
          <a:xfrm>
            <a:off x="1345637" y="4000549"/>
            <a:ext cx="5140636" cy="2585323"/>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smtClean="0"/>
              <a:t>What role is the addressee of </a:t>
            </a:r>
            <a:r>
              <a:rPr lang="en-GB" dirty="0" err="1" smtClean="0"/>
              <a:t>Priapus</a:t>
            </a:r>
            <a:r>
              <a:rPr lang="en-GB" dirty="0" smtClean="0"/>
              <a:t>’ teaching speech intended to take?</a:t>
            </a:r>
          </a:p>
          <a:p>
            <a:endParaRPr lang="en-GB" dirty="0" smtClean="0"/>
          </a:p>
          <a:p>
            <a:r>
              <a:rPr lang="en-GB" dirty="0" smtClean="0"/>
              <a:t>What do we know of teachers of love in elegy?</a:t>
            </a:r>
          </a:p>
          <a:p>
            <a:endParaRPr lang="en-GB" dirty="0" smtClean="0"/>
          </a:p>
          <a:p>
            <a:r>
              <a:rPr lang="en-GB" dirty="0" smtClean="0"/>
              <a:t>What are the </a:t>
            </a:r>
            <a:r>
              <a:rPr lang="en-GB" dirty="0" err="1" smtClean="0"/>
              <a:t>intertexts</a:t>
            </a:r>
            <a:r>
              <a:rPr lang="en-GB" dirty="0" smtClean="0"/>
              <a:t> for this poem? </a:t>
            </a:r>
          </a:p>
          <a:p>
            <a:endParaRPr lang="en-GB" dirty="0" smtClean="0"/>
          </a:p>
          <a:p>
            <a:r>
              <a:rPr lang="en-GB" dirty="0" smtClean="0"/>
              <a:t>What aspects are specific to a male/male relationship?</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Tib. 1.4 and the narrator himself</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None/>
            </a:pPr>
            <a:r>
              <a:rPr lang="en-US" dirty="0" smtClean="0"/>
              <a:t>...but you praise me as master, you whom sadly a wily boy possesses, by wicked art. Each has his own glory: let despised lovers consult me: my doors are open wide to everyone. A time will come when a loyal crowd of young men shall lead my aged self along, carrying the laws of Venus. Alas how </a:t>
            </a:r>
            <a:r>
              <a:rPr lang="en-US" dirty="0" err="1" smtClean="0"/>
              <a:t>Marathus</a:t>
            </a:r>
            <a:r>
              <a:rPr lang="en-US" dirty="0" smtClean="0"/>
              <a:t> torments me with love’s delay! My art is useless, and useless all my guile. Spare me boy, I beg you, lest I become an unworthy tale, and they all laugh at my idle teaching.</a:t>
            </a:r>
          </a:p>
          <a:p>
            <a:endParaRPr lang="en-US" dirty="0" smtClean="0"/>
          </a:p>
          <a:p>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Drinkwater (</a:t>
            </a:r>
            <a:r>
              <a:rPr lang="en-GB" i="1" dirty="0" smtClean="0"/>
              <a:t>Classical Journal</a:t>
            </a:r>
            <a:r>
              <a:rPr lang="en-GB" dirty="0" smtClean="0"/>
              <a:t> 2012) argues that Tibullus’ </a:t>
            </a:r>
            <a:r>
              <a:rPr lang="en-GB" dirty="0" err="1" smtClean="0"/>
              <a:t>Marathus</a:t>
            </a:r>
            <a:r>
              <a:rPr lang="en-GB" dirty="0" smtClean="0"/>
              <a:t> cycle reveals the workings of elegy</a:t>
            </a:r>
          </a:p>
          <a:p>
            <a:r>
              <a:rPr lang="en-GB" dirty="0" smtClean="0"/>
              <a:t>How could we use this section of Tib. 1.4 to support that statement?</a:t>
            </a:r>
          </a:p>
          <a:p>
            <a:pPr lvl="1"/>
            <a:r>
              <a:rPr lang="en-GB" dirty="0" smtClean="0"/>
              <a:t>By whom should elegy be read?</a:t>
            </a:r>
          </a:p>
          <a:p>
            <a:pPr lvl="1"/>
            <a:r>
              <a:rPr lang="en-GB" dirty="0" smtClean="0"/>
              <a:t>What other examples do we have of ‘staged’ reading of elegy?</a:t>
            </a:r>
          </a:p>
          <a:p>
            <a:pPr lvl="1"/>
            <a:r>
              <a:rPr lang="en-GB" dirty="0" smtClean="0"/>
              <a:t>By whom WAS elegy read?</a:t>
            </a:r>
          </a:p>
          <a:p>
            <a:r>
              <a:rPr lang="en-GB" dirty="0" smtClean="0"/>
              <a:t>Based on experience of reading elegy, where would you expect the story to progress from here?</a:t>
            </a:r>
          </a:p>
          <a:p>
            <a:pPr lvl="1"/>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Tib. 1.8.27-50: Blended love</a:t>
            </a:r>
            <a:endParaRPr lang="en-GB"/>
          </a:p>
        </p:txBody>
      </p:sp>
      <p:sp>
        <p:nvSpPr>
          <p:cNvPr id="3" name="Content Placeholder 2"/>
          <p:cNvSpPr>
            <a:spLocks noGrp="1"/>
          </p:cNvSpPr>
          <p:nvPr>
            <p:ph sz="half" idx="1"/>
          </p:nvPr>
        </p:nvSpPr>
        <p:spPr/>
        <p:txBody>
          <a:bodyPr>
            <a:normAutofit fontScale="92500" lnSpcReduction="20000"/>
          </a:bodyPr>
          <a:lstStyle/>
          <a:p>
            <a:pPr marL="0" indent="0">
              <a:buNone/>
            </a:pPr>
            <a:r>
              <a:rPr lang="en-GB" smtClean="0"/>
              <a:t>But you are to remember to take him seriously, albeit but a boy. Venus punishes unkindness. Demand no gifts, but make your grizzled galland give to warm his chilly limbs in soft embrace. Dearer than gold the youth with smooth and shining face whose kiss no stubble rasps. [...] No pearl or precious stone can pleasure her who sleeps in the cold alone, no man’s desire. Too late alas is love and too late youth recalled when white-haired age has stained the head. [...] Therefore while there flowers for you the season of the prime use it, for it slips away fleet-footed. And do not torture Marathus. </a:t>
            </a:r>
            <a:endParaRPr lang="en-GB"/>
          </a:p>
        </p:txBody>
      </p:sp>
      <p:sp>
        <p:nvSpPr>
          <p:cNvPr id="4" name="Content Placeholder 3"/>
          <p:cNvSpPr>
            <a:spLocks noGrp="1"/>
          </p:cNvSpPr>
          <p:nvPr>
            <p:ph sz="half" idx="2"/>
          </p:nvPr>
        </p:nvSpPr>
        <p:spPr/>
        <p:txBody>
          <a:bodyPr>
            <a:normAutofit fontScale="92500" lnSpcReduction="20000"/>
          </a:bodyPr>
          <a:lstStyle/>
          <a:p>
            <a:r>
              <a:rPr lang="en-GB" smtClean="0"/>
              <a:t>This poem is ostensibly addressed to Marathus’ love interest Pholoe</a:t>
            </a:r>
          </a:p>
          <a:p>
            <a:r>
              <a:rPr lang="en-GB" smtClean="0"/>
              <a:t>From where does the rhetoric of the threat of old age derive? </a:t>
            </a:r>
          </a:p>
          <a:p>
            <a:r>
              <a:rPr lang="en-GB" smtClean="0"/>
              <a:t>What are the parallels for these poems in Propertius </a:t>
            </a:r>
            <a:r>
              <a:rPr lang="en-GB" i="1" smtClean="0"/>
              <a:t>Monobiblos</a:t>
            </a:r>
            <a:r>
              <a:rPr lang="en-GB" smtClean="0"/>
              <a:t>?</a:t>
            </a:r>
          </a:p>
          <a:p>
            <a:r>
              <a:rPr lang="en-GB" smtClean="0"/>
              <a:t>What are the effects of the inclusion of a homoerotic liaison within this cycle?</a:t>
            </a:r>
          </a:p>
          <a:p>
            <a:r>
              <a:rPr lang="en-GB" smtClean="0"/>
              <a:t>In what ways does the narrator strive to exert his dominance? </a:t>
            </a:r>
            <a:endParaRPr lang="en-GB"/>
          </a:p>
        </p:txBody>
      </p:sp>
    </p:spTree>
    <p:extLst>
      <p:ext uri="{BB962C8B-B14F-4D97-AF65-F5344CB8AC3E}">
        <p14:creationId xmlns:p14="http://schemas.microsoft.com/office/powerpoint/2010/main" val="462687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Tibullus Book 1 Organisation</a:t>
            </a:r>
            <a:endParaRPr lang="en-GB"/>
          </a:p>
        </p:txBody>
      </p:sp>
      <p:sp>
        <p:nvSpPr>
          <p:cNvPr id="3" name="Content Placeholder 2"/>
          <p:cNvSpPr>
            <a:spLocks noGrp="1"/>
          </p:cNvSpPr>
          <p:nvPr>
            <p:ph sz="half" idx="1"/>
          </p:nvPr>
        </p:nvSpPr>
        <p:spPr>
          <a:xfrm>
            <a:off x="1371600" y="2285999"/>
            <a:ext cx="3208867" cy="3581401"/>
          </a:xfrm>
        </p:spPr>
        <p:txBody>
          <a:bodyPr>
            <a:normAutofit fontScale="85000" lnSpcReduction="20000"/>
          </a:bodyPr>
          <a:lstStyle/>
          <a:p>
            <a:r>
              <a:rPr lang="en-GB"/>
              <a:t>1	Delia + simple life </a:t>
            </a:r>
          </a:p>
          <a:p>
            <a:r>
              <a:rPr lang="en-GB"/>
              <a:t>2	Delia</a:t>
            </a:r>
          </a:p>
          <a:p>
            <a:r>
              <a:rPr lang="en-GB"/>
              <a:t>3	Delia</a:t>
            </a:r>
          </a:p>
          <a:p>
            <a:r>
              <a:rPr lang="en-GB"/>
              <a:t>4		Marathus</a:t>
            </a:r>
          </a:p>
          <a:p>
            <a:r>
              <a:rPr lang="en-GB"/>
              <a:t>5	Delia</a:t>
            </a:r>
          </a:p>
          <a:p>
            <a:r>
              <a:rPr lang="en-GB"/>
              <a:t>6	Delia</a:t>
            </a:r>
          </a:p>
          <a:p>
            <a:r>
              <a:rPr lang="en-GB"/>
              <a:t>7	[Messalla]</a:t>
            </a:r>
          </a:p>
          <a:p>
            <a:r>
              <a:rPr lang="en-GB"/>
              <a:t>8		Marathus</a:t>
            </a:r>
          </a:p>
          <a:p>
            <a:r>
              <a:rPr lang="en-GB"/>
              <a:t>9		Marathus</a:t>
            </a:r>
          </a:p>
          <a:p>
            <a:r>
              <a:rPr lang="en-GB"/>
              <a:t>10	Simple life</a:t>
            </a:r>
          </a:p>
          <a:p>
            <a:endParaRPr lang="en-GB"/>
          </a:p>
        </p:txBody>
      </p:sp>
      <p:sp>
        <p:nvSpPr>
          <p:cNvPr id="10" name="Right Bracket 9"/>
          <p:cNvSpPr/>
          <p:nvPr/>
        </p:nvSpPr>
        <p:spPr>
          <a:xfrm>
            <a:off x="4724400" y="2285999"/>
            <a:ext cx="567267" cy="3268134"/>
          </a:xfrm>
          <a:prstGeom prst="rightBracket">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ln w="57150">
                <a:solidFill>
                  <a:schemeClr val="tx1"/>
                </a:solidFill>
              </a:ln>
            </a:endParaRPr>
          </a:p>
        </p:txBody>
      </p:sp>
    </p:spTree>
    <p:extLst>
      <p:ext uri="{BB962C8B-B14F-4D97-AF65-F5344CB8AC3E}">
        <p14:creationId xmlns:p14="http://schemas.microsoft.com/office/powerpoint/2010/main" val="36201368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Internal organisation: </a:t>
            </a:r>
            <a:r>
              <a:rPr lang="en-GB" dirty="0" err="1" smtClean="0"/>
              <a:t>Tib</a:t>
            </a:r>
            <a:r>
              <a:rPr lang="en-GB" dirty="0" smtClean="0"/>
              <a:t>. 1</a:t>
            </a:r>
            <a:endParaRPr lang="en-GB" dirty="0"/>
          </a:p>
        </p:txBody>
      </p:sp>
      <p:sp>
        <p:nvSpPr>
          <p:cNvPr id="5" name="Content Placeholder 4"/>
          <p:cNvSpPr>
            <a:spLocks noGrp="1"/>
          </p:cNvSpPr>
          <p:nvPr>
            <p:ph sz="quarter" idx="1"/>
          </p:nvPr>
        </p:nvSpPr>
        <p:spPr>
          <a:xfrm>
            <a:off x="1406115" y="1600200"/>
            <a:ext cx="8883933" cy="4900634"/>
          </a:xfrm>
        </p:spPr>
        <p:txBody>
          <a:bodyPr>
            <a:normAutofit lnSpcReduction="10000"/>
          </a:bodyPr>
          <a:lstStyle/>
          <a:p>
            <a:r>
              <a:rPr lang="en-GB" dirty="0" smtClean="0"/>
              <a:t>It becomes clear from 1.4 onwards that the </a:t>
            </a:r>
            <a:r>
              <a:rPr lang="en-GB" dirty="0" err="1" smtClean="0"/>
              <a:t>Tibullan</a:t>
            </a:r>
            <a:r>
              <a:rPr lang="en-GB" dirty="0" smtClean="0"/>
              <a:t> narrator does not focus on one woman only </a:t>
            </a:r>
          </a:p>
          <a:p>
            <a:r>
              <a:rPr lang="en-GB" dirty="0" smtClean="0"/>
              <a:t>Therefore, emphasis in Tibullus is not on Delia, </a:t>
            </a:r>
            <a:r>
              <a:rPr lang="en-GB" dirty="0" err="1" smtClean="0"/>
              <a:t>Marathus</a:t>
            </a:r>
            <a:r>
              <a:rPr lang="en-GB" dirty="0" smtClean="0"/>
              <a:t>, or Nemesis of </a:t>
            </a:r>
            <a:r>
              <a:rPr lang="en-GB" dirty="0" err="1" smtClean="0"/>
              <a:t>Bk</a:t>
            </a:r>
            <a:r>
              <a:rPr lang="en-GB" dirty="0" smtClean="0"/>
              <a:t> 2, but on </a:t>
            </a:r>
            <a:r>
              <a:rPr lang="en-GB" b="1" dirty="0" smtClean="0"/>
              <a:t>the elegiac lifestyle itself</a:t>
            </a:r>
          </a:p>
          <a:p>
            <a:pPr lvl="1"/>
            <a:r>
              <a:rPr lang="en-GB" dirty="0" smtClean="0"/>
              <a:t>As you’ve seen, Tibullus elegiac life more clearly defined by rejection of war and wealth than we see in Propertius or Ovid</a:t>
            </a:r>
          </a:p>
          <a:p>
            <a:pPr lvl="1"/>
            <a:r>
              <a:rPr lang="en-GB" dirty="0" smtClean="0"/>
              <a:t>Both Delia and </a:t>
            </a:r>
            <a:r>
              <a:rPr lang="en-GB" dirty="0" err="1" smtClean="0"/>
              <a:t>Marathus</a:t>
            </a:r>
            <a:r>
              <a:rPr lang="en-GB" dirty="0" smtClean="0"/>
              <a:t> prove to be greedy lovers, as does Nemesis in </a:t>
            </a:r>
            <a:r>
              <a:rPr lang="en-GB" dirty="0" err="1" smtClean="0"/>
              <a:t>Bk</a:t>
            </a:r>
            <a:r>
              <a:rPr lang="en-GB" dirty="0" smtClean="0"/>
              <a:t> 2</a:t>
            </a:r>
          </a:p>
          <a:p>
            <a:pPr lvl="1"/>
            <a:r>
              <a:rPr lang="en-GB" dirty="0" smtClean="0"/>
              <a:t>The conflict between the </a:t>
            </a:r>
            <a:r>
              <a:rPr lang="en-GB" dirty="0" err="1" smtClean="0"/>
              <a:t>Tibullan</a:t>
            </a:r>
            <a:r>
              <a:rPr lang="en-GB" dirty="0" smtClean="0"/>
              <a:t> narrator’s ideal of elegiac love and the ‘realities’ of elegiac love becomes more forcefully emphasised thanks to the intersecting cycles of poems</a:t>
            </a:r>
          </a:p>
          <a:p>
            <a:pPr lvl="1"/>
            <a:r>
              <a:rPr lang="en-GB" dirty="0" smtClean="0"/>
              <a:t>The narrator driven to more and more comical behaviour</a:t>
            </a:r>
          </a:p>
          <a:p>
            <a:r>
              <a:rPr lang="en-GB" dirty="0" smtClean="0"/>
              <a:t>Similar to the combination of Greek and Trojan in Propertius’ mythological examples, the presence of a male love interest in Tibullus helps emphasise the universal nature of love and love’s troubles</a:t>
            </a:r>
          </a:p>
          <a:p>
            <a:endParaRPr lang="en-GB" dirty="0"/>
          </a:p>
        </p:txBody>
      </p:sp>
    </p:spTree>
    <p:extLst>
      <p:ext uri="{BB962C8B-B14F-4D97-AF65-F5344CB8AC3E}">
        <p14:creationId xmlns:p14="http://schemas.microsoft.com/office/powerpoint/2010/main" val="350445251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What about Ovid?</a:t>
            </a:r>
            <a:endParaRPr lang="en-GB" dirty="0"/>
          </a:p>
        </p:txBody>
      </p:sp>
      <p:sp>
        <p:nvSpPr>
          <p:cNvPr id="3" name="Content Placeholder 2"/>
          <p:cNvSpPr>
            <a:spLocks noGrp="1"/>
          </p:cNvSpPr>
          <p:nvPr>
            <p:ph sz="half" idx="1"/>
          </p:nvPr>
        </p:nvSpPr>
        <p:spPr/>
        <p:txBody>
          <a:bodyPr/>
          <a:lstStyle/>
          <a:p>
            <a:pPr marL="0" indent="0">
              <a:buNone/>
            </a:pPr>
            <a:r>
              <a:rPr lang="en-GB" smtClean="0"/>
              <a:t>I hate sex which doesn’t satisfy both partners: that’s why I’m touched less by desire for a boy. I hate the woman who gives it because she has to give it, and herself frigidly thinks about her wool. (Ov. </a:t>
            </a:r>
            <a:r>
              <a:rPr lang="en-GB" i="1" smtClean="0"/>
              <a:t>Ars</a:t>
            </a:r>
            <a:r>
              <a:rPr lang="en-GB" smtClean="0"/>
              <a:t> 2.683-686)</a:t>
            </a:r>
            <a:endParaRPr lang="en-GB"/>
          </a:p>
        </p:txBody>
      </p:sp>
    </p:spTree>
    <p:extLst>
      <p:ext uri="{BB962C8B-B14F-4D97-AF65-F5344CB8AC3E}">
        <p14:creationId xmlns:p14="http://schemas.microsoft.com/office/powerpoint/2010/main" val="31972185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Why Boys Are Preferable</a:t>
            </a:r>
            <a:endParaRPr lang="en-GB" dirty="0"/>
          </a:p>
        </p:txBody>
      </p:sp>
      <p:sp>
        <p:nvSpPr>
          <p:cNvPr id="3" name="Content Placeholder 2"/>
          <p:cNvSpPr>
            <a:spLocks noGrp="1"/>
          </p:cNvSpPr>
          <p:nvPr>
            <p:ph idx="1"/>
          </p:nvPr>
        </p:nvSpPr>
        <p:spPr>
          <a:xfrm>
            <a:off x="1981200" y="1646237"/>
            <a:ext cx="8229600" cy="4854597"/>
          </a:xfrm>
        </p:spPr>
        <p:txBody>
          <a:bodyPr>
            <a:normAutofit/>
          </a:bodyPr>
          <a:lstStyle/>
          <a:p>
            <a:pPr>
              <a:buNone/>
            </a:pPr>
            <a:r>
              <a:rPr lang="en-GB" dirty="0" smtClean="0"/>
              <a:t>‘</a:t>
            </a:r>
            <a:r>
              <a:rPr lang="en-GB" i="1" dirty="0" smtClean="0"/>
              <a:t>There is no ring in a maiden, nor kiss quintessential, nor natural sweet fragrance of the skin […] And they are all freezing cold behind; but what’s a bigger problem, there’s no place to put your wandering hand.’ </a:t>
            </a:r>
            <a:r>
              <a:rPr lang="en-GB" dirty="0" smtClean="0"/>
              <a:t>(</a:t>
            </a:r>
            <a:r>
              <a:rPr lang="en-GB" dirty="0" err="1" smtClean="0"/>
              <a:t>Strato</a:t>
            </a:r>
            <a:r>
              <a:rPr lang="en-GB" dirty="0" smtClean="0"/>
              <a:t>, </a:t>
            </a:r>
            <a:r>
              <a:rPr lang="en-GB" i="1" dirty="0" smtClean="0"/>
              <a:t>A.P. </a:t>
            </a:r>
            <a:r>
              <a:rPr lang="en-GB" dirty="0" smtClean="0"/>
              <a:t>12.7)</a:t>
            </a:r>
          </a:p>
          <a:p>
            <a:pPr>
              <a:buNone/>
            </a:pPr>
            <a:endParaRPr lang="en-GB" dirty="0" smtClean="0"/>
          </a:p>
          <a:p>
            <a:r>
              <a:rPr lang="en-GB" smtClean="0"/>
              <a:t>Despite </a:t>
            </a:r>
            <a:r>
              <a:rPr lang="en-GB" dirty="0" smtClean="0"/>
              <a:t>the </a:t>
            </a:r>
            <a:r>
              <a:rPr lang="en-GB" u="sng" dirty="0" smtClean="0"/>
              <a:t>elevated</a:t>
            </a:r>
            <a:r>
              <a:rPr lang="en-GB" dirty="0" smtClean="0"/>
              <a:t> tone in many of these epigrams, the features praised are </a:t>
            </a:r>
            <a:r>
              <a:rPr lang="en-GB" u="sng" dirty="0" smtClean="0"/>
              <a:t>all tied to their sexual function</a:t>
            </a:r>
            <a:r>
              <a:rPr lang="en-GB" dirty="0" smtClean="0"/>
              <a:t> – the function they can fulfil for the adult lover.</a:t>
            </a:r>
            <a:endParaRPr lang="en-GB" dirty="0"/>
          </a:p>
        </p:txBody>
      </p:sp>
    </p:spTree>
    <p:extLst>
      <p:ext uri="{BB962C8B-B14F-4D97-AF65-F5344CB8AC3E}">
        <p14:creationId xmlns:p14="http://schemas.microsoft.com/office/powerpoint/2010/main" val="1561379632"/>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432A30"/>
      </a:dk2>
      <a:lt2>
        <a:srgbClr val="F2F2F0"/>
      </a:lt2>
      <a:accent1>
        <a:srgbClr val="836C9F"/>
      </a:accent1>
      <a:accent2>
        <a:srgbClr val="BDAB56"/>
      </a:accent2>
      <a:accent3>
        <a:srgbClr val="B0565D"/>
      </a:accent3>
      <a:accent4>
        <a:srgbClr val="55B1BC"/>
      </a:accent4>
      <a:accent5>
        <a:srgbClr val="4D925F"/>
      </a:accent5>
      <a:accent6>
        <a:srgbClr val="E08C4A"/>
      </a:accent6>
      <a:hlink>
        <a:srgbClr val="55B1BC"/>
      </a:hlink>
      <a:folHlink>
        <a:srgbClr val="836C9F"/>
      </a:folHlink>
    </a:clrScheme>
    <a:fontScheme name="Crop">
      <a:majorFont>
        <a:latin typeface="Franklin Gothic Book"/>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9270AA94-2367-4B1E-B579-26147B222BD0}"/>
    </a:ext>
  </a:extLst>
</a:theme>
</file>

<file path=docProps/app.xml><?xml version="1.0" encoding="utf-8"?>
<Properties xmlns="http://schemas.openxmlformats.org/officeDocument/2006/extended-properties" xmlns:vt="http://schemas.openxmlformats.org/officeDocument/2006/docPropsVTypes">
  <Template>TM10001105[[fn=Crop]]</Template>
  <TotalTime>300</TotalTime>
  <Words>2273</Words>
  <Application>Microsoft Office PowerPoint</Application>
  <PresentationFormat>Widescreen</PresentationFormat>
  <Paragraphs>127</Paragraphs>
  <Slides>18</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18</vt:i4>
      </vt:variant>
    </vt:vector>
  </HeadingPairs>
  <TitlesOfParts>
    <vt:vector size="20" baseType="lpstr">
      <vt:lpstr>Franklin Gothic Book</vt:lpstr>
      <vt:lpstr>Crop</vt:lpstr>
      <vt:lpstr>Augustan Lovers</vt:lpstr>
      <vt:lpstr>Elegiac preconceptions</vt:lpstr>
      <vt:lpstr>Roman male/male relationships</vt:lpstr>
      <vt:lpstr>Examples from epigram</vt:lpstr>
      <vt:lpstr>The Warren Cup in the BM</vt:lpstr>
      <vt:lpstr>Hercules with Omphale</vt:lpstr>
      <vt:lpstr>Propertius Book 4: Herakles in 4.9</vt:lpstr>
      <vt:lpstr>Contents of Book 4: 4.9</vt:lpstr>
      <vt:lpstr>Herakles and Omphale in the Heroides</vt:lpstr>
      <vt:lpstr>Rhetorical problems</vt:lpstr>
      <vt:lpstr>Internal organisation: Tibullus 1</vt:lpstr>
      <vt:lpstr>Priapus as a love teacher</vt:lpstr>
      <vt:lpstr>Tib. 1.4 and the narrator himself</vt:lpstr>
      <vt:lpstr>Tib. 1.8.27-50: Blended love</vt:lpstr>
      <vt:lpstr>Tibullus Book 1 Organisation</vt:lpstr>
      <vt:lpstr>Internal organisation: Tib. 1</vt:lpstr>
      <vt:lpstr>What about Ovid?</vt:lpstr>
      <vt:lpstr>Why Boys Are Preferable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Augustan Lovers</dc:title>
  <dc:creator>Magdalena Ohrman</dc:creator>
  <cp:lastModifiedBy>Magdalena Ohrman</cp:lastModifiedBy>
  <cp:revision>5</cp:revision>
  <dcterms:created xsi:type="dcterms:W3CDTF">2016-04-19T18:40:35Z</dcterms:created>
  <dcterms:modified xsi:type="dcterms:W3CDTF">2016-04-20T07:30:02Z</dcterms:modified>
</cp:coreProperties>
</file>