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CAA4E-B48C-4C42-8A23-C255991022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E08DBF-10BB-4FDC-8A31-7F00AE117D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266F12-3FD3-4F2F-AF8F-56EFC298047D}"/>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5" name="Footer Placeholder 4">
            <a:extLst>
              <a:ext uri="{FF2B5EF4-FFF2-40B4-BE49-F238E27FC236}">
                <a16:creationId xmlns:a16="http://schemas.microsoft.com/office/drawing/2014/main" id="{B1E9BBD2-076B-4022-BF26-71AF707D1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42F48A-BB51-45C4-8145-71ECDCDA211D}"/>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649614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5D687-07F4-47C6-B08C-52D323926C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E1C452-B7C4-4A3F-A029-15B014757A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7D9056-AC08-4A85-A3B8-4668AADDE0F0}"/>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5" name="Footer Placeholder 4">
            <a:extLst>
              <a:ext uri="{FF2B5EF4-FFF2-40B4-BE49-F238E27FC236}">
                <a16:creationId xmlns:a16="http://schemas.microsoft.com/office/drawing/2014/main" id="{E39742E4-AA46-40AE-9A87-61EBF6DC08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863A7-51F3-4205-8199-CFCAA332EFC7}"/>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3143783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74659-77D1-4BA2-AEED-1AF21CB7BC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181B12-7EDC-49B4-B8D4-83F1D6DE7E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7DE20E-1E09-4223-B82A-1BE4C7E4432A}"/>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5" name="Footer Placeholder 4">
            <a:extLst>
              <a:ext uri="{FF2B5EF4-FFF2-40B4-BE49-F238E27FC236}">
                <a16:creationId xmlns:a16="http://schemas.microsoft.com/office/drawing/2014/main" id="{D9BC3B64-8663-45E3-83BE-A9976551C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51DE61-5AD5-4F5A-9790-581F36D953B8}"/>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3420367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2E57E-748B-4A14-9F47-7CDCF9D534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B46CE8-9137-4C02-A562-D57849606E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E14CBC-8BA8-4B16-83A2-90E62D4DAE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779497-E95C-49DC-A9DC-2C4B09EEAA2E}"/>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6" name="Footer Placeholder 5">
            <a:extLst>
              <a:ext uri="{FF2B5EF4-FFF2-40B4-BE49-F238E27FC236}">
                <a16:creationId xmlns:a16="http://schemas.microsoft.com/office/drawing/2014/main" id="{6A7B7C69-38EF-4374-9C4F-90E5677318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353AE8-0BEA-4B9C-BE9C-265BC583336D}"/>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2302640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9EEA3-EC78-4389-850B-0DD41EB712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F098F8-4444-4C97-82A7-924E0EC06D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11FC9F-9AC8-45E5-978B-315CDF9643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A7B4EC-40D4-4534-98EF-B15F189C79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EA795B-1E0D-4789-AE47-A15BE9CCF3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859494-6591-4F8A-A35C-2B2A0F80C86B}"/>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8" name="Footer Placeholder 7">
            <a:extLst>
              <a:ext uri="{FF2B5EF4-FFF2-40B4-BE49-F238E27FC236}">
                <a16:creationId xmlns:a16="http://schemas.microsoft.com/office/drawing/2014/main" id="{BCF211A2-3E9C-417A-BF7F-F7DF19BD5B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9EEB084-437F-4DBA-92F0-2F6C961FD26E}"/>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1475057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390B2-8A78-463D-B863-8EC23BCC04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409E9B-2E6A-4E2E-BF0B-213A8A2346E0}"/>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4" name="Footer Placeholder 3">
            <a:extLst>
              <a:ext uri="{FF2B5EF4-FFF2-40B4-BE49-F238E27FC236}">
                <a16:creationId xmlns:a16="http://schemas.microsoft.com/office/drawing/2014/main" id="{F7746C8B-AE1F-4439-8A69-F955B2FE49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FC8D1E-81F0-4347-B1E3-26E2F52ACF4E}"/>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2696827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C05D3F-DFEB-4420-8566-6BABF81CED1E}"/>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3" name="Footer Placeholder 2">
            <a:extLst>
              <a:ext uri="{FF2B5EF4-FFF2-40B4-BE49-F238E27FC236}">
                <a16:creationId xmlns:a16="http://schemas.microsoft.com/office/drawing/2014/main" id="{BDA67037-AC46-41D5-8665-E13F513D9A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E71E7E-BC0A-4DDB-BFE4-A702C28EEFBE}"/>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576443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82993-9045-46F6-8ACD-72D04DD3A0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000410-6350-42D0-8E16-3B9014C09A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DFDEC7-A411-4B8B-9C86-B4424FD838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3EF5FE-4748-48FE-BD0E-EE294CB7CBDE}"/>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6" name="Footer Placeholder 5">
            <a:extLst>
              <a:ext uri="{FF2B5EF4-FFF2-40B4-BE49-F238E27FC236}">
                <a16:creationId xmlns:a16="http://schemas.microsoft.com/office/drawing/2014/main" id="{D8577B18-778D-42AA-8538-7C75492D18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3FB862-B6BF-445B-A4C8-7DC11945669C}"/>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2935475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A4854-AC94-4D98-AAC8-0379CF7681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800EFE-0031-484E-95B9-214F5ADD99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A08024-A3FB-4EAC-BD89-63F7185455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6701C0-C19A-49D9-A2E0-97BEF30FA18C}"/>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6" name="Footer Placeholder 5">
            <a:extLst>
              <a:ext uri="{FF2B5EF4-FFF2-40B4-BE49-F238E27FC236}">
                <a16:creationId xmlns:a16="http://schemas.microsoft.com/office/drawing/2014/main" id="{DF5DBB9A-D093-4E4E-9190-DF4CB70242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D536A4-63AF-457A-8881-D8E789D4FDBE}"/>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2293109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CBD6-0C24-4355-B867-63324D0565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55707D-ADB1-40C5-BF7C-4B3FED0761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2591B0-2D30-4A4E-A20F-535A2EA05AE4}"/>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5" name="Footer Placeholder 4">
            <a:extLst>
              <a:ext uri="{FF2B5EF4-FFF2-40B4-BE49-F238E27FC236}">
                <a16:creationId xmlns:a16="http://schemas.microsoft.com/office/drawing/2014/main" id="{94F8BD4D-FED6-4704-ACC3-29378940A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BA5204-9266-4A62-A904-56AF3A69E5C7}"/>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2998456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A77D2E-6DBB-4079-9C21-FFD88A7FAE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550F62-F400-479E-943B-3EC9215347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C72209-5C3B-4837-946C-9AD1A0278D05}"/>
              </a:ext>
            </a:extLst>
          </p:cNvPr>
          <p:cNvSpPr>
            <a:spLocks noGrp="1"/>
          </p:cNvSpPr>
          <p:nvPr>
            <p:ph type="dt" sz="half" idx="10"/>
          </p:nvPr>
        </p:nvSpPr>
        <p:spPr/>
        <p:txBody>
          <a:bodyPr/>
          <a:lstStyle/>
          <a:p>
            <a:fld id="{E9BB388F-591D-4F39-9773-6BB5304BB21A}" type="datetimeFigureOut">
              <a:rPr lang="en-GB" smtClean="0"/>
              <a:t>13/03/2022</a:t>
            </a:fld>
            <a:endParaRPr lang="en-GB"/>
          </a:p>
        </p:txBody>
      </p:sp>
      <p:sp>
        <p:nvSpPr>
          <p:cNvPr id="5" name="Footer Placeholder 4">
            <a:extLst>
              <a:ext uri="{FF2B5EF4-FFF2-40B4-BE49-F238E27FC236}">
                <a16:creationId xmlns:a16="http://schemas.microsoft.com/office/drawing/2014/main" id="{F81FD8CA-FD31-488B-BAA0-CC826366F7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C777D5-4228-4F3B-8AC9-D87E3EABC803}"/>
              </a:ext>
            </a:extLst>
          </p:cNvPr>
          <p:cNvSpPr>
            <a:spLocks noGrp="1"/>
          </p:cNvSpPr>
          <p:nvPr>
            <p:ph type="sldNum" sz="quarter" idx="12"/>
          </p:nvPr>
        </p:nvSpPr>
        <p:spPr/>
        <p:txBody>
          <a:bodyPr/>
          <a:lstStyle/>
          <a:p>
            <a:fld id="{BA8DB338-833E-45BC-81D8-817BCBC959C8}" type="slidenum">
              <a:rPr lang="en-GB" smtClean="0"/>
              <a:t>‹#›</a:t>
            </a:fld>
            <a:endParaRPr lang="en-GB"/>
          </a:p>
        </p:txBody>
      </p:sp>
    </p:spTree>
    <p:extLst>
      <p:ext uri="{BB962C8B-B14F-4D97-AF65-F5344CB8AC3E}">
        <p14:creationId xmlns:p14="http://schemas.microsoft.com/office/powerpoint/2010/main" val="3354971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B669D8-35AF-42F7-9ED0-CF847D76F0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652E9C-A893-4ADB-B9E5-E2CA458FA4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C9E73D-A45C-48A1-A26A-62DC02980A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BB388F-591D-4F39-9773-6BB5304BB21A}" type="datetimeFigureOut">
              <a:rPr lang="en-GB" smtClean="0"/>
              <a:t>13/03/2022</a:t>
            </a:fld>
            <a:endParaRPr lang="en-GB"/>
          </a:p>
        </p:txBody>
      </p:sp>
      <p:sp>
        <p:nvSpPr>
          <p:cNvPr id="5" name="Footer Placeholder 4">
            <a:extLst>
              <a:ext uri="{FF2B5EF4-FFF2-40B4-BE49-F238E27FC236}">
                <a16:creationId xmlns:a16="http://schemas.microsoft.com/office/drawing/2014/main" id="{106DFEBA-6D98-4176-998E-687C9DB172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C0CEFD-09F0-4F78-B7DE-17644766AA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8DB338-833E-45BC-81D8-817BCBC959C8}" type="slidenum">
              <a:rPr lang="en-GB" smtClean="0"/>
              <a:t>‹#›</a:t>
            </a:fld>
            <a:endParaRPr lang="en-GB"/>
          </a:p>
        </p:txBody>
      </p:sp>
    </p:spTree>
    <p:extLst>
      <p:ext uri="{BB962C8B-B14F-4D97-AF65-F5344CB8AC3E}">
        <p14:creationId xmlns:p14="http://schemas.microsoft.com/office/powerpoint/2010/main" val="182662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EEBEC6-4CFF-484A-B4D9-43B9CE97B018}"/>
              </a:ext>
            </a:extLst>
          </p:cNvPr>
          <p:cNvSpPr>
            <a:spLocks noGrp="1"/>
          </p:cNvSpPr>
          <p:nvPr>
            <p:ph idx="1"/>
          </p:nvPr>
        </p:nvSpPr>
        <p:spPr>
          <a:xfrm>
            <a:off x="485775" y="1447800"/>
            <a:ext cx="4476750" cy="5529263"/>
          </a:xfrm>
        </p:spPr>
        <p:txBody>
          <a:bodyPr/>
          <a:lstStyle/>
          <a:p>
            <a:pPr marL="0" indent="0">
              <a:buNone/>
            </a:pPr>
            <a:r>
              <a:rPr lang="en-GB" dirty="0">
                <a:solidFill>
                  <a:schemeClr val="bg1"/>
                </a:solidFill>
              </a:rPr>
              <a:t>Maricela Gheorghica</a:t>
            </a:r>
          </a:p>
          <a:p>
            <a:pPr marL="0" indent="0">
              <a:buNone/>
            </a:pPr>
            <a:r>
              <a:rPr lang="en-GB" dirty="0">
                <a:solidFill>
                  <a:schemeClr val="bg1"/>
                </a:solidFill>
              </a:rPr>
              <a:t>Student ID no: 2109476</a:t>
            </a:r>
          </a:p>
          <a:p>
            <a:pPr marL="0" indent="0">
              <a:buNone/>
            </a:pPr>
            <a:r>
              <a:rPr lang="en-GB" dirty="0">
                <a:solidFill>
                  <a:schemeClr val="bg1"/>
                </a:solidFill>
              </a:rPr>
              <a:t>Module: Problem Solving and Decision making</a:t>
            </a:r>
          </a:p>
          <a:p>
            <a:pPr marL="0" indent="0">
              <a:buNone/>
            </a:pPr>
            <a:r>
              <a:rPr lang="en-GB" dirty="0">
                <a:solidFill>
                  <a:schemeClr val="bg1"/>
                </a:solidFill>
              </a:rPr>
              <a:t>Module Code :BMSW 4004</a:t>
            </a:r>
          </a:p>
          <a:p>
            <a:pPr marL="0" indent="0">
              <a:buNone/>
            </a:pPr>
            <a:r>
              <a:rPr lang="en-GB" dirty="0">
                <a:solidFill>
                  <a:schemeClr val="bg1"/>
                </a:solidFill>
              </a:rPr>
              <a:t>Assignment Title :Problem Solving and Decision making</a:t>
            </a:r>
          </a:p>
          <a:p>
            <a:pPr marL="0" indent="0">
              <a:buNone/>
            </a:pPr>
            <a:r>
              <a:rPr lang="en-GB" dirty="0">
                <a:solidFill>
                  <a:schemeClr val="bg1"/>
                </a:solidFill>
              </a:rPr>
              <a:t>Lecturer: Buddhi Pathak</a:t>
            </a:r>
          </a:p>
          <a:p>
            <a:pPr marL="0" indent="0">
              <a:buNone/>
            </a:pPr>
            <a:endParaRPr lang="en-GB" dirty="0">
              <a:solidFill>
                <a:schemeClr val="bg1"/>
              </a:solidFill>
            </a:endParaRPr>
          </a:p>
        </p:txBody>
      </p:sp>
      <p:pic>
        <p:nvPicPr>
          <p:cNvPr id="4" name="Picture 3">
            <a:extLst>
              <a:ext uri="{FF2B5EF4-FFF2-40B4-BE49-F238E27FC236}">
                <a16:creationId xmlns:a16="http://schemas.microsoft.com/office/drawing/2014/main" id="{CA11A93F-5417-4D16-B693-88D3D27181B4}"/>
              </a:ext>
            </a:extLst>
          </p:cNvPr>
          <p:cNvPicPr>
            <a:picLocks noChangeAspect="1"/>
          </p:cNvPicPr>
          <p:nvPr/>
        </p:nvPicPr>
        <p:blipFill>
          <a:blip r:embed="rId2"/>
          <a:stretch>
            <a:fillRect/>
          </a:stretch>
        </p:blipFill>
        <p:spPr>
          <a:xfrm>
            <a:off x="6847646" y="812426"/>
            <a:ext cx="3867979" cy="5233148"/>
          </a:xfrm>
          <a:prstGeom prst="rect">
            <a:avLst/>
          </a:prstGeom>
        </p:spPr>
      </p:pic>
    </p:spTree>
    <p:extLst>
      <p:ext uri="{BB962C8B-B14F-4D97-AF65-F5344CB8AC3E}">
        <p14:creationId xmlns:p14="http://schemas.microsoft.com/office/powerpoint/2010/main" val="2728529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47109-11EA-4F27-AF1B-452B95D92D6D}"/>
              </a:ext>
            </a:extLst>
          </p:cNvPr>
          <p:cNvSpPr>
            <a:spLocks noGrp="1"/>
          </p:cNvSpPr>
          <p:nvPr>
            <p:ph type="ctrTitle"/>
          </p:nvPr>
        </p:nvSpPr>
        <p:spPr>
          <a:xfrm>
            <a:off x="2286000" y="115094"/>
            <a:ext cx="9144000" cy="1296987"/>
          </a:xfrm>
        </p:spPr>
        <p:txBody>
          <a:bodyPr>
            <a:normAutofit/>
          </a:bodyPr>
          <a:lstStyle/>
          <a:p>
            <a:r>
              <a:rPr lang="en-GB" sz="4800" b="1" i="1" u="sng" dirty="0">
                <a:solidFill>
                  <a:schemeClr val="bg1">
                    <a:lumMod val="95000"/>
                  </a:schemeClr>
                </a:solidFill>
                <a:effectLst>
                  <a:outerShdw blurRad="38100" dist="38100" dir="2700000" algn="tl">
                    <a:srgbClr val="000000">
                      <a:alpha val="43137"/>
                    </a:srgbClr>
                  </a:outerShdw>
                </a:effectLst>
              </a:rPr>
              <a:t>Problem Solving and Decision making</a:t>
            </a:r>
          </a:p>
        </p:txBody>
      </p:sp>
      <p:pic>
        <p:nvPicPr>
          <p:cNvPr id="4" name="Picture 3">
            <a:extLst>
              <a:ext uri="{FF2B5EF4-FFF2-40B4-BE49-F238E27FC236}">
                <a16:creationId xmlns:a16="http://schemas.microsoft.com/office/drawing/2014/main" id="{CBF67EDE-3D2F-4344-A5A6-29E0165091B0}"/>
              </a:ext>
            </a:extLst>
          </p:cNvPr>
          <p:cNvPicPr>
            <a:picLocks noChangeAspect="1"/>
          </p:cNvPicPr>
          <p:nvPr/>
        </p:nvPicPr>
        <p:blipFill>
          <a:blip r:embed="rId2"/>
          <a:stretch>
            <a:fillRect/>
          </a:stretch>
        </p:blipFill>
        <p:spPr>
          <a:xfrm>
            <a:off x="3371851" y="2616585"/>
            <a:ext cx="6076950" cy="3637134"/>
          </a:xfrm>
          <a:prstGeom prst="rect">
            <a:avLst/>
          </a:prstGeom>
        </p:spPr>
      </p:pic>
    </p:spTree>
    <p:extLst>
      <p:ext uri="{BB962C8B-B14F-4D97-AF65-F5344CB8AC3E}">
        <p14:creationId xmlns:p14="http://schemas.microsoft.com/office/powerpoint/2010/main" val="255084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89575-3989-4D95-9ADF-04DCD959243B}"/>
              </a:ext>
            </a:extLst>
          </p:cNvPr>
          <p:cNvSpPr>
            <a:spLocks noGrp="1"/>
          </p:cNvSpPr>
          <p:nvPr>
            <p:ph type="title"/>
          </p:nvPr>
        </p:nvSpPr>
        <p:spPr>
          <a:xfrm>
            <a:off x="2542309" y="803997"/>
            <a:ext cx="3553691" cy="872548"/>
          </a:xfrm>
        </p:spPr>
        <p:txBody>
          <a:bodyPr>
            <a:normAutofit/>
          </a:bodyPr>
          <a:lstStyle/>
          <a:p>
            <a:r>
              <a:rPr lang="en-GB" b="1" i="1" u="sng" dirty="0">
                <a:solidFill>
                  <a:schemeClr val="bg1">
                    <a:lumMod val="95000"/>
                  </a:schemeClr>
                </a:solidFill>
              </a:rPr>
              <a:t>Introduction</a:t>
            </a:r>
          </a:p>
        </p:txBody>
      </p:sp>
      <p:sp>
        <p:nvSpPr>
          <p:cNvPr id="3" name="Content Placeholder 2">
            <a:extLst>
              <a:ext uri="{FF2B5EF4-FFF2-40B4-BE49-F238E27FC236}">
                <a16:creationId xmlns:a16="http://schemas.microsoft.com/office/drawing/2014/main" id="{62FA35D7-C0B7-431C-B186-073B9736BAAC}"/>
              </a:ext>
            </a:extLst>
          </p:cNvPr>
          <p:cNvSpPr>
            <a:spLocks noGrp="1"/>
          </p:cNvSpPr>
          <p:nvPr>
            <p:ph idx="1"/>
          </p:nvPr>
        </p:nvSpPr>
        <p:spPr>
          <a:xfrm>
            <a:off x="1570181" y="2684463"/>
            <a:ext cx="8176491" cy="3420629"/>
          </a:xfrm>
        </p:spPr>
        <p:txBody>
          <a:bodyPr>
            <a:normAutofit/>
          </a:bodyPr>
          <a:lstStyle/>
          <a:p>
            <a:pPr marL="0" indent="0">
              <a:buNone/>
            </a:pPr>
            <a:r>
              <a:rPr lang="en-GB" sz="2400" dirty="0">
                <a:solidFill>
                  <a:schemeClr val="bg1">
                    <a:lumMod val="95000"/>
                  </a:schemeClr>
                </a:solidFill>
              </a:rPr>
              <a:t>Absenteeism is the regular absence from an obligation without reason. In the workplace, absenteeism refers to habitual unexcused or unannounced absences by employees. </a:t>
            </a:r>
          </a:p>
          <a:p>
            <a:pPr marL="0" indent="0">
              <a:buNone/>
            </a:pPr>
            <a:endParaRPr lang="en-GB" sz="2400" dirty="0">
              <a:solidFill>
                <a:schemeClr val="bg1">
                  <a:lumMod val="95000"/>
                </a:schemeClr>
              </a:solidFill>
            </a:endParaRPr>
          </a:p>
          <a:p>
            <a:pPr marL="0" indent="0">
              <a:buNone/>
            </a:pPr>
            <a:r>
              <a:rPr lang="en-GB" sz="2400" dirty="0">
                <a:solidFill>
                  <a:schemeClr val="bg1">
                    <a:lumMod val="95000"/>
                  </a:schemeClr>
                </a:solidFill>
              </a:rPr>
              <a:t>High employee absenteeism is a sign that a work environment needs changes. It should draw an employer’s attention to the quality of management and work conditions within an organization</a:t>
            </a:r>
            <a:r>
              <a:rPr lang="en-GB" dirty="0">
                <a:solidFill>
                  <a:schemeClr val="bg1">
                    <a:lumMod val="95000"/>
                  </a:schemeClr>
                </a:solidFill>
              </a:rPr>
              <a:t>.</a:t>
            </a:r>
          </a:p>
        </p:txBody>
      </p:sp>
      <p:pic>
        <p:nvPicPr>
          <p:cNvPr id="4" name="Picture 3">
            <a:extLst>
              <a:ext uri="{FF2B5EF4-FFF2-40B4-BE49-F238E27FC236}">
                <a16:creationId xmlns:a16="http://schemas.microsoft.com/office/drawing/2014/main" id="{1665F3BB-2A92-4CE1-87F0-218D63DC1C50}"/>
              </a:ext>
            </a:extLst>
          </p:cNvPr>
          <p:cNvPicPr>
            <a:picLocks noChangeAspect="1"/>
          </p:cNvPicPr>
          <p:nvPr/>
        </p:nvPicPr>
        <p:blipFill>
          <a:blip r:embed="rId2"/>
          <a:stretch>
            <a:fillRect/>
          </a:stretch>
        </p:blipFill>
        <p:spPr>
          <a:xfrm>
            <a:off x="7969826" y="448253"/>
            <a:ext cx="3553692" cy="1974005"/>
          </a:xfrm>
          <a:prstGeom prst="rect">
            <a:avLst/>
          </a:prstGeom>
        </p:spPr>
      </p:pic>
    </p:spTree>
    <p:extLst>
      <p:ext uri="{BB962C8B-B14F-4D97-AF65-F5344CB8AC3E}">
        <p14:creationId xmlns:p14="http://schemas.microsoft.com/office/powerpoint/2010/main" val="632081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E8BD5-D638-4014-B78D-75EDB8C0DF53}"/>
              </a:ext>
            </a:extLst>
          </p:cNvPr>
          <p:cNvSpPr>
            <a:spLocks noGrp="1"/>
          </p:cNvSpPr>
          <p:nvPr>
            <p:ph type="title"/>
          </p:nvPr>
        </p:nvSpPr>
        <p:spPr/>
        <p:txBody>
          <a:bodyPr>
            <a:normAutofit/>
          </a:bodyPr>
          <a:lstStyle/>
          <a:p>
            <a:r>
              <a:rPr lang="en-GB" sz="3200" b="1" i="1" u="sng" dirty="0">
                <a:solidFill>
                  <a:schemeClr val="bg1">
                    <a:lumMod val="95000"/>
                  </a:schemeClr>
                </a:solidFill>
              </a:rPr>
              <a:t>Pestel analysis of the micro-environmental factors</a:t>
            </a:r>
          </a:p>
        </p:txBody>
      </p:sp>
      <p:sp>
        <p:nvSpPr>
          <p:cNvPr id="3" name="Content Placeholder 2">
            <a:extLst>
              <a:ext uri="{FF2B5EF4-FFF2-40B4-BE49-F238E27FC236}">
                <a16:creationId xmlns:a16="http://schemas.microsoft.com/office/drawing/2014/main" id="{322872DD-F91D-41B6-B200-5F9C0B3A2E20}"/>
              </a:ext>
            </a:extLst>
          </p:cNvPr>
          <p:cNvSpPr>
            <a:spLocks noGrp="1"/>
          </p:cNvSpPr>
          <p:nvPr>
            <p:ph idx="1"/>
          </p:nvPr>
        </p:nvSpPr>
        <p:spPr/>
        <p:txBody>
          <a:bodyPr>
            <a:normAutofit/>
          </a:bodyPr>
          <a:lstStyle/>
          <a:p>
            <a:pPr marL="0" indent="0">
              <a:buNone/>
            </a:pPr>
            <a:r>
              <a:rPr lang="en-GB" sz="1600" dirty="0">
                <a:solidFill>
                  <a:schemeClr val="bg1">
                    <a:lumMod val="95000"/>
                  </a:schemeClr>
                </a:solidFill>
              </a:rPr>
              <a:t>The National Health Service, more commonly known as the NHS, is the United Kingdom’s all-in-one healthcare system. The NHS provides comprehensive, free care to all of the country’s residents, and has been running for more than 50 years. However, recent years have rapidly shown numerous struggles organization may seem like it’s seriously in need of reform.</a:t>
            </a:r>
          </a:p>
          <a:p>
            <a:pPr marL="0" indent="0">
              <a:buNone/>
            </a:pPr>
            <a:endParaRPr lang="en-GB" sz="1600" dirty="0">
              <a:solidFill>
                <a:schemeClr val="bg1">
                  <a:lumMod val="95000"/>
                </a:schemeClr>
              </a:solidFill>
            </a:endParaRPr>
          </a:p>
          <a:p>
            <a:pPr marL="0" indent="0">
              <a:buNone/>
            </a:pPr>
            <a:r>
              <a:rPr lang="en-GB" sz="1600" dirty="0">
                <a:solidFill>
                  <a:schemeClr val="bg1">
                    <a:lumMod val="95000"/>
                  </a:schemeClr>
                </a:solidFill>
              </a:rPr>
              <a:t>Content</a:t>
            </a:r>
          </a:p>
          <a:p>
            <a:pPr marL="0" indent="0">
              <a:buNone/>
            </a:pPr>
            <a:r>
              <a:rPr lang="en-GB" sz="1600" dirty="0">
                <a:solidFill>
                  <a:schemeClr val="bg1">
                    <a:lumMod val="95000"/>
                  </a:schemeClr>
                </a:solidFill>
              </a:rPr>
              <a:t>- Political Factors : Brexit uncertainties</a:t>
            </a:r>
          </a:p>
          <a:p>
            <a:pPr marL="0" indent="0">
              <a:buNone/>
            </a:pPr>
            <a:r>
              <a:rPr lang="en-GB" sz="1600" dirty="0">
                <a:solidFill>
                  <a:schemeClr val="bg1">
                    <a:lumMod val="95000"/>
                  </a:schemeClr>
                </a:solidFill>
              </a:rPr>
              <a:t>- Economic Factors: Economic downturn, Austerity measures </a:t>
            </a:r>
          </a:p>
          <a:p>
            <a:pPr marL="0" indent="0">
              <a:buNone/>
            </a:pPr>
            <a:r>
              <a:rPr lang="en-GB" sz="1600" dirty="0">
                <a:solidFill>
                  <a:schemeClr val="bg1">
                    <a:lumMod val="95000"/>
                  </a:schemeClr>
                </a:solidFill>
              </a:rPr>
              <a:t>- Sociocultural factors: Aging population, High patient expectations</a:t>
            </a:r>
          </a:p>
          <a:p>
            <a:pPr marL="0" indent="0">
              <a:buNone/>
            </a:pPr>
            <a:r>
              <a:rPr lang="en-GB" sz="1600" dirty="0">
                <a:solidFill>
                  <a:schemeClr val="bg1">
                    <a:lumMod val="95000"/>
                  </a:schemeClr>
                </a:solidFill>
              </a:rPr>
              <a:t>- Technological Factors: Improved healthcare, Better Education</a:t>
            </a:r>
          </a:p>
          <a:p>
            <a:pPr marL="0" indent="0">
              <a:buNone/>
            </a:pPr>
            <a:r>
              <a:rPr lang="en-GB" sz="1600" dirty="0">
                <a:solidFill>
                  <a:schemeClr val="bg1">
                    <a:lumMod val="95000"/>
                  </a:schemeClr>
                </a:solidFill>
              </a:rPr>
              <a:t>- Legal Factors: Litigation</a:t>
            </a:r>
          </a:p>
          <a:p>
            <a:pPr marL="0" indent="0">
              <a:buNone/>
            </a:pPr>
            <a:r>
              <a:rPr lang="en-GB" sz="1600" dirty="0">
                <a:solidFill>
                  <a:schemeClr val="bg1">
                    <a:lumMod val="95000"/>
                  </a:schemeClr>
                </a:solidFill>
              </a:rPr>
              <a:t>-Environmental factors: Covid 19</a:t>
            </a:r>
          </a:p>
          <a:p>
            <a:pPr marL="0" indent="0">
              <a:buNone/>
            </a:pPr>
            <a:endParaRPr lang="en-GB" sz="1100" dirty="0">
              <a:solidFill>
                <a:schemeClr val="bg1">
                  <a:lumMod val="95000"/>
                </a:schemeClr>
              </a:solidFill>
            </a:endParaRPr>
          </a:p>
        </p:txBody>
      </p:sp>
    </p:spTree>
    <p:extLst>
      <p:ext uri="{BB962C8B-B14F-4D97-AF65-F5344CB8AC3E}">
        <p14:creationId xmlns:p14="http://schemas.microsoft.com/office/powerpoint/2010/main" val="2898911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7F27F-AF75-4319-AB25-1ED95EAD6E0B}"/>
              </a:ext>
            </a:extLst>
          </p:cNvPr>
          <p:cNvSpPr>
            <a:spLocks noGrp="1"/>
          </p:cNvSpPr>
          <p:nvPr>
            <p:ph type="title"/>
          </p:nvPr>
        </p:nvSpPr>
        <p:spPr/>
        <p:txBody>
          <a:bodyPr/>
          <a:lstStyle/>
          <a:p>
            <a:r>
              <a:rPr lang="en-GB" b="1" i="1" u="sng" dirty="0">
                <a:solidFill>
                  <a:schemeClr val="bg1">
                    <a:lumMod val="95000"/>
                  </a:schemeClr>
                </a:solidFill>
              </a:rPr>
              <a:t>PMI Analysis </a:t>
            </a:r>
          </a:p>
        </p:txBody>
      </p:sp>
      <p:graphicFrame>
        <p:nvGraphicFramePr>
          <p:cNvPr id="4" name="Table 4">
            <a:extLst>
              <a:ext uri="{FF2B5EF4-FFF2-40B4-BE49-F238E27FC236}">
                <a16:creationId xmlns:a16="http://schemas.microsoft.com/office/drawing/2014/main" id="{B4891907-9D09-4724-A1D0-D32324ADF033}"/>
              </a:ext>
            </a:extLst>
          </p:cNvPr>
          <p:cNvGraphicFramePr>
            <a:graphicFrameLocks noGrp="1"/>
          </p:cNvGraphicFramePr>
          <p:nvPr>
            <p:extLst>
              <p:ext uri="{D42A27DB-BD31-4B8C-83A1-F6EECF244321}">
                <p14:modId xmlns:p14="http://schemas.microsoft.com/office/powerpoint/2010/main" val="4091830136"/>
              </p:ext>
            </p:extLst>
          </p:nvPr>
        </p:nvGraphicFramePr>
        <p:xfrm>
          <a:off x="1330037" y="2346037"/>
          <a:ext cx="8515926" cy="3086790"/>
        </p:xfrm>
        <a:graphic>
          <a:graphicData uri="http://schemas.openxmlformats.org/drawingml/2006/table">
            <a:tbl>
              <a:tblPr firstRow="1" bandRow="1">
                <a:tableStyleId>{93296810-A885-4BE3-A3E7-6D5BEEA58F35}</a:tableStyleId>
              </a:tblPr>
              <a:tblGrid>
                <a:gridCol w="2586181">
                  <a:extLst>
                    <a:ext uri="{9D8B030D-6E8A-4147-A177-3AD203B41FA5}">
                      <a16:colId xmlns:a16="http://schemas.microsoft.com/office/drawing/2014/main" val="1710383868"/>
                    </a:ext>
                  </a:extLst>
                </a:gridCol>
                <a:gridCol w="3091103">
                  <a:extLst>
                    <a:ext uri="{9D8B030D-6E8A-4147-A177-3AD203B41FA5}">
                      <a16:colId xmlns:a16="http://schemas.microsoft.com/office/drawing/2014/main" val="3658962056"/>
                    </a:ext>
                  </a:extLst>
                </a:gridCol>
                <a:gridCol w="2838642">
                  <a:extLst>
                    <a:ext uri="{9D8B030D-6E8A-4147-A177-3AD203B41FA5}">
                      <a16:colId xmlns:a16="http://schemas.microsoft.com/office/drawing/2014/main" val="215680466"/>
                    </a:ext>
                  </a:extLst>
                </a:gridCol>
              </a:tblGrid>
              <a:tr h="471054">
                <a:tc>
                  <a:txBody>
                    <a:bodyPr/>
                    <a:lstStyle/>
                    <a:p>
                      <a:r>
                        <a:rPr lang="en-GB" u="sng" dirty="0">
                          <a:solidFill>
                            <a:schemeClr val="tx1"/>
                          </a:solidFill>
                        </a:rPr>
                        <a:t>P</a:t>
                      </a:r>
                      <a:r>
                        <a:rPr lang="en-GB" dirty="0">
                          <a:solidFill>
                            <a:schemeClr val="tx1"/>
                          </a:solidFill>
                        </a:rPr>
                        <a:t>lus</a:t>
                      </a:r>
                    </a:p>
                  </a:txBody>
                  <a:tcPr/>
                </a:tc>
                <a:tc>
                  <a:txBody>
                    <a:bodyPr/>
                    <a:lstStyle/>
                    <a:p>
                      <a:r>
                        <a:rPr lang="en-GB" u="sng" dirty="0">
                          <a:solidFill>
                            <a:schemeClr val="tx1"/>
                          </a:solidFill>
                        </a:rPr>
                        <a:t>M</a:t>
                      </a:r>
                      <a:r>
                        <a:rPr lang="en-GB" dirty="0">
                          <a:solidFill>
                            <a:schemeClr val="tx1"/>
                          </a:solidFill>
                        </a:rPr>
                        <a:t>inus</a:t>
                      </a:r>
                    </a:p>
                  </a:txBody>
                  <a:tcPr/>
                </a:tc>
                <a:tc>
                  <a:txBody>
                    <a:bodyPr/>
                    <a:lstStyle/>
                    <a:p>
                      <a:r>
                        <a:rPr lang="en-GB" u="sng" dirty="0">
                          <a:solidFill>
                            <a:schemeClr val="tx1"/>
                          </a:solidFill>
                        </a:rPr>
                        <a:t>I</a:t>
                      </a:r>
                      <a:r>
                        <a:rPr lang="en-GB" dirty="0">
                          <a:solidFill>
                            <a:schemeClr val="tx1"/>
                          </a:solidFill>
                        </a:rPr>
                        <a:t>nteresting</a:t>
                      </a:r>
                    </a:p>
                  </a:txBody>
                  <a:tcPr/>
                </a:tc>
                <a:extLst>
                  <a:ext uri="{0D108BD9-81ED-4DB2-BD59-A6C34878D82A}">
                    <a16:rowId xmlns:a16="http://schemas.microsoft.com/office/drawing/2014/main" val="1552418280"/>
                  </a:ext>
                </a:extLst>
              </a:tr>
              <a:tr h="653934">
                <a:tc>
                  <a:txBody>
                    <a:bodyPr/>
                    <a:lstStyle/>
                    <a:p>
                      <a:r>
                        <a:rPr lang="en-GB" dirty="0"/>
                        <a:t>Care for people </a:t>
                      </a:r>
                    </a:p>
                  </a:txBody>
                  <a:tcPr/>
                </a:tc>
                <a:tc>
                  <a:txBody>
                    <a:bodyPr/>
                    <a:lstStyle/>
                    <a:p>
                      <a:r>
                        <a:rPr lang="en-GB" dirty="0"/>
                        <a:t>Older people care is expensive</a:t>
                      </a:r>
                    </a:p>
                  </a:txBody>
                  <a:tcPr/>
                </a:tc>
                <a:tc>
                  <a:txBody>
                    <a:bodyPr/>
                    <a:lstStyle/>
                    <a:p>
                      <a:r>
                        <a:rPr lang="en-GB" dirty="0"/>
                        <a:t>Meet the need of everyone</a:t>
                      </a:r>
                    </a:p>
                  </a:txBody>
                  <a:tcPr/>
                </a:tc>
                <a:extLst>
                  <a:ext uri="{0D108BD9-81ED-4DB2-BD59-A6C34878D82A}">
                    <a16:rowId xmlns:a16="http://schemas.microsoft.com/office/drawing/2014/main" val="1100473585"/>
                  </a:ext>
                </a:extLst>
              </a:tr>
              <a:tr h="653934">
                <a:tc>
                  <a:txBody>
                    <a:bodyPr/>
                    <a:lstStyle/>
                    <a:p>
                      <a:r>
                        <a:rPr lang="en-GB" dirty="0"/>
                        <a:t>Free prescriptions</a:t>
                      </a:r>
                    </a:p>
                  </a:txBody>
                  <a:tcPr/>
                </a:tc>
                <a:tc>
                  <a:txBody>
                    <a:bodyPr/>
                    <a:lstStyle/>
                    <a:p>
                      <a:r>
                        <a:rPr lang="en-GB" dirty="0"/>
                        <a:t>Spending has slowed</a:t>
                      </a:r>
                    </a:p>
                  </a:txBody>
                  <a:tcPr/>
                </a:tc>
                <a:tc>
                  <a:txBody>
                    <a:bodyPr/>
                    <a:lstStyle/>
                    <a:p>
                      <a:r>
                        <a:rPr lang="en-GB" dirty="0"/>
                        <a:t>World Stage</a:t>
                      </a:r>
                    </a:p>
                  </a:txBody>
                  <a:tcPr/>
                </a:tc>
                <a:extLst>
                  <a:ext uri="{0D108BD9-81ED-4DB2-BD59-A6C34878D82A}">
                    <a16:rowId xmlns:a16="http://schemas.microsoft.com/office/drawing/2014/main" val="3201234674"/>
                  </a:ext>
                </a:extLst>
              </a:tr>
              <a:tr h="653934">
                <a:tc>
                  <a:txBody>
                    <a:bodyPr/>
                    <a:lstStyle/>
                    <a:p>
                      <a:endParaRPr lang="en-GB" dirty="0"/>
                    </a:p>
                  </a:txBody>
                  <a:tcPr/>
                </a:tc>
                <a:tc>
                  <a:txBody>
                    <a:bodyPr/>
                    <a:lstStyle/>
                    <a:p>
                      <a:r>
                        <a:rPr lang="en-GB" dirty="0"/>
                        <a:t>Use of private companies</a:t>
                      </a:r>
                    </a:p>
                  </a:txBody>
                  <a:tcPr/>
                </a:tc>
                <a:tc>
                  <a:txBody>
                    <a:bodyPr/>
                    <a:lstStyle/>
                    <a:p>
                      <a:r>
                        <a:rPr lang="en-GB" dirty="0"/>
                        <a:t>Has the largest employer in the UK</a:t>
                      </a:r>
                    </a:p>
                  </a:txBody>
                  <a:tcPr/>
                </a:tc>
                <a:extLst>
                  <a:ext uri="{0D108BD9-81ED-4DB2-BD59-A6C34878D82A}">
                    <a16:rowId xmlns:a16="http://schemas.microsoft.com/office/drawing/2014/main" val="1333872839"/>
                  </a:ext>
                </a:extLst>
              </a:tr>
              <a:tr h="653934">
                <a:tc>
                  <a:txBody>
                    <a:bodyPr/>
                    <a:lstStyle/>
                    <a:p>
                      <a:endParaRPr lang="en-GB"/>
                    </a:p>
                  </a:txBody>
                  <a:tcPr/>
                </a:tc>
                <a:tc>
                  <a:txBody>
                    <a:bodyPr/>
                    <a:lstStyle/>
                    <a:p>
                      <a:r>
                        <a:rPr lang="en-GB" dirty="0"/>
                        <a:t>Unexplained variable </a:t>
                      </a:r>
                    </a:p>
                  </a:txBody>
                  <a:tcPr/>
                </a:tc>
                <a:tc>
                  <a:txBody>
                    <a:bodyPr/>
                    <a:lstStyle/>
                    <a:p>
                      <a:endParaRPr lang="en-GB" dirty="0"/>
                    </a:p>
                  </a:txBody>
                  <a:tcPr/>
                </a:tc>
                <a:extLst>
                  <a:ext uri="{0D108BD9-81ED-4DB2-BD59-A6C34878D82A}">
                    <a16:rowId xmlns:a16="http://schemas.microsoft.com/office/drawing/2014/main" val="3009824618"/>
                  </a:ext>
                </a:extLst>
              </a:tr>
            </a:tbl>
          </a:graphicData>
        </a:graphic>
      </p:graphicFrame>
    </p:spTree>
    <p:extLst>
      <p:ext uri="{BB962C8B-B14F-4D97-AF65-F5344CB8AC3E}">
        <p14:creationId xmlns:p14="http://schemas.microsoft.com/office/powerpoint/2010/main" val="675550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A04EF-C489-4918-AE95-A358ED56CF87}"/>
              </a:ext>
            </a:extLst>
          </p:cNvPr>
          <p:cNvSpPr>
            <a:spLocks noGrp="1"/>
          </p:cNvSpPr>
          <p:nvPr>
            <p:ph type="title"/>
          </p:nvPr>
        </p:nvSpPr>
        <p:spPr>
          <a:xfrm>
            <a:off x="3209925" y="107950"/>
            <a:ext cx="4724400" cy="1139825"/>
          </a:xfrm>
        </p:spPr>
        <p:txBody>
          <a:bodyPr>
            <a:normAutofit/>
          </a:bodyPr>
          <a:lstStyle/>
          <a:p>
            <a:r>
              <a:rPr lang="en-GB" sz="4000" b="1" i="1" u="sng" dirty="0">
                <a:solidFill>
                  <a:schemeClr val="bg1"/>
                </a:solidFill>
              </a:rPr>
              <a:t>Cause and effects </a:t>
            </a:r>
          </a:p>
        </p:txBody>
      </p:sp>
      <p:sp>
        <p:nvSpPr>
          <p:cNvPr id="3" name="Content Placeholder 2">
            <a:extLst>
              <a:ext uri="{FF2B5EF4-FFF2-40B4-BE49-F238E27FC236}">
                <a16:creationId xmlns:a16="http://schemas.microsoft.com/office/drawing/2014/main" id="{A1997FF0-507A-4E3B-8C7C-19A990A70781}"/>
              </a:ext>
            </a:extLst>
          </p:cNvPr>
          <p:cNvSpPr>
            <a:spLocks noGrp="1"/>
          </p:cNvSpPr>
          <p:nvPr>
            <p:ph idx="1"/>
          </p:nvPr>
        </p:nvSpPr>
        <p:spPr>
          <a:xfrm>
            <a:off x="233363" y="1416049"/>
            <a:ext cx="11725274" cy="5022851"/>
          </a:xfrm>
        </p:spPr>
        <p:txBody>
          <a:bodyPr>
            <a:normAutofit fontScale="40000" lnSpcReduction="20000"/>
          </a:bodyPr>
          <a:lstStyle/>
          <a:p>
            <a:pPr marL="0" indent="0">
              <a:buNone/>
            </a:pPr>
            <a:r>
              <a:rPr lang="en-GB" sz="3500" dirty="0">
                <a:solidFill>
                  <a:schemeClr val="bg1"/>
                </a:solidFill>
              </a:rPr>
              <a:t>The main causes of absenteeism can include:</a:t>
            </a:r>
          </a:p>
          <a:p>
            <a:pPr marL="0" indent="0">
              <a:buNone/>
            </a:pPr>
            <a:r>
              <a:rPr lang="en-GB" sz="3500" dirty="0">
                <a:solidFill>
                  <a:schemeClr val="bg1"/>
                </a:solidFill>
              </a:rPr>
              <a:t>1.Minor illness</a:t>
            </a:r>
          </a:p>
          <a:p>
            <a:pPr marL="0" indent="0">
              <a:buNone/>
            </a:pPr>
            <a:r>
              <a:rPr lang="en-GB" sz="3500" dirty="0">
                <a:solidFill>
                  <a:schemeClr val="bg1"/>
                </a:solidFill>
              </a:rPr>
              <a:t>2. Workplace bullying or harassment </a:t>
            </a:r>
          </a:p>
          <a:p>
            <a:pPr marL="0" indent="0">
              <a:buNone/>
            </a:pPr>
            <a:r>
              <a:rPr lang="en-GB" sz="3500" dirty="0">
                <a:solidFill>
                  <a:schemeClr val="bg1"/>
                </a:solidFill>
              </a:rPr>
              <a:t>3. Mental health- can conduct employers to depression, anxiety or other illnesses can often lead to an employee feeling unwell enough to miss work.</a:t>
            </a:r>
          </a:p>
          <a:p>
            <a:pPr marL="0" indent="0">
              <a:buNone/>
            </a:pPr>
            <a:r>
              <a:rPr lang="en-GB" sz="3500" dirty="0">
                <a:solidFill>
                  <a:schemeClr val="bg1"/>
                </a:solidFill>
              </a:rPr>
              <a:t>4. Major illness- when dealing with a long term medical condition, an employee may need a customised work environmental or more  flexibility</a:t>
            </a:r>
          </a:p>
          <a:p>
            <a:pPr marL="0" indent="0">
              <a:buNone/>
            </a:pPr>
            <a:r>
              <a:rPr lang="en-GB" sz="3500" dirty="0">
                <a:solidFill>
                  <a:schemeClr val="bg1"/>
                </a:solidFill>
              </a:rPr>
              <a:t>5. Family Issues-difficult situations and circumstances such as divorce, an urgent matter with a child’s school, a sickness in the family, or lack oof childcare support can lead to emergencies that employees must leave work and tend to</a:t>
            </a:r>
          </a:p>
          <a:p>
            <a:pPr marL="0" indent="0">
              <a:buNone/>
            </a:pPr>
            <a:r>
              <a:rPr lang="en-GB" sz="3500" dirty="0">
                <a:solidFill>
                  <a:schemeClr val="bg1"/>
                </a:solidFill>
              </a:rPr>
              <a:t>6. Team and Management Issues – if a employee doesn’t respect or agree with their management team, becomes bitter after a negative interaction with leadership, they may skip out on work to avoid the situation or related stress.</a:t>
            </a:r>
          </a:p>
          <a:p>
            <a:pPr marL="0" indent="0">
              <a:buNone/>
            </a:pPr>
            <a:endParaRPr lang="en-GB" sz="3500" dirty="0">
              <a:solidFill>
                <a:schemeClr val="bg1"/>
              </a:solidFill>
            </a:endParaRPr>
          </a:p>
          <a:p>
            <a:pPr marL="0" indent="0">
              <a:buNone/>
            </a:pPr>
            <a:r>
              <a:rPr lang="en-GB" sz="3500" dirty="0">
                <a:solidFill>
                  <a:schemeClr val="bg1"/>
                </a:solidFill>
              </a:rPr>
              <a:t>The effects of absenteeism</a:t>
            </a:r>
          </a:p>
          <a:p>
            <a:pPr marL="0" indent="0">
              <a:buNone/>
            </a:pPr>
            <a:r>
              <a:rPr lang="en-GB" sz="3500" dirty="0">
                <a:solidFill>
                  <a:schemeClr val="bg1"/>
                </a:solidFill>
              </a:rPr>
              <a:t>Effects on employers</a:t>
            </a:r>
          </a:p>
          <a:p>
            <a:pPr marL="0" indent="0">
              <a:buNone/>
            </a:pPr>
            <a:r>
              <a:rPr lang="en-GB" sz="3500" dirty="0">
                <a:solidFill>
                  <a:schemeClr val="bg1"/>
                </a:solidFill>
              </a:rPr>
              <a:t>-reduced productivity due less staff</a:t>
            </a:r>
          </a:p>
          <a:p>
            <a:pPr marL="0" indent="0">
              <a:buNone/>
            </a:pPr>
            <a:r>
              <a:rPr lang="en-GB" sz="3500" dirty="0">
                <a:solidFill>
                  <a:schemeClr val="bg1"/>
                </a:solidFill>
              </a:rPr>
              <a:t>-higher labour costs if you have to hire replacement workers</a:t>
            </a:r>
          </a:p>
          <a:p>
            <a:pPr marL="0" indent="0">
              <a:buNone/>
            </a:pPr>
            <a:r>
              <a:rPr lang="en-GB" sz="3500" dirty="0">
                <a:solidFill>
                  <a:schemeClr val="bg1"/>
                </a:solidFill>
              </a:rPr>
              <a:t>-reduced performance, with lost time on projects, training and updates</a:t>
            </a:r>
          </a:p>
          <a:p>
            <a:pPr marL="0" indent="0">
              <a:buNone/>
            </a:pPr>
            <a:endParaRPr lang="en-GB" sz="3500" dirty="0">
              <a:solidFill>
                <a:schemeClr val="bg1"/>
              </a:solidFill>
            </a:endParaRPr>
          </a:p>
          <a:p>
            <a:pPr marL="0" indent="0">
              <a:buNone/>
            </a:pPr>
            <a:r>
              <a:rPr lang="en-GB" sz="3500" dirty="0">
                <a:solidFill>
                  <a:schemeClr val="bg1"/>
                </a:solidFill>
              </a:rPr>
              <a:t>Effects on employees</a:t>
            </a:r>
          </a:p>
          <a:p>
            <a:pPr marL="0" indent="0">
              <a:buNone/>
            </a:pPr>
            <a:r>
              <a:rPr lang="en-GB" sz="3500" dirty="0">
                <a:solidFill>
                  <a:schemeClr val="bg1"/>
                </a:solidFill>
              </a:rPr>
              <a:t>Productivity may be reduced on returns as staff catch up with work missed</a:t>
            </a:r>
          </a:p>
          <a:p>
            <a:pPr marL="0" indent="0">
              <a:buNone/>
            </a:pPr>
            <a:r>
              <a:rPr lang="en-GB" sz="3500" dirty="0">
                <a:solidFill>
                  <a:schemeClr val="bg1"/>
                </a:solidFill>
              </a:rPr>
              <a:t>Potential for loss of pay</a:t>
            </a:r>
          </a:p>
          <a:p>
            <a:pPr marL="0" indent="0">
              <a:buNone/>
            </a:pPr>
            <a:endParaRPr lang="en-GB" sz="1400" dirty="0">
              <a:solidFill>
                <a:schemeClr val="bg1"/>
              </a:solidFill>
            </a:endParaRPr>
          </a:p>
        </p:txBody>
      </p:sp>
    </p:spTree>
    <p:extLst>
      <p:ext uri="{BB962C8B-B14F-4D97-AF65-F5344CB8AC3E}">
        <p14:creationId xmlns:p14="http://schemas.microsoft.com/office/powerpoint/2010/main" val="3207454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BADA4-2FB8-4D03-B622-6954DB6BDA84}"/>
              </a:ext>
            </a:extLst>
          </p:cNvPr>
          <p:cNvSpPr>
            <a:spLocks noGrp="1"/>
          </p:cNvSpPr>
          <p:nvPr>
            <p:ph type="title"/>
          </p:nvPr>
        </p:nvSpPr>
        <p:spPr/>
        <p:txBody>
          <a:bodyPr>
            <a:normAutofit/>
          </a:bodyPr>
          <a:lstStyle/>
          <a:p>
            <a:r>
              <a:rPr lang="en-GB" sz="4000" b="1" i="1" u="sng" dirty="0">
                <a:solidFill>
                  <a:schemeClr val="bg1"/>
                </a:solidFill>
              </a:rPr>
              <a:t>Alternative Solution to Absenteeism</a:t>
            </a:r>
          </a:p>
        </p:txBody>
      </p:sp>
      <p:sp>
        <p:nvSpPr>
          <p:cNvPr id="3" name="Content Placeholder 2">
            <a:extLst>
              <a:ext uri="{FF2B5EF4-FFF2-40B4-BE49-F238E27FC236}">
                <a16:creationId xmlns:a16="http://schemas.microsoft.com/office/drawing/2014/main" id="{CEA73D15-EBF2-45A0-A85C-0AD397EC5E9D}"/>
              </a:ext>
            </a:extLst>
          </p:cNvPr>
          <p:cNvSpPr>
            <a:spLocks noGrp="1"/>
          </p:cNvSpPr>
          <p:nvPr>
            <p:ph idx="1"/>
          </p:nvPr>
        </p:nvSpPr>
        <p:spPr>
          <a:xfrm>
            <a:off x="485775" y="1690688"/>
            <a:ext cx="6686550" cy="4351338"/>
          </a:xfrm>
        </p:spPr>
        <p:txBody>
          <a:bodyPr>
            <a:normAutofit fontScale="85000" lnSpcReduction="20000"/>
          </a:bodyPr>
          <a:lstStyle/>
          <a:p>
            <a:pPr marL="0" indent="0">
              <a:buNone/>
            </a:pPr>
            <a:r>
              <a:rPr lang="en-GB" dirty="0">
                <a:solidFill>
                  <a:schemeClr val="bg1"/>
                </a:solidFill>
              </a:rPr>
              <a:t>-Better Communication- It seems to be the cure to almost every work-based and private life problem .</a:t>
            </a:r>
          </a:p>
          <a:p>
            <a:pPr marL="0" indent="0">
              <a:buNone/>
            </a:pPr>
            <a:r>
              <a:rPr lang="en-GB" dirty="0">
                <a:solidFill>
                  <a:schemeClr val="bg1"/>
                </a:solidFill>
              </a:rPr>
              <a:t> -Flexible Working- Can help you to solve many of absenteeism’s most common causes.</a:t>
            </a:r>
          </a:p>
          <a:p>
            <a:pPr marL="0" indent="0">
              <a:buNone/>
            </a:pPr>
            <a:r>
              <a:rPr lang="en-GB" dirty="0">
                <a:solidFill>
                  <a:schemeClr val="bg1"/>
                </a:solidFill>
              </a:rPr>
              <a:t> -Mental health support- Many causes of absenteeism are mental-health related. Stress and anxiety affects not only the quality of employees’ work, but it also leads to increased absenteeism.</a:t>
            </a:r>
          </a:p>
          <a:p>
            <a:pPr marL="0" indent="0">
              <a:buNone/>
            </a:pPr>
            <a:r>
              <a:rPr lang="en-GB" dirty="0">
                <a:solidFill>
                  <a:schemeClr val="bg1"/>
                </a:solidFill>
              </a:rPr>
              <a:t> -An online GP service- Being able to nip health problems in the bud is important, and as an employer, you are in the position to help your employees as they spend the working day in your office.</a:t>
            </a:r>
          </a:p>
          <a:p>
            <a:pPr marL="0" indent="0">
              <a:buNone/>
            </a:pPr>
            <a:r>
              <a:rPr lang="en-GB" dirty="0">
                <a:solidFill>
                  <a:schemeClr val="bg1"/>
                </a:solidFill>
              </a:rPr>
              <a:t> -Generous paid leave</a:t>
            </a:r>
          </a:p>
          <a:p>
            <a:pPr marL="0" indent="0">
              <a:buNone/>
            </a:pPr>
            <a:endParaRPr lang="en-GB" dirty="0">
              <a:solidFill>
                <a:schemeClr val="bg1"/>
              </a:solidFill>
            </a:endParaRPr>
          </a:p>
        </p:txBody>
      </p:sp>
      <p:pic>
        <p:nvPicPr>
          <p:cNvPr id="6" name="Picture 5">
            <a:extLst>
              <a:ext uri="{FF2B5EF4-FFF2-40B4-BE49-F238E27FC236}">
                <a16:creationId xmlns:a16="http://schemas.microsoft.com/office/drawing/2014/main" id="{8DD7292C-28A3-4C5B-A4EB-BE589AD9A598}"/>
              </a:ext>
            </a:extLst>
          </p:cNvPr>
          <p:cNvPicPr>
            <a:picLocks noChangeAspect="1"/>
          </p:cNvPicPr>
          <p:nvPr/>
        </p:nvPicPr>
        <p:blipFill>
          <a:blip r:embed="rId2"/>
          <a:stretch>
            <a:fillRect/>
          </a:stretch>
        </p:blipFill>
        <p:spPr>
          <a:xfrm>
            <a:off x="7803287" y="2294732"/>
            <a:ext cx="3902938" cy="3143249"/>
          </a:xfrm>
          <a:prstGeom prst="rect">
            <a:avLst/>
          </a:prstGeom>
        </p:spPr>
      </p:pic>
    </p:spTree>
    <p:extLst>
      <p:ext uri="{BB962C8B-B14F-4D97-AF65-F5344CB8AC3E}">
        <p14:creationId xmlns:p14="http://schemas.microsoft.com/office/powerpoint/2010/main" val="2164134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A83D8-0C34-4A06-B29C-63B7A6F1AE72}"/>
              </a:ext>
            </a:extLst>
          </p:cNvPr>
          <p:cNvSpPr>
            <a:spLocks noGrp="1"/>
          </p:cNvSpPr>
          <p:nvPr>
            <p:ph type="ctrTitle"/>
          </p:nvPr>
        </p:nvSpPr>
        <p:spPr>
          <a:xfrm>
            <a:off x="3919537" y="247650"/>
            <a:ext cx="4181475" cy="1000125"/>
          </a:xfrm>
        </p:spPr>
        <p:txBody>
          <a:bodyPr>
            <a:normAutofit/>
          </a:bodyPr>
          <a:lstStyle/>
          <a:p>
            <a:r>
              <a:rPr lang="en-GB" sz="4800" b="1" i="1" u="sng" dirty="0">
                <a:solidFill>
                  <a:schemeClr val="bg1"/>
                </a:solidFill>
              </a:rPr>
              <a:t>Conclusion</a:t>
            </a:r>
          </a:p>
        </p:txBody>
      </p:sp>
      <p:sp>
        <p:nvSpPr>
          <p:cNvPr id="3" name="Subtitle 2">
            <a:extLst>
              <a:ext uri="{FF2B5EF4-FFF2-40B4-BE49-F238E27FC236}">
                <a16:creationId xmlns:a16="http://schemas.microsoft.com/office/drawing/2014/main" id="{776BA8A0-19C8-4A4E-AEC6-F6DF178BAFCD}"/>
              </a:ext>
            </a:extLst>
          </p:cNvPr>
          <p:cNvSpPr>
            <a:spLocks noGrp="1"/>
          </p:cNvSpPr>
          <p:nvPr>
            <p:ph type="subTitle" idx="1"/>
          </p:nvPr>
        </p:nvSpPr>
        <p:spPr>
          <a:xfrm>
            <a:off x="487018" y="2162175"/>
            <a:ext cx="10286172" cy="2533650"/>
          </a:xfrm>
        </p:spPr>
        <p:txBody>
          <a:bodyPr/>
          <a:lstStyle/>
          <a:p>
            <a:pPr algn="l"/>
            <a:r>
              <a:rPr lang="en-GB" dirty="0">
                <a:solidFill>
                  <a:schemeClr val="bg1"/>
                </a:solidFill>
              </a:rPr>
              <a:t>Absenteeism is a serious issue in the workplace, and it is important for companies to be proactive in seeking out symptoms of possible causes of absenteeism  and stopping it before it has a change to start.</a:t>
            </a:r>
          </a:p>
        </p:txBody>
      </p:sp>
      <p:pic>
        <p:nvPicPr>
          <p:cNvPr id="4" name="Picture 3">
            <a:extLst>
              <a:ext uri="{FF2B5EF4-FFF2-40B4-BE49-F238E27FC236}">
                <a16:creationId xmlns:a16="http://schemas.microsoft.com/office/drawing/2014/main" id="{F07194DB-E4C9-4D71-888F-C4DD8CA71F54}"/>
              </a:ext>
            </a:extLst>
          </p:cNvPr>
          <p:cNvPicPr>
            <a:picLocks noChangeAspect="1"/>
          </p:cNvPicPr>
          <p:nvPr/>
        </p:nvPicPr>
        <p:blipFill>
          <a:blip r:embed="rId2"/>
          <a:stretch>
            <a:fillRect/>
          </a:stretch>
        </p:blipFill>
        <p:spPr>
          <a:xfrm>
            <a:off x="5388457" y="3856383"/>
            <a:ext cx="4905375" cy="2533650"/>
          </a:xfrm>
          <a:prstGeom prst="rect">
            <a:avLst/>
          </a:prstGeom>
        </p:spPr>
      </p:pic>
    </p:spTree>
    <p:extLst>
      <p:ext uri="{BB962C8B-B14F-4D97-AF65-F5344CB8AC3E}">
        <p14:creationId xmlns:p14="http://schemas.microsoft.com/office/powerpoint/2010/main" val="1863821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55942-BC98-4105-80A8-234C3E831D98}"/>
              </a:ext>
            </a:extLst>
          </p:cNvPr>
          <p:cNvSpPr>
            <a:spLocks noGrp="1"/>
          </p:cNvSpPr>
          <p:nvPr>
            <p:ph type="title"/>
          </p:nvPr>
        </p:nvSpPr>
        <p:spPr/>
        <p:txBody>
          <a:bodyPr>
            <a:normAutofit/>
          </a:bodyPr>
          <a:lstStyle/>
          <a:p>
            <a:r>
              <a:rPr lang="en-GB" sz="4000" b="1" i="1" u="sng" dirty="0">
                <a:solidFill>
                  <a:schemeClr val="bg1"/>
                </a:solidFill>
              </a:rPr>
              <a:t>References </a:t>
            </a:r>
          </a:p>
        </p:txBody>
      </p:sp>
      <p:sp>
        <p:nvSpPr>
          <p:cNvPr id="3" name="Content Placeholder 2">
            <a:extLst>
              <a:ext uri="{FF2B5EF4-FFF2-40B4-BE49-F238E27FC236}">
                <a16:creationId xmlns:a16="http://schemas.microsoft.com/office/drawing/2014/main" id="{54488D5E-CEE0-4D3C-8AB5-E7B973CA77E9}"/>
              </a:ext>
            </a:extLst>
          </p:cNvPr>
          <p:cNvSpPr>
            <a:spLocks noGrp="1"/>
          </p:cNvSpPr>
          <p:nvPr>
            <p:ph idx="1"/>
          </p:nvPr>
        </p:nvSpPr>
        <p:spPr/>
        <p:txBody>
          <a:bodyPr>
            <a:normAutofit/>
          </a:bodyPr>
          <a:lstStyle/>
          <a:p>
            <a:pPr marL="0" indent="0">
              <a:buNone/>
            </a:pPr>
            <a:r>
              <a:rPr lang="en-GB" sz="2000" i="1" dirty="0">
                <a:solidFill>
                  <a:schemeClr val="bg1"/>
                </a:solidFill>
              </a:rPr>
              <a:t>Cohen, S. (2005) ‘Emerging benefits of integrated IT systems’, Healthcare Executive, 20(5), pp. 14-18.</a:t>
            </a:r>
          </a:p>
          <a:p>
            <a:pPr marL="0" indent="0">
              <a:buNone/>
            </a:pPr>
            <a:r>
              <a:rPr lang="en-GB" sz="2000" i="1" dirty="0" err="1">
                <a:solidFill>
                  <a:schemeClr val="bg1"/>
                </a:solidFill>
              </a:rPr>
              <a:t>DeShazo</a:t>
            </a:r>
            <a:r>
              <a:rPr lang="en-GB" sz="2000" i="1" dirty="0">
                <a:solidFill>
                  <a:schemeClr val="bg1"/>
                </a:solidFill>
              </a:rPr>
              <a:t>, C., Fessenden, R. and </a:t>
            </a:r>
            <a:r>
              <a:rPr lang="en-GB" sz="2000" i="1" dirty="0" err="1">
                <a:solidFill>
                  <a:schemeClr val="bg1"/>
                </a:solidFill>
              </a:rPr>
              <a:t>Schock</a:t>
            </a:r>
            <a:r>
              <a:rPr lang="en-GB" sz="2000" i="1" dirty="0">
                <a:solidFill>
                  <a:schemeClr val="bg1"/>
                </a:solidFill>
              </a:rPr>
              <a:t>, P. (2005) ‘</a:t>
            </a:r>
            <a:r>
              <a:rPr lang="en-GB" sz="2000" i="1" dirty="0" err="1">
                <a:solidFill>
                  <a:schemeClr val="bg1"/>
                </a:solidFill>
              </a:rPr>
              <a:t>Rnalizing</a:t>
            </a:r>
            <a:r>
              <a:rPr lang="en-GB" sz="2000" i="1" dirty="0">
                <a:solidFill>
                  <a:schemeClr val="bg1"/>
                </a:solidFill>
              </a:rPr>
              <a:t> IT’s Potential’, Physician Executive, 31(4), pp. 26-29.</a:t>
            </a:r>
          </a:p>
          <a:p>
            <a:pPr marL="0" indent="0">
              <a:buNone/>
            </a:pPr>
            <a:r>
              <a:rPr lang="en-GB" sz="2000" i="1" dirty="0">
                <a:solidFill>
                  <a:schemeClr val="bg1"/>
                </a:solidFill>
              </a:rPr>
              <a:t>NHS (2018) Data protection and information governance. Available at: https://www.hra.nhs.uk/planning-and-improving-research/policies-standards-legislation/data-protection-and-information-governance/</a:t>
            </a:r>
          </a:p>
          <a:p>
            <a:pPr marL="0" indent="0">
              <a:buNone/>
            </a:pPr>
            <a:r>
              <a:rPr lang="en-GB" sz="2000" i="1" dirty="0">
                <a:solidFill>
                  <a:schemeClr val="bg1"/>
                </a:solidFill>
              </a:rPr>
              <a:t> (Accessed: 3 October 2018)</a:t>
            </a:r>
          </a:p>
          <a:p>
            <a:pPr marL="0" indent="0">
              <a:buNone/>
            </a:pPr>
            <a:r>
              <a:rPr lang="en-GB" sz="2000" i="1" dirty="0">
                <a:solidFill>
                  <a:schemeClr val="bg1"/>
                </a:solidFill>
              </a:rPr>
              <a:t>NHS Accelerator (2017) Government funding to speed up access to new health technologies. Available at: https://nhsaccelerator.com/government-funding-speed-access-new-health-technologies/</a:t>
            </a:r>
          </a:p>
          <a:p>
            <a:pPr marL="0" indent="0">
              <a:buNone/>
            </a:pPr>
            <a:r>
              <a:rPr lang="en-GB" sz="2000" i="1" dirty="0">
                <a:solidFill>
                  <a:schemeClr val="bg1"/>
                </a:solidFill>
              </a:rPr>
              <a:t> (Accessed: 2 October 2018)</a:t>
            </a:r>
          </a:p>
          <a:p>
            <a:pPr marL="0" indent="0">
              <a:buNone/>
            </a:pPr>
            <a:r>
              <a:rPr lang="en-GB" sz="2000" i="1" dirty="0">
                <a:solidFill>
                  <a:schemeClr val="bg1"/>
                </a:solidFill>
              </a:rPr>
              <a:t>Sternberg, D. (2004) ‘Trends worth watching’, Marketing Health Services, 24(2), pp. 44.</a:t>
            </a:r>
          </a:p>
        </p:txBody>
      </p:sp>
    </p:spTree>
    <p:extLst>
      <p:ext uri="{BB962C8B-B14F-4D97-AF65-F5344CB8AC3E}">
        <p14:creationId xmlns:p14="http://schemas.microsoft.com/office/powerpoint/2010/main" val="38717485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769</Words>
  <Application>Microsoft Office PowerPoint</Application>
  <PresentationFormat>Widescreen</PresentationFormat>
  <Paragraphs>68</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Problem Solving and Decision making</vt:lpstr>
      <vt:lpstr>Introduction</vt:lpstr>
      <vt:lpstr>Pestel analysis of the micro-environmental factors</vt:lpstr>
      <vt:lpstr>PMI Analysis </vt:lpstr>
      <vt:lpstr>Cause and effects </vt:lpstr>
      <vt:lpstr>Alternative Solution to Absenteeism</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Maricela Gheorghica</dc:creator>
  <cp:lastModifiedBy>Maricela Gheorghica</cp:lastModifiedBy>
  <cp:revision>1</cp:revision>
  <dcterms:created xsi:type="dcterms:W3CDTF">2022-03-13T08:25:04Z</dcterms:created>
  <dcterms:modified xsi:type="dcterms:W3CDTF">2022-03-13T11:25:59Z</dcterms:modified>
</cp:coreProperties>
</file>