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23"/>
  </p:notesMasterIdLst>
  <p:handoutMasterIdLst>
    <p:handoutMasterId r:id="rId24"/>
  </p:handoutMasterIdLst>
  <p:sldIdLst>
    <p:sldId id="256" r:id="rId2"/>
    <p:sldId id="262" r:id="rId3"/>
    <p:sldId id="274" r:id="rId4"/>
    <p:sldId id="272" r:id="rId5"/>
    <p:sldId id="267" r:id="rId6"/>
    <p:sldId id="280" r:id="rId7"/>
    <p:sldId id="263" r:id="rId8"/>
    <p:sldId id="273" r:id="rId9"/>
    <p:sldId id="283" r:id="rId10"/>
    <p:sldId id="265" r:id="rId11"/>
    <p:sldId id="261" r:id="rId12"/>
    <p:sldId id="259" r:id="rId13"/>
    <p:sldId id="281" r:id="rId14"/>
    <p:sldId id="258" r:id="rId15"/>
    <p:sldId id="260" r:id="rId16"/>
    <p:sldId id="257" r:id="rId17"/>
    <p:sldId id="279" r:id="rId18"/>
    <p:sldId id="276" r:id="rId19"/>
    <p:sldId id="275" r:id="rId20"/>
    <p:sldId id="284" r:id="rId21"/>
    <p:sldId id="282" r:id="rId22"/>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0104"/>
    <a:srgbClr val="350105"/>
    <a:srgbClr val="09102D"/>
    <a:srgbClr val="00006C"/>
    <a:srgbClr val="000A58"/>
    <a:srgbClr val="000099"/>
    <a:srgbClr val="193200"/>
    <a:srgbClr val="254A00"/>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20334" autoAdjust="0"/>
    <p:restoredTop sz="94629" autoAdjust="0"/>
  </p:normalViewPr>
  <p:slideViewPr>
    <p:cSldViewPr>
      <p:cViewPr varScale="1">
        <p:scale>
          <a:sx n="77" d="100"/>
          <a:sy n="77" d="100"/>
        </p:scale>
        <p:origin x="11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47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1" y="0"/>
            <a:ext cx="2946078" cy="49617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en-GB"/>
          </a:p>
        </p:txBody>
      </p:sp>
      <p:sp>
        <p:nvSpPr>
          <p:cNvPr id="33795" name="Rectangle 3"/>
          <p:cNvSpPr>
            <a:spLocks noGrp="1" noChangeArrowheads="1"/>
          </p:cNvSpPr>
          <p:nvPr>
            <p:ph type="dt" sz="quarter" idx="1"/>
          </p:nvPr>
        </p:nvSpPr>
        <p:spPr bwMode="auto">
          <a:xfrm>
            <a:off x="3850026" y="0"/>
            <a:ext cx="2946078" cy="49617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0F1C5FF7-A129-4A24-95DC-2B4E4B5DAEDA}" type="datetimeFigureOut">
              <a:rPr lang="en-GB"/>
              <a:pPr>
                <a:defRPr/>
              </a:pPr>
              <a:t>08/01/2020</a:t>
            </a:fld>
            <a:endParaRPr lang="en-GB"/>
          </a:p>
        </p:txBody>
      </p:sp>
      <p:sp>
        <p:nvSpPr>
          <p:cNvPr id="33796" name="Rectangle 4"/>
          <p:cNvSpPr>
            <a:spLocks noGrp="1" noChangeArrowheads="1"/>
          </p:cNvSpPr>
          <p:nvPr>
            <p:ph type="ftr" sz="quarter" idx="2"/>
          </p:nvPr>
        </p:nvSpPr>
        <p:spPr bwMode="auto">
          <a:xfrm>
            <a:off x="1" y="9428852"/>
            <a:ext cx="2946078" cy="496171"/>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en-GB"/>
          </a:p>
        </p:txBody>
      </p:sp>
      <p:sp>
        <p:nvSpPr>
          <p:cNvPr id="33797" name="Rectangle 5"/>
          <p:cNvSpPr>
            <a:spLocks noGrp="1" noChangeArrowheads="1"/>
          </p:cNvSpPr>
          <p:nvPr>
            <p:ph type="sldNum" sz="quarter" idx="3"/>
          </p:nvPr>
        </p:nvSpPr>
        <p:spPr bwMode="auto">
          <a:xfrm>
            <a:off x="3850026" y="9428852"/>
            <a:ext cx="2946078" cy="496171"/>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1851D880-5479-4D94-A912-6F67D931091F}" type="slidenum">
              <a:rPr lang="en-GB"/>
              <a:pPr>
                <a:defRPr/>
              </a:pPr>
              <a:t>‹#›</a:t>
            </a:fld>
            <a:endParaRPr lang="en-GB"/>
          </a:p>
        </p:txBody>
      </p:sp>
    </p:spTree>
    <p:extLst>
      <p:ext uri="{BB962C8B-B14F-4D97-AF65-F5344CB8AC3E}">
        <p14:creationId xmlns:p14="http://schemas.microsoft.com/office/powerpoint/2010/main" val="3021328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7684C6B5-653B-45FA-A851-FCDC8253DC5C}" type="datetimeFigureOut">
              <a:rPr lang="en-GB" smtClean="0"/>
              <a:t>09/01/2020</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39DDDEA7-E13C-4016-B56F-96F4819BB836}" type="slidenum">
              <a:rPr lang="en-GB" smtClean="0"/>
              <a:t>‹#›</a:t>
            </a:fld>
            <a:endParaRPr lang="en-GB"/>
          </a:p>
        </p:txBody>
      </p:sp>
    </p:spTree>
    <p:extLst>
      <p:ext uri="{BB962C8B-B14F-4D97-AF65-F5344CB8AC3E}">
        <p14:creationId xmlns:p14="http://schemas.microsoft.com/office/powerpoint/2010/main" val="1835802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DDDEA7-E13C-4016-B56F-96F4819BB836}" type="slidenum">
              <a:rPr lang="en-GB" smtClean="0"/>
              <a:t>17</a:t>
            </a:fld>
            <a:endParaRPr lang="en-GB"/>
          </a:p>
        </p:txBody>
      </p:sp>
    </p:spTree>
    <p:extLst>
      <p:ext uri="{BB962C8B-B14F-4D97-AF65-F5344CB8AC3E}">
        <p14:creationId xmlns:p14="http://schemas.microsoft.com/office/powerpoint/2010/main" val="14545076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close/>
                  </a:path>
                </a:pathLst>
              </a:custGeom>
              <a:solidFill>
                <a:schemeClr val="bg1"/>
              </a:solidFill>
              <a:ln w="9525">
                <a:noFill/>
                <a:round/>
                <a:headEnd/>
                <a:tailEnd/>
              </a:ln>
            </p:spPr>
            <p:txBody>
              <a:bodyPr/>
              <a:lstStyle/>
              <a:p>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gd name="T0" fmla="*/ 0 w 5740"/>
                <a:gd name="T1" fmla="*/ 0 h 1906"/>
                <a:gd name="T2" fmla="*/ 0 w 5740"/>
                <a:gd name="T3" fmla="*/ 1542 h 1906"/>
                <a:gd name="T4" fmla="*/ 5794 w 5740"/>
                <a:gd name="T5" fmla="*/ 1542 h 1906"/>
                <a:gd name="T6" fmla="*/ 5794 w 5740"/>
                <a:gd name="T7" fmla="*/ 0 h 1906"/>
                <a:gd name="T8" fmla="*/ 0 w 5740"/>
                <a:gd name="T9" fmla="*/ 0 h 1906"/>
                <a:gd name="T10" fmla="*/ 0 w 5740"/>
                <a:gd name="T11" fmla="*/ 0 h 190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0" h="1906">
                  <a:moveTo>
                    <a:pt x="0" y="0"/>
                  </a:moveTo>
                  <a:lnTo>
                    <a:pt x="0" y="1906"/>
                  </a:lnTo>
                  <a:lnTo>
                    <a:pt x="5740" y="1906"/>
                  </a:lnTo>
                  <a:lnTo>
                    <a:pt x="574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p:txBody>
          <a:bodyPr/>
          <a:lstStyle>
            <a:lvl1pPr>
              <a:defRPr/>
            </a:lvl1pPr>
          </a:lstStyle>
          <a:p>
            <a:pPr>
              <a:defRPr/>
            </a:pPr>
            <a:endParaRPr lang="en-GB"/>
          </a:p>
        </p:txBody>
      </p:sp>
      <p:sp>
        <p:nvSpPr>
          <p:cNvPr id="14" name="Rectangle 14"/>
          <p:cNvSpPr>
            <a:spLocks noGrp="1" noChangeArrowheads="1"/>
          </p:cNvSpPr>
          <p:nvPr>
            <p:ph type="ftr" sz="quarter" idx="11"/>
          </p:nvPr>
        </p:nvSpPr>
        <p:spPr/>
        <p:txBody>
          <a:bodyPr/>
          <a:lstStyle>
            <a:lvl1pPr>
              <a:defRPr/>
            </a:lvl1pPr>
          </a:lstStyle>
          <a:p>
            <a:pPr>
              <a:defRPr/>
            </a:pPr>
            <a:endParaRPr lang="en-GB"/>
          </a:p>
        </p:txBody>
      </p:sp>
      <p:sp>
        <p:nvSpPr>
          <p:cNvPr id="15" name="Rectangle 15"/>
          <p:cNvSpPr>
            <a:spLocks noGrp="1" noChangeArrowheads="1"/>
          </p:cNvSpPr>
          <p:nvPr>
            <p:ph type="sldNum" sz="quarter" idx="12"/>
          </p:nvPr>
        </p:nvSpPr>
        <p:spPr/>
        <p:txBody>
          <a:bodyPr/>
          <a:lstStyle>
            <a:lvl1pPr>
              <a:defRPr/>
            </a:lvl1pPr>
          </a:lstStyle>
          <a:p>
            <a:pPr>
              <a:defRPr/>
            </a:pPr>
            <a:fld id="{FE08B44D-E0CE-4C0F-8083-94B7871D497B}"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93200"/>
        </a:solidFill>
        <a:effectLst/>
      </p:bgPr>
    </p:bg>
    <p:spTree>
      <p:nvGrpSpPr>
        <p:cNvPr id="1" name=""/>
        <p:cNvGrpSpPr/>
        <p:nvPr/>
      </p:nvGrpSpPr>
      <p:grpSpPr>
        <a:xfrm>
          <a:off x="0" y="0"/>
          <a:ext cx="0" cy="0"/>
          <a:chOff x="0" y="0"/>
          <a:chExt cx="0" cy="0"/>
        </a:xfrm>
      </p:grpSpPr>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5" name="Rectangle 13"/>
          <p:cNvSpPr>
            <a:spLocks noGrp="1" noChangeArrowheads="1"/>
          </p:cNvSpPr>
          <p:nvPr>
            <p:ph type="dt" sz="quarter" idx="2"/>
          </p:nvPr>
        </p:nvSpPr>
        <p:spPr bwMode="auto">
          <a:xfrm>
            <a:off x="457200" y="6248400"/>
            <a:ext cx="21336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26" name="Rectangle 14"/>
          <p:cNvSpPr>
            <a:spLocks noGrp="1" noChangeArrowheads="1"/>
          </p:cNvSpPr>
          <p:nvPr>
            <p:ph type="ftr" sz="quarter" idx="3"/>
          </p:nvPr>
        </p:nvSpPr>
        <p:spPr bwMode="auto">
          <a:xfrm>
            <a:off x="3124200" y="6251575"/>
            <a:ext cx="28956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ctr">
              <a:defRPr sz="1200">
                <a:latin typeface="Arial" charset="0"/>
              </a:defRPr>
            </a:lvl1pPr>
          </a:lstStyle>
          <a:p>
            <a:pPr>
              <a:defRPr/>
            </a:pPr>
            <a:endParaRPr lang="en-GB"/>
          </a:p>
        </p:txBody>
      </p:sp>
      <p:sp>
        <p:nvSpPr>
          <p:cNvPr id="27" name="Rectangle 15"/>
          <p:cNvSpPr>
            <a:spLocks noGrp="1" noChangeArrowheads="1"/>
          </p:cNvSpPr>
          <p:nvPr>
            <p:ph type="sldNum" sz="quarter" idx="4"/>
          </p:nvPr>
        </p:nvSpPr>
        <p:spPr bwMode="auto">
          <a:xfrm>
            <a:off x="6553200" y="6254750"/>
            <a:ext cx="21336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F4447A09-FADF-4256-9C6E-365D942E50FF}"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807" r:id="rId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Arial" charset="0"/>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Arial" charset="0"/>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Arial" charset="0"/>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Arial" charset="0"/>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09102D"/>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827088" y="620713"/>
            <a:ext cx="7561262" cy="6021387"/>
          </a:xfrm>
        </p:spPr>
        <p:txBody>
          <a:bodyPr/>
          <a:lstStyle/>
          <a:p>
            <a:pPr eaLnBrk="1" hangingPunct="1">
              <a:defRPr/>
            </a:pPr>
            <a:r>
              <a:rPr lang="en-GB" altLang="en-US" sz="4400" b="0" dirty="0">
                <a:effectLst/>
                <a:latin typeface="+mj-lt"/>
              </a:rPr>
              <a:t> </a:t>
            </a:r>
            <a:r>
              <a:rPr lang="en-GB" sz="3200" b="0" dirty="0">
                <a:effectLst>
                  <a:outerShdw blurRad="38100" dist="38100" dir="2700000" algn="tl">
                    <a:srgbClr val="000000">
                      <a:alpha val="43137"/>
                    </a:srgbClr>
                  </a:outerShdw>
                </a:effectLst>
                <a:latin typeface="+mj-lt"/>
              </a:rPr>
              <a:t>Writing the valleys: </a:t>
            </a:r>
            <a:br>
              <a:rPr lang="en-GB" sz="3200" b="0" dirty="0">
                <a:effectLst>
                  <a:outerShdw blurRad="38100" dist="38100" dir="2700000" algn="tl">
                    <a:srgbClr val="000000">
                      <a:alpha val="43137"/>
                    </a:srgbClr>
                  </a:outerShdw>
                </a:effectLst>
                <a:latin typeface="+mj-lt"/>
              </a:rPr>
            </a:br>
            <a:br>
              <a:rPr lang="en-GB" sz="1000" b="0" dirty="0">
                <a:effectLst>
                  <a:outerShdw blurRad="38100" dist="38100" dir="2700000" algn="tl">
                    <a:srgbClr val="000000">
                      <a:alpha val="43137"/>
                    </a:srgbClr>
                  </a:outerShdw>
                </a:effectLst>
                <a:latin typeface="+mj-lt"/>
              </a:rPr>
            </a:br>
            <a:br>
              <a:rPr lang="en-GB" sz="3200" dirty="0">
                <a:effectLst>
                  <a:outerShdw blurRad="38100" dist="38100" dir="2700000" algn="tl">
                    <a:srgbClr val="000000">
                      <a:alpha val="43137"/>
                    </a:srgbClr>
                  </a:outerShdw>
                </a:effectLst>
                <a:latin typeface="+mj-lt"/>
              </a:rPr>
            </a:br>
            <a:br>
              <a:rPr lang="en-GB" sz="3200" dirty="0">
                <a:effectLst>
                  <a:outerShdw blurRad="38100" dist="38100" dir="2700000" algn="tl">
                    <a:srgbClr val="000000">
                      <a:alpha val="43137"/>
                    </a:srgbClr>
                  </a:outerShdw>
                </a:effectLst>
                <a:latin typeface="+mj-lt"/>
              </a:rPr>
            </a:br>
            <a:br>
              <a:rPr lang="en-GB" sz="3200" dirty="0">
                <a:effectLst>
                  <a:outerShdw blurRad="38100" dist="38100" dir="2700000" algn="tl">
                    <a:srgbClr val="000000">
                      <a:alpha val="43137"/>
                    </a:srgbClr>
                  </a:outerShdw>
                </a:effectLst>
                <a:latin typeface="+mj-lt"/>
              </a:rPr>
            </a:br>
            <a:br>
              <a:rPr lang="en-GB" sz="3200" dirty="0">
                <a:effectLst>
                  <a:outerShdw blurRad="38100" dist="38100" dir="2700000" algn="tl">
                    <a:srgbClr val="000000">
                      <a:alpha val="43137"/>
                    </a:srgbClr>
                  </a:outerShdw>
                </a:effectLst>
                <a:latin typeface="+mj-lt"/>
              </a:rPr>
            </a:br>
            <a:br>
              <a:rPr lang="en-GB" sz="3200" dirty="0">
                <a:effectLst>
                  <a:outerShdw blurRad="38100" dist="38100" dir="2700000" algn="tl">
                    <a:srgbClr val="000000">
                      <a:alpha val="43137"/>
                    </a:srgbClr>
                  </a:outerShdw>
                </a:effectLst>
                <a:latin typeface="+mj-lt"/>
              </a:rPr>
            </a:br>
            <a:br>
              <a:rPr lang="en-GB" sz="3200" dirty="0">
                <a:effectLst>
                  <a:outerShdw blurRad="38100" dist="38100" dir="2700000" algn="tl">
                    <a:srgbClr val="000000">
                      <a:alpha val="43137"/>
                    </a:srgbClr>
                  </a:outerShdw>
                </a:effectLst>
                <a:latin typeface="+mj-lt"/>
              </a:rPr>
            </a:br>
            <a:br>
              <a:rPr lang="en-GB" sz="3200" dirty="0">
                <a:effectLst>
                  <a:outerShdw blurRad="38100" dist="38100" dir="2700000" algn="tl">
                    <a:srgbClr val="000000">
                      <a:alpha val="43137"/>
                    </a:srgbClr>
                  </a:outerShdw>
                </a:effectLst>
                <a:latin typeface="+mj-lt"/>
              </a:rPr>
            </a:br>
            <a:br>
              <a:rPr lang="en-GB" sz="4000" dirty="0">
                <a:effectLst/>
              </a:rPr>
            </a:br>
            <a:r>
              <a:rPr lang="en-GB" altLang="en-US" sz="2800" b="0" dirty="0">
                <a:effectLst>
                  <a:outerShdw blurRad="38100" dist="38100" dir="2700000" algn="tl">
                    <a:srgbClr val="000000">
                      <a:alpha val="43137"/>
                    </a:srgbClr>
                  </a:outerShdw>
                </a:effectLst>
                <a:latin typeface="+mj-lt"/>
              </a:rPr>
              <a:t>GWYN THOMAS, ‘OSCAR’</a:t>
            </a:r>
            <a:br>
              <a:rPr lang="en-GB" altLang="en-US" sz="2800" b="0" dirty="0">
                <a:effectLst>
                  <a:outerShdw blurRad="38100" dist="38100" dir="2700000" algn="tl">
                    <a:srgbClr val="000000">
                      <a:alpha val="43137"/>
                    </a:srgbClr>
                  </a:outerShdw>
                </a:effectLst>
                <a:latin typeface="+mj-lt"/>
              </a:rPr>
            </a:br>
            <a:r>
              <a:rPr lang="en-GB" altLang="en-US" sz="2800" b="0" dirty="0">
                <a:effectLst>
                  <a:outerShdw blurRad="38100" dist="38100" dir="2700000" algn="tl">
                    <a:srgbClr val="000000">
                      <a:alpha val="43137"/>
                    </a:srgbClr>
                  </a:outerShdw>
                </a:effectLst>
                <a:latin typeface="+mj-lt"/>
              </a:rPr>
              <a:t>FRAMING THE SOCIALWORLD</a:t>
            </a:r>
            <a:r>
              <a:rPr lang="en-GB" altLang="en-US" sz="2400" b="0" i="1" dirty="0">
                <a:effectLst>
                  <a:outerShdw blurRad="38100" dist="38100" dir="2700000" algn="tl">
                    <a:srgbClr val="000000">
                      <a:alpha val="43137"/>
                    </a:srgbClr>
                  </a:outerShdw>
                </a:effectLst>
                <a:latin typeface="+mj-lt"/>
              </a:rPr>
              <a:t> </a:t>
            </a:r>
            <a:br>
              <a:rPr lang="en-GB" altLang="en-US" sz="2800" b="0" i="1" dirty="0">
                <a:effectLst>
                  <a:outerShdw blurRad="38100" dist="38100" dir="2700000" algn="tl">
                    <a:srgbClr val="000000">
                      <a:alpha val="43137"/>
                    </a:srgbClr>
                  </a:outerShdw>
                </a:effectLst>
                <a:latin typeface="+mj-lt"/>
              </a:rPr>
            </a:br>
            <a:r>
              <a:rPr lang="en-GB" altLang="en-US" sz="2400" b="0" i="1" dirty="0">
                <a:effectLst>
                  <a:outerShdw blurRad="38100" dist="38100" dir="2700000" algn="tl">
                    <a:srgbClr val="000000">
                      <a:alpha val="43137"/>
                    </a:srgbClr>
                  </a:outerShdw>
                </a:effectLst>
                <a:latin typeface="+mj-lt"/>
              </a:rPr>
              <a:t>(THE DARK PHILOSOPHERS</a:t>
            </a:r>
            <a:r>
              <a:rPr lang="en-GB" altLang="en-US" sz="2400" b="0" dirty="0">
                <a:effectLst>
                  <a:outerShdw blurRad="38100" dist="38100" dir="2700000" algn="tl">
                    <a:srgbClr val="000000">
                      <a:alpha val="43137"/>
                    </a:srgbClr>
                  </a:outerShdw>
                </a:effectLst>
                <a:latin typeface="+mj-lt"/>
              </a:rPr>
              <a:t>, 1946)</a:t>
            </a:r>
            <a:endParaRPr lang="en-GB" altLang="en-US" sz="2400" dirty="0">
              <a:effectLst>
                <a:outerShdw blurRad="38100" dist="38100" dir="2700000" algn="tl">
                  <a:srgbClr val="000000">
                    <a:alpha val="43137"/>
                  </a:srgbClr>
                </a:outerShdw>
              </a:effectLst>
              <a:latin typeface="+mj-lt"/>
            </a:endParaRPr>
          </a:p>
        </p:txBody>
      </p:sp>
      <p:sp>
        <p:nvSpPr>
          <p:cNvPr id="3075" name="Rectangle 3"/>
          <p:cNvSpPr>
            <a:spLocks noGrp="1" noChangeArrowheads="1"/>
          </p:cNvSpPr>
          <p:nvPr>
            <p:ph type="subTitle" idx="1"/>
          </p:nvPr>
        </p:nvSpPr>
        <p:spPr>
          <a:xfrm>
            <a:off x="0" y="188640"/>
            <a:ext cx="9144000" cy="432792"/>
          </a:xfrm>
        </p:spPr>
        <p:txBody>
          <a:bodyPr/>
          <a:lstStyle/>
          <a:p>
            <a:pPr eaLnBrk="1" hangingPunct="1">
              <a:defRPr/>
            </a:pPr>
            <a:r>
              <a:rPr lang="en-GB" sz="2000" dirty="0">
                <a:solidFill>
                  <a:schemeClr val="accent1">
                    <a:lumMod val="60000"/>
                    <a:lumOff val="40000"/>
                  </a:schemeClr>
                </a:solidFill>
                <a:latin typeface="+mj-lt"/>
              </a:rPr>
              <a:t>HPEN 5/6012 The Welsh Writing Wales:</a:t>
            </a:r>
            <a:endParaRPr lang="en-GB" altLang="en-US" sz="2000" dirty="0">
              <a:solidFill>
                <a:schemeClr val="accent1">
                  <a:lumMod val="60000"/>
                  <a:lumOff val="40000"/>
                </a:schemeClr>
              </a:solidFill>
              <a:effectLst>
                <a:outerShdw blurRad="38100" dist="38100" dir="2700000" algn="tl">
                  <a:srgbClr val="000000">
                    <a:alpha val="43137"/>
                  </a:srgbClr>
                </a:outerShdw>
              </a:effectLst>
              <a:latin typeface="+mj-lt"/>
            </a:endParaRPr>
          </a:p>
        </p:txBody>
      </p:sp>
      <p:pic>
        <p:nvPicPr>
          <p:cNvPr id="4" name="Picture 6"/>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221" t="13580" r="12223" b="18209"/>
          <a:stretch/>
        </p:blipFill>
        <p:spPr bwMode="auto">
          <a:xfrm>
            <a:off x="611560" y="1556792"/>
            <a:ext cx="7906471" cy="381642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noRot="1" noChangeArrowheads="1"/>
          </p:cNvSpPr>
          <p:nvPr>
            <p:ph type="title" idx="4294967295"/>
          </p:nvPr>
        </p:nvSpPr>
        <p:spPr>
          <a:xfrm>
            <a:off x="457200" y="188913"/>
            <a:ext cx="8229600" cy="7191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sz="3600" b="0" dirty="0">
                <a:solidFill>
                  <a:schemeClr val="accent1">
                    <a:lumMod val="60000"/>
                    <a:lumOff val="40000"/>
                  </a:schemeClr>
                </a:solidFill>
                <a:latin typeface="+mj-lt"/>
              </a:rPr>
              <a:t>LEARNING OUTCOMES</a:t>
            </a:r>
            <a:endParaRPr lang="en-GB" altLang="en-US" sz="4000" b="0" dirty="0">
              <a:solidFill>
                <a:schemeClr val="accent1">
                  <a:lumMod val="60000"/>
                  <a:lumOff val="40000"/>
                </a:schemeClr>
              </a:solidFill>
              <a:effectLst/>
              <a:latin typeface="+mj-lt"/>
            </a:endParaRPr>
          </a:p>
        </p:txBody>
      </p:sp>
      <p:sp>
        <p:nvSpPr>
          <p:cNvPr id="4099" name="Rectangle 3"/>
          <p:cNvSpPr>
            <a:spLocks noGrp="1" noChangeArrowheads="1"/>
          </p:cNvSpPr>
          <p:nvPr>
            <p:ph type="body" idx="4294967295"/>
          </p:nvPr>
        </p:nvSpPr>
        <p:spPr>
          <a:xfrm>
            <a:off x="250825" y="836613"/>
            <a:ext cx="8534400" cy="5400675"/>
          </a:xfrm>
          <a:noFill/>
        </p:spPr>
        <p:txBody>
          <a:bodyPr/>
          <a:lstStyle/>
          <a:p>
            <a:pPr lvl="1">
              <a:lnSpc>
                <a:spcPct val="80000"/>
              </a:lnSpc>
              <a:buFont typeface="Wingdings" pitchFamily="2" charset="2"/>
              <a:buNone/>
            </a:pPr>
            <a:r>
              <a:rPr lang="en-US" altLang="en-US" sz="2200" dirty="0">
                <a:effectLst/>
                <a:latin typeface="Garamond" pitchFamily="18" charset="0"/>
              </a:rPr>
              <a:t>		</a:t>
            </a:r>
            <a:endParaRPr lang="en-GB" altLang="en-US" sz="2400" dirty="0">
              <a:effectLst/>
              <a:latin typeface="Garamond" pitchFamily="18" charset="0"/>
            </a:endParaRPr>
          </a:p>
        </p:txBody>
      </p:sp>
      <p:sp>
        <p:nvSpPr>
          <p:cNvPr id="4100" name="Rectangle 1"/>
          <p:cNvSpPr>
            <a:spLocks noChangeArrowheads="1"/>
          </p:cNvSpPr>
          <p:nvPr/>
        </p:nvSpPr>
        <p:spPr bwMode="auto">
          <a:xfrm>
            <a:off x="250825" y="1196975"/>
            <a:ext cx="8532813" cy="4832092"/>
          </a:xfrm>
          <a:prstGeom prst="rect">
            <a:avLst/>
          </a:prstGeom>
          <a:noFill/>
          <a:ln w="9525">
            <a:noFill/>
            <a:miter lim="800000"/>
            <a:headEnd/>
            <a:tailEnd/>
          </a:ln>
        </p:spPr>
        <p:txBody>
          <a:bodyPr>
            <a:spAutoFit/>
          </a:bodyPr>
          <a:lstStyle/>
          <a:p>
            <a:r>
              <a:rPr lang="en-GB" altLang="en-US" sz="2400" i="1" dirty="0">
                <a:latin typeface="Century Gothic" pitchFamily="34" charset="0"/>
              </a:rPr>
              <a:t>By the end of this module students should be able to:</a:t>
            </a:r>
          </a:p>
          <a:p>
            <a:endParaRPr lang="en-GB" altLang="en-US" sz="2400" dirty="0">
              <a:latin typeface="Century Gothic" pitchFamily="34" charset="0"/>
            </a:endParaRPr>
          </a:p>
          <a:p>
            <a:pPr marL="342900" indent="-342900">
              <a:spcAft>
                <a:spcPts val="1200"/>
              </a:spcAft>
              <a:buFont typeface="Arial" panose="020B0604020202020204" pitchFamily="34" charset="0"/>
              <a:buChar char="•"/>
            </a:pPr>
            <a:r>
              <a:rPr lang="en-GB" altLang="en-US" sz="2400" dirty="0">
                <a:latin typeface="Century Gothic" pitchFamily="34" charset="0"/>
              </a:rPr>
              <a:t>demonstrate a good understanding of the debates over the relation of literary canons to a sense of nationhood through a case study of </a:t>
            </a:r>
            <a:r>
              <a:rPr lang="en-GB" altLang="en-US" sz="2400" dirty="0">
                <a:solidFill>
                  <a:schemeClr val="accent1">
                    <a:lumMod val="60000"/>
                    <a:lumOff val="40000"/>
                  </a:schemeClr>
                </a:solidFill>
                <a:latin typeface="Century Gothic" pitchFamily="34" charset="0"/>
              </a:rPr>
              <a:t>Anglophone Welsh texts seen through their various historical, political and ideological contexts;</a:t>
            </a:r>
          </a:p>
          <a:p>
            <a:pPr marL="342900" indent="-342900">
              <a:spcAft>
                <a:spcPts val="1200"/>
              </a:spcAft>
              <a:buFont typeface="Arial" panose="020B0604020202020204" pitchFamily="34" charset="0"/>
              <a:buChar char="•"/>
            </a:pPr>
            <a:r>
              <a:rPr lang="en-GB" altLang="en-US" sz="2400" dirty="0">
                <a:latin typeface="Century Gothic" pitchFamily="34" charset="0"/>
              </a:rPr>
              <a:t>show a secure knowledge of a range of Welsh texts written in English and a good understanding of </a:t>
            </a:r>
            <a:r>
              <a:rPr lang="en-GB" altLang="en-US" sz="2400" dirty="0">
                <a:solidFill>
                  <a:schemeClr val="accent1">
                    <a:lumMod val="60000"/>
                    <a:lumOff val="40000"/>
                  </a:schemeClr>
                </a:solidFill>
                <a:latin typeface="Century Gothic" pitchFamily="34" charset="0"/>
              </a:rPr>
              <a:t>recurring preoccupations and changing themes </a:t>
            </a:r>
            <a:r>
              <a:rPr lang="en-GB" altLang="en-US" sz="2400" dirty="0">
                <a:latin typeface="Century Gothic" pitchFamily="34" charset="0"/>
              </a:rPr>
              <a:t>within them.</a:t>
            </a:r>
          </a:p>
          <a:p>
            <a:pPr>
              <a:spcAft>
                <a:spcPts val="1200"/>
              </a:spcAft>
            </a:pPr>
            <a:endParaRPr lang="en-GB" altLang="en-US" sz="2400" dirty="0">
              <a:latin typeface="Century Gothic"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107950" y="0"/>
            <a:ext cx="9036050" cy="1341438"/>
          </a:xfrm>
        </p:spPr>
        <p:txBody>
          <a:bodyPr/>
          <a:lstStyle/>
          <a:p>
            <a:pPr>
              <a:defRPr/>
            </a:pPr>
            <a:r>
              <a:rPr lang="en-GB" sz="3200" b="0" dirty="0">
                <a:solidFill>
                  <a:schemeClr val="accent1">
                    <a:lumMod val="60000"/>
                    <a:lumOff val="40000"/>
                  </a:schemeClr>
                </a:solidFill>
                <a:latin typeface="+mj-lt"/>
              </a:rPr>
              <a:t>That which is Gothicized depends on history &amp; the stories it tells itself</a:t>
            </a:r>
          </a:p>
        </p:txBody>
      </p:sp>
      <p:sp>
        <p:nvSpPr>
          <p:cNvPr id="3" name="Subtitle 2"/>
          <p:cNvSpPr>
            <a:spLocks noGrp="1"/>
          </p:cNvSpPr>
          <p:nvPr>
            <p:ph type="subTitle" sz="quarter" idx="1"/>
          </p:nvPr>
        </p:nvSpPr>
        <p:spPr>
          <a:xfrm>
            <a:off x="323850" y="1341438"/>
            <a:ext cx="8569325" cy="5400675"/>
          </a:xfrm>
        </p:spPr>
        <p:txBody>
          <a:bodyPr/>
          <a:lstStyle/>
          <a:p>
            <a:pPr algn="l">
              <a:spcBef>
                <a:spcPts val="0"/>
              </a:spcBef>
              <a:defRPr/>
            </a:pPr>
            <a:r>
              <a:rPr lang="en-GB" sz="2300" dirty="0">
                <a:solidFill>
                  <a:schemeClr val="accent5">
                    <a:lumMod val="60000"/>
                    <a:lumOff val="40000"/>
                  </a:schemeClr>
                </a:solidFill>
                <a:effectLst/>
                <a:latin typeface="Century Gothic" panose="020B0502020202020204" pitchFamily="34" charset="0"/>
              </a:rPr>
              <a:t>Recent criticism has argued for the importance of a historical approach in assessing Gothic literature. ... Robert </a:t>
            </a:r>
            <a:r>
              <a:rPr lang="en-GB" sz="2300" dirty="0" err="1">
                <a:solidFill>
                  <a:schemeClr val="accent5">
                    <a:lumMod val="60000"/>
                    <a:lumOff val="40000"/>
                  </a:schemeClr>
                </a:solidFill>
                <a:effectLst/>
                <a:latin typeface="Century Gothic" panose="020B0502020202020204" pitchFamily="34" charset="0"/>
              </a:rPr>
              <a:t>Mighall</a:t>
            </a:r>
            <a:r>
              <a:rPr lang="en-GB" sz="2300" dirty="0">
                <a:solidFill>
                  <a:schemeClr val="accent5">
                    <a:lumMod val="60000"/>
                    <a:lumOff val="40000"/>
                  </a:schemeClr>
                </a:solidFill>
                <a:effectLst/>
                <a:latin typeface="Century Gothic" panose="020B0502020202020204" pitchFamily="34" charset="0"/>
              </a:rPr>
              <a:t> defines the Gothic as ‘a rhetoric ...an attitude to the past and the present. ... </a:t>
            </a:r>
            <a:r>
              <a:rPr lang="en-GB" sz="2300" dirty="0">
                <a:solidFill>
                  <a:schemeClr val="accent1">
                    <a:lumMod val="60000"/>
                    <a:lumOff val="40000"/>
                  </a:schemeClr>
                </a:solidFill>
                <a:effectLst/>
                <a:latin typeface="Century Gothic" panose="020B0502020202020204" pitchFamily="34" charset="0"/>
              </a:rPr>
              <a:t>Epochs, institutions, places and people are Gothicized, have the Gothic thrust upon them’</a:t>
            </a:r>
            <a:r>
              <a:rPr lang="en-GB" sz="2300" dirty="0">
                <a:effectLst/>
                <a:latin typeface="Century Gothic" panose="020B0502020202020204" pitchFamily="34" charset="0"/>
              </a:rPr>
              <a:t>, </a:t>
            </a:r>
            <a:r>
              <a:rPr lang="en-GB" sz="2300" dirty="0">
                <a:solidFill>
                  <a:schemeClr val="accent5">
                    <a:lumMod val="60000"/>
                    <a:lumOff val="40000"/>
                  </a:schemeClr>
                </a:solidFill>
                <a:effectLst/>
                <a:latin typeface="Century Gothic" panose="020B0502020202020204" pitchFamily="34" charset="0"/>
              </a:rPr>
              <a:t>he argues. </a:t>
            </a:r>
          </a:p>
          <a:p>
            <a:pPr algn="l">
              <a:spcBef>
                <a:spcPts val="0"/>
              </a:spcBef>
              <a:defRPr/>
            </a:pPr>
            <a:endParaRPr lang="en-GB" sz="2300" dirty="0">
              <a:solidFill>
                <a:schemeClr val="accent5">
                  <a:lumMod val="60000"/>
                  <a:lumOff val="40000"/>
                </a:schemeClr>
              </a:solidFill>
              <a:effectLst/>
              <a:latin typeface="Century Gothic" panose="020B0502020202020204" pitchFamily="34" charset="0"/>
            </a:endParaRPr>
          </a:p>
          <a:p>
            <a:pPr algn="l">
              <a:spcBef>
                <a:spcPts val="0"/>
              </a:spcBef>
              <a:defRPr/>
            </a:pPr>
            <a:r>
              <a:rPr lang="en-GB" sz="2300" dirty="0">
                <a:solidFill>
                  <a:schemeClr val="accent5">
                    <a:lumMod val="60000"/>
                    <a:lumOff val="40000"/>
                  </a:schemeClr>
                </a:solidFill>
                <a:effectLst/>
                <a:latin typeface="Century Gothic" panose="020B0502020202020204" pitchFamily="34" charset="0"/>
              </a:rPr>
              <a:t>The history that an imperialist, colonizing culture needs to tell itself often involves representing the indigenous people of a conquered domain as darkly ‘other and barbaric in order to rationalize their domination. </a:t>
            </a:r>
            <a:r>
              <a:rPr lang="en-GB" sz="2300" dirty="0">
                <a:solidFill>
                  <a:schemeClr val="accent1">
                    <a:lumMod val="60000"/>
                    <a:lumOff val="40000"/>
                  </a:schemeClr>
                </a:solidFill>
                <a:effectLst/>
                <a:latin typeface="Century Gothic" panose="020B0502020202020204" pitchFamily="34" charset="0"/>
              </a:rPr>
              <a:t>The colonised can, however, retaliate by themselves making use of the Gothic mode to protest against ... their subordination</a:t>
            </a:r>
            <a:r>
              <a:rPr lang="en-GB" sz="2300" dirty="0">
                <a:solidFill>
                  <a:schemeClr val="accent5">
                    <a:lumMod val="60000"/>
                    <a:lumOff val="40000"/>
                  </a:schemeClr>
                </a:solidFill>
                <a:effectLst/>
                <a:latin typeface="Century Gothic" panose="020B0502020202020204" pitchFamily="34" charset="0"/>
              </a:rPr>
              <a:t>.</a:t>
            </a:r>
          </a:p>
          <a:p>
            <a:pPr algn="l">
              <a:spcBef>
                <a:spcPts val="0"/>
              </a:spcBef>
              <a:defRPr/>
            </a:pPr>
            <a:endParaRPr lang="en-GB" sz="1000" dirty="0">
              <a:solidFill>
                <a:schemeClr val="accent5">
                  <a:lumMod val="60000"/>
                  <a:lumOff val="40000"/>
                </a:schemeClr>
              </a:solidFill>
              <a:effectLst/>
              <a:latin typeface="Garamond" panose="02020404030301010803" pitchFamily="18" charset="0"/>
            </a:endParaRPr>
          </a:p>
          <a:p>
            <a:pPr algn="l">
              <a:spcBef>
                <a:spcPts val="0"/>
              </a:spcBef>
              <a:defRPr/>
            </a:pPr>
            <a:r>
              <a:rPr lang="en-GB" sz="2400" dirty="0">
                <a:solidFill>
                  <a:schemeClr val="accent5">
                    <a:lumMod val="60000"/>
                    <a:lumOff val="40000"/>
                  </a:schemeClr>
                </a:solidFill>
                <a:effectLst/>
                <a:latin typeface="Garamond" panose="02020404030301010803" pitchFamily="18" charset="0"/>
              </a:rPr>
              <a:t>Jane Aaron, </a:t>
            </a:r>
            <a:r>
              <a:rPr lang="en-GB" sz="2400" i="1" dirty="0">
                <a:solidFill>
                  <a:schemeClr val="accent5">
                    <a:lumMod val="60000"/>
                    <a:lumOff val="40000"/>
                  </a:schemeClr>
                </a:solidFill>
                <a:effectLst/>
                <a:latin typeface="Garamond" panose="02020404030301010803" pitchFamily="18" charset="0"/>
              </a:rPr>
              <a:t>Welsh Gothic</a:t>
            </a:r>
            <a:r>
              <a:rPr lang="en-GB" sz="2400" dirty="0">
                <a:solidFill>
                  <a:schemeClr val="accent5">
                    <a:lumMod val="60000"/>
                    <a:lumOff val="40000"/>
                  </a:schemeClr>
                </a:solidFill>
                <a:effectLst/>
                <a:latin typeface="Garamond" panose="02020404030301010803" pitchFamily="18" charset="0"/>
              </a:rPr>
              <a:t>. Cardiff: University of Wales Press, 2013</a:t>
            </a:r>
            <a:r>
              <a:rPr lang="en-GB" sz="2400" dirty="0">
                <a:solidFill>
                  <a:schemeClr val="accent5">
                    <a:lumMod val="60000"/>
                    <a:lumOff val="40000"/>
                  </a:schemeClr>
                </a:solidFill>
                <a:latin typeface="Garamond" panose="02020404030301010803" pitchFamily="18" charset="0"/>
              </a:rPr>
              <a:t>, p.4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xfrm>
            <a:off x="395536" y="0"/>
            <a:ext cx="8218487" cy="720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sz="3600" b="0" dirty="0">
                <a:solidFill>
                  <a:schemeClr val="accent1">
                    <a:lumMod val="60000"/>
                    <a:lumOff val="40000"/>
                  </a:schemeClr>
                </a:solidFill>
                <a:effectLst/>
                <a:latin typeface="+mj-lt"/>
              </a:rPr>
              <a:t>Relating history &amp; power</a:t>
            </a:r>
            <a:endParaRPr lang="en-GB" altLang="en-US" sz="4000" dirty="0">
              <a:solidFill>
                <a:schemeClr val="accent1">
                  <a:lumMod val="60000"/>
                  <a:lumOff val="40000"/>
                </a:schemeClr>
              </a:solidFill>
              <a:effectLst/>
              <a:latin typeface="Garamond" pitchFamily="18" charset="0"/>
            </a:endParaRPr>
          </a:p>
        </p:txBody>
      </p:sp>
      <p:sp>
        <p:nvSpPr>
          <p:cNvPr id="6147" name="Rectangle 3"/>
          <p:cNvSpPr>
            <a:spLocks noGrp="1" noChangeArrowheads="1"/>
          </p:cNvSpPr>
          <p:nvPr>
            <p:ph type="body" idx="4294967295"/>
          </p:nvPr>
        </p:nvSpPr>
        <p:spPr>
          <a:xfrm>
            <a:off x="250825" y="1268413"/>
            <a:ext cx="8642350" cy="5329237"/>
          </a:xfrm>
          <a:noFill/>
        </p:spPr>
        <p:txBody>
          <a:bodyPr/>
          <a:lstStyle/>
          <a:p>
            <a:pPr>
              <a:lnSpc>
                <a:spcPct val="80000"/>
              </a:lnSpc>
              <a:buFont typeface="Wingdings" pitchFamily="2" charset="2"/>
              <a:buNone/>
            </a:pPr>
            <a:r>
              <a:rPr lang="en-US" altLang="en-US" sz="2400" dirty="0">
                <a:effectLst/>
              </a:rPr>
              <a:t>	</a:t>
            </a:r>
            <a:r>
              <a:rPr lang="en-GB" altLang="en-US" sz="2400" kern="1200" dirty="0">
                <a:latin typeface="Century Gothic" pitchFamily="34" charset="0"/>
              </a:rPr>
              <a:t> </a:t>
            </a:r>
          </a:p>
        </p:txBody>
      </p:sp>
      <p:sp>
        <p:nvSpPr>
          <p:cNvPr id="6148" name="Rectangle 2"/>
          <p:cNvSpPr>
            <a:spLocks noChangeArrowheads="1"/>
          </p:cNvSpPr>
          <p:nvPr/>
        </p:nvSpPr>
        <p:spPr bwMode="auto">
          <a:xfrm>
            <a:off x="179512" y="908720"/>
            <a:ext cx="8712968" cy="6124754"/>
          </a:xfrm>
          <a:prstGeom prst="rect">
            <a:avLst/>
          </a:prstGeom>
          <a:noFill/>
          <a:ln w="9525">
            <a:noFill/>
            <a:miter lim="800000"/>
            <a:headEnd/>
            <a:tailEnd/>
          </a:ln>
        </p:spPr>
        <p:txBody>
          <a:bodyPr wrap="square">
            <a:spAutoFit/>
          </a:bodyPr>
          <a:lstStyle/>
          <a:p>
            <a:pPr marL="268288"/>
            <a:r>
              <a:rPr lang="en-GB" altLang="en-US" sz="2300" dirty="0">
                <a:latin typeface="Century Gothic" pitchFamily="34" charset="0"/>
              </a:rPr>
              <a:t>The poor hug to their hearts all the yesterdays they know have not been lived and the burden is a heavy one ....only those whose poverty seems to have existed from the earth's beginning have to put up with being dragged below the surface by the dead chains of past years, past days. But Oscar was free.   </a:t>
            </a:r>
            <a:endParaRPr lang="en-GB" altLang="en-US" sz="2300" dirty="0"/>
          </a:p>
          <a:p>
            <a:pPr marL="268288"/>
            <a:r>
              <a:rPr lang="en-GB" altLang="en-US" sz="2300" dirty="0"/>
              <a:t> 	‘Oscar’</a:t>
            </a:r>
          </a:p>
          <a:p>
            <a:endParaRPr lang="en-GB" altLang="en-US" sz="2300" dirty="0">
              <a:latin typeface="Century Gothic" pitchFamily="34" charset="0"/>
            </a:endParaRPr>
          </a:p>
          <a:p>
            <a:r>
              <a:rPr lang="en-GB" altLang="en-US" sz="2300" dirty="0">
                <a:solidFill>
                  <a:schemeClr val="accent5">
                    <a:lumMod val="60000"/>
                    <a:lumOff val="40000"/>
                  </a:schemeClr>
                </a:solidFill>
                <a:latin typeface="Century Gothic" pitchFamily="34" charset="0"/>
              </a:rPr>
              <a:t>It is imagined because the members of even the smallest nation will never know most of their fellow-members, meet them, or even hear of them, yet in the minds of each lives the image of their communion... In fact, all communities larger than primordial villages of face-to-face contact (and perhaps even these) are imagined. </a:t>
            </a:r>
            <a:r>
              <a:rPr lang="en-GB" altLang="en-US" sz="2300" dirty="0">
                <a:solidFill>
                  <a:schemeClr val="accent1">
                    <a:lumMod val="60000"/>
                    <a:lumOff val="40000"/>
                  </a:schemeClr>
                </a:solidFill>
                <a:latin typeface="Century Gothic" pitchFamily="34" charset="0"/>
              </a:rPr>
              <a:t>Communities are to be distinguished, not by their falsity/genuineness, but by the style in which they are imagined.   </a:t>
            </a:r>
            <a:r>
              <a:rPr lang="en-GB" altLang="en-US" sz="2300" dirty="0">
                <a:solidFill>
                  <a:schemeClr val="accent5">
                    <a:lumMod val="60000"/>
                    <a:lumOff val="40000"/>
                  </a:schemeClr>
                </a:solidFill>
                <a:latin typeface="Century Gothic" pitchFamily="34" charset="0"/>
              </a:rPr>
              <a:t>- Benedict Anderson </a:t>
            </a:r>
          </a:p>
          <a:p>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p:cNvSpPr>
            <a:spLocks noGrp="1" noRot="1" noChangeArrowheads="1"/>
          </p:cNvSpPr>
          <p:nvPr>
            <p:ph type="title" idx="4294967295"/>
          </p:nvPr>
        </p:nvSpPr>
        <p:spPr>
          <a:xfrm>
            <a:off x="485775" y="260350"/>
            <a:ext cx="8229600" cy="7778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sz="3600" b="0" dirty="0">
                <a:solidFill>
                  <a:schemeClr val="accent1">
                    <a:lumMod val="60000"/>
                    <a:lumOff val="40000"/>
                  </a:schemeClr>
                </a:solidFill>
                <a:effectLst/>
                <a:latin typeface="+mj-lt"/>
              </a:rPr>
              <a:t>A Dark philosophy </a:t>
            </a:r>
          </a:p>
        </p:txBody>
      </p:sp>
      <p:sp>
        <p:nvSpPr>
          <p:cNvPr id="7171" name="Rectangle 3"/>
          <p:cNvSpPr>
            <a:spLocks noGrp="1" noChangeArrowheads="1"/>
          </p:cNvSpPr>
          <p:nvPr>
            <p:ph type="body" idx="4294967295"/>
          </p:nvPr>
        </p:nvSpPr>
        <p:spPr>
          <a:xfrm>
            <a:off x="250825" y="1557338"/>
            <a:ext cx="8713788" cy="5300662"/>
          </a:xfrm>
          <a:noFill/>
        </p:spPr>
        <p:txBody>
          <a:bodyPr/>
          <a:lstStyle/>
          <a:p>
            <a:pPr>
              <a:lnSpc>
                <a:spcPct val="90000"/>
              </a:lnSpc>
              <a:buFont typeface="Wingdings" pitchFamily="2" charset="2"/>
              <a:buNone/>
            </a:pPr>
            <a:r>
              <a:rPr lang="en-GB" altLang="en-US" sz="2400">
                <a:effectLst/>
                <a:latin typeface="Garamond" pitchFamily="18" charset="0"/>
              </a:rPr>
              <a:t>	 </a:t>
            </a:r>
            <a:endParaRPr lang="en-GB" altLang="en-US" sz="2000">
              <a:effectLst/>
              <a:latin typeface="Garamond" pitchFamily="18" charset="0"/>
            </a:endParaRPr>
          </a:p>
          <a:p>
            <a:pPr>
              <a:lnSpc>
                <a:spcPct val="90000"/>
              </a:lnSpc>
              <a:buFont typeface="Wingdings" pitchFamily="2" charset="2"/>
              <a:buNone/>
            </a:pPr>
            <a:endParaRPr lang="en-GB" altLang="en-US" sz="2000">
              <a:effectLst/>
              <a:latin typeface="Garamond" pitchFamily="18" charset="0"/>
            </a:endParaRPr>
          </a:p>
        </p:txBody>
      </p:sp>
      <p:sp>
        <p:nvSpPr>
          <p:cNvPr id="7172" name="Rectangle 1"/>
          <p:cNvSpPr>
            <a:spLocks noChangeArrowheads="1"/>
          </p:cNvSpPr>
          <p:nvPr/>
        </p:nvSpPr>
        <p:spPr bwMode="auto">
          <a:xfrm>
            <a:off x="485775" y="1533605"/>
            <a:ext cx="8229600" cy="4062413"/>
          </a:xfrm>
          <a:prstGeom prst="rect">
            <a:avLst/>
          </a:prstGeom>
          <a:noFill/>
          <a:ln w="9525">
            <a:noFill/>
            <a:miter lim="800000"/>
            <a:headEnd/>
            <a:tailEnd/>
          </a:ln>
        </p:spPr>
        <p:txBody>
          <a:bodyPr wrap="square">
            <a:spAutoFit/>
          </a:bodyPr>
          <a:lstStyle/>
          <a:p>
            <a:r>
              <a:rPr lang="en-GB" altLang="en-US" sz="2300" dirty="0">
                <a:solidFill>
                  <a:schemeClr val="accent5">
                    <a:lumMod val="60000"/>
                    <a:lumOff val="40000"/>
                  </a:schemeClr>
                </a:solidFill>
                <a:latin typeface="Century Gothic" pitchFamily="34" charset="0"/>
              </a:rPr>
              <a:t>'The analytic tool they relied onto cut through the confounding sense of doomed helplessness was, of course, Marxism, which explained to them the economic and psychological ways by means of which capitalism prevailed, and the manner in which the apparently helpless masses</a:t>
            </a:r>
          </a:p>
          <a:p>
            <a:endParaRPr lang="en-GB" altLang="en-US" sz="1000" dirty="0">
              <a:latin typeface="Century Gothic" pitchFamily="34" charset="0"/>
            </a:endParaRPr>
          </a:p>
          <a:p>
            <a:pPr lvl="1"/>
            <a:r>
              <a:rPr lang="en-GB" altLang="en-US" sz="2300" dirty="0">
                <a:latin typeface="Century Gothic" pitchFamily="34" charset="0"/>
              </a:rPr>
              <a:t>grow attached to their masters like a herd of  slaves or horses. The hereditary masters are the purpose of this whole society</a:t>
            </a:r>
            <a:r>
              <a:rPr lang="en-GB" altLang="en-US" sz="2400" dirty="0">
                <a:latin typeface="Century Gothic" pitchFamily="34" charset="0"/>
              </a:rPr>
              <a:t>. </a:t>
            </a:r>
          </a:p>
          <a:p>
            <a:endParaRPr lang="en-GB" altLang="en-US" sz="1000" dirty="0">
              <a:latin typeface="Century Gothic" pitchFamily="34" charset="0"/>
            </a:endParaRPr>
          </a:p>
          <a:p>
            <a:r>
              <a:rPr lang="en-GB" altLang="en-US" sz="2400" dirty="0">
                <a:latin typeface="Century Gothic" pitchFamily="34" charset="0"/>
              </a:rPr>
              <a:t>			</a:t>
            </a:r>
            <a:r>
              <a:rPr lang="en-GB" altLang="en-US" sz="2400" dirty="0">
                <a:solidFill>
                  <a:schemeClr val="accent5">
                    <a:lumMod val="60000"/>
                    <a:lumOff val="40000"/>
                  </a:schemeClr>
                </a:solidFill>
              </a:rPr>
              <a:t>(</a:t>
            </a:r>
            <a:r>
              <a:rPr lang="en-GB" altLang="en-US" sz="2400" i="1" dirty="0">
                <a:solidFill>
                  <a:schemeClr val="accent5">
                    <a:lumMod val="60000"/>
                    <a:lumOff val="40000"/>
                  </a:schemeClr>
                </a:solidFill>
              </a:rPr>
              <a:t>Welsh Gothic</a:t>
            </a:r>
            <a:r>
              <a:rPr lang="en-GB" altLang="en-US" sz="2400" dirty="0">
                <a:solidFill>
                  <a:schemeClr val="accent5">
                    <a:lumMod val="60000"/>
                    <a:lumOff val="40000"/>
                  </a:schemeClr>
                </a:solidFill>
              </a:rPr>
              <a:t>, p.103, quoting ‘Oscar’)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250104"/>
        </a:solidFill>
        <a:effectLst/>
      </p:bgPr>
    </p:bg>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84213" y="115888"/>
            <a:ext cx="7772400" cy="684212"/>
          </a:xfrm>
        </p:spPr>
        <p:txBody>
          <a:bodyPr/>
          <a:lstStyle/>
          <a:p>
            <a:pPr>
              <a:defRPr/>
            </a:pPr>
            <a:r>
              <a:rPr lang="en-GB" sz="3600" b="0" dirty="0">
                <a:solidFill>
                  <a:schemeClr val="accent1">
                    <a:lumMod val="60000"/>
                    <a:lumOff val="40000"/>
                  </a:schemeClr>
                </a:solidFill>
                <a:effectLst/>
                <a:latin typeface="+mj-lt"/>
              </a:rPr>
              <a:t>Authority without reason </a:t>
            </a:r>
          </a:p>
        </p:txBody>
      </p:sp>
      <p:sp>
        <p:nvSpPr>
          <p:cNvPr id="3" name="Subtitle 2"/>
          <p:cNvSpPr>
            <a:spLocks noGrp="1"/>
          </p:cNvSpPr>
          <p:nvPr>
            <p:ph type="subTitle" sz="quarter" idx="1"/>
          </p:nvPr>
        </p:nvSpPr>
        <p:spPr>
          <a:xfrm>
            <a:off x="395288" y="1052513"/>
            <a:ext cx="8424862" cy="5689600"/>
          </a:xfrm>
        </p:spPr>
        <p:txBody>
          <a:bodyPr/>
          <a:lstStyle/>
          <a:p>
            <a:pPr algn="l">
              <a:spcBef>
                <a:spcPts val="0"/>
              </a:spcBef>
              <a:defRPr/>
            </a:pPr>
            <a:r>
              <a:rPr lang="en-GB" sz="2300" dirty="0">
                <a:latin typeface="+mn-lt"/>
              </a:rPr>
              <a:t>Behind the Harp to the north was the broad mountain that Oscar owned. It was his. I always thought it queer that a man could point to a thing like a mountain and say, ‘That’s mine’ just as you would do with a shirt or a woman or a pot. But that is what Oscar could do with this mountain</a:t>
            </a:r>
            <a:r>
              <a:rPr lang="en-GB" sz="2400" dirty="0">
                <a:latin typeface="+mn-lt"/>
              </a:rPr>
              <a:t>.</a:t>
            </a:r>
          </a:p>
          <a:p>
            <a:pPr algn="l">
              <a:spcBef>
                <a:spcPts val="0"/>
              </a:spcBef>
              <a:defRPr/>
            </a:pPr>
            <a:r>
              <a:rPr lang="en-GB" sz="1000" dirty="0">
                <a:latin typeface="+mn-lt"/>
              </a:rPr>
              <a:t>  </a:t>
            </a:r>
          </a:p>
          <a:p>
            <a:pPr algn="l">
              <a:spcBef>
                <a:spcPts val="0"/>
              </a:spcBef>
              <a:defRPr/>
            </a:pPr>
            <a:r>
              <a:rPr lang="en-GB" sz="2300" dirty="0">
                <a:latin typeface="+mn-lt"/>
              </a:rPr>
              <a:t>He got it from his father. I never knew his father and I never knew where he got the mountain from. Stole it as like or not, from sheep or from some people who were dafter than sheep. And on top of this mountain a colliery company had built its tip, its dump, the stuff that had to be got out from underground to let the elements that work there get at the coal. Oscar owned that tip as well. he owned the mountain and the huge cake of black refuse that the pit //people had tossed on it. </a:t>
            </a:r>
            <a:r>
              <a:rPr lang="en-GB" sz="2400" dirty="0">
                <a:latin typeface="Garamond" panose="02020404030301010803" pitchFamily="18" charset="0"/>
              </a:rPr>
              <a:t>(pp.6-7)</a:t>
            </a:r>
          </a:p>
          <a:p>
            <a:pPr algn="l">
              <a:defRPr/>
            </a:pPr>
            <a:endParaRPr lang="en-GB" sz="24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p:cNvSpPr>
            <a:spLocks noGrp="1" noRot="1" noChangeArrowheads="1"/>
          </p:cNvSpPr>
          <p:nvPr>
            <p:ph type="title" idx="4294967295"/>
          </p:nvPr>
        </p:nvSpPr>
        <p:spPr>
          <a:xfrm>
            <a:off x="0" y="131590"/>
            <a:ext cx="9144000" cy="9223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sz="3800" b="0" dirty="0">
                <a:effectLst/>
                <a:latin typeface="Garamond" pitchFamily="18" charset="0"/>
              </a:rPr>
              <a:t> </a:t>
            </a:r>
            <a:r>
              <a:rPr lang="en-GB" sz="3200" b="0" dirty="0">
                <a:solidFill>
                  <a:schemeClr val="accent1">
                    <a:lumMod val="60000"/>
                    <a:lumOff val="40000"/>
                  </a:schemeClr>
                </a:solidFill>
                <a:latin typeface="+mj-lt"/>
              </a:rPr>
              <a:t>hierarchical space: domination &amp; subordination; inside &amp; outside</a:t>
            </a:r>
            <a:endParaRPr lang="en-GB" altLang="en-US" sz="4000" b="0" dirty="0">
              <a:solidFill>
                <a:schemeClr val="accent1">
                  <a:lumMod val="60000"/>
                  <a:lumOff val="40000"/>
                </a:schemeClr>
              </a:solidFill>
              <a:effectLst/>
              <a:latin typeface="+mj-lt"/>
            </a:endParaRPr>
          </a:p>
        </p:txBody>
      </p:sp>
      <p:sp>
        <p:nvSpPr>
          <p:cNvPr id="9219" name="Rectangle 3"/>
          <p:cNvSpPr>
            <a:spLocks noGrp="1" noChangeArrowheads="1"/>
          </p:cNvSpPr>
          <p:nvPr>
            <p:ph type="body" idx="4294967295"/>
          </p:nvPr>
        </p:nvSpPr>
        <p:spPr>
          <a:xfrm>
            <a:off x="430213" y="1125538"/>
            <a:ext cx="7454900" cy="4895850"/>
          </a:xfrm>
          <a:noFill/>
        </p:spPr>
        <p:txBody>
          <a:bodyPr/>
          <a:lstStyle/>
          <a:p>
            <a:pPr>
              <a:lnSpc>
                <a:spcPct val="80000"/>
              </a:lnSpc>
              <a:buFont typeface="Wingdings" pitchFamily="2" charset="2"/>
              <a:buNone/>
            </a:pPr>
            <a:r>
              <a:rPr lang="en-GB" altLang="en-US" sz="2400" b="1">
                <a:effectLst/>
                <a:latin typeface="Garamond" pitchFamily="18" charset="0"/>
              </a:rPr>
              <a:t> </a:t>
            </a:r>
            <a:endParaRPr lang="en-GB" altLang="en-US" sz="2400">
              <a:effectLst/>
              <a:latin typeface="Garamond" pitchFamily="18" charset="0"/>
            </a:endParaRPr>
          </a:p>
        </p:txBody>
      </p:sp>
      <p:sp>
        <p:nvSpPr>
          <p:cNvPr id="9220" name="Rectangle 1"/>
          <p:cNvSpPr>
            <a:spLocks noChangeArrowheads="1"/>
          </p:cNvSpPr>
          <p:nvPr/>
        </p:nvSpPr>
        <p:spPr bwMode="auto">
          <a:xfrm>
            <a:off x="430213" y="1268760"/>
            <a:ext cx="8283574" cy="5416868"/>
          </a:xfrm>
          <a:prstGeom prst="rect">
            <a:avLst/>
          </a:prstGeom>
          <a:noFill/>
          <a:ln w="9525">
            <a:noFill/>
            <a:miter lim="800000"/>
            <a:headEnd/>
            <a:tailEnd/>
          </a:ln>
        </p:spPr>
        <p:txBody>
          <a:bodyPr wrap="square">
            <a:spAutoFit/>
          </a:bodyPr>
          <a:lstStyle/>
          <a:p>
            <a:r>
              <a:rPr lang="en-GB" altLang="en-US" sz="2300" dirty="0">
                <a:solidFill>
                  <a:schemeClr val="accent5">
                    <a:lumMod val="60000"/>
                    <a:lumOff val="40000"/>
                  </a:schemeClr>
                </a:solidFill>
                <a:latin typeface="Century Gothic" pitchFamily="34" charset="0"/>
              </a:rPr>
              <a:t>What is so powerful about Gwyn Thomas is the seeming isolation of his protagonist’s voice. It is stuck neither in nor out of the community, an enforced voyeur wanting to change things but unable to act. The writer, like both Ben and Lewis, is on the </a:t>
            </a:r>
            <a:r>
              <a:rPr lang="en-GB" altLang="en-US" sz="2300" dirty="0">
                <a:solidFill>
                  <a:schemeClr val="accent1">
                    <a:lumMod val="60000"/>
                    <a:lumOff val="40000"/>
                  </a:schemeClr>
                </a:solidFill>
                <a:latin typeface="Century Gothic" pitchFamily="34" charset="0"/>
              </a:rPr>
              <a:t>outside</a:t>
            </a:r>
            <a:r>
              <a:rPr lang="en-GB" altLang="en-US" sz="2300" dirty="0">
                <a:solidFill>
                  <a:schemeClr val="accent5">
                    <a:lumMod val="60000"/>
                    <a:lumOff val="40000"/>
                  </a:schemeClr>
                </a:solidFill>
                <a:latin typeface="Century Gothic" pitchFamily="34" charset="0"/>
              </a:rPr>
              <a:t> of this dreadful relationship always </a:t>
            </a:r>
            <a:r>
              <a:rPr lang="en-GB" altLang="en-US" sz="2300" dirty="0">
                <a:solidFill>
                  <a:schemeClr val="accent1">
                    <a:lumMod val="60000"/>
                    <a:lumOff val="40000"/>
                  </a:schemeClr>
                </a:solidFill>
                <a:latin typeface="Century Gothic" pitchFamily="34" charset="0"/>
              </a:rPr>
              <a:t>looking in. This suggests what Freud called the ‘primal scene</a:t>
            </a:r>
            <a:r>
              <a:rPr lang="en-GB" altLang="en-US" sz="2300" dirty="0">
                <a:solidFill>
                  <a:srgbClr val="FFFF00"/>
                </a:solidFill>
                <a:latin typeface="Century Gothic" pitchFamily="34" charset="0"/>
              </a:rPr>
              <a:t>’ </a:t>
            </a:r>
            <a:r>
              <a:rPr lang="en-GB" altLang="en-US" sz="2300" dirty="0">
                <a:solidFill>
                  <a:schemeClr val="accent5">
                    <a:lumMod val="60000"/>
                    <a:lumOff val="40000"/>
                  </a:schemeClr>
                </a:solidFill>
                <a:latin typeface="Century Gothic" pitchFamily="34" charset="0"/>
              </a:rPr>
              <a:t>– the child sees the father having sex with the mother, thinks it is a physical assault and recognises his/her powerlessness</a:t>
            </a:r>
          </a:p>
          <a:p>
            <a:endParaRPr lang="en-GB" altLang="en-US" sz="1400" dirty="0">
              <a:latin typeface="Century Gothic" pitchFamily="34" charset="0"/>
            </a:endParaRPr>
          </a:p>
          <a:p>
            <a:r>
              <a:rPr lang="en-GB" altLang="en-US" sz="2300" dirty="0">
                <a:solidFill>
                  <a:schemeClr val="accent1">
                    <a:lumMod val="60000"/>
                    <a:lumOff val="40000"/>
                  </a:schemeClr>
                </a:solidFill>
                <a:latin typeface="Century Gothic" pitchFamily="34" charset="0"/>
              </a:rPr>
              <a:t>Those below </a:t>
            </a:r>
            <a:r>
              <a:rPr lang="en-GB" altLang="en-US" sz="2300" dirty="0">
                <a:solidFill>
                  <a:schemeClr val="accent5">
                    <a:lumMod val="60000"/>
                    <a:lumOff val="40000"/>
                  </a:schemeClr>
                </a:solidFill>
                <a:latin typeface="Century Gothic" pitchFamily="34" charset="0"/>
              </a:rPr>
              <a:t>can't express anything ( re No Doubt's restricted vocabulary, inability to dream); </a:t>
            </a:r>
            <a:r>
              <a:rPr lang="en-GB" altLang="en-US" sz="2300" dirty="0">
                <a:solidFill>
                  <a:schemeClr val="accent1">
                    <a:lumMod val="60000"/>
                    <a:lumOff val="40000"/>
                  </a:schemeClr>
                </a:solidFill>
                <a:latin typeface="Century Gothic" pitchFamily="34" charset="0"/>
              </a:rPr>
              <a:t>those above </a:t>
            </a:r>
            <a:r>
              <a:rPr lang="en-GB" altLang="en-US" sz="2300" dirty="0">
                <a:solidFill>
                  <a:schemeClr val="accent5">
                    <a:lumMod val="60000"/>
                    <a:lumOff val="40000"/>
                  </a:schemeClr>
                </a:solidFill>
                <a:latin typeface="Century Gothic" pitchFamily="34" charset="0"/>
              </a:rPr>
              <a:t>have nothing to strive for and are constantly seeking new stimuli (killing people for example) all either can do is reinforce their given - and twisted -identities</a:t>
            </a:r>
            <a:r>
              <a:rPr lang="en-GB" altLang="en-US" sz="2400" dirty="0">
                <a:solidFill>
                  <a:schemeClr val="accent5">
                    <a:lumMod val="60000"/>
                    <a:lumOff val="40000"/>
                  </a:schemeClr>
                </a:solidFill>
                <a:latin typeface="Century Gothic" pitchFamily="34" charset="0"/>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251520" y="332656"/>
            <a:ext cx="8353425" cy="1128713"/>
          </a:xfrm>
        </p:spPr>
        <p:txBody>
          <a:bodyPr/>
          <a:lstStyle/>
          <a:p>
            <a:pPr>
              <a:defRPr/>
            </a:pPr>
            <a:r>
              <a:rPr lang="en-GB" sz="3200" b="0" dirty="0">
                <a:solidFill>
                  <a:schemeClr val="accent1">
                    <a:lumMod val="60000"/>
                    <a:lumOff val="40000"/>
                  </a:schemeClr>
                </a:solidFill>
                <a:effectLst/>
                <a:latin typeface="+mj-lt"/>
              </a:rPr>
              <a:t>the space of history in </a:t>
            </a:r>
            <a:br>
              <a:rPr lang="en-GB" sz="3200" b="0" dirty="0">
                <a:solidFill>
                  <a:schemeClr val="accent1">
                    <a:lumMod val="60000"/>
                    <a:lumOff val="40000"/>
                  </a:schemeClr>
                </a:solidFill>
                <a:effectLst/>
                <a:latin typeface="+mj-lt"/>
              </a:rPr>
            </a:br>
            <a:r>
              <a:rPr lang="en-GB" sz="3200" b="0" i="1" dirty="0">
                <a:solidFill>
                  <a:schemeClr val="accent1">
                    <a:lumMod val="60000"/>
                    <a:lumOff val="40000"/>
                  </a:schemeClr>
                </a:solidFill>
                <a:effectLst/>
                <a:latin typeface="+mj-lt"/>
              </a:rPr>
              <a:t>the dark philosophers </a:t>
            </a:r>
          </a:p>
        </p:txBody>
      </p:sp>
      <p:sp>
        <p:nvSpPr>
          <p:cNvPr id="3" name="Subtitle 2"/>
          <p:cNvSpPr>
            <a:spLocks noGrp="1"/>
          </p:cNvSpPr>
          <p:nvPr>
            <p:ph type="subTitle" sz="quarter" idx="1"/>
          </p:nvPr>
        </p:nvSpPr>
        <p:spPr>
          <a:xfrm>
            <a:off x="539750" y="1989138"/>
            <a:ext cx="8280400" cy="4392612"/>
          </a:xfrm>
        </p:spPr>
        <p:txBody>
          <a:bodyPr/>
          <a:lstStyle/>
          <a:p>
            <a:pPr algn="l">
              <a:defRPr/>
            </a:pPr>
            <a:r>
              <a:rPr lang="en-GB" sz="2300" kern="1200" dirty="0">
                <a:solidFill>
                  <a:schemeClr val="accent5">
                    <a:lumMod val="60000"/>
                    <a:lumOff val="40000"/>
                  </a:schemeClr>
                </a:solidFill>
                <a:effectLst/>
                <a:latin typeface="Century Gothic" pitchFamily="34" charset="0"/>
              </a:rPr>
              <a:t>Understanding how history is made has been a primary source of emancipatory insight and practical political consciousness, the great variable container for a critical interpretation of social life and practice. ... however, </a:t>
            </a:r>
            <a:r>
              <a:rPr lang="en-GB" sz="2400" kern="1200" dirty="0">
                <a:solidFill>
                  <a:schemeClr val="accent1">
                    <a:lumMod val="60000"/>
                    <a:lumOff val="40000"/>
                  </a:schemeClr>
                </a:solidFill>
                <a:effectLst/>
                <a:latin typeface="Century Gothic" pitchFamily="34" charset="0"/>
              </a:rPr>
              <a:t>it may be space more than time that hides consequences from us,</a:t>
            </a:r>
            <a:r>
              <a:rPr lang="en-GB" sz="2400" kern="1200" dirty="0">
                <a:solidFill>
                  <a:srgbClr val="FFFF00"/>
                </a:solidFill>
                <a:latin typeface="Century Gothic" pitchFamily="34" charset="0"/>
              </a:rPr>
              <a:t> </a:t>
            </a:r>
            <a:r>
              <a:rPr lang="en-GB" sz="2300" kern="1200" dirty="0">
                <a:solidFill>
                  <a:schemeClr val="accent5">
                    <a:lumMod val="60000"/>
                    <a:lumOff val="40000"/>
                  </a:schemeClr>
                </a:solidFill>
                <a:effectLst/>
                <a:latin typeface="Century Gothic" pitchFamily="34" charset="0"/>
              </a:rPr>
              <a:t>the ‘making of geography’ more than the ‘making of history’ that provides the most revealing tactical and theoretical world</a:t>
            </a:r>
          </a:p>
          <a:p>
            <a:pPr algn="l">
              <a:defRPr/>
            </a:pPr>
            <a:endParaRPr lang="en-GB" sz="1600" kern="1200" dirty="0">
              <a:solidFill>
                <a:schemeClr val="accent5">
                  <a:lumMod val="60000"/>
                  <a:lumOff val="40000"/>
                </a:schemeClr>
              </a:solidFill>
              <a:latin typeface="Century Gothic" pitchFamily="34" charset="0"/>
            </a:endParaRPr>
          </a:p>
          <a:p>
            <a:pPr algn="l">
              <a:defRPr/>
            </a:pPr>
            <a:r>
              <a:rPr lang="en-GB" sz="2400" kern="1200" dirty="0">
                <a:solidFill>
                  <a:schemeClr val="accent5">
                    <a:lumMod val="60000"/>
                    <a:lumOff val="40000"/>
                  </a:schemeClr>
                </a:solidFill>
                <a:latin typeface="Century Gothic" pitchFamily="34" charset="0"/>
              </a:rPr>
              <a:t>	</a:t>
            </a:r>
            <a:r>
              <a:rPr lang="en-GB" sz="2000" kern="1200" dirty="0">
                <a:solidFill>
                  <a:schemeClr val="accent5">
                    <a:lumMod val="60000"/>
                    <a:lumOff val="40000"/>
                  </a:schemeClr>
                </a:solidFill>
                <a:latin typeface="Century Gothic" pitchFamily="34" charset="0"/>
              </a:rPr>
              <a:t>Edward de </a:t>
            </a:r>
            <a:r>
              <a:rPr lang="en-GB" sz="2000" kern="1200" dirty="0" err="1">
                <a:solidFill>
                  <a:schemeClr val="accent5">
                    <a:lumMod val="60000"/>
                    <a:lumOff val="40000"/>
                  </a:schemeClr>
                </a:solidFill>
                <a:latin typeface="Century Gothic" pitchFamily="34" charset="0"/>
              </a:rPr>
              <a:t>Soja</a:t>
            </a:r>
            <a:r>
              <a:rPr lang="en-GB" sz="2000" kern="1200" dirty="0">
                <a:solidFill>
                  <a:schemeClr val="accent5">
                    <a:lumMod val="60000"/>
                    <a:lumOff val="40000"/>
                  </a:schemeClr>
                </a:solidFill>
                <a:latin typeface="Century Gothic" pitchFamily="34" charset="0"/>
              </a:rPr>
              <a:t>, </a:t>
            </a:r>
            <a:r>
              <a:rPr lang="en-GB" sz="2000" i="1" kern="1200" dirty="0">
                <a:solidFill>
                  <a:schemeClr val="accent5">
                    <a:lumMod val="60000"/>
                    <a:lumOff val="40000"/>
                  </a:schemeClr>
                </a:solidFill>
                <a:latin typeface="Century Gothic" pitchFamily="34" charset="0"/>
              </a:rPr>
              <a:t>Postmodern Geographies: the 	Reassertion of Space in Critical Social Theory, </a:t>
            </a:r>
            <a:r>
              <a:rPr lang="en-GB" sz="2000" kern="1200" dirty="0">
                <a:solidFill>
                  <a:schemeClr val="accent5">
                    <a:lumMod val="60000"/>
                    <a:lumOff val="40000"/>
                  </a:schemeClr>
                </a:solidFill>
                <a:latin typeface="Century Gothic" pitchFamily="34" charset="0"/>
              </a:rPr>
              <a:t>London: 	Verso, 1989.</a:t>
            </a:r>
          </a:p>
          <a:p>
            <a:pPr algn="l">
              <a:defRPr/>
            </a:pPr>
            <a:endParaRPr lang="en-GB" sz="2800" dirty="0">
              <a:latin typeface="+mn-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107950" y="115888"/>
            <a:ext cx="8780463" cy="684212"/>
          </a:xfrm>
        </p:spPr>
        <p:txBody>
          <a:bodyPr/>
          <a:lstStyle/>
          <a:p>
            <a:pPr>
              <a:defRPr/>
            </a:pPr>
            <a:r>
              <a:rPr lang="en-GB" sz="3200" b="0" dirty="0">
                <a:solidFill>
                  <a:schemeClr val="accent1">
                    <a:lumMod val="60000"/>
                    <a:lumOff val="40000"/>
                  </a:schemeClr>
                </a:solidFill>
                <a:effectLst/>
                <a:latin typeface="+mj-lt"/>
              </a:rPr>
              <a:t>CULTURAL LOGIC OF LATE CAPITALISM</a:t>
            </a:r>
            <a:endParaRPr lang="en-GB" sz="3200" b="0" dirty="0">
              <a:solidFill>
                <a:schemeClr val="accent1">
                  <a:lumMod val="60000"/>
                  <a:lumOff val="40000"/>
                </a:schemeClr>
              </a:solidFill>
              <a:latin typeface="+mj-lt"/>
            </a:endParaRPr>
          </a:p>
        </p:txBody>
      </p:sp>
      <p:sp>
        <p:nvSpPr>
          <p:cNvPr id="3" name="Subtitle 2"/>
          <p:cNvSpPr>
            <a:spLocks noGrp="1"/>
          </p:cNvSpPr>
          <p:nvPr>
            <p:ph type="subTitle" sz="quarter" idx="1"/>
          </p:nvPr>
        </p:nvSpPr>
        <p:spPr>
          <a:xfrm>
            <a:off x="395288" y="908050"/>
            <a:ext cx="8640762" cy="5689600"/>
          </a:xfrm>
        </p:spPr>
        <p:txBody>
          <a:bodyPr/>
          <a:lstStyle/>
          <a:p>
            <a:pPr algn="l">
              <a:defRPr/>
            </a:pPr>
            <a:r>
              <a:rPr lang="en-GB" sz="2100" kern="1200" dirty="0" err="1">
                <a:solidFill>
                  <a:schemeClr val="accent5">
                    <a:lumMod val="60000"/>
                    <a:lumOff val="40000"/>
                  </a:schemeClr>
                </a:solidFill>
                <a:effectLst/>
                <a:latin typeface="Century Gothic" pitchFamily="34" charset="0"/>
              </a:rPr>
              <a:t>Lacan</a:t>
            </a:r>
            <a:r>
              <a:rPr lang="en-GB" sz="2100" kern="1200" dirty="0">
                <a:solidFill>
                  <a:schemeClr val="accent5">
                    <a:lumMod val="60000"/>
                    <a:lumOff val="40000"/>
                  </a:schemeClr>
                </a:solidFill>
                <a:effectLst/>
                <a:latin typeface="Century Gothic" pitchFamily="34" charset="0"/>
              </a:rPr>
              <a:t> transcodes [Oedipal rivalry] into language by describing [it] in terms not so much of the biological individual who is your rival for the mother's attention but rather of what he calls the </a:t>
            </a:r>
            <a:r>
              <a:rPr lang="en-GB" sz="2100" i="1" kern="1200" dirty="0">
                <a:solidFill>
                  <a:schemeClr val="accent5">
                    <a:lumMod val="60000"/>
                    <a:lumOff val="40000"/>
                  </a:schemeClr>
                </a:solidFill>
                <a:effectLst/>
                <a:latin typeface="Century Gothic" pitchFamily="34" charset="0"/>
              </a:rPr>
              <a:t>Name-of-the-Father, </a:t>
            </a:r>
            <a:r>
              <a:rPr lang="en-GB" sz="2100" kern="1200" dirty="0">
                <a:solidFill>
                  <a:schemeClr val="accent5">
                    <a:lumMod val="60000"/>
                    <a:lumOff val="40000"/>
                  </a:schemeClr>
                </a:solidFill>
                <a:effectLst/>
                <a:latin typeface="Century Gothic" pitchFamily="34" charset="0"/>
              </a:rPr>
              <a:t>paternal authority now considered as a linguistic function. […] </a:t>
            </a:r>
            <a:r>
              <a:rPr lang="en-GB" sz="2100" kern="1200" dirty="0">
                <a:solidFill>
                  <a:schemeClr val="accent1">
                    <a:lumMod val="60000"/>
                    <a:lumOff val="40000"/>
                  </a:schemeClr>
                </a:solidFill>
                <a:effectLst/>
                <a:latin typeface="Century Gothic" pitchFamily="34" charset="0"/>
              </a:rPr>
              <a:t>When that relationship breaks down, when the links of the signifying chain snap, then we have schizophrenia </a:t>
            </a:r>
            <a:r>
              <a:rPr lang="en-GB" sz="2100" kern="1200" dirty="0">
                <a:solidFill>
                  <a:schemeClr val="accent1">
                    <a:lumMod val="60000"/>
                    <a:lumOff val="40000"/>
                  </a:schemeClr>
                </a:solidFill>
                <a:latin typeface="Century Gothic" pitchFamily="34" charset="0"/>
              </a:rPr>
              <a:t>in the form of a rubble of distinct and unrelated signifiers</a:t>
            </a:r>
            <a:r>
              <a:rPr lang="en-GB" sz="2100" kern="1200" dirty="0">
                <a:solidFill>
                  <a:srgbClr val="FFFF00"/>
                </a:solidFill>
                <a:latin typeface="Century Gothic" pitchFamily="34" charset="0"/>
              </a:rPr>
              <a:t>.</a:t>
            </a:r>
            <a:r>
              <a:rPr lang="en-GB" sz="2100" kern="1200" dirty="0">
                <a:solidFill>
                  <a:schemeClr val="accent5">
                    <a:lumMod val="60000"/>
                    <a:lumOff val="40000"/>
                  </a:schemeClr>
                </a:solidFill>
                <a:latin typeface="Century Gothic" pitchFamily="34" charset="0"/>
              </a:rPr>
              <a:t> […]</a:t>
            </a:r>
            <a:endParaRPr lang="en-GB" sz="2100" kern="1200" dirty="0">
              <a:solidFill>
                <a:schemeClr val="accent5">
                  <a:lumMod val="60000"/>
                  <a:lumOff val="40000"/>
                </a:schemeClr>
              </a:solidFill>
              <a:effectLst/>
              <a:latin typeface="Century Gothic" pitchFamily="34" charset="0"/>
            </a:endParaRPr>
          </a:p>
          <a:p>
            <a:pPr algn="l">
              <a:defRPr/>
            </a:pPr>
            <a:r>
              <a:rPr lang="en-GB" sz="2100" kern="1200" dirty="0">
                <a:solidFill>
                  <a:schemeClr val="accent5">
                    <a:lumMod val="60000"/>
                    <a:lumOff val="40000"/>
                  </a:schemeClr>
                </a:solidFill>
                <a:effectLst/>
                <a:latin typeface="Century Gothic" pitchFamily="34" charset="0"/>
              </a:rPr>
              <a:t>The connection between this kind of linguistic malfunction and the psyche of the schizophrenic may then be grasped by way of a twofold proposition: </a:t>
            </a:r>
            <a:r>
              <a:rPr lang="en-GB" sz="2100" kern="1200" dirty="0">
                <a:solidFill>
                  <a:schemeClr val="accent1">
                    <a:lumMod val="60000"/>
                    <a:lumOff val="40000"/>
                  </a:schemeClr>
                </a:solidFill>
                <a:effectLst/>
                <a:latin typeface="Century Gothic" pitchFamily="34" charset="0"/>
              </a:rPr>
              <a:t>first, </a:t>
            </a:r>
            <a:r>
              <a:rPr lang="en-GB" sz="2100" kern="1200" dirty="0">
                <a:solidFill>
                  <a:schemeClr val="accent5">
                    <a:lumMod val="60000"/>
                    <a:lumOff val="40000"/>
                  </a:schemeClr>
                </a:solidFill>
                <a:effectLst/>
                <a:latin typeface="Century Gothic" pitchFamily="34" charset="0"/>
              </a:rPr>
              <a:t>that personal identity is itself the effect of a certain temporal unification of past and future with one's present: and, </a:t>
            </a:r>
            <a:r>
              <a:rPr lang="en-GB" sz="2100" kern="1200" dirty="0">
                <a:solidFill>
                  <a:schemeClr val="accent1">
                    <a:lumMod val="60000"/>
                    <a:lumOff val="40000"/>
                  </a:schemeClr>
                </a:solidFill>
                <a:effectLst/>
                <a:latin typeface="Century Gothic" pitchFamily="34" charset="0"/>
              </a:rPr>
              <a:t>second, </a:t>
            </a:r>
            <a:r>
              <a:rPr lang="en-GB" sz="2100" kern="1200" dirty="0">
                <a:solidFill>
                  <a:schemeClr val="accent5">
                    <a:lumMod val="60000"/>
                    <a:lumOff val="40000"/>
                  </a:schemeClr>
                </a:solidFill>
                <a:effectLst/>
                <a:latin typeface="Century Gothic" pitchFamily="34" charset="0"/>
              </a:rPr>
              <a:t>that such active temporal unification is itself a function of language, or better still of the sentence, as it moves along its hermeneutic circle through time. </a:t>
            </a:r>
            <a:r>
              <a:rPr lang="en-GB" sz="2100" kern="1200" dirty="0">
                <a:solidFill>
                  <a:schemeClr val="accent1">
                    <a:lumMod val="60000"/>
                    <a:lumOff val="40000"/>
                  </a:schemeClr>
                </a:solidFill>
                <a:effectLst/>
                <a:latin typeface="Century Gothic" pitchFamily="34" charset="0"/>
              </a:rPr>
              <a:t>If we are unable to unify the past, present, and future of the sentence, then we are similarly unable to unify the past, present, and future of our own biographical experience or psychic life. </a:t>
            </a:r>
            <a:r>
              <a:rPr lang="en-GB" sz="2100" kern="1200" dirty="0">
                <a:solidFill>
                  <a:srgbClr val="FFFF00"/>
                </a:solidFill>
                <a:effectLst/>
                <a:latin typeface="Century Gothic" pitchFamily="34" charset="0"/>
              </a:rPr>
              <a:t> </a:t>
            </a:r>
            <a:r>
              <a:rPr lang="en-GB" sz="2100" kern="1200" dirty="0">
                <a:solidFill>
                  <a:schemeClr val="accent5">
                    <a:lumMod val="60000"/>
                    <a:lumOff val="40000"/>
                  </a:schemeClr>
                </a:solidFill>
                <a:effectLst/>
                <a:latin typeface="Century Gothic" pitchFamily="34" charset="0"/>
              </a:rPr>
              <a:t>(Jameson)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2"/>
          <p:cNvSpPr>
            <a:spLocks noGrp="1" noRot="1" noChangeArrowheads="1"/>
          </p:cNvSpPr>
          <p:nvPr>
            <p:ph type="title" idx="4294967295"/>
          </p:nvPr>
        </p:nvSpPr>
        <p:spPr>
          <a:xfrm>
            <a:off x="250825" y="188913"/>
            <a:ext cx="8435975" cy="8636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b="0" dirty="0">
                <a:effectLst/>
                <a:latin typeface="Garamond" pitchFamily="18" charset="0"/>
              </a:rPr>
              <a:t> </a:t>
            </a:r>
            <a:r>
              <a:rPr lang="en-GB" altLang="en-US" sz="3200" b="0" dirty="0">
                <a:solidFill>
                  <a:srgbClr val="FFFF00"/>
                </a:solidFill>
                <a:effectLst/>
                <a:latin typeface="+mj-lt"/>
              </a:rPr>
              <a:t> </a:t>
            </a:r>
            <a:r>
              <a:rPr lang="en-GB" altLang="en-US" sz="3600" b="0" dirty="0">
                <a:solidFill>
                  <a:schemeClr val="accent1">
                    <a:lumMod val="60000"/>
                    <a:lumOff val="40000"/>
                  </a:schemeClr>
                </a:solidFill>
                <a:effectLst/>
                <a:latin typeface="+mj-lt"/>
              </a:rPr>
              <a:t>feminising a colonised people </a:t>
            </a:r>
            <a:endParaRPr lang="en-GB" altLang="en-US" sz="3200" b="0" dirty="0">
              <a:solidFill>
                <a:schemeClr val="accent1">
                  <a:lumMod val="60000"/>
                  <a:lumOff val="40000"/>
                </a:schemeClr>
              </a:solidFill>
              <a:effectLst/>
              <a:latin typeface="+mj-lt"/>
            </a:endParaRPr>
          </a:p>
        </p:txBody>
      </p:sp>
      <p:sp>
        <p:nvSpPr>
          <p:cNvPr id="13315" name="Rectangle 3"/>
          <p:cNvSpPr>
            <a:spLocks noGrp="1" noChangeArrowheads="1"/>
          </p:cNvSpPr>
          <p:nvPr>
            <p:ph type="body" idx="4294967295"/>
          </p:nvPr>
        </p:nvSpPr>
        <p:spPr>
          <a:xfrm>
            <a:off x="274151" y="1056569"/>
            <a:ext cx="8712522" cy="56610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defRPr/>
            </a:pPr>
            <a:r>
              <a:rPr lang="en-GB" altLang="en-US" sz="2800" dirty="0">
                <a:effectLst/>
                <a:latin typeface="Garamond" pitchFamily="18" charset="0"/>
              </a:rPr>
              <a:t> </a:t>
            </a:r>
            <a:r>
              <a:rPr lang="en-GB" altLang="en-US" sz="2400" dirty="0">
                <a:effectLst/>
                <a:latin typeface="Garamond" pitchFamily="18" charset="0"/>
              </a:rPr>
              <a:t>	</a:t>
            </a:r>
            <a:r>
              <a:rPr lang="en-GB" sz="2300" kern="1200" dirty="0">
                <a:solidFill>
                  <a:schemeClr val="accent5">
                    <a:lumMod val="60000"/>
                    <a:lumOff val="40000"/>
                  </a:schemeClr>
                </a:solidFill>
                <a:effectLst/>
                <a:latin typeface="Century Gothic" pitchFamily="34" charset="0"/>
              </a:rPr>
              <a:t>Jim Hansen [considers this] ‘</a:t>
            </a:r>
            <a:r>
              <a:rPr lang="en-GB" sz="2300" kern="1200" dirty="0">
                <a:solidFill>
                  <a:schemeClr val="accent1">
                    <a:lumMod val="60000"/>
                    <a:lumOff val="40000"/>
                  </a:schemeClr>
                </a:solidFill>
                <a:effectLst/>
                <a:latin typeface="Century Gothic" pitchFamily="34" charset="0"/>
              </a:rPr>
              <a:t>a standard component of imperial and capitalist assimilation strategy</a:t>
            </a:r>
            <a:r>
              <a:rPr lang="en-GB" sz="2300" kern="1200" dirty="0">
                <a:solidFill>
                  <a:schemeClr val="accent5">
                    <a:lumMod val="60000"/>
                    <a:lumOff val="40000"/>
                  </a:schemeClr>
                </a:solidFill>
                <a:effectLst/>
                <a:latin typeface="Century Gothic" pitchFamily="34" charset="0"/>
              </a:rPr>
              <a:t>’* Whatever their gender, the Irish are </a:t>
            </a:r>
            <a:r>
              <a:rPr lang="en-GB" sz="2300" kern="1200" dirty="0">
                <a:solidFill>
                  <a:schemeClr val="accent1">
                    <a:lumMod val="60000"/>
                    <a:lumOff val="40000"/>
                  </a:schemeClr>
                </a:solidFill>
                <a:effectLst/>
                <a:latin typeface="Century Gothic" pitchFamily="34" charset="0"/>
              </a:rPr>
              <a:t>the less powerful and therefore female </a:t>
            </a:r>
            <a:r>
              <a:rPr lang="en-GB" sz="2300" kern="1200" dirty="0">
                <a:solidFill>
                  <a:schemeClr val="accent5">
                    <a:lumMod val="60000"/>
                    <a:lumOff val="40000"/>
                  </a:schemeClr>
                </a:solidFill>
                <a:effectLst/>
                <a:latin typeface="Century Gothic" pitchFamily="34" charset="0"/>
              </a:rPr>
              <a:t>partners in an unhappy act of union in which England in the dominant groom. In cartoons published in the Dublin periodicals in 1800, the Act of Union between England and Ireland ‘took on the character of a Gothic marriage,’ suggests Hansen; he argues that the Irish gothic genre as a whole sought to symbolize the destructive nature of that ‘marriage’ from the Irish, or female, point of view. Similar arguments </a:t>
            </a:r>
            <a:r>
              <a:rPr lang="en-GB" sz="2300" kern="1200" dirty="0">
                <a:solidFill>
                  <a:schemeClr val="accent5">
                    <a:lumMod val="60000"/>
                    <a:lumOff val="40000"/>
                  </a:schemeClr>
                </a:solidFill>
                <a:latin typeface="Century Gothic" pitchFamily="34" charset="0"/>
              </a:rPr>
              <a:t>can be made with regard to Welsh Gothic writing too. </a:t>
            </a:r>
          </a:p>
          <a:p>
            <a:pPr>
              <a:buNone/>
              <a:defRPr/>
            </a:pPr>
            <a:r>
              <a:rPr lang="en-GB" sz="2400" kern="1200" dirty="0">
                <a:solidFill>
                  <a:schemeClr val="accent5">
                    <a:lumMod val="60000"/>
                    <a:lumOff val="40000"/>
                  </a:schemeClr>
                </a:solidFill>
                <a:latin typeface="Century Gothic" pitchFamily="34" charset="0"/>
              </a:rPr>
              <a:t>	</a:t>
            </a:r>
            <a:r>
              <a:rPr lang="en-GB" sz="2000" kern="1200" dirty="0">
                <a:solidFill>
                  <a:schemeClr val="accent5">
                    <a:lumMod val="60000"/>
                    <a:lumOff val="40000"/>
                  </a:schemeClr>
                </a:solidFill>
                <a:latin typeface="Century Gothic" pitchFamily="34" charset="0"/>
              </a:rPr>
              <a:t>        </a:t>
            </a:r>
            <a:r>
              <a:rPr lang="en-GB" sz="1800" i="1" kern="1200" dirty="0">
                <a:solidFill>
                  <a:schemeClr val="accent5">
                    <a:lumMod val="60000"/>
                    <a:lumOff val="40000"/>
                  </a:schemeClr>
                </a:solidFill>
                <a:effectLst/>
                <a:latin typeface="Century Gothic" pitchFamily="34" charset="0"/>
              </a:rPr>
              <a:t>Welsh Gothic</a:t>
            </a:r>
            <a:r>
              <a:rPr lang="en-GB" sz="1800" kern="1200" dirty="0">
                <a:solidFill>
                  <a:schemeClr val="accent5">
                    <a:lumMod val="60000"/>
                    <a:lumOff val="40000"/>
                  </a:schemeClr>
                </a:solidFill>
                <a:effectLst/>
                <a:latin typeface="Century Gothic" pitchFamily="34" charset="0"/>
              </a:rPr>
              <a:t>  (ref * Hansen, </a:t>
            </a:r>
            <a:r>
              <a:rPr lang="en-GB" sz="1800" i="1" kern="1200" dirty="0">
                <a:solidFill>
                  <a:schemeClr val="accent5">
                    <a:lumMod val="60000"/>
                    <a:lumOff val="40000"/>
                  </a:schemeClr>
                </a:solidFill>
                <a:effectLst/>
                <a:latin typeface="Century Gothic" pitchFamily="34" charset="0"/>
              </a:rPr>
              <a:t>Terror and Irish Modernism: The 	Gothic Tradition from Burke to Beckett </a:t>
            </a:r>
            <a:r>
              <a:rPr lang="en-GB" sz="1800" kern="1200" dirty="0">
                <a:solidFill>
                  <a:schemeClr val="accent5">
                    <a:lumMod val="60000"/>
                    <a:lumOff val="40000"/>
                  </a:schemeClr>
                </a:solidFill>
                <a:effectLst/>
                <a:latin typeface="Century Gothic" pitchFamily="34" charset="0"/>
              </a:rPr>
              <a:t>2010)</a:t>
            </a:r>
          </a:p>
          <a:p>
            <a:pPr>
              <a:buFont typeface="Wingdings" pitchFamily="2" charset="2"/>
              <a:buNone/>
              <a:defRPr/>
            </a:pPr>
            <a:endParaRPr lang="en-GB" sz="2400" dirty="0">
              <a:effectLst/>
              <a:latin typeface="+mn-lt"/>
            </a:endParaRPr>
          </a:p>
          <a:p>
            <a:pPr>
              <a:buFont typeface="Wingdings" pitchFamily="2" charset="2"/>
              <a:buNone/>
              <a:defRPr/>
            </a:pPr>
            <a:endParaRPr lang="en-GB" altLang="en-US" sz="2800" dirty="0">
              <a:effectLst/>
              <a:latin typeface="Garamond"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p:cNvSpPr>
            <a:spLocks noGrp="1" noRot="1" noChangeArrowheads="1"/>
          </p:cNvSpPr>
          <p:nvPr>
            <p:ph type="title" idx="4294967295"/>
          </p:nvPr>
        </p:nvSpPr>
        <p:spPr>
          <a:xfrm>
            <a:off x="250825" y="260350"/>
            <a:ext cx="8642350" cy="129698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sz="3600" b="0" dirty="0">
                <a:solidFill>
                  <a:schemeClr val="accent1">
                    <a:lumMod val="60000"/>
                    <a:lumOff val="40000"/>
                  </a:schemeClr>
                </a:solidFill>
                <a:effectLst/>
                <a:latin typeface="+mj-lt"/>
              </a:rPr>
              <a:t>the ‘femininity’ of ‘the Celts':</a:t>
            </a:r>
            <a:endParaRPr lang="en-GB" altLang="en-US" sz="3600" b="0" dirty="0">
              <a:solidFill>
                <a:schemeClr val="accent1">
                  <a:lumMod val="60000"/>
                  <a:lumOff val="40000"/>
                </a:schemeClr>
              </a:solidFill>
              <a:effectLst/>
              <a:latin typeface="+mj-lt"/>
            </a:endParaRPr>
          </a:p>
        </p:txBody>
      </p:sp>
      <p:sp>
        <p:nvSpPr>
          <p:cNvPr id="12291" name="Rectangle 3"/>
          <p:cNvSpPr>
            <a:spLocks noGrp="1" noChangeArrowheads="1"/>
          </p:cNvSpPr>
          <p:nvPr>
            <p:ph type="body" idx="4294967295"/>
          </p:nvPr>
        </p:nvSpPr>
        <p:spPr>
          <a:xfrm>
            <a:off x="250825" y="1844675"/>
            <a:ext cx="8353425" cy="4710113"/>
          </a:xfrm>
          <a:noFill/>
        </p:spPr>
        <p:txBody>
          <a:bodyPr/>
          <a:lstStyle/>
          <a:p>
            <a:pPr>
              <a:lnSpc>
                <a:spcPct val="90000"/>
              </a:lnSpc>
              <a:buFont typeface="Wingdings" pitchFamily="2" charset="2"/>
              <a:buNone/>
            </a:pPr>
            <a:r>
              <a:rPr lang="en-US" altLang="en-US" sz="2400">
                <a:effectLst/>
                <a:latin typeface="Garamond" pitchFamily="18" charset="0"/>
              </a:rPr>
              <a:t>  </a:t>
            </a:r>
            <a:endParaRPr lang="en-GB" altLang="en-US" sz="2400">
              <a:effectLst/>
              <a:latin typeface="Garamond" pitchFamily="18" charset="0"/>
            </a:endParaRPr>
          </a:p>
        </p:txBody>
      </p:sp>
      <p:sp>
        <p:nvSpPr>
          <p:cNvPr id="12292" name="Rectangle 1"/>
          <p:cNvSpPr>
            <a:spLocks noChangeArrowheads="1"/>
          </p:cNvSpPr>
          <p:nvPr/>
        </p:nvSpPr>
        <p:spPr bwMode="auto">
          <a:xfrm>
            <a:off x="468313" y="1989138"/>
            <a:ext cx="8207375" cy="3139321"/>
          </a:xfrm>
          <a:prstGeom prst="rect">
            <a:avLst/>
          </a:prstGeom>
          <a:noFill/>
          <a:ln w="9525">
            <a:noFill/>
            <a:miter lim="800000"/>
            <a:headEnd/>
            <a:tailEnd/>
          </a:ln>
        </p:spPr>
        <p:txBody>
          <a:bodyPr>
            <a:spAutoFit/>
          </a:bodyPr>
          <a:lstStyle/>
          <a:p>
            <a:r>
              <a:rPr lang="en-GB" altLang="en-US" sz="2300" dirty="0">
                <a:solidFill>
                  <a:schemeClr val="accent5">
                    <a:lumMod val="60000"/>
                    <a:lumOff val="40000"/>
                  </a:schemeClr>
                </a:solidFill>
                <a:latin typeface="Century Gothic" pitchFamily="34" charset="0"/>
              </a:rPr>
              <a:t>no doubt the sensibility of the Celtic nature, its nervous exaltation, have something feminine in them, and the Celt is thus peculiarly disposed to feel the spell of the feminine idiosyncrasy; he has an affinity to it; he is not far from its secret.</a:t>
            </a:r>
          </a:p>
          <a:p>
            <a:r>
              <a:rPr lang="en-GB" altLang="en-US" sz="2200" dirty="0">
                <a:solidFill>
                  <a:schemeClr val="accent5">
                    <a:lumMod val="60000"/>
                    <a:lumOff val="40000"/>
                  </a:schemeClr>
                </a:solidFill>
                <a:latin typeface="Century Gothic" pitchFamily="34" charset="0"/>
              </a:rPr>
              <a:t>  </a:t>
            </a:r>
          </a:p>
          <a:p>
            <a:r>
              <a:rPr lang="en-GB" altLang="en-US" sz="2200" dirty="0">
                <a:solidFill>
                  <a:schemeClr val="accent5">
                    <a:lumMod val="60000"/>
                    <a:lumOff val="40000"/>
                  </a:schemeClr>
                </a:solidFill>
                <a:latin typeface="Century Gothic" pitchFamily="34" charset="0"/>
              </a:rPr>
              <a:t>	</a:t>
            </a:r>
            <a:r>
              <a:rPr lang="en-GB" altLang="en-US" dirty="0">
                <a:solidFill>
                  <a:schemeClr val="accent5">
                    <a:lumMod val="60000"/>
                    <a:lumOff val="40000"/>
                  </a:schemeClr>
                </a:solidFill>
                <a:latin typeface="Century Gothic" pitchFamily="34" charset="0"/>
              </a:rPr>
              <a:t>Matthew Arnold, ‘On the Study of Celtic Literature’ (1866), 	On the Study of Celtic Literature and On Translating Homer. 	London: Macmillan, 1893.</a:t>
            </a:r>
            <a:endParaRPr lang="en-GB" altLang="en-US" sz="2200" dirty="0">
              <a:solidFill>
                <a:schemeClr val="accent5">
                  <a:lumMod val="60000"/>
                  <a:lumOff val="40000"/>
                </a:schemeClr>
              </a:solidFill>
              <a:latin typeface="Century Gothic"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2"/>
          <p:cNvSpPr>
            <a:spLocks noGrp="1" noRot="1" noChangeArrowheads="1"/>
          </p:cNvSpPr>
          <p:nvPr>
            <p:ph type="title" idx="4294967295"/>
          </p:nvPr>
        </p:nvSpPr>
        <p:spPr>
          <a:xfrm>
            <a:off x="468313" y="333375"/>
            <a:ext cx="8229600" cy="9937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sz="3200" b="0" dirty="0">
                <a:solidFill>
                  <a:schemeClr val="accent1">
                    <a:lumMod val="60000"/>
                    <a:lumOff val="40000"/>
                  </a:schemeClr>
                </a:solidFill>
                <a:effectLst/>
                <a:latin typeface="+mj-lt"/>
              </a:rPr>
              <a:t>the absent father as an index of  powerlessness</a:t>
            </a:r>
            <a:endParaRPr lang="en-GB" altLang="en-US" b="0" dirty="0">
              <a:solidFill>
                <a:schemeClr val="accent1">
                  <a:lumMod val="60000"/>
                  <a:lumOff val="40000"/>
                </a:schemeClr>
              </a:solidFill>
              <a:effectLst/>
              <a:latin typeface="Garamond" pitchFamily="18" charset="0"/>
            </a:endParaRPr>
          </a:p>
        </p:txBody>
      </p:sp>
      <p:sp>
        <p:nvSpPr>
          <p:cNvPr id="14339" name="Rectangle 1"/>
          <p:cNvSpPr>
            <a:spLocks noChangeArrowheads="1"/>
          </p:cNvSpPr>
          <p:nvPr/>
        </p:nvSpPr>
        <p:spPr bwMode="auto">
          <a:xfrm>
            <a:off x="365522" y="1700808"/>
            <a:ext cx="8435182" cy="4708981"/>
          </a:xfrm>
          <a:prstGeom prst="rect">
            <a:avLst/>
          </a:prstGeom>
          <a:noFill/>
          <a:ln w="9525">
            <a:noFill/>
            <a:miter lim="800000"/>
            <a:headEnd/>
            <a:tailEnd/>
          </a:ln>
        </p:spPr>
        <p:txBody>
          <a:bodyPr wrap="square">
            <a:spAutoFit/>
          </a:bodyPr>
          <a:lstStyle/>
          <a:p>
            <a:r>
              <a:rPr lang="en-GB" altLang="en-US" sz="2300" dirty="0">
                <a:solidFill>
                  <a:schemeClr val="accent5">
                    <a:lumMod val="60000"/>
                    <a:lumOff val="40000"/>
                  </a:schemeClr>
                </a:solidFill>
                <a:latin typeface="Century Gothic" pitchFamily="34" charset="0"/>
              </a:rPr>
              <a:t>For Freud the family is both actually and symbolically the nurse and inhibitor of the individual voice; the paternal function is to introduce the wider public world to the child. More abstractly, for Lacan, following and developing Freud, the symbolic father (the name-of-the-father) provides access to the symbolic order of language and the law, that which is beyond the mother-child dyad. </a:t>
            </a:r>
            <a:r>
              <a:rPr lang="en-GB" altLang="en-US" sz="2300" dirty="0">
                <a:solidFill>
                  <a:schemeClr val="accent1">
                    <a:lumMod val="60000"/>
                    <a:lumOff val="40000"/>
                  </a:schemeClr>
                </a:solidFill>
                <a:latin typeface="Century Gothic" pitchFamily="34" charset="0"/>
              </a:rPr>
              <a:t>In wanting to develop their own stories or for others to hear those that already exist, [literary]  characters seek access to this symbolic order.</a:t>
            </a:r>
          </a:p>
          <a:p>
            <a:endParaRPr lang="en-GB" altLang="en-US" sz="1000" dirty="0">
              <a:latin typeface="Century Gothic" pitchFamily="34" charset="0"/>
            </a:endParaRPr>
          </a:p>
          <a:p>
            <a:r>
              <a:rPr lang="en-GB" altLang="en-US" sz="2400" dirty="0"/>
              <a:t>	</a:t>
            </a:r>
            <a:r>
              <a:rPr lang="en-GB" altLang="en-US" dirty="0">
                <a:solidFill>
                  <a:schemeClr val="accent5">
                    <a:lumMod val="60000"/>
                    <a:lumOff val="40000"/>
                  </a:schemeClr>
                </a:solidFill>
                <a:latin typeface="Century Gothic" pitchFamily="34" charset="0"/>
              </a:rPr>
              <a:t>Jeni Williams, 'Fantastic Fictions: Wales and Welsh Men in the 	Plays of Ed Thomas', in Lewis Davies ed., </a:t>
            </a:r>
            <a:r>
              <a:rPr lang="en-GB" altLang="en-US" i="1" dirty="0">
                <a:solidFill>
                  <a:schemeClr val="accent5">
                    <a:lumMod val="60000"/>
                    <a:lumOff val="40000"/>
                  </a:schemeClr>
                </a:solidFill>
                <a:latin typeface="Century Gothic" pitchFamily="34" charset="0"/>
              </a:rPr>
              <a:t>Ed Thomas: Selected 	Works, '95-'98,</a:t>
            </a:r>
            <a:r>
              <a:rPr lang="en-GB" altLang="en-US" dirty="0">
                <a:solidFill>
                  <a:schemeClr val="accent5">
                    <a:lumMod val="60000"/>
                    <a:lumOff val="40000"/>
                  </a:schemeClr>
                </a:solidFill>
                <a:latin typeface="Century Gothic" pitchFamily="34" charset="0"/>
              </a:rPr>
              <a:t> Cardigan: Parthian, 199 pp.409-454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84213" y="188913"/>
            <a:ext cx="7772400" cy="684212"/>
          </a:xfrm>
        </p:spPr>
        <p:txBody>
          <a:bodyPr/>
          <a:lstStyle/>
          <a:p>
            <a:pPr>
              <a:defRPr/>
            </a:pPr>
            <a:r>
              <a:rPr lang="en-GB" sz="3600" b="0" dirty="0">
                <a:solidFill>
                  <a:schemeClr val="accent1">
                    <a:lumMod val="60000"/>
                    <a:lumOff val="40000"/>
                  </a:schemeClr>
                </a:solidFill>
                <a:effectLst/>
                <a:latin typeface="+mj-lt"/>
              </a:rPr>
              <a:t>The ‘linguistically reduced’ </a:t>
            </a:r>
          </a:p>
        </p:txBody>
      </p:sp>
      <p:sp>
        <p:nvSpPr>
          <p:cNvPr id="3" name="Subtitle 2"/>
          <p:cNvSpPr>
            <a:spLocks noGrp="1"/>
          </p:cNvSpPr>
          <p:nvPr>
            <p:ph type="subTitle" sz="quarter" idx="1"/>
          </p:nvPr>
        </p:nvSpPr>
        <p:spPr>
          <a:xfrm>
            <a:off x="539750" y="1268413"/>
            <a:ext cx="8280400" cy="5113337"/>
          </a:xfrm>
        </p:spPr>
        <p:txBody>
          <a:bodyPr/>
          <a:lstStyle/>
          <a:p>
            <a:pPr algn="l">
              <a:defRPr/>
            </a:pPr>
            <a:r>
              <a:rPr lang="en-GB" sz="2300" kern="1200" dirty="0">
                <a:solidFill>
                  <a:schemeClr val="accent5">
                    <a:lumMod val="60000"/>
                    <a:lumOff val="40000"/>
                  </a:schemeClr>
                </a:solidFill>
                <a:effectLst/>
                <a:latin typeface="Century Gothic" pitchFamily="34" charset="0"/>
              </a:rPr>
              <a:t>The ‘element’s or ‘voters’ form a block. When they are individualised it is through a kind of </a:t>
            </a:r>
            <a:r>
              <a:rPr lang="en-GB" sz="2300" kern="1200" dirty="0" err="1">
                <a:solidFill>
                  <a:schemeClr val="accent5">
                    <a:lumMod val="60000"/>
                    <a:lumOff val="40000"/>
                  </a:schemeClr>
                </a:solidFill>
                <a:effectLst/>
                <a:latin typeface="Century Gothic" pitchFamily="34" charset="0"/>
              </a:rPr>
              <a:t>grotesquerie</a:t>
            </a:r>
            <a:r>
              <a:rPr lang="en-GB" sz="2300" kern="1200" dirty="0">
                <a:solidFill>
                  <a:schemeClr val="accent5">
                    <a:lumMod val="60000"/>
                    <a:lumOff val="40000"/>
                  </a:schemeClr>
                </a:solidFill>
                <a:effectLst/>
                <a:latin typeface="Century Gothic" pitchFamily="34" charset="0"/>
              </a:rPr>
              <a:t> – twisted by circumstances. Complex multi-layered language associated with rebellion (</a:t>
            </a:r>
            <a:r>
              <a:rPr lang="en-GB" sz="2300" kern="1200" dirty="0" err="1">
                <a:solidFill>
                  <a:schemeClr val="accent5">
                    <a:lumMod val="60000"/>
                    <a:lumOff val="40000"/>
                  </a:schemeClr>
                </a:solidFill>
                <a:effectLst/>
                <a:latin typeface="Century Gothic" pitchFamily="34" charset="0"/>
              </a:rPr>
              <a:t>eg</a:t>
            </a:r>
            <a:r>
              <a:rPr lang="en-GB" sz="2300" kern="1200" dirty="0">
                <a:solidFill>
                  <a:schemeClr val="accent5">
                    <a:lumMod val="60000"/>
                    <a:lumOff val="40000"/>
                  </a:schemeClr>
                </a:solidFill>
                <a:effectLst/>
                <a:latin typeface="Century Gothic" pitchFamily="34" charset="0"/>
              </a:rPr>
              <a:t> the linguistically reduced No Doubt):</a:t>
            </a:r>
          </a:p>
          <a:p>
            <a:pPr algn="l">
              <a:defRPr/>
            </a:pPr>
            <a:endParaRPr lang="en-GB" sz="2400" dirty="0">
              <a:latin typeface="+mn-lt"/>
            </a:endParaRPr>
          </a:p>
          <a:p>
            <a:pPr marL="457200" lvl="1" indent="0">
              <a:buNone/>
              <a:defRPr/>
            </a:pPr>
            <a:r>
              <a:rPr lang="en-GB" sz="2300" dirty="0">
                <a:effectLst/>
                <a:latin typeface="+mn-lt"/>
              </a:rPr>
              <a:t>In the Terraces many an element has been fined or put in jail for what is called free speech, so it is useful to keep your talk limited to such phrases as nobody can put two meanings on or put you in jail for, such a phrase as ‘No doubt’, for examples, which is quite harmless to governments and kings and bishops and so on. </a:t>
            </a:r>
            <a:r>
              <a:rPr lang="en-GB" sz="2300" dirty="0">
                <a:effectLst/>
                <a:latin typeface="Garamond" panose="02020404030301010803" pitchFamily="18" charset="0"/>
              </a:rPr>
              <a:t>(p.41)</a:t>
            </a:r>
          </a:p>
          <a:p>
            <a:pPr>
              <a:defRPr/>
            </a:pPr>
            <a:endParaRPr lang="en-GB" sz="2400" dirty="0">
              <a:latin typeface="+mn-lt"/>
            </a:endParaRPr>
          </a:p>
          <a:p>
            <a:pPr>
              <a:defRPr/>
            </a:pPr>
            <a:endParaRPr lang="en-GB" sz="24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Rot="1" noChangeArrowheads="1"/>
          </p:cNvSpPr>
          <p:nvPr>
            <p:ph type="title" idx="4294967295"/>
          </p:nvPr>
        </p:nvSpPr>
        <p:spPr>
          <a:xfrm>
            <a:off x="468313" y="404813"/>
            <a:ext cx="8229600" cy="7064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sz="3600" b="0" dirty="0">
                <a:solidFill>
                  <a:schemeClr val="accent1">
                    <a:lumMod val="60000"/>
                    <a:lumOff val="40000"/>
                  </a:schemeClr>
                </a:solidFill>
                <a:effectLst>
                  <a:outerShdw blurRad="38100" dist="38100" dir="2700000" algn="tl">
                    <a:srgbClr val="000000">
                      <a:alpha val="43137"/>
                    </a:srgbClr>
                  </a:outerShdw>
                </a:effectLst>
                <a:latin typeface="+mj-lt"/>
              </a:rPr>
              <a:t>the name-of-the-father</a:t>
            </a:r>
          </a:p>
        </p:txBody>
      </p:sp>
      <p:sp>
        <p:nvSpPr>
          <p:cNvPr id="16387" name="Rectangle 3"/>
          <p:cNvSpPr>
            <a:spLocks noGrp="1" noChangeArrowheads="1"/>
          </p:cNvSpPr>
          <p:nvPr>
            <p:ph type="body" idx="4294967295"/>
          </p:nvPr>
        </p:nvSpPr>
        <p:spPr>
          <a:xfrm>
            <a:off x="179388" y="1484313"/>
            <a:ext cx="8640762" cy="5040312"/>
          </a:xfrm>
          <a:noFill/>
        </p:spPr>
        <p:txBody>
          <a:bodyPr/>
          <a:lstStyle/>
          <a:p>
            <a:pPr>
              <a:lnSpc>
                <a:spcPct val="90000"/>
              </a:lnSpc>
              <a:buFont typeface="Wingdings" pitchFamily="2" charset="2"/>
              <a:buNone/>
            </a:pPr>
            <a:r>
              <a:rPr lang="en-US" altLang="en-US">
                <a:effectLst/>
                <a:latin typeface="Garamond" pitchFamily="18" charset="0"/>
              </a:rPr>
              <a:t>	</a:t>
            </a:r>
            <a:endParaRPr lang="en-US" altLang="en-US" sz="2400">
              <a:effectLst/>
              <a:latin typeface="Garamond" pitchFamily="18" charset="0"/>
            </a:endParaRPr>
          </a:p>
        </p:txBody>
      </p:sp>
      <p:sp>
        <p:nvSpPr>
          <p:cNvPr id="16388" name="Rectangle 1"/>
          <p:cNvSpPr>
            <a:spLocks noChangeArrowheads="1"/>
          </p:cNvSpPr>
          <p:nvPr/>
        </p:nvSpPr>
        <p:spPr bwMode="auto">
          <a:xfrm>
            <a:off x="250825" y="1143000"/>
            <a:ext cx="8713788" cy="739775"/>
          </a:xfrm>
          <a:prstGeom prst="rect">
            <a:avLst/>
          </a:prstGeom>
          <a:noFill/>
          <a:ln w="9525">
            <a:noFill/>
            <a:miter lim="800000"/>
            <a:headEnd/>
            <a:tailEnd/>
          </a:ln>
        </p:spPr>
        <p:txBody>
          <a:bodyPr>
            <a:spAutoFit/>
          </a:bodyPr>
          <a:lstStyle/>
          <a:p>
            <a:endParaRPr lang="en-GB" altLang="en-US" sz="2400">
              <a:latin typeface="Century Gothic" pitchFamily="34" charset="0"/>
            </a:endParaRPr>
          </a:p>
          <a:p>
            <a:endParaRPr lang="en-GB" altLang="en-US">
              <a:latin typeface="Century Gothic" pitchFamily="34" charset="0"/>
            </a:endParaRPr>
          </a:p>
        </p:txBody>
      </p:sp>
      <p:sp>
        <p:nvSpPr>
          <p:cNvPr id="16389" name="Rectangle 2"/>
          <p:cNvSpPr>
            <a:spLocks noChangeArrowheads="1"/>
          </p:cNvSpPr>
          <p:nvPr/>
        </p:nvSpPr>
        <p:spPr bwMode="auto">
          <a:xfrm>
            <a:off x="395288" y="1412875"/>
            <a:ext cx="8048625" cy="4339650"/>
          </a:xfrm>
          <a:prstGeom prst="rect">
            <a:avLst/>
          </a:prstGeom>
          <a:noFill/>
          <a:ln w="9525">
            <a:noFill/>
            <a:miter lim="800000"/>
            <a:headEnd/>
            <a:tailEnd/>
          </a:ln>
        </p:spPr>
        <p:txBody>
          <a:bodyPr>
            <a:spAutoFit/>
          </a:bodyPr>
          <a:lstStyle/>
          <a:p>
            <a:r>
              <a:rPr lang="en-GB" altLang="en-US" sz="2300" dirty="0">
                <a:solidFill>
                  <a:schemeClr val="accent5">
                    <a:lumMod val="60000"/>
                    <a:lumOff val="40000"/>
                  </a:schemeClr>
                </a:solidFill>
                <a:latin typeface="Century Gothic" pitchFamily="34" charset="0"/>
              </a:rPr>
              <a:t>It is the name-of-the-father that we must recognise as the support of the symbolic function, which, from the dawn of history has identified his person with the figure of the law. </a:t>
            </a:r>
          </a:p>
          <a:p>
            <a:r>
              <a:rPr lang="fr-FR" altLang="en-US" sz="2300" dirty="0">
                <a:solidFill>
                  <a:schemeClr val="accent5">
                    <a:lumMod val="60000"/>
                    <a:lumOff val="40000"/>
                  </a:schemeClr>
                </a:solidFill>
                <a:latin typeface="Century Gothic" pitchFamily="34" charset="0"/>
              </a:rPr>
              <a:t>	</a:t>
            </a:r>
            <a:r>
              <a:rPr lang="fr-FR" altLang="en-US" sz="2000" dirty="0">
                <a:solidFill>
                  <a:schemeClr val="accent5">
                    <a:lumMod val="60000"/>
                    <a:lumOff val="40000"/>
                  </a:schemeClr>
                </a:solidFill>
                <a:latin typeface="Century Gothic" pitchFamily="34" charset="0"/>
              </a:rPr>
              <a:t>Jacques Lacan, </a:t>
            </a:r>
            <a:r>
              <a:rPr lang="fr-FR" altLang="en-US" sz="2000" i="1" dirty="0">
                <a:solidFill>
                  <a:schemeClr val="accent5">
                    <a:lumMod val="60000"/>
                    <a:lumOff val="40000"/>
                  </a:schemeClr>
                </a:solidFill>
                <a:latin typeface="Century Gothic" pitchFamily="34" charset="0"/>
              </a:rPr>
              <a:t>Écrits. A </a:t>
            </a:r>
            <a:r>
              <a:rPr lang="fr-FR" altLang="en-US" sz="2000" i="1" dirty="0" err="1">
                <a:solidFill>
                  <a:schemeClr val="accent5">
                    <a:lumMod val="60000"/>
                    <a:lumOff val="40000"/>
                  </a:schemeClr>
                </a:solidFill>
                <a:latin typeface="Century Gothic" pitchFamily="34" charset="0"/>
              </a:rPr>
              <a:t>Selection</a:t>
            </a:r>
            <a:r>
              <a:rPr lang="fr-FR" altLang="en-US" sz="2000" dirty="0">
                <a:solidFill>
                  <a:schemeClr val="accent5">
                    <a:lumMod val="60000"/>
                    <a:lumOff val="40000"/>
                  </a:schemeClr>
                </a:solidFill>
                <a:latin typeface="Century Gothic" pitchFamily="34" charset="0"/>
              </a:rPr>
              <a:t>, (London: </a:t>
            </a:r>
            <a:r>
              <a:rPr lang="fr-FR" altLang="en-US" sz="2000" dirty="0" err="1">
                <a:solidFill>
                  <a:schemeClr val="accent5">
                    <a:lumMod val="60000"/>
                    <a:lumOff val="40000"/>
                  </a:schemeClr>
                </a:solidFill>
                <a:latin typeface="Century Gothic" pitchFamily="34" charset="0"/>
              </a:rPr>
              <a:t>Tavistock</a:t>
            </a:r>
            <a:r>
              <a:rPr lang="fr-FR" altLang="en-US" sz="2000" dirty="0">
                <a:solidFill>
                  <a:schemeClr val="accent5">
                    <a:lumMod val="60000"/>
                    <a:lumOff val="40000"/>
                  </a:schemeClr>
                </a:solidFill>
                <a:latin typeface="Century Gothic" pitchFamily="34" charset="0"/>
              </a:rPr>
              <a:t>, 	1977), p.67.</a:t>
            </a:r>
            <a:endParaRPr lang="en-GB" altLang="en-US" sz="2000" dirty="0">
              <a:solidFill>
                <a:schemeClr val="accent5">
                  <a:lumMod val="60000"/>
                  <a:lumOff val="40000"/>
                </a:schemeClr>
              </a:solidFill>
              <a:latin typeface="Century Gothic" pitchFamily="34" charset="0"/>
            </a:endParaRPr>
          </a:p>
          <a:p>
            <a:endParaRPr lang="en-GB" altLang="en-US" sz="2300" dirty="0">
              <a:solidFill>
                <a:schemeClr val="accent5">
                  <a:lumMod val="60000"/>
                  <a:lumOff val="40000"/>
                </a:schemeClr>
              </a:solidFill>
              <a:latin typeface="Century Gothic" pitchFamily="34" charset="0"/>
            </a:endParaRPr>
          </a:p>
          <a:p>
            <a:r>
              <a:rPr lang="en-GB" altLang="en-US" sz="2300" dirty="0">
                <a:solidFill>
                  <a:schemeClr val="accent5">
                    <a:lumMod val="60000"/>
                    <a:lumOff val="40000"/>
                  </a:schemeClr>
                </a:solidFill>
                <a:latin typeface="Century Gothic" pitchFamily="34" charset="0"/>
              </a:rPr>
              <a:t>The symbolic father is the (ideal) embodiment of paternal authority, the locus from which patriarchal law and language come. </a:t>
            </a:r>
          </a:p>
          <a:p>
            <a:r>
              <a:rPr lang="en-GB" altLang="en-US" sz="2300" dirty="0">
                <a:solidFill>
                  <a:schemeClr val="accent5">
                    <a:lumMod val="60000"/>
                    <a:lumOff val="40000"/>
                  </a:schemeClr>
                </a:solidFill>
                <a:latin typeface="Century Gothic" pitchFamily="34" charset="0"/>
              </a:rPr>
              <a:t>	</a:t>
            </a:r>
            <a:r>
              <a:rPr lang="en-GB" altLang="en-US" sz="2000" dirty="0">
                <a:solidFill>
                  <a:schemeClr val="accent5">
                    <a:lumMod val="60000"/>
                    <a:lumOff val="40000"/>
                  </a:schemeClr>
                </a:solidFill>
                <a:latin typeface="Century Gothic" pitchFamily="34" charset="0"/>
              </a:rPr>
              <a:t>Elisabeth Grosz, </a:t>
            </a:r>
            <a:r>
              <a:rPr lang="en-GB" altLang="en-US" sz="2000" i="1" dirty="0">
                <a:solidFill>
                  <a:schemeClr val="accent5">
                    <a:lumMod val="60000"/>
                    <a:lumOff val="40000"/>
                  </a:schemeClr>
                </a:solidFill>
                <a:latin typeface="Century Gothic" pitchFamily="34" charset="0"/>
              </a:rPr>
              <a:t>Jacques Lacan: A Feminist Introduction</a:t>
            </a:r>
            <a:r>
              <a:rPr lang="en-GB" altLang="en-US" sz="2000" dirty="0">
                <a:solidFill>
                  <a:schemeClr val="accent5">
                    <a:lumMod val="60000"/>
                    <a:lumOff val="40000"/>
                  </a:schemeClr>
                </a:solidFill>
                <a:latin typeface="Century Gothic" pitchFamily="34" charset="0"/>
              </a:rPr>
              <a:t>, 	(London: Routledge, 1990) p.72.</a:t>
            </a:r>
            <a:endParaRPr lang="en-GB" altLang="en-US" sz="2300" dirty="0">
              <a:solidFill>
                <a:schemeClr val="accent5">
                  <a:lumMod val="60000"/>
                  <a:lumOff val="40000"/>
                </a:schemeClr>
              </a:solidFill>
              <a:latin typeface="Century Gothic"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9">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38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2"/>
          <p:cNvSpPr>
            <a:spLocks noGrp="1" noRot="1" noChangeArrowheads="1"/>
          </p:cNvSpPr>
          <p:nvPr>
            <p:ph type="title" idx="4294967295"/>
          </p:nvPr>
        </p:nvSpPr>
        <p:spPr>
          <a:xfrm>
            <a:off x="179388" y="274638"/>
            <a:ext cx="8785225" cy="70609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sz="4000" b="0" dirty="0">
                <a:solidFill>
                  <a:srgbClr val="FFFF00"/>
                </a:solidFill>
                <a:effectLst/>
                <a:latin typeface="+mj-lt"/>
              </a:rPr>
              <a:t> </a:t>
            </a:r>
            <a:r>
              <a:rPr lang="en-GB" altLang="en-US" sz="3600" b="0" dirty="0">
                <a:solidFill>
                  <a:schemeClr val="accent1">
                    <a:lumMod val="60000"/>
                    <a:lumOff val="40000"/>
                  </a:schemeClr>
                </a:solidFill>
                <a:effectLst/>
                <a:latin typeface="+mj-lt"/>
              </a:rPr>
              <a:t>masculinity &amp; industrial fiction</a:t>
            </a:r>
            <a:endParaRPr lang="en-GB" altLang="en-US" sz="3600" dirty="0">
              <a:solidFill>
                <a:schemeClr val="accent1">
                  <a:lumMod val="60000"/>
                  <a:lumOff val="40000"/>
                </a:schemeClr>
              </a:solidFill>
              <a:effectLst/>
              <a:latin typeface="+mj-lt"/>
            </a:endParaRPr>
          </a:p>
        </p:txBody>
      </p:sp>
      <p:sp>
        <p:nvSpPr>
          <p:cNvPr id="17411" name="Rectangle 1"/>
          <p:cNvSpPr>
            <a:spLocks noChangeArrowheads="1"/>
          </p:cNvSpPr>
          <p:nvPr/>
        </p:nvSpPr>
        <p:spPr bwMode="auto">
          <a:xfrm>
            <a:off x="179388" y="1197272"/>
            <a:ext cx="8576222" cy="5386090"/>
          </a:xfrm>
          <a:prstGeom prst="rect">
            <a:avLst/>
          </a:prstGeom>
          <a:noFill/>
          <a:ln w="9525">
            <a:noFill/>
            <a:miter lim="800000"/>
            <a:headEnd/>
            <a:tailEnd/>
          </a:ln>
        </p:spPr>
        <p:txBody>
          <a:bodyPr wrap="square">
            <a:spAutoFit/>
          </a:bodyPr>
          <a:lstStyle/>
          <a:p>
            <a:r>
              <a:rPr lang="en-GB" altLang="en-US" sz="2300" dirty="0">
                <a:solidFill>
                  <a:schemeClr val="accent5">
                    <a:lumMod val="60000"/>
                    <a:lumOff val="40000"/>
                  </a:schemeClr>
                </a:solidFill>
                <a:latin typeface="Century Gothic" pitchFamily="34" charset="0"/>
              </a:rPr>
              <a:t>Jane Aaron usefully summarises the ‘traditional view of what Welsh fiction had to offer’ in the introduction to her collection of Welsh women’s short stories: </a:t>
            </a:r>
          </a:p>
          <a:p>
            <a:endParaRPr lang="en-GB" altLang="en-US" sz="1400" dirty="0">
              <a:solidFill>
                <a:schemeClr val="accent5">
                  <a:lumMod val="60000"/>
                  <a:lumOff val="40000"/>
                </a:schemeClr>
              </a:solidFill>
              <a:latin typeface="Century Gothic" pitchFamily="34" charset="0"/>
            </a:endParaRPr>
          </a:p>
          <a:p>
            <a:pPr lvl="1"/>
            <a:r>
              <a:rPr lang="en-GB" altLang="en-US" sz="2300" dirty="0">
                <a:solidFill>
                  <a:schemeClr val="accent5">
                    <a:lumMod val="60000"/>
                    <a:lumOff val="40000"/>
                  </a:schemeClr>
                </a:solidFill>
                <a:latin typeface="Century Gothic" pitchFamily="34" charset="0"/>
              </a:rPr>
              <a:t>During the 1920s and 1930s, the English-speaking voice of Wales became identified with  that of the worker in the coal mines and the iron and steel industries of south Wales. Welsh novelists and short story writers characteristically wrote of and for the human communities from which they sprung, expressing and identifying with the struggles of the working class during years of economic depression and industrial strife</a:t>
            </a:r>
          </a:p>
          <a:p>
            <a:endParaRPr lang="en-GB" altLang="en-US" sz="1200" dirty="0">
              <a:solidFill>
                <a:schemeClr val="accent5">
                  <a:lumMod val="60000"/>
                  <a:lumOff val="40000"/>
                </a:schemeClr>
              </a:solidFill>
              <a:latin typeface="Century Gothic" pitchFamily="34" charset="0"/>
            </a:endParaRPr>
          </a:p>
          <a:p>
            <a:r>
              <a:rPr lang="en-GB" altLang="en-US" sz="2300" dirty="0">
                <a:solidFill>
                  <a:schemeClr val="accent5">
                    <a:lumMod val="60000"/>
                    <a:lumOff val="40000"/>
                  </a:schemeClr>
                </a:solidFill>
                <a:latin typeface="Century Gothic" pitchFamily="34" charset="0"/>
              </a:rPr>
              <a:t>	</a:t>
            </a:r>
            <a:r>
              <a:rPr lang="en-GB" altLang="en-US" sz="1900" dirty="0">
                <a:solidFill>
                  <a:schemeClr val="accent5">
                    <a:lumMod val="60000"/>
                    <a:lumOff val="40000"/>
                  </a:schemeClr>
                </a:solidFill>
                <a:latin typeface="Century Gothic" pitchFamily="34" charset="0"/>
              </a:rPr>
              <a:t>Jane Aaron (ed.), Introduction, </a:t>
            </a:r>
            <a:r>
              <a:rPr lang="en-GB" altLang="en-US" sz="1900" i="1" dirty="0">
                <a:solidFill>
                  <a:schemeClr val="accent5">
                    <a:lumMod val="60000"/>
                    <a:lumOff val="40000"/>
                  </a:schemeClr>
                </a:solidFill>
                <a:latin typeface="Century Gothic" pitchFamily="34" charset="0"/>
              </a:rPr>
              <a:t>A View across the Valley: Short 	stories by women from Wales, c.1850-1950</a:t>
            </a:r>
            <a:r>
              <a:rPr lang="en-GB" altLang="en-US" sz="1900" dirty="0">
                <a:solidFill>
                  <a:schemeClr val="accent5">
                    <a:lumMod val="60000"/>
                    <a:lumOff val="40000"/>
                  </a:schemeClr>
                </a:solidFill>
                <a:latin typeface="Century Gothic" pitchFamily="34" charset="0"/>
              </a:rPr>
              <a:t>, (</a:t>
            </a:r>
            <a:r>
              <a:rPr lang="en-GB" altLang="en-US" sz="1900" dirty="0" err="1">
                <a:solidFill>
                  <a:schemeClr val="accent5">
                    <a:lumMod val="60000"/>
                    <a:lumOff val="40000"/>
                  </a:schemeClr>
                </a:solidFill>
                <a:latin typeface="Century Gothic" pitchFamily="34" charset="0"/>
              </a:rPr>
              <a:t>Dinas</a:t>
            </a:r>
            <a:r>
              <a:rPr lang="en-GB" altLang="en-US" sz="1900" dirty="0">
                <a:solidFill>
                  <a:schemeClr val="accent5">
                    <a:lumMod val="60000"/>
                    <a:lumOff val="40000"/>
                  </a:schemeClr>
                </a:solidFill>
                <a:latin typeface="Century Gothic" pitchFamily="34" charset="0"/>
              </a:rPr>
              <a:t> Powys: </a:t>
            </a:r>
            <a:r>
              <a:rPr lang="en-GB" altLang="en-US" sz="1900" dirty="0" err="1">
                <a:solidFill>
                  <a:schemeClr val="accent5">
                    <a:lumMod val="60000"/>
                    <a:lumOff val="40000"/>
                  </a:schemeClr>
                </a:solidFill>
                <a:latin typeface="Century Gothic" pitchFamily="34" charset="0"/>
              </a:rPr>
              <a:t>Honno</a:t>
            </a:r>
            <a:r>
              <a:rPr lang="en-GB" altLang="en-US" sz="1900" dirty="0">
                <a:solidFill>
                  <a:schemeClr val="accent5">
                    <a:lumMod val="60000"/>
                    <a:lumOff val="40000"/>
                  </a:schemeClr>
                </a:solidFill>
                <a:latin typeface="Century Gothic" pitchFamily="34" charset="0"/>
              </a:rPr>
              <a:t> 	Classics, 1999), </a:t>
            </a:r>
            <a:r>
              <a:rPr lang="en-GB" altLang="en-US" sz="1900" dirty="0" err="1">
                <a:solidFill>
                  <a:schemeClr val="accent5">
                    <a:lumMod val="60000"/>
                    <a:lumOff val="40000"/>
                  </a:schemeClr>
                </a:solidFill>
                <a:latin typeface="Century Gothic" pitchFamily="34" charset="0"/>
              </a:rPr>
              <a:t>p.x</a:t>
            </a:r>
            <a:r>
              <a:rPr lang="en-GB" altLang="en-US" dirty="0">
                <a:solidFill>
                  <a:schemeClr val="accent5">
                    <a:lumMod val="60000"/>
                    <a:lumOff val="40000"/>
                  </a:schemeClr>
                </a:solidFill>
                <a:latin typeface="Century Gothic" pitchFamily="34" charset="0"/>
              </a:rPr>
              <a:t>.</a:t>
            </a:r>
            <a:endParaRPr lang="en-GB" altLang="en-US" sz="2300" dirty="0">
              <a:solidFill>
                <a:schemeClr val="accent5">
                  <a:lumMod val="60000"/>
                  <a:lumOff val="40000"/>
                </a:schemeClr>
              </a:solidFill>
              <a:latin typeface="Century Gothic"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2"/>
          <p:cNvSpPr>
            <a:spLocks noGrp="1" noRot="1" noChangeArrowheads="1"/>
          </p:cNvSpPr>
          <p:nvPr>
            <p:ph type="title" idx="4294967295"/>
          </p:nvPr>
        </p:nvSpPr>
        <p:spPr>
          <a:xfrm>
            <a:off x="457200" y="274638"/>
            <a:ext cx="8147050" cy="9223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sz="3200" b="0" dirty="0">
                <a:solidFill>
                  <a:schemeClr val="accent1">
                    <a:lumMod val="60000"/>
                    <a:lumOff val="40000"/>
                  </a:schemeClr>
                </a:solidFill>
                <a:effectLst/>
                <a:latin typeface="+mj-lt"/>
              </a:rPr>
              <a:t>denying the emasculating effect of poverty and exclusion</a:t>
            </a:r>
          </a:p>
        </p:txBody>
      </p:sp>
      <p:sp>
        <p:nvSpPr>
          <p:cNvPr id="18435" name="Rectangle 3"/>
          <p:cNvSpPr>
            <a:spLocks noGrp="1" noChangeArrowheads="1"/>
          </p:cNvSpPr>
          <p:nvPr>
            <p:ph type="body" idx="4294967295"/>
          </p:nvPr>
        </p:nvSpPr>
        <p:spPr>
          <a:xfrm>
            <a:off x="179388" y="1341438"/>
            <a:ext cx="8675687" cy="5284787"/>
          </a:xfrm>
          <a:noFill/>
        </p:spPr>
        <p:txBody>
          <a:bodyPr/>
          <a:lstStyle/>
          <a:p>
            <a:pPr>
              <a:buFont typeface="Wingdings" pitchFamily="2" charset="2"/>
              <a:buNone/>
            </a:pPr>
            <a:endParaRPr lang="en-GB" altLang="en-US" sz="2400">
              <a:effectLst/>
              <a:latin typeface="Garamond" pitchFamily="18" charset="0"/>
            </a:endParaRPr>
          </a:p>
          <a:p>
            <a:pPr>
              <a:buFont typeface="Wingdings" pitchFamily="2" charset="2"/>
              <a:buNone/>
            </a:pPr>
            <a:r>
              <a:rPr lang="en-GB" altLang="en-US" sz="1400">
                <a:effectLst/>
                <a:latin typeface="Garamond" pitchFamily="18" charset="0"/>
              </a:rPr>
              <a:t>				</a:t>
            </a:r>
          </a:p>
        </p:txBody>
      </p:sp>
      <p:sp>
        <p:nvSpPr>
          <p:cNvPr id="18436" name="Rectangle 1"/>
          <p:cNvSpPr>
            <a:spLocks noChangeArrowheads="1"/>
          </p:cNvSpPr>
          <p:nvPr/>
        </p:nvSpPr>
        <p:spPr bwMode="auto">
          <a:xfrm>
            <a:off x="395288" y="1301750"/>
            <a:ext cx="8421687" cy="5262979"/>
          </a:xfrm>
          <a:prstGeom prst="rect">
            <a:avLst/>
          </a:prstGeom>
          <a:noFill/>
          <a:ln w="9525">
            <a:noFill/>
            <a:miter lim="800000"/>
            <a:headEnd/>
            <a:tailEnd/>
          </a:ln>
        </p:spPr>
        <p:txBody>
          <a:bodyPr>
            <a:spAutoFit/>
          </a:bodyPr>
          <a:lstStyle/>
          <a:p>
            <a:r>
              <a:rPr lang="en-GB" altLang="en-US" sz="2300" dirty="0">
                <a:solidFill>
                  <a:schemeClr val="accent5">
                    <a:lumMod val="60000"/>
                    <a:lumOff val="40000"/>
                  </a:schemeClr>
                </a:solidFill>
                <a:latin typeface="Century Gothic" pitchFamily="34" charset="0"/>
              </a:rPr>
              <a:t>The stereotypes idealised by television, heritage and tourist boards - the working class hero, the Rugby star and the Eisteddfod winner - are almost entirely male.  This is not unsurprising, given that authority is defined as masculine, that subordinated nations struggle to establish self-determination and to throw off the feminisation associated with such subordination.   </a:t>
            </a:r>
            <a:r>
              <a:rPr lang="en-GB" altLang="en-US" sz="2300" dirty="0">
                <a:solidFill>
                  <a:schemeClr val="accent1">
                    <a:lumMod val="60000"/>
                    <a:lumOff val="40000"/>
                  </a:schemeClr>
                </a:solidFill>
                <a:latin typeface="Century Gothic" pitchFamily="34" charset="0"/>
              </a:rPr>
              <a:t>As industrial fiction demonstrates, the strong male stereotypes that express the ‘Land of … Fathers’ simplify and normalise, asserting dignify by denying the emasculating effect of poverty and exclusion. </a:t>
            </a:r>
          </a:p>
          <a:p>
            <a:pPr lvl="1"/>
            <a:endParaRPr lang="en-GB" altLang="en-US" sz="2300" dirty="0">
              <a:solidFill>
                <a:schemeClr val="accent5">
                  <a:lumMod val="60000"/>
                  <a:lumOff val="40000"/>
                </a:schemeClr>
              </a:solidFill>
              <a:latin typeface="Century Gothic" pitchFamily="34" charset="0"/>
            </a:endParaRPr>
          </a:p>
          <a:p>
            <a:pPr lvl="1"/>
            <a:r>
              <a:rPr lang="en-GB" altLang="en-US" sz="2000" dirty="0">
                <a:solidFill>
                  <a:schemeClr val="accent5">
                    <a:lumMod val="60000"/>
                    <a:lumOff val="40000"/>
                  </a:schemeClr>
                </a:solidFill>
                <a:latin typeface="Century Gothic" pitchFamily="34" charset="0"/>
              </a:rPr>
              <a:t>Jeni Williams, 'Fantastic Fictions: Wales and Welsh Men in the Plays of Ed Thomas', in Lewis Davies ed., </a:t>
            </a:r>
            <a:r>
              <a:rPr lang="en-GB" altLang="en-US" sz="2000" i="1" dirty="0">
                <a:solidFill>
                  <a:schemeClr val="accent5">
                    <a:lumMod val="60000"/>
                    <a:lumOff val="40000"/>
                  </a:schemeClr>
                </a:solidFill>
                <a:latin typeface="Century Gothic" pitchFamily="34" charset="0"/>
              </a:rPr>
              <a:t>Ed Thomas: Selected Works, '95-'98,</a:t>
            </a:r>
            <a:r>
              <a:rPr lang="en-GB" altLang="en-US" sz="2000" dirty="0">
                <a:solidFill>
                  <a:schemeClr val="accent5">
                    <a:lumMod val="60000"/>
                    <a:lumOff val="40000"/>
                  </a:schemeClr>
                </a:solidFill>
                <a:latin typeface="Century Gothic" pitchFamily="34" charset="0"/>
              </a:rPr>
              <a:t> Cardigan: Parthian, 199 pp.409-454.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rgbClr val="250104"/>
        </a:solidFill>
        <a:effectLst/>
      </p:bgPr>
    </p:bg>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84213" y="188913"/>
            <a:ext cx="7772400" cy="684212"/>
          </a:xfrm>
        </p:spPr>
        <p:txBody>
          <a:bodyPr/>
          <a:lstStyle/>
          <a:p>
            <a:pPr>
              <a:defRPr/>
            </a:pPr>
            <a:r>
              <a:rPr lang="en-GB" sz="3600" b="0" dirty="0">
                <a:solidFill>
                  <a:schemeClr val="accent1">
                    <a:lumMod val="60000"/>
                    <a:lumOff val="40000"/>
                  </a:schemeClr>
                </a:solidFill>
                <a:latin typeface="+mj-lt"/>
              </a:rPr>
              <a:t>Struggles with (THE) father</a:t>
            </a:r>
          </a:p>
        </p:txBody>
      </p:sp>
      <p:sp>
        <p:nvSpPr>
          <p:cNvPr id="3" name="Subtitle 2"/>
          <p:cNvSpPr>
            <a:spLocks noGrp="1"/>
          </p:cNvSpPr>
          <p:nvPr>
            <p:ph type="subTitle" sz="quarter" idx="1"/>
          </p:nvPr>
        </p:nvSpPr>
        <p:spPr>
          <a:xfrm>
            <a:off x="611188" y="1268413"/>
            <a:ext cx="8208962" cy="5400675"/>
          </a:xfrm>
          <a:solidFill>
            <a:srgbClr val="250104"/>
          </a:solidFill>
        </p:spPr>
        <p:txBody>
          <a:bodyPr/>
          <a:lstStyle/>
          <a:p>
            <a:pPr algn="l">
              <a:defRPr/>
            </a:pPr>
            <a:r>
              <a:rPr lang="en-GB" sz="2300" dirty="0">
                <a:effectLst/>
                <a:latin typeface="+mn-lt"/>
              </a:rPr>
              <a:t>A nice man, my father, but given to saying dark, moody things ... I did not agree with him. An element does not have to be like his old man. </a:t>
            </a:r>
            <a:r>
              <a:rPr lang="en-GB" sz="2300" kern="1200" dirty="0">
                <a:solidFill>
                  <a:schemeClr val="accent5">
                    <a:lumMod val="60000"/>
                    <a:lumOff val="40000"/>
                  </a:schemeClr>
                </a:solidFill>
                <a:effectLst/>
                <a:latin typeface="Century Gothic" pitchFamily="34" charset="0"/>
              </a:rPr>
              <a:t>An element does not have to be like the element he works for. He grows up the way the world lets him, and if he does not want to be like any element whatever, he can always pass over and be like nobody. </a:t>
            </a:r>
            <a:r>
              <a:rPr lang="en-GB" sz="2300" dirty="0">
                <a:effectLst/>
                <a:latin typeface="+mn-lt"/>
              </a:rPr>
              <a:t>I wanted to show people that I could be clean and good like those elements that go to chapels and boast a lot about being good and clean, without, very often, being so, except when they are actually inside the chapels where a voter is very limited in his choice of what he would like to do. </a:t>
            </a:r>
          </a:p>
          <a:p>
            <a:pPr algn="l">
              <a:defRPr/>
            </a:pPr>
            <a:r>
              <a:rPr lang="en-GB" sz="2400" dirty="0">
                <a:effectLst/>
                <a:latin typeface="Garamond" panose="02020404030301010803" pitchFamily="18" charset="0"/>
              </a:rPr>
              <a:t>						(p.10)</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84213" y="188913"/>
            <a:ext cx="7772400" cy="684212"/>
          </a:xfrm>
        </p:spPr>
        <p:txBody>
          <a:bodyPr/>
          <a:lstStyle/>
          <a:p>
            <a:pPr>
              <a:defRPr/>
            </a:pPr>
            <a:r>
              <a:rPr lang="en-GB" sz="3600" b="0" dirty="0">
                <a:solidFill>
                  <a:schemeClr val="accent1">
                    <a:lumMod val="60000"/>
                    <a:lumOff val="40000"/>
                  </a:schemeClr>
                </a:solidFill>
                <a:latin typeface="+mj-lt"/>
              </a:rPr>
              <a:t>Humour and rebellion</a:t>
            </a:r>
          </a:p>
        </p:txBody>
      </p:sp>
      <p:sp>
        <p:nvSpPr>
          <p:cNvPr id="3" name="Subtitle 2"/>
          <p:cNvSpPr>
            <a:spLocks noGrp="1"/>
          </p:cNvSpPr>
          <p:nvPr>
            <p:ph type="subTitle" sz="quarter" idx="1"/>
          </p:nvPr>
        </p:nvSpPr>
        <p:spPr>
          <a:xfrm>
            <a:off x="827584" y="1628800"/>
            <a:ext cx="7845425" cy="4370387"/>
          </a:xfrm>
        </p:spPr>
        <p:txBody>
          <a:bodyPr/>
          <a:lstStyle/>
          <a:p>
            <a:pPr algn="l">
              <a:defRPr/>
            </a:pPr>
            <a:r>
              <a:rPr lang="en-GB" sz="2300" kern="1200" dirty="0">
                <a:solidFill>
                  <a:schemeClr val="accent5">
                    <a:lumMod val="60000"/>
                    <a:lumOff val="40000"/>
                  </a:schemeClr>
                </a:solidFill>
                <a:latin typeface="Century Gothic" pitchFamily="34" charset="0"/>
              </a:rPr>
              <a:t>In </a:t>
            </a:r>
            <a:r>
              <a:rPr lang="en-GB" sz="2300" kern="1200" dirty="0">
                <a:solidFill>
                  <a:schemeClr val="accent5">
                    <a:lumMod val="60000"/>
                    <a:lumOff val="40000"/>
                  </a:schemeClr>
                </a:solidFill>
                <a:effectLst/>
                <a:latin typeface="Century Gothic" pitchFamily="34" charset="0"/>
              </a:rPr>
              <a:t>Freud’s analysis, humour gives pleasure by permitting a gratification of a forbidden desire. ‘</a:t>
            </a:r>
            <a:r>
              <a:rPr lang="en-GB" sz="2300" kern="1200" dirty="0" err="1">
                <a:solidFill>
                  <a:schemeClr val="accent5">
                    <a:lumMod val="60000"/>
                    <a:lumOff val="40000"/>
                  </a:schemeClr>
                </a:solidFill>
                <a:effectLst/>
                <a:latin typeface="Century Gothic" pitchFamily="34" charset="0"/>
              </a:rPr>
              <a:t>Humor</a:t>
            </a:r>
            <a:r>
              <a:rPr lang="en-GB" sz="2300" kern="1200" dirty="0">
                <a:solidFill>
                  <a:schemeClr val="accent5">
                    <a:lumMod val="60000"/>
                    <a:lumOff val="40000"/>
                  </a:schemeClr>
                </a:solidFill>
                <a:effectLst/>
                <a:latin typeface="Century Gothic" pitchFamily="34" charset="0"/>
              </a:rPr>
              <a:t> is not resigned,’ he observed of its energy, ‘it is rebellious.’ ... For Freud, </a:t>
            </a:r>
            <a:r>
              <a:rPr lang="en-GB" sz="2300" kern="1200" dirty="0">
                <a:solidFill>
                  <a:schemeClr val="accent1">
                    <a:lumMod val="60000"/>
                    <a:lumOff val="40000"/>
                  </a:schemeClr>
                </a:solidFill>
                <a:effectLst/>
                <a:latin typeface="Century Gothic" pitchFamily="34" charset="0"/>
              </a:rPr>
              <a:t>derogation – assault by joke – is socially acceptable hostility</a:t>
            </a:r>
            <a:r>
              <a:rPr lang="en-GB" sz="2300" kern="1200" dirty="0">
                <a:solidFill>
                  <a:schemeClr val="accent5">
                    <a:lumMod val="60000"/>
                    <a:lumOff val="40000"/>
                  </a:schemeClr>
                </a:solidFill>
                <a:effectLst/>
                <a:latin typeface="Century Gothic" pitchFamily="34" charset="0"/>
              </a:rPr>
              <a:t>. When expressed through </a:t>
            </a:r>
            <a:r>
              <a:rPr lang="en-GB" sz="2300" kern="1200" dirty="0" err="1">
                <a:solidFill>
                  <a:schemeClr val="accent5">
                    <a:lumMod val="60000"/>
                    <a:lumOff val="40000"/>
                  </a:schemeClr>
                </a:solidFill>
                <a:effectLst/>
                <a:latin typeface="Century Gothic" pitchFamily="34" charset="0"/>
              </a:rPr>
              <a:t>humor</a:t>
            </a:r>
            <a:r>
              <a:rPr lang="en-GB" sz="2300" kern="1200" dirty="0">
                <a:solidFill>
                  <a:schemeClr val="accent5">
                    <a:lumMod val="60000"/>
                    <a:lumOff val="40000"/>
                  </a:schemeClr>
                </a:solidFill>
                <a:effectLst/>
                <a:latin typeface="Century Gothic" pitchFamily="34" charset="0"/>
              </a:rPr>
              <a:t>, the penalties for </a:t>
            </a:r>
            <a:r>
              <a:rPr lang="en-GB" sz="2300" kern="1200" dirty="0">
                <a:solidFill>
                  <a:schemeClr val="accent1">
                    <a:lumMod val="60000"/>
                    <a:lumOff val="40000"/>
                  </a:schemeClr>
                </a:solidFill>
                <a:effectLst/>
                <a:latin typeface="Century Gothic" pitchFamily="34" charset="0"/>
              </a:rPr>
              <a:t> </a:t>
            </a:r>
            <a:r>
              <a:rPr lang="en-GB" sz="2300" kern="1200" dirty="0">
                <a:solidFill>
                  <a:schemeClr val="accent5">
                    <a:lumMod val="60000"/>
                    <a:lumOff val="40000"/>
                  </a:schemeClr>
                </a:solidFill>
                <a:effectLst/>
                <a:latin typeface="Century Gothic" pitchFamily="34" charset="0"/>
              </a:rPr>
              <a:t>aggression are diminished. </a:t>
            </a:r>
            <a:r>
              <a:rPr lang="en-GB" sz="2300" kern="1200" dirty="0">
                <a:solidFill>
                  <a:schemeClr val="accent1">
                    <a:lumMod val="60000"/>
                    <a:lumOff val="40000"/>
                  </a:schemeClr>
                </a:solidFill>
                <a:effectLst/>
                <a:latin typeface="Century Gothic" pitchFamily="34" charset="0"/>
              </a:rPr>
              <a:t>Consequently, </a:t>
            </a:r>
            <a:r>
              <a:rPr lang="en-GB" sz="2300" kern="1200" dirty="0" err="1">
                <a:solidFill>
                  <a:schemeClr val="accent1">
                    <a:lumMod val="60000"/>
                    <a:lumOff val="40000"/>
                  </a:schemeClr>
                </a:solidFill>
                <a:effectLst/>
                <a:latin typeface="Century Gothic" pitchFamily="34" charset="0"/>
              </a:rPr>
              <a:t>humor</a:t>
            </a:r>
            <a:r>
              <a:rPr lang="en-GB" sz="2300" kern="1200" dirty="0">
                <a:solidFill>
                  <a:schemeClr val="accent1">
                    <a:lumMod val="60000"/>
                    <a:lumOff val="40000"/>
                  </a:schemeClr>
                </a:solidFill>
                <a:effectLst/>
                <a:latin typeface="Century Gothic" pitchFamily="34" charset="0"/>
              </a:rPr>
              <a:t> that is of hostile design often releases inner tension</a:t>
            </a:r>
            <a:r>
              <a:rPr lang="en-GB" sz="2300" kern="1200" dirty="0">
                <a:solidFill>
                  <a:schemeClr val="accent5">
                    <a:lumMod val="60000"/>
                    <a:lumOff val="40000"/>
                  </a:schemeClr>
                </a:solidFill>
                <a:effectLst/>
                <a:latin typeface="Century Gothic" pitchFamily="34" charset="0"/>
              </a:rPr>
              <a:t>. </a:t>
            </a:r>
          </a:p>
          <a:p>
            <a:pPr algn="l">
              <a:defRPr/>
            </a:pPr>
            <a:endParaRPr lang="en-GB" sz="2300" kern="1200" dirty="0">
              <a:solidFill>
                <a:schemeClr val="accent5">
                  <a:lumMod val="60000"/>
                  <a:lumOff val="40000"/>
                </a:schemeClr>
              </a:solidFill>
              <a:effectLst/>
              <a:latin typeface="Century Gothic" pitchFamily="34" charset="0"/>
            </a:endParaRPr>
          </a:p>
          <a:p>
            <a:pPr algn="l">
              <a:defRPr/>
            </a:pPr>
            <a:r>
              <a:rPr lang="en-GB" sz="2000" kern="1200" dirty="0">
                <a:solidFill>
                  <a:schemeClr val="accent5">
                    <a:lumMod val="60000"/>
                    <a:lumOff val="40000"/>
                  </a:schemeClr>
                </a:solidFill>
                <a:effectLst/>
                <a:latin typeface="Century Gothic" pitchFamily="34" charset="0"/>
              </a:rPr>
              <a:t>			(quoted Barbara </a:t>
            </a:r>
            <a:r>
              <a:rPr lang="en-GB" sz="2000" kern="1200" dirty="0" err="1">
                <a:solidFill>
                  <a:schemeClr val="accent5">
                    <a:lumMod val="60000"/>
                    <a:lumOff val="40000"/>
                  </a:schemeClr>
                </a:solidFill>
                <a:effectLst/>
                <a:latin typeface="Century Gothic" pitchFamily="34" charset="0"/>
              </a:rPr>
              <a:t>Prys</a:t>
            </a:r>
            <a:r>
              <a:rPr lang="en-GB" sz="2000" kern="1200" dirty="0">
                <a:solidFill>
                  <a:schemeClr val="accent5">
                    <a:lumMod val="60000"/>
                    <a:lumOff val="40000"/>
                  </a:schemeClr>
                </a:solidFill>
                <a:effectLst/>
                <a:latin typeface="Century Gothic" pitchFamily="34" charset="0"/>
              </a:rPr>
              <a:t>-Williams, p.94)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11188" y="260350"/>
            <a:ext cx="7772400" cy="1368425"/>
          </a:xfrm>
        </p:spPr>
        <p:txBody>
          <a:bodyPr/>
          <a:lstStyle/>
          <a:p>
            <a:pPr>
              <a:defRPr/>
            </a:pPr>
            <a:r>
              <a:rPr lang="en-GB" sz="3600" b="0" dirty="0">
                <a:solidFill>
                  <a:schemeClr val="accent1">
                    <a:lumMod val="60000"/>
                    <a:lumOff val="40000"/>
                  </a:schemeClr>
                </a:solidFill>
                <a:latin typeface="+mj-lt"/>
              </a:rPr>
              <a:t>Gender &amp; identity in </a:t>
            </a:r>
            <a:r>
              <a:rPr lang="en-GB" sz="3600" b="0" i="1" dirty="0">
                <a:solidFill>
                  <a:schemeClr val="accent1">
                    <a:lumMod val="60000"/>
                    <a:lumOff val="40000"/>
                  </a:schemeClr>
                </a:solidFill>
                <a:latin typeface="+mj-lt"/>
              </a:rPr>
              <a:t>the Dark Philosophers</a:t>
            </a:r>
          </a:p>
        </p:txBody>
      </p:sp>
      <p:sp>
        <p:nvSpPr>
          <p:cNvPr id="3" name="Subtitle 2"/>
          <p:cNvSpPr>
            <a:spLocks noGrp="1"/>
          </p:cNvSpPr>
          <p:nvPr>
            <p:ph type="subTitle" sz="quarter" idx="1"/>
          </p:nvPr>
        </p:nvSpPr>
        <p:spPr>
          <a:xfrm>
            <a:off x="250825" y="1628775"/>
            <a:ext cx="8569325" cy="5084763"/>
          </a:xfrm>
        </p:spPr>
        <p:txBody>
          <a:bodyPr/>
          <a:lstStyle/>
          <a:p>
            <a:pPr algn="l">
              <a:defRPr/>
            </a:pPr>
            <a:r>
              <a:rPr lang="en-GB" sz="2300" kern="1200" dirty="0">
                <a:solidFill>
                  <a:schemeClr val="accent5">
                    <a:lumMod val="60000"/>
                    <a:lumOff val="40000"/>
                  </a:schemeClr>
                </a:solidFill>
                <a:effectLst/>
                <a:latin typeface="Century Gothic" pitchFamily="34" charset="0"/>
              </a:rPr>
              <a:t>There are strong overlaps in understandings of place and home, in which women stand as a metaphor for continuity, reliability and authenticity and from which men can make journeys, but expect to return to a comforting base.  							(</a:t>
            </a:r>
            <a:r>
              <a:rPr lang="en-GB" sz="2000" kern="1200" dirty="0">
                <a:solidFill>
                  <a:schemeClr val="accent5">
                    <a:lumMod val="60000"/>
                    <a:lumOff val="40000"/>
                  </a:schemeClr>
                </a:solidFill>
                <a:effectLst/>
                <a:latin typeface="Century Gothic" pitchFamily="34" charset="0"/>
              </a:rPr>
              <a:t>Bronwen Walters)</a:t>
            </a:r>
          </a:p>
          <a:p>
            <a:pPr algn="l">
              <a:defRPr/>
            </a:pPr>
            <a:endParaRPr lang="en-GB" sz="1000" dirty="0">
              <a:effectLst/>
              <a:latin typeface="Century Gothic" panose="020B0502020202020204" pitchFamily="34" charset="0"/>
            </a:endParaRPr>
          </a:p>
          <a:p>
            <a:pPr marL="457200" lvl="1" indent="0">
              <a:buNone/>
              <a:defRPr/>
            </a:pPr>
            <a:r>
              <a:rPr lang="en-GB" sz="2300" kern="1200" dirty="0">
                <a:solidFill>
                  <a:schemeClr val="accent5">
                    <a:lumMod val="60000"/>
                    <a:lumOff val="40000"/>
                  </a:schemeClr>
                </a:solidFill>
                <a:effectLst/>
                <a:latin typeface="Century Gothic" pitchFamily="34" charset="0"/>
                <a:ea typeface="+mn-ea"/>
                <a:cs typeface="+mn-cs"/>
              </a:rPr>
              <a:t>Lewis needs </a:t>
            </a:r>
            <a:r>
              <a:rPr lang="en-GB" sz="2300" dirty="0">
                <a:effectLst/>
                <a:latin typeface="Century Gothic" panose="020B0502020202020204" pitchFamily="34" charset="0"/>
              </a:rPr>
              <a:t>‘to talk in the dark with that quiet, distant woman who was my mother, and who was no doubt wise about why there was so little peace in the strange tormented area that separated me from Oscar And Danny, the shrinking ditch between the stirring and the resting.’</a:t>
            </a:r>
          </a:p>
          <a:p>
            <a:pPr algn="l">
              <a:defRPr/>
            </a:pPr>
            <a:r>
              <a:rPr lang="en-GB" sz="2400" dirty="0">
                <a:effectLst/>
                <a:latin typeface="Century Gothic" panose="020B0502020202020204" pitchFamily="34" charset="0"/>
              </a:rPr>
              <a:t>						</a:t>
            </a:r>
            <a:r>
              <a:rPr lang="en-GB" sz="2400" dirty="0">
                <a:effectLst/>
                <a:latin typeface="Garamond" panose="02020404030301010803" pitchFamily="18" charset="0"/>
              </a:rPr>
              <a:t>‘Oscar’, p.101 </a:t>
            </a: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rgbClr val="250104"/>
        </a:solidFill>
        <a:effectLst/>
      </p:bgPr>
    </p:bg>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84213" y="188913"/>
            <a:ext cx="7772400" cy="684212"/>
          </a:xfrm>
        </p:spPr>
        <p:txBody>
          <a:bodyPr/>
          <a:lstStyle/>
          <a:p>
            <a:pPr>
              <a:defRPr/>
            </a:pPr>
            <a:r>
              <a:rPr lang="en-GB" sz="3600" b="0" dirty="0">
                <a:solidFill>
                  <a:schemeClr val="accent1">
                    <a:lumMod val="60000"/>
                    <a:lumOff val="40000"/>
                  </a:schemeClr>
                </a:solidFill>
                <a:latin typeface="+mj-lt"/>
              </a:rPr>
              <a:t>PROFIT &amp; LOSS </a:t>
            </a:r>
          </a:p>
        </p:txBody>
      </p:sp>
      <p:sp>
        <p:nvSpPr>
          <p:cNvPr id="4" name="Content Placeholder 2"/>
          <p:cNvSpPr>
            <a:spLocks noGrp="1"/>
          </p:cNvSpPr>
          <p:nvPr>
            <p:ph type="subTitle" sz="quarter" idx="1"/>
          </p:nvPr>
        </p:nvSpPr>
        <p:spPr>
          <a:xfrm>
            <a:off x="179388" y="1052513"/>
            <a:ext cx="8856662" cy="5545137"/>
          </a:xfrm>
        </p:spPr>
        <p:txBody>
          <a:bodyPr rtlCol="0">
            <a:noAutofit/>
          </a:bodyPr>
          <a:lstStyle/>
          <a:p>
            <a:pPr algn="l" fontAlgn="auto">
              <a:spcAft>
                <a:spcPts val="0"/>
              </a:spcAft>
              <a:buFont typeface="Arial" pitchFamily="34" charset="0"/>
              <a:buNone/>
              <a:defRPr/>
            </a:pPr>
            <a:r>
              <a:rPr lang="en-GB" sz="2300" b="1" kern="1200" dirty="0">
                <a:solidFill>
                  <a:schemeClr val="accent5">
                    <a:lumMod val="60000"/>
                    <a:lumOff val="40000"/>
                  </a:schemeClr>
                </a:solidFill>
                <a:effectLst/>
                <a:latin typeface="Century Gothic" pitchFamily="34" charset="0"/>
              </a:rPr>
              <a:t>Role of creativity through music:    </a:t>
            </a:r>
            <a:r>
              <a:rPr lang="en-GB" sz="2300" dirty="0">
                <a:effectLst/>
                <a:latin typeface="+mn-lt"/>
              </a:rPr>
              <a:t>We stared in silence for a while at the fireless grate. Then we hummed together. Singing, for people who live in the Terraces, is good. It puts the brain to sleep at times when it is neither wise nor useful to have the brain awake. When they sing the edges of things are not as sharp as they are usually. </a:t>
            </a:r>
            <a:r>
              <a:rPr lang="en-GB" sz="2300" dirty="0">
                <a:effectLst/>
                <a:latin typeface="Garamond" panose="02020404030301010803" pitchFamily="18" charset="0"/>
              </a:rPr>
              <a:t>(p.37)</a:t>
            </a:r>
          </a:p>
          <a:p>
            <a:pPr algn="l" fontAlgn="auto">
              <a:spcAft>
                <a:spcPts val="0"/>
              </a:spcAft>
              <a:buFont typeface="Arial" pitchFamily="34" charset="0"/>
              <a:buNone/>
              <a:defRPr/>
            </a:pPr>
            <a:endParaRPr lang="en-GB" sz="1400" dirty="0">
              <a:effectLst/>
              <a:latin typeface="+mn-lt"/>
            </a:endParaRPr>
          </a:p>
          <a:p>
            <a:pPr algn="l" fontAlgn="auto">
              <a:spcAft>
                <a:spcPts val="0"/>
              </a:spcAft>
              <a:buFont typeface="Arial" pitchFamily="34" charset="0"/>
              <a:buNone/>
              <a:defRPr/>
            </a:pPr>
            <a:r>
              <a:rPr lang="en-GB" sz="2300" b="1" kern="1200" dirty="0">
                <a:solidFill>
                  <a:schemeClr val="accent5">
                    <a:lumMod val="60000"/>
                    <a:lumOff val="40000"/>
                  </a:schemeClr>
                </a:solidFill>
                <a:effectLst/>
                <a:latin typeface="Century Gothic" pitchFamily="34" charset="0"/>
              </a:rPr>
              <a:t>Oscar as waste:   </a:t>
            </a:r>
            <a:r>
              <a:rPr lang="en-GB" sz="2300" dirty="0">
                <a:effectLst/>
                <a:latin typeface="+mn-lt"/>
              </a:rPr>
              <a:t>From the quarry no sound came. I stood up and the air that circled on the mountain, all the air in the world, maybe, seemed fresher, cleaner, blowing to better purpose. ... it was a waste, all the blood and bone and sight and sense that had been Oscar. A waste that it had been the way it had been. That notion coming from God knows where cooled me with its odd note of pity and I felt less giddy. </a:t>
            </a:r>
            <a:r>
              <a:rPr lang="en-GB" sz="2300" dirty="0">
                <a:effectLst/>
                <a:latin typeface="Garamond" panose="02020404030301010803" pitchFamily="18" charset="0"/>
              </a:rPr>
              <a:t>(p.99)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sz="quarter"/>
          </p:nvPr>
        </p:nvSpPr>
        <p:spPr>
          <a:xfrm>
            <a:off x="684213" y="188913"/>
            <a:ext cx="7772400" cy="684212"/>
          </a:xfrm>
        </p:spPr>
        <p:txBody>
          <a:bodyPr/>
          <a:lstStyle/>
          <a:p>
            <a:pPr>
              <a:defRPr/>
            </a:pPr>
            <a:r>
              <a:rPr lang="en-GB" sz="3600" b="0" dirty="0">
                <a:solidFill>
                  <a:schemeClr val="accent1">
                    <a:lumMod val="60000"/>
                    <a:lumOff val="40000"/>
                  </a:schemeClr>
                </a:solidFill>
                <a:latin typeface="+mj-lt"/>
              </a:rPr>
              <a:t>‘Oscar’: discussion topics</a:t>
            </a:r>
          </a:p>
        </p:txBody>
      </p:sp>
      <p:sp>
        <p:nvSpPr>
          <p:cNvPr id="3" name="Subtitle 2"/>
          <p:cNvSpPr>
            <a:spLocks noGrp="1"/>
          </p:cNvSpPr>
          <p:nvPr>
            <p:ph type="subTitle" sz="quarter" idx="1"/>
          </p:nvPr>
        </p:nvSpPr>
        <p:spPr>
          <a:xfrm>
            <a:off x="395288" y="1557338"/>
            <a:ext cx="8424862" cy="4368800"/>
          </a:xfrm>
        </p:spPr>
        <p:txBody>
          <a:bodyPr/>
          <a:lstStyle/>
          <a:p>
            <a:pPr algn="l">
              <a:defRPr/>
            </a:pPr>
            <a:r>
              <a:rPr lang="en-GB" sz="2300" kern="1200" dirty="0">
                <a:solidFill>
                  <a:schemeClr val="accent1">
                    <a:lumMod val="60000"/>
                    <a:lumOff val="40000"/>
                  </a:schemeClr>
                </a:solidFill>
                <a:effectLst/>
                <a:latin typeface="Century Gothic" pitchFamily="34" charset="0"/>
              </a:rPr>
              <a:t>CONSIDER</a:t>
            </a:r>
            <a:r>
              <a:rPr lang="en-GB" sz="2300" kern="1200" dirty="0">
                <a:solidFill>
                  <a:schemeClr val="accent5">
                    <a:lumMod val="60000"/>
                    <a:lumOff val="40000"/>
                  </a:schemeClr>
                </a:solidFill>
                <a:effectLst/>
                <a:latin typeface="Century Gothic" pitchFamily="34" charset="0"/>
              </a:rPr>
              <a:t> </a:t>
            </a:r>
          </a:p>
          <a:p>
            <a:pPr algn="l">
              <a:defRPr/>
            </a:pPr>
            <a:endParaRPr lang="en-GB" sz="2300" kern="1200" dirty="0">
              <a:solidFill>
                <a:schemeClr val="accent5">
                  <a:lumMod val="60000"/>
                  <a:lumOff val="40000"/>
                </a:schemeClr>
              </a:solidFill>
              <a:effectLst/>
              <a:latin typeface="Century Gothic" pitchFamily="34" charset="0"/>
            </a:endParaRPr>
          </a:p>
          <a:p>
            <a:pPr algn="l">
              <a:defRPr/>
            </a:pPr>
            <a:r>
              <a:rPr lang="en-GB" sz="2300" kern="1200" dirty="0">
                <a:solidFill>
                  <a:schemeClr val="accent5">
                    <a:lumMod val="60000"/>
                    <a:lumOff val="40000"/>
                  </a:schemeClr>
                </a:solidFill>
                <a:effectLst/>
                <a:latin typeface="Century Gothic" pitchFamily="34" charset="0"/>
              </a:rPr>
              <a:t>•	the significance of black humour;</a:t>
            </a:r>
          </a:p>
          <a:p>
            <a:pPr algn="l">
              <a:defRPr/>
            </a:pPr>
            <a:r>
              <a:rPr lang="en-GB" sz="2300" kern="1200" dirty="0">
                <a:solidFill>
                  <a:schemeClr val="accent5">
                    <a:lumMod val="60000"/>
                    <a:lumOff val="40000"/>
                  </a:schemeClr>
                </a:solidFill>
                <a:effectLst/>
                <a:latin typeface="Century Gothic" pitchFamily="34" charset="0"/>
              </a:rPr>
              <a:t>•	the role of the grotesque/ surreal;</a:t>
            </a:r>
          </a:p>
          <a:p>
            <a:pPr algn="l">
              <a:defRPr/>
            </a:pPr>
            <a:r>
              <a:rPr lang="en-GB" sz="2300" kern="1200" dirty="0">
                <a:solidFill>
                  <a:schemeClr val="accent5">
                    <a:lumMod val="60000"/>
                    <a:lumOff val="40000"/>
                  </a:schemeClr>
                </a:solidFill>
                <a:effectLst/>
                <a:latin typeface="Century Gothic" pitchFamily="34" charset="0"/>
              </a:rPr>
              <a:t>•	the relation of aesthetic form and social/ 	economic context;</a:t>
            </a:r>
          </a:p>
          <a:p>
            <a:pPr algn="l">
              <a:defRPr/>
            </a:pPr>
            <a:r>
              <a:rPr lang="en-GB" sz="2300" kern="1200" dirty="0">
                <a:solidFill>
                  <a:schemeClr val="accent5">
                    <a:lumMod val="60000"/>
                    <a:lumOff val="40000"/>
                  </a:schemeClr>
                </a:solidFill>
                <a:effectLst/>
                <a:latin typeface="Century Gothic" pitchFamily="34" charset="0"/>
              </a:rPr>
              <a:t>•	relation of law/religion/ landowners and ‘voters’;</a:t>
            </a:r>
          </a:p>
          <a:p>
            <a:pPr algn="l">
              <a:defRPr/>
            </a:pPr>
            <a:r>
              <a:rPr lang="en-GB" sz="2300" kern="1200" dirty="0">
                <a:solidFill>
                  <a:schemeClr val="accent5">
                    <a:lumMod val="60000"/>
                    <a:lumOff val="40000"/>
                  </a:schemeClr>
                </a:solidFill>
                <a:effectLst/>
                <a:latin typeface="Century Gothic" pitchFamily="34" charset="0"/>
              </a:rPr>
              <a:t>•	masculinity and identity</a:t>
            </a:r>
          </a:p>
          <a:p>
            <a:pPr algn="l">
              <a:defRPr/>
            </a:pPr>
            <a:r>
              <a:rPr lang="en-GB" sz="2300" kern="1200" dirty="0">
                <a:solidFill>
                  <a:schemeClr val="accent5">
                    <a:lumMod val="60000"/>
                    <a:lumOff val="40000"/>
                  </a:schemeClr>
                </a:solidFill>
                <a:effectLst/>
                <a:latin typeface="Century Gothic" pitchFamily="34" charset="0"/>
              </a:rPr>
              <a:t>•	significance (</a:t>
            </a:r>
            <a:r>
              <a:rPr lang="en-GB" sz="2400" i="1" kern="1200" dirty="0">
                <a:solidFill>
                  <a:schemeClr val="accent5">
                    <a:lumMod val="60000"/>
                    <a:lumOff val="40000"/>
                  </a:schemeClr>
                </a:solidFill>
                <a:effectLst/>
                <a:latin typeface="Garamond" panose="02020404030301010803" pitchFamily="18" charset="0"/>
              </a:rPr>
              <a:t>&amp;</a:t>
            </a:r>
            <a:r>
              <a:rPr lang="en-GB" sz="2300" kern="1200" dirty="0">
                <a:solidFill>
                  <a:schemeClr val="accent5">
                    <a:lumMod val="60000"/>
                    <a:lumOff val="40000"/>
                  </a:schemeClr>
                </a:solidFill>
                <a:effectLst/>
                <a:latin typeface="Century Gothic" pitchFamily="34" charset="0"/>
              </a:rPr>
              <a:t> organisation) of space and time;</a:t>
            </a:r>
          </a:p>
          <a:p>
            <a:pPr>
              <a:defRPr/>
            </a:pPr>
            <a:endParaRPr lang="en-GB" sz="2400" dirty="0">
              <a:latin typeface="+mn-lt"/>
            </a:endParaRPr>
          </a:p>
        </p:txBody>
      </p:sp>
    </p:spTree>
  </p:cSld>
  <p:clrMapOvr>
    <a:masterClrMapping/>
  </p:clrMapOvr>
</p:sld>
</file>

<file path=ppt/theme/theme1.xml><?xml version="1.0" encoding="utf-8"?>
<a:theme xmlns:a="http://schemas.openxmlformats.org/drawingml/2006/main" name="2_Stream">
  <a:themeElements>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fontScheme name="Custom 2">
      <a:majorFont>
        <a:latin typeface="Felix Titling"/>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Grid</Template>
  <TotalTime>1591</TotalTime>
  <Words>2699</Words>
  <Application>Microsoft Office PowerPoint</Application>
  <PresentationFormat>On-screen Show (4:3)</PresentationFormat>
  <Paragraphs>104</Paragraphs>
  <Slides>21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Century Gothic</vt:lpstr>
      <vt:lpstr>Felix Titling</vt:lpstr>
      <vt:lpstr>Garamond</vt:lpstr>
      <vt:lpstr>Wingdings</vt:lpstr>
      <vt:lpstr>2_Stream</vt:lpstr>
      <vt:lpstr> Writing the valleys:           GWYN THOMAS, ‘OSCAR’ FRAMING THE SOCIALWORLD  (THE DARK PHILOSOPHERS, 1946)</vt:lpstr>
      <vt:lpstr>LEARNING OUTCOMES</vt:lpstr>
      <vt:lpstr>That which is Gothicized depends on history &amp; the stories it tells itself</vt:lpstr>
      <vt:lpstr>Relating history &amp; power</vt:lpstr>
      <vt:lpstr>A Dark philosophy </vt:lpstr>
      <vt:lpstr>Authority without reason </vt:lpstr>
      <vt:lpstr> hierarchical space: domination &amp; subordination; inside &amp; outside</vt:lpstr>
      <vt:lpstr>the space of history in  the dark philosophers </vt:lpstr>
      <vt:lpstr>CULTURAL LOGIC OF LATE CAPITALISM</vt:lpstr>
      <vt:lpstr>  feminising a colonised people </vt:lpstr>
      <vt:lpstr>the ‘femininity’ of ‘the Celts':</vt:lpstr>
      <vt:lpstr>the absent father as an index of  powerlessness</vt:lpstr>
      <vt:lpstr>The ‘linguistically reduced’ </vt:lpstr>
      <vt:lpstr>the name-of-the-father</vt:lpstr>
      <vt:lpstr> masculinity &amp; industrial fiction</vt:lpstr>
      <vt:lpstr>denying the emasculating effect of poverty and exclusion</vt:lpstr>
      <vt:lpstr>Struggles with (THE) father</vt:lpstr>
      <vt:lpstr>Humour and rebellion</vt:lpstr>
      <vt:lpstr>Gender &amp; identity in the Dark Philosophers</vt:lpstr>
      <vt:lpstr>PROFIT &amp; LOSS </vt:lpstr>
      <vt:lpstr>‘Oscar’: discussion topics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90</cp:revision>
  <dcterms:created xsi:type="dcterms:W3CDTF">1601-01-01T00:00:00Z</dcterms:created>
  <dcterms:modified xsi:type="dcterms:W3CDTF">2020-01-09T01:12:27Z</dcterms:modified>
</cp:coreProperties>
</file>