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0" r:id="rId2"/>
    <p:sldId id="264" r:id="rId3"/>
    <p:sldId id="261" r:id="rId4"/>
    <p:sldId id="262" r:id="rId5"/>
    <p:sldId id="265" r:id="rId6"/>
    <p:sldId id="256" r:id="rId7"/>
    <p:sldId id="257" r:id="rId8"/>
    <p:sldId id="258" r:id="rId9"/>
    <p:sldId id="259"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4" d="100"/>
          <a:sy n="74" d="100"/>
        </p:scale>
        <p:origin x="57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7A17185-EF15-4DA8-9E5B-EC829BED6E42}" type="datetimeFigureOut">
              <a:rPr lang="en-GB" smtClean="0"/>
              <a:t>18/02/2020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19F2F8-9E97-4318-8936-3438946D24E3}" type="slidenum">
              <a:rPr lang="en-GB" smtClean="0"/>
              <a:t>‹#›</a:t>
            </a:fld>
            <a:endParaRPr lang="en-GB"/>
          </a:p>
        </p:txBody>
      </p:sp>
    </p:spTree>
    <p:extLst>
      <p:ext uri="{BB962C8B-B14F-4D97-AF65-F5344CB8AC3E}">
        <p14:creationId xmlns:p14="http://schemas.microsoft.com/office/powerpoint/2010/main" val="24042993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7A17185-EF15-4DA8-9E5B-EC829BED6E42}" type="datetimeFigureOut">
              <a:rPr lang="en-GB" smtClean="0"/>
              <a:t>18/02/2020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19F2F8-9E97-4318-8936-3438946D24E3}" type="slidenum">
              <a:rPr lang="en-GB" smtClean="0"/>
              <a:t>‹#›</a:t>
            </a:fld>
            <a:endParaRPr lang="en-GB"/>
          </a:p>
        </p:txBody>
      </p:sp>
    </p:spTree>
    <p:extLst>
      <p:ext uri="{BB962C8B-B14F-4D97-AF65-F5344CB8AC3E}">
        <p14:creationId xmlns:p14="http://schemas.microsoft.com/office/powerpoint/2010/main" val="32934248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7A17185-EF15-4DA8-9E5B-EC829BED6E42}" type="datetimeFigureOut">
              <a:rPr lang="en-GB" smtClean="0"/>
              <a:t>18/02/2020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19F2F8-9E97-4318-8936-3438946D24E3}" type="slidenum">
              <a:rPr lang="en-GB" smtClean="0"/>
              <a:t>‹#›</a:t>
            </a:fld>
            <a:endParaRPr lang="en-GB"/>
          </a:p>
        </p:txBody>
      </p:sp>
    </p:spTree>
    <p:extLst>
      <p:ext uri="{BB962C8B-B14F-4D97-AF65-F5344CB8AC3E}">
        <p14:creationId xmlns:p14="http://schemas.microsoft.com/office/powerpoint/2010/main" val="20254829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7A17185-EF15-4DA8-9E5B-EC829BED6E42}" type="datetimeFigureOut">
              <a:rPr lang="en-GB" smtClean="0"/>
              <a:t>18/02/2020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B19F2F8-9E97-4318-8936-3438946D24E3}" type="slidenum">
              <a:rPr lang="en-GB" smtClean="0"/>
              <a:t>‹#›</a:t>
            </a:fld>
            <a:endParaRPr lang="en-GB"/>
          </a:p>
        </p:txBody>
      </p:sp>
    </p:spTree>
    <p:extLst>
      <p:ext uri="{BB962C8B-B14F-4D97-AF65-F5344CB8AC3E}">
        <p14:creationId xmlns:p14="http://schemas.microsoft.com/office/powerpoint/2010/main" val="39376174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7A17185-EF15-4DA8-9E5B-EC829BED6E42}" type="datetimeFigureOut">
              <a:rPr lang="en-GB" smtClean="0"/>
              <a:t>18/02/2020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B19F2F8-9E97-4318-8936-3438946D24E3}" type="slidenum">
              <a:rPr lang="en-GB" smtClean="0"/>
              <a:t>‹#›</a:t>
            </a:fld>
            <a:endParaRPr lang="en-GB"/>
          </a:p>
        </p:txBody>
      </p:sp>
    </p:spTree>
    <p:extLst>
      <p:ext uri="{BB962C8B-B14F-4D97-AF65-F5344CB8AC3E}">
        <p14:creationId xmlns:p14="http://schemas.microsoft.com/office/powerpoint/2010/main" val="31616001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7A17185-EF15-4DA8-9E5B-EC829BED6E42}" type="datetimeFigureOut">
              <a:rPr lang="en-GB" smtClean="0"/>
              <a:t>18/02/2020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B19F2F8-9E97-4318-8936-3438946D24E3}" type="slidenum">
              <a:rPr lang="en-GB" smtClean="0"/>
              <a:t>‹#›</a:t>
            </a:fld>
            <a:endParaRPr lang="en-GB"/>
          </a:p>
        </p:txBody>
      </p:sp>
    </p:spTree>
    <p:extLst>
      <p:ext uri="{BB962C8B-B14F-4D97-AF65-F5344CB8AC3E}">
        <p14:creationId xmlns:p14="http://schemas.microsoft.com/office/powerpoint/2010/main" val="40195581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A17185-EF15-4DA8-9E5B-EC829BED6E42}" type="datetimeFigureOut">
              <a:rPr lang="en-GB" smtClean="0"/>
              <a:t>18/02/2020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B19F2F8-9E97-4318-8936-3438946D24E3}" type="slidenum">
              <a:rPr lang="en-GB" smtClean="0"/>
              <a:t>‹#›</a:t>
            </a:fld>
            <a:endParaRPr lang="en-GB"/>
          </a:p>
        </p:txBody>
      </p:sp>
    </p:spTree>
    <p:extLst>
      <p:ext uri="{BB962C8B-B14F-4D97-AF65-F5344CB8AC3E}">
        <p14:creationId xmlns:p14="http://schemas.microsoft.com/office/powerpoint/2010/main" val="35876044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7A17185-EF15-4DA8-9E5B-EC829BED6E42}" type="datetimeFigureOut">
              <a:rPr lang="en-GB" smtClean="0"/>
              <a:t>18/02/2020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B19F2F8-9E97-4318-8936-3438946D24E3}" type="slidenum">
              <a:rPr lang="en-GB" smtClean="0"/>
              <a:t>‹#›</a:t>
            </a:fld>
            <a:endParaRPr lang="en-GB"/>
          </a:p>
        </p:txBody>
      </p:sp>
    </p:spTree>
    <p:extLst>
      <p:ext uri="{BB962C8B-B14F-4D97-AF65-F5344CB8AC3E}">
        <p14:creationId xmlns:p14="http://schemas.microsoft.com/office/powerpoint/2010/main" val="37487927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7A17185-EF15-4DA8-9E5B-EC829BED6E42}" type="datetimeFigureOut">
              <a:rPr lang="en-GB" smtClean="0"/>
              <a:t>18/02/2020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B19F2F8-9E97-4318-8936-3438946D24E3}" type="slidenum">
              <a:rPr lang="en-GB" smtClean="0"/>
              <a:t>‹#›</a:t>
            </a:fld>
            <a:endParaRPr lang="en-GB"/>
          </a:p>
        </p:txBody>
      </p:sp>
    </p:spTree>
    <p:extLst>
      <p:ext uri="{BB962C8B-B14F-4D97-AF65-F5344CB8AC3E}">
        <p14:creationId xmlns:p14="http://schemas.microsoft.com/office/powerpoint/2010/main" val="18132130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7A17185-EF15-4DA8-9E5B-EC829BED6E42}" type="datetimeFigureOut">
              <a:rPr lang="en-GB" smtClean="0"/>
              <a:t>18/02/2020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19F2F8-9E97-4318-8936-3438946D24E3}" type="slidenum">
              <a:rPr lang="en-GB" smtClean="0"/>
              <a:t>‹#›</a:t>
            </a:fld>
            <a:endParaRPr lang="en-GB"/>
          </a:p>
        </p:txBody>
      </p:sp>
    </p:spTree>
    <p:extLst>
      <p:ext uri="{BB962C8B-B14F-4D97-AF65-F5344CB8AC3E}">
        <p14:creationId xmlns:p14="http://schemas.microsoft.com/office/powerpoint/2010/main" val="1647124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7A17185-EF15-4DA8-9E5B-EC829BED6E42}" type="datetimeFigureOut">
              <a:rPr lang="en-GB" smtClean="0"/>
              <a:t>18/02/2020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19F2F8-9E97-4318-8936-3438946D24E3}" type="slidenum">
              <a:rPr lang="en-GB" smtClean="0"/>
              <a:t>‹#›</a:t>
            </a:fld>
            <a:endParaRPr lang="en-GB"/>
          </a:p>
        </p:txBody>
      </p:sp>
    </p:spTree>
    <p:extLst>
      <p:ext uri="{BB962C8B-B14F-4D97-AF65-F5344CB8AC3E}">
        <p14:creationId xmlns:p14="http://schemas.microsoft.com/office/powerpoint/2010/main" val="32298946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7A17185-EF15-4DA8-9E5B-EC829BED6E42}" type="datetimeFigureOut">
              <a:rPr lang="en-GB" smtClean="0"/>
              <a:t>18/02/2020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B19F2F8-9E97-4318-8936-3438946D24E3}" type="slidenum">
              <a:rPr lang="en-GB" smtClean="0"/>
              <a:t>‹#›</a:t>
            </a:fld>
            <a:endParaRPr lang="en-GB"/>
          </a:p>
        </p:txBody>
      </p:sp>
    </p:spTree>
    <p:extLst>
      <p:ext uri="{BB962C8B-B14F-4D97-AF65-F5344CB8AC3E}">
        <p14:creationId xmlns:p14="http://schemas.microsoft.com/office/powerpoint/2010/main" val="29576284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electronicportfolios.org/afl/InsideBlackBox.pdf" TargetMode="External"/><Relationship Id="rId2" Type="http://schemas.openxmlformats.org/officeDocument/2006/relationships/hyperlink" Target="https://cambridge-community.org.uk/professional-development/gswafl/index.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solidFill>
                  <a:srgbClr val="FF0000"/>
                </a:solidFill>
              </a:rPr>
              <a:t>What is AFL?</a:t>
            </a:r>
            <a:endParaRPr lang="en-GB" dirty="0">
              <a:solidFill>
                <a:srgbClr val="FF0000"/>
              </a:solidFill>
            </a:endParaRPr>
          </a:p>
        </p:txBody>
      </p:sp>
      <p:sp>
        <p:nvSpPr>
          <p:cNvPr id="3" name="Content Placeholder 2"/>
          <p:cNvSpPr>
            <a:spLocks noGrp="1"/>
          </p:cNvSpPr>
          <p:nvPr>
            <p:ph idx="1"/>
          </p:nvPr>
        </p:nvSpPr>
        <p:spPr>
          <a:xfrm>
            <a:off x="838200" y="1825625"/>
            <a:ext cx="4867141" cy="4351338"/>
          </a:xfrm>
        </p:spPr>
        <p:txBody>
          <a:bodyPr>
            <a:normAutofit/>
          </a:bodyPr>
          <a:lstStyle/>
          <a:p>
            <a:pPr marL="0" indent="0">
              <a:buNone/>
            </a:pPr>
            <a:r>
              <a:rPr lang="en-GB" dirty="0" smtClean="0"/>
              <a:t>Feedback </a:t>
            </a:r>
            <a:r>
              <a:rPr lang="en-GB" dirty="0" smtClean="0"/>
              <a:t>tool</a:t>
            </a:r>
          </a:p>
          <a:p>
            <a:pPr marL="0" indent="0">
              <a:buNone/>
            </a:pPr>
            <a:r>
              <a:rPr lang="en-GB" dirty="0"/>
              <a:t>P</a:t>
            </a:r>
            <a:r>
              <a:rPr lang="en-GB" dirty="0" smtClean="0"/>
              <a:t>upil involvement</a:t>
            </a:r>
          </a:p>
          <a:p>
            <a:pPr marL="0" indent="0">
              <a:buNone/>
            </a:pPr>
            <a:r>
              <a:rPr lang="en-GB" dirty="0" smtClean="0"/>
              <a:t>F</a:t>
            </a:r>
            <a:r>
              <a:rPr lang="en-GB" dirty="0" smtClean="0"/>
              <a:t>ills gaps in current knowledge</a:t>
            </a:r>
          </a:p>
          <a:p>
            <a:pPr marL="0" indent="0">
              <a:buNone/>
            </a:pPr>
            <a:r>
              <a:rPr lang="en-GB" dirty="0"/>
              <a:t>P</a:t>
            </a:r>
            <a:r>
              <a:rPr lang="en-GB" dirty="0" smtClean="0"/>
              <a:t>upils taking ownership of learning process</a:t>
            </a:r>
          </a:p>
          <a:p>
            <a:pPr marL="0" indent="0">
              <a:buNone/>
            </a:pPr>
            <a:r>
              <a:rPr lang="en-GB" dirty="0"/>
              <a:t>C</a:t>
            </a:r>
            <a:r>
              <a:rPr lang="en-GB" dirty="0" smtClean="0"/>
              <a:t>ontinual review, versatile and adaptable.  </a:t>
            </a:r>
          </a:p>
        </p:txBody>
      </p:sp>
      <p:pic>
        <p:nvPicPr>
          <p:cNvPr id="5" name="Picture 4"/>
          <p:cNvPicPr>
            <a:picLocks noChangeAspect="1"/>
          </p:cNvPicPr>
          <p:nvPr/>
        </p:nvPicPr>
        <p:blipFill>
          <a:blip r:embed="rId2"/>
          <a:stretch>
            <a:fillRect/>
          </a:stretch>
        </p:blipFill>
        <p:spPr>
          <a:xfrm>
            <a:off x="6730485" y="1931832"/>
            <a:ext cx="4023424" cy="2848042"/>
          </a:xfrm>
          <a:prstGeom prst="rect">
            <a:avLst/>
          </a:prstGeom>
        </p:spPr>
      </p:pic>
    </p:spTree>
    <p:extLst>
      <p:ext uri="{BB962C8B-B14F-4D97-AF65-F5344CB8AC3E}">
        <p14:creationId xmlns:p14="http://schemas.microsoft.com/office/powerpoint/2010/main" val="41018030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solidFill>
                  <a:srgbClr val="FF0000"/>
                </a:solidFill>
              </a:rPr>
              <a:t>What is AFL?</a:t>
            </a:r>
            <a:endParaRPr lang="en-GB" dirty="0">
              <a:solidFill>
                <a:srgbClr val="FF0000"/>
              </a:solidFill>
            </a:endParaRPr>
          </a:p>
        </p:txBody>
      </p:sp>
      <p:sp>
        <p:nvSpPr>
          <p:cNvPr id="3" name="Content Placeholder 2"/>
          <p:cNvSpPr>
            <a:spLocks noGrp="1"/>
          </p:cNvSpPr>
          <p:nvPr>
            <p:ph idx="1"/>
          </p:nvPr>
        </p:nvSpPr>
        <p:spPr/>
        <p:txBody>
          <a:bodyPr>
            <a:normAutofit fontScale="92500" lnSpcReduction="20000"/>
          </a:bodyPr>
          <a:lstStyle/>
          <a:p>
            <a:r>
              <a:rPr lang="en-GB" b="1" dirty="0"/>
              <a:t>There are five main processes that take place in assessment for learning:</a:t>
            </a:r>
            <a:r>
              <a:rPr lang="en-GB" dirty="0"/>
              <a:t/>
            </a:r>
            <a:br>
              <a:rPr lang="en-GB" dirty="0"/>
            </a:br>
            <a:r>
              <a:rPr lang="en-GB" dirty="0"/>
              <a:t>(</a:t>
            </a:r>
            <a:r>
              <a:rPr lang="en-GB" dirty="0" err="1"/>
              <a:t>i</a:t>
            </a:r>
            <a:r>
              <a:rPr lang="en-GB" dirty="0"/>
              <a:t>) </a:t>
            </a:r>
            <a:r>
              <a:rPr lang="en-GB" i="1" dirty="0"/>
              <a:t>Questioning</a:t>
            </a:r>
            <a:r>
              <a:rPr lang="en-GB" dirty="0"/>
              <a:t> enables a student, with the help of their teacher, to find out what level they are at.</a:t>
            </a:r>
          </a:p>
          <a:p>
            <a:r>
              <a:rPr lang="en-GB" dirty="0"/>
              <a:t>(ii) The teacher provides </a:t>
            </a:r>
            <a:r>
              <a:rPr lang="en-GB" i="1" dirty="0"/>
              <a:t>feedback</a:t>
            </a:r>
            <a:r>
              <a:rPr lang="en-GB" dirty="0"/>
              <a:t> to each student about how to improve their learning.</a:t>
            </a:r>
          </a:p>
          <a:p>
            <a:r>
              <a:rPr lang="en-GB" dirty="0"/>
              <a:t>(iii) Students understand what </a:t>
            </a:r>
            <a:r>
              <a:rPr lang="en-GB" i="1" dirty="0"/>
              <a:t>successful</a:t>
            </a:r>
            <a:r>
              <a:rPr lang="en-GB" dirty="0"/>
              <a:t> work looks like for each task they are doing.</a:t>
            </a:r>
          </a:p>
          <a:p>
            <a:r>
              <a:rPr lang="en-GB" dirty="0"/>
              <a:t>(iv) Students become more independent in their learning, taking part in </a:t>
            </a:r>
            <a:r>
              <a:rPr lang="en-GB" dirty="0" smtClean="0"/>
              <a:t>peer assessment and self-assessment. </a:t>
            </a:r>
            <a:endParaRPr lang="en-GB" dirty="0"/>
          </a:p>
          <a:p>
            <a:r>
              <a:rPr lang="en-GB" dirty="0"/>
              <a:t>(v) </a:t>
            </a:r>
            <a:r>
              <a:rPr lang="en-GB" i="1" dirty="0"/>
              <a:t>Summative assessments</a:t>
            </a:r>
            <a:r>
              <a:rPr lang="en-GB" dirty="0"/>
              <a:t> (e.g. the student’s exam or portfolio submission) are also used formatively to help them </a:t>
            </a:r>
            <a:r>
              <a:rPr lang="en-GB" dirty="0" smtClean="0"/>
              <a:t>improve.</a:t>
            </a:r>
          </a:p>
          <a:p>
            <a:pPr marL="0" indent="0">
              <a:buNone/>
            </a:pPr>
            <a:r>
              <a:rPr lang="en-GB" dirty="0" smtClean="0"/>
              <a:t>(Cambridge Community, </a:t>
            </a:r>
            <a:r>
              <a:rPr lang="en-GB" dirty="0" smtClean="0"/>
              <a:t>2020)</a:t>
            </a:r>
            <a:endParaRPr lang="en-GB" dirty="0"/>
          </a:p>
        </p:txBody>
      </p:sp>
    </p:spTree>
    <p:extLst>
      <p:ext uri="{BB962C8B-B14F-4D97-AF65-F5344CB8AC3E}">
        <p14:creationId xmlns:p14="http://schemas.microsoft.com/office/powerpoint/2010/main" val="1003269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0000"/>
                </a:solidFill>
              </a:rPr>
              <a:t>Why adopt AFL within our Primary school?</a:t>
            </a:r>
            <a:endParaRPr lang="en-GB" dirty="0">
              <a:solidFill>
                <a:srgbClr val="FF0000"/>
              </a:solidFill>
            </a:endParaRPr>
          </a:p>
        </p:txBody>
      </p:sp>
      <p:sp>
        <p:nvSpPr>
          <p:cNvPr id="3" name="Content Placeholder 2"/>
          <p:cNvSpPr>
            <a:spLocks noGrp="1"/>
          </p:cNvSpPr>
          <p:nvPr>
            <p:ph idx="1"/>
          </p:nvPr>
        </p:nvSpPr>
        <p:spPr>
          <a:xfrm>
            <a:off x="426076" y="2506662"/>
            <a:ext cx="5137597" cy="4351338"/>
          </a:xfrm>
        </p:spPr>
        <p:txBody>
          <a:bodyPr>
            <a:normAutofit/>
          </a:bodyPr>
          <a:lstStyle/>
          <a:p>
            <a:pPr marL="0" indent="0">
              <a:buNone/>
            </a:pPr>
            <a:r>
              <a:rPr lang="en-GB" dirty="0" smtClean="0"/>
              <a:t>Clear objectives established, </a:t>
            </a:r>
          </a:p>
          <a:p>
            <a:pPr marL="0" indent="0">
              <a:buNone/>
            </a:pPr>
            <a:r>
              <a:rPr lang="en-GB" dirty="0"/>
              <a:t>E</a:t>
            </a:r>
            <a:r>
              <a:rPr lang="en-GB" dirty="0" smtClean="0"/>
              <a:t>xpectations are </a:t>
            </a:r>
            <a:r>
              <a:rPr lang="en-GB" dirty="0" smtClean="0"/>
              <a:t>established, </a:t>
            </a:r>
          </a:p>
          <a:p>
            <a:pPr marL="0" indent="0">
              <a:buNone/>
            </a:pPr>
            <a:r>
              <a:rPr lang="en-GB" dirty="0"/>
              <a:t>E</a:t>
            </a:r>
            <a:r>
              <a:rPr lang="en-GB" dirty="0" smtClean="0"/>
              <a:t>ngaging in nature, review as a class</a:t>
            </a:r>
          </a:p>
          <a:p>
            <a:pPr marL="0" indent="0">
              <a:buNone/>
            </a:pPr>
            <a:r>
              <a:rPr lang="en-GB" dirty="0" smtClean="0"/>
              <a:t> Learners become more independent. </a:t>
            </a:r>
            <a:endParaRPr lang="en-GB" dirty="0"/>
          </a:p>
        </p:txBody>
      </p:sp>
      <p:pic>
        <p:nvPicPr>
          <p:cNvPr id="5" name="Picture 4"/>
          <p:cNvPicPr>
            <a:picLocks noChangeAspect="1"/>
          </p:cNvPicPr>
          <p:nvPr/>
        </p:nvPicPr>
        <p:blipFill>
          <a:blip r:embed="rId2"/>
          <a:stretch>
            <a:fillRect/>
          </a:stretch>
        </p:blipFill>
        <p:spPr>
          <a:xfrm>
            <a:off x="5400541" y="1970468"/>
            <a:ext cx="6563050" cy="3675308"/>
          </a:xfrm>
          <a:prstGeom prst="rect">
            <a:avLst/>
          </a:prstGeom>
        </p:spPr>
      </p:pic>
    </p:spTree>
    <p:extLst>
      <p:ext uri="{BB962C8B-B14F-4D97-AF65-F5344CB8AC3E}">
        <p14:creationId xmlns:p14="http://schemas.microsoft.com/office/powerpoint/2010/main" val="25150451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0000"/>
                </a:solidFill>
              </a:rPr>
              <a:t>Why adopt AFL within our Primary school?</a:t>
            </a:r>
            <a:endParaRPr lang="en-GB" dirty="0">
              <a:solidFill>
                <a:srgbClr val="FF0000"/>
              </a:solidFill>
            </a:endParaRPr>
          </a:p>
        </p:txBody>
      </p:sp>
      <p:sp>
        <p:nvSpPr>
          <p:cNvPr id="3" name="Content Placeholder 2"/>
          <p:cNvSpPr>
            <a:spLocks noGrp="1"/>
          </p:cNvSpPr>
          <p:nvPr>
            <p:ph idx="1"/>
          </p:nvPr>
        </p:nvSpPr>
        <p:spPr>
          <a:xfrm>
            <a:off x="838200" y="1825625"/>
            <a:ext cx="5910330" cy="4351338"/>
          </a:xfrm>
        </p:spPr>
        <p:txBody>
          <a:bodyPr>
            <a:normAutofit/>
          </a:bodyPr>
          <a:lstStyle/>
          <a:p>
            <a:pPr marL="0" indent="0">
              <a:buNone/>
            </a:pPr>
            <a:r>
              <a:rPr lang="en-GB" dirty="0" smtClean="0"/>
              <a:t>Variety of feedback possible including oral and written</a:t>
            </a:r>
          </a:p>
          <a:p>
            <a:pPr marL="0" indent="0">
              <a:buNone/>
            </a:pPr>
            <a:r>
              <a:rPr lang="en-GB" dirty="0"/>
              <a:t>A</a:t>
            </a:r>
            <a:r>
              <a:rPr lang="en-GB" dirty="0" smtClean="0"/>
              <a:t>ctive involvement from child</a:t>
            </a:r>
          </a:p>
          <a:p>
            <a:pPr marL="0" indent="0">
              <a:buNone/>
            </a:pPr>
            <a:r>
              <a:rPr lang="en-GB" dirty="0"/>
              <a:t>D</a:t>
            </a:r>
            <a:r>
              <a:rPr lang="en-GB" dirty="0" smtClean="0"/>
              <a:t>eveloping critical thinking skills from a young age,</a:t>
            </a:r>
          </a:p>
          <a:p>
            <a:pPr marL="0" indent="0">
              <a:buNone/>
            </a:pPr>
            <a:r>
              <a:rPr lang="en-GB" dirty="0"/>
              <a:t>O</a:t>
            </a:r>
            <a:r>
              <a:rPr lang="en-GB" dirty="0" smtClean="0"/>
              <a:t>pportunity to model pieces of work</a:t>
            </a:r>
            <a:r>
              <a:rPr lang="en-GB" dirty="0" smtClean="0"/>
              <a:t> </a:t>
            </a:r>
          </a:p>
          <a:p>
            <a:pPr marL="0" indent="0">
              <a:buNone/>
            </a:pPr>
            <a:r>
              <a:rPr lang="en-GB" dirty="0" smtClean="0"/>
              <a:t>Offers </a:t>
            </a:r>
            <a:r>
              <a:rPr lang="en-GB" dirty="0"/>
              <a:t>direct and indirect </a:t>
            </a:r>
            <a:r>
              <a:rPr lang="en-GB" dirty="0" smtClean="0"/>
              <a:t>support </a:t>
            </a:r>
          </a:p>
          <a:p>
            <a:pPr marL="0" indent="0">
              <a:buNone/>
            </a:pPr>
            <a:r>
              <a:rPr lang="en-GB" dirty="0" smtClean="0"/>
              <a:t>Deepen </a:t>
            </a:r>
            <a:r>
              <a:rPr lang="en-GB" dirty="0"/>
              <a:t>understanding, good diagnostic </a:t>
            </a:r>
            <a:r>
              <a:rPr lang="en-GB" dirty="0" smtClean="0"/>
              <a:t>tool </a:t>
            </a:r>
            <a:endParaRPr lang="en-GB" dirty="0"/>
          </a:p>
          <a:p>
            <a:pPr marL="0" indent="0">
              <a:buNone/>
            </a:pPr>
            <a:endParaRPr lang="en-GB" dirty="0"/>
          </a:p>
        </p:txBody>
      </p:sp>
      <p:pic>
        <p:nvPicPr>
          <p:cNvPr id="7170" name="Picture 2" descr="Image result for afl in primary school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04104" y="2318197"/>
            <a:ext cx="5069970" cy="29388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802875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solidFill>
                  <a:srgbClr val="FF0000"/>
                </a:solidFill>
              </a:rPr>
              <a:t>Good for low attaining students? </a:t>
            </a:r>
            <a:endParaRPr lang="en-GB" dirty="0">
              <a:solidFill>
                <a:srgbClr val="FF0000"/>
              </a:solidFill>
            </a:endParaRPr>
          </a:p>
        </p:txBody>
      </p:sp>
      <p:sp>
        <p:nvSpPr>
          <p:cNvPr id="3" name="Content Placeholder 2"/>
          <p:cNvSpPr>
            <a:spLocks noGrp="1"/>
          </p:cNvSpPr>
          <p:nvPr>
            <p:ph idx="1"/>
          </p:nvPr>
        </p:nvSpPr>
        <p:spPr/>
        <p:txBody>
          <a:bodyPr>
            <a:normAutofit/>
          </a:bodyPr>
          <a:lstStyle/>
          <a:p>
            <a:pPr marL="0" indent="0">
              <a:buNone/>
            </a:pPr>
            <a:r>
              <a:rPr lang="en-GB" dirty="0" smtClean="0"/>
              <a:t>AFL is particularly effective at enhancing learner for low attaining students Within </a:t>
            </a:r>
            <a:r>
              <a:rPr lang="en-GB" dirty="0"/>
              <a:t>the </a:t>
            </a:r>
            <a:r>
              <a:rPr lang="en-GB" dirty="0" smtClean="0"/>
              <a:t>article ‘Inside </a:t>
            </a:r>
            <a:r>
              <a:rPr lang="en-GB" dirty="0"/>
              <a:t>the Black Box: Raising Standards Through Classroom </a:t>
            </a:r>
            <a:r>
              <a:rPr lang="en-GB" dirty="0" smtClean="0"/>
              <a:t>Assessment’, which analysed a number of studies into AFL effectiveness, concludes, </a:t>
            </a:r>
            <a:endParaRPr lang="en-GB" dirty="0"/>
          </a:p>
          <a:p>
            <a:pPr marL="0" indent="0">
              <a:buNone/>
            </a:pPr>
            <a:r>
              <a:rPr lang="en-GB" dirty="0"/>
              <a:t>  “Many</a:t>
            </a:r>
            <a:r>
              <a:rPr lang="en-GB" dirty="0" smtClean="0"/>
              <a:t> </a:t>
            </a:r>
            <a:r>
              <a:rPr lang="en-GB" dirty="0"/>
              <a:t>of these studies arrive at another important conclusion: that improved formative assessment helps low achievers more than other students and so reduces the range of achievement while raising achievement overall.” </a:t>
            </a:r>
            <a:r>
              <a:rPr lang="en-GB" dirty="0" smtClean="0"/>
              <a:t>(Paul </a:t>
            </a:r>
            <a:r>
              <a:rPr lang="en-GB" dirty="0"/>
              <a:t>Black and Dylan </a:t>
            </a:r>
            <a:r>
              <a:rPr lang="en-GB" dirty="0" err="1" smtClean="0"/>
              <a:t>Wiliam</a:t>
            </a:r>
            <a:r>
              <a:rPr lang="en-GB" dirty="0" smtClean="0"/>
              <a:t>, 1998).  </a:t>
            </a:r>
            <a:endParaRPr lang="en-GB" dirty="0"/>
          </a:p>
        </p:txBody>
      </p:sp>
    </p:spTree>
    <p:extLst>
      <p:ext uri="{BB962C8B-B14F-4D97-AF65-F5344CB8AC3E}">
        <p14:creationId xmlns:p14="http://schemas.microsoft.com/office/powerpoint/2010/main" val="8928092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708338"/>
            <a:ext cx="9144000" cy="901521"/>
          </a:xfrm>
        </p:spPr>
        <p:txBody>
          <a:bodyPr>
            <a:normAutofit fontScale="90000"/>
          </a:bodyPr>
          <a:lstStyle/>
          <a:p>
            <a:r>
              <a:rPr lang="en-GB" dirty="0" smtClean="0">
                <a:solidFill>
                  <a:srgbClr val="FF0000"/>
                </a:solidFill>
              </a:rPr>
              <a:t>2 Stars and a Wish. </a:t>
            </a:r>
            <a:endParaRPr lang="en-GB" dirty="0">
              <a:solidFill>
                <a:srgbClr val="FF0000"/>
              </a:solidFill>
            </a:endParaRPr>
          </a:p>
        </p:txBody>
      </p:sp>
      <p:sp>
        <p:nvSpPr>
          <p:cNvPr id="3" name="Subtitle 2"/>
          <p:cNvSpPr>
            <a:spLocks noGrp="1"/>
          </p:cNvSpPr>
          <p:nvPr>
            <p:ph type="subTitle" idx="1"/>
          </p:nvPr>
        </p:nvSpPr>
        <p:spPr>
          <a:xfrm>
            <a:off x="618187" y="1790163"/>
            <a:ext cx="6632620" cy="4610637"/>
          </a:xfrm>
        </p:spPr>
        <p:txBody>
          <a:bodyPr>
            <a:normAutofit fontScale="92500" lnSpcReduction="20000"/>
          </a:bodyPr>
          <a:lstStyle/>
          <a:p>
            <a:pPr algn="l"/>
            <a:r>
              <a:rPr lang="en-GB" dirty="0" smtClean="0"/>
              <a:t>2 stars and a wish involves, writing 2 comments regarding aspects of work completed which are good, and one aspect which would improve the piece of work to warrant a higher grade. This AFL strategy can be used by teachers when marking work completed by pupils or can be used by students accessing one another's work in the classroom setting. This AFL  strategy is extremely effective at evaluating pieces of work without being confined to a grade or mark. Pointing out 2 aspects of the work which are good, reinforces these elements within children’s cognitive capacity, in order for these good aspects of there work to be carried over to future pieces of work. Also it can be a good tool for teachers to pick out reoccurring themes that appear within the wish section. This can form the basis for further planning for teachers to address these areas, in order to achieve continual improvement upon children weaknesses. </a:t>
            </a:r>
            <a:r>
              <a:rPr lang="en-GB" dirty="0"/>
              <a:t>	</a:t>
            </a:r>
            <a:endParaRPr lang="en-GB" dirty="0" smtClean="0"/>
          </a:p>
        </p:txBody>
      </p:sp>
      <p:pic>
        <p:nvPicPr>
          <p:cNvPr id="5" name="Picture 4"/>
          <p:cNvPicPr>
            <a:picLocks noChangeAspect="1"/>
          </p:cNvPicPr>
          <p:nvPr/>
        </p:nvPicPr>
        <p:blipFill>
          <a:blip r:embed="rId2"/>
          <a:stretch>
            <a:fillRect/>
          </a:stretch>
        </p:blipFill>
        <p:spPr>
          <a:xfrm>
            <a:off x="7554197" y="2189408"/>
            <a:ext cx="4311206" cy="3229243"/>
          </a:xfrm>
          <a:prstGeom prst="rect">
            <a:avLst/>
          </a:prstGeom>
        </p:spPr>
      </p:pic>
    </p:spTree>
    <p:extLst>
      <p:ext uri="{BB962C8B-B14F-4D97-AF65-F5344CB8AC3E}">
        <p14:creationId xmlns:p14="http://schemas.microsoft.com/office/powerpoint/2010/main" val="375166522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solidFill>
                  <a:srgbClr val="FF0000"/>
                </a:solidFill>
              </a:rPr>
              <a:t>All you Know? </a:t>
            </a:r>
            <a:endParaRPr lang="en-GB" dirty="0">
              <a:solidFill>
                <a:srgbClr val="FF0000"/>
              </a:solidFill>
            </a:endParaRPr>
          </a:p>
        </p:txBody>
      </p:sp>
      <p:sp>
        <p:nvSpPr>
          <p:cNvPr id="3" name="Content Placeholder 2"/>
          <p:cNvSpPr>
            <a:spLocks noGrp="1"/>
          </p:cNvSpPr>
          <p:nvPr>
            <p:ph idx="1"/>
          </p:nvPr>
        </p:nvSpPr>
        <p:spPr>
          <a:xfrm>
            <a:off x="838200" y="1825625"/>
            <a:ext cx="6592910" cy="4351338"/>
          </a:xfrm>
        </p:spPr>
        <p:txBody>
          <a:bodyPr>
            <a:normAutofit fontScale="77500" lnSpcReduction="20000"/>
          </a:bodyPr>
          <a:lstStyle/>
          <a:p>
            <a:pPr marL="0" indent="0">
              <a:buNone/>
            </a:pPr>
            <a:r>
              <a:rPr lang="en-GB" dirty="0" smtClean="0"/>
              <a:t>All you know involves asking students to write down all of the information they already know about a particular topic. This acts a fantastic tool for the teacher to gauge how much the pupils already know, in order to plan lessons appropriately to cover the areas which are gaps within their current knowledge. This AFL strategy allows children to open dialogue with offer class members regarding their current knowledge, this is not only an opportunity for learning from each over to take place, but also gets children into the right thinking mind-set, to further their knowledge in future lessons. Also this strategy is designed to spark children curiosity regarding the topic and begin to formulate questions, which will deepen their understanding and engagement in subsequent sessions. </a:t>
            </a:r>
            <a:endParaRPr lang="en-GB" dirty="0"/>
          </a:p>
        </p:txBody>
      </p:sp>
      <p:pic>
        <p:nvPicPr>
          <p:cNvPr id="6" name="Picture 5"/>
          <p:cNvPicPr>
            <a:picLocks noChangeAspect="1"/>
          </p:cNvPicPr>
          <p:nvPr/>
        </p:nvPicPr>
        <p:blipFill>
          <a:blip r:embed="rId2"/>
          <a:stretch>
            <a:fillRect/>
          </a:stretch>
        </p:blipFill>
        <p:spPr>
          <a:xfrm>
            <a:off x="7431110" y="2073499"/>
            <a:ext cx="4661624" cy="2619240"/>
          </a:xfrm>
          <a:prstGeom prst="rect">
            <a:avLst/>
          </a:prstGeom>
        </p:spPr>
      </p:pic>
    </p:spTree>
    <p:extLst>
      <p:ext uri="{BB962C8B-B14F-4D97-AF65-F5344CB8AC3E}">
        <p14:creationId xmlns:p14="http://schemas.microsoft.com/office/powerpoint/2010/main" val="217608234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solidFill>
                  <a:srgbClr val="FF0000"/>
                </a:solidFill>
              </a:rPr>
              <a:t>Open Questions?</a:t>
            </a:r>
            <a:endParaRPr lang="en-GB" dirty="0">
              <a:solidFill>
                <a:srgbClr val="FF0000"/>
              </a:solidFill>
            </a:endParaRPr>
          </a:p>
        </p:txBody>
      </p:sp>
      <p:sp>
        <p:nvSpPr>
          <p:cNvPr id="3" name="Content Placeholder 2"/>
          <p:cNvSpPr>
            <a:spLocks noGrp="1"/>
          </p:cNvSpPr>
          <p:nvPr>
            <p:ph idx="1"/>
          </p:nvPr>
        </p:nvSpPr>
        <p:spPr>
          <a:xfrm>
            <a:off x="838200" y="1825625"/>
            <a:ext cx="5755783" cy="4351338"/>
          </a:xfrm>
        </p:spPr>
        <p:txBody>
          <a:bodyPr>
            <a:normAutofit fontScale="77500" lnSpcReduction="20000"/>
          </a:bodyPr>
          <a:lstStyle/>
          <a:p>
            <a:pPr marL="0" indent="0">
              <a:buNone/>
            </a:pPr>
            <a:r>
              <a:rPr lang="en-GB" dirty="0" smtClean="0"/>
              <a:t>Asking open questions, instead of closed ones allows children to think deeper into the topic, and look for synergy across offer areas of their knowledge. Asking open questions will result in children developing deeper critical thinking ability, along with encouraging dialogue within the classroom, and allows for deeper levels of understanding to be established. Also this strategy allows teachers to understand the thought process which has taken place in order for pupils to come to a particular opinion, thus allowing teacher to further adapt work to suit pupils thinking styles, in order to get the most out of learners. Pupils are made to feel important when their opinion is taken an interest in and discussed, thus resulting in better teacher- pupil relationships occurring as a result. </a:t>
            </a:r>
            <a:endParaRPr lang="en-GB" dirty="0"/>
          </a:p>
        </p:txBody>
      </p:sp>
      <p:pic>
        <p:nvPicPr>
          <p:cNvPr id="2050" name="Picture 2" descr="Image result for open question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85163" y="2787717"/>
            <a:ext cx="4854307" cy="24271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98185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solidFill>
                  <a:srgbClr val="FF0000"/>
                </a:solidFill>
              </a:rPr>
              <a:t>Traffic Lights</a:t>
            </a:r>
            <a:endParaRPr lang="en-GB" dirty="0">
              <a:solidFill>
                <a:srgbClr val="FF0000"/>
              </a:solidFill>
            </a:endParaRPr>
          </a:p>
        </p:txBody>
      </p:sp>
      <p:sp>
        <p:nvSpPr>
          <p:cNvPr id="3" name="Content Placeholder 2"/>
          <p:cNvSpPr>
            <a:spLocks noGrp="1"/>
          </p:cNvSpPr>
          <p:nvPr>
            <p:ph idx="1"/>
          </p:nvPr>
        </p:nvSpPr>
        <p:spPr>
          <a:xfrm>
            <a:off x="838200" y="1825625"/>
            <a:ext cx="5742904" cy="4351338"/>
          </a:xfrm>
        </p:spPr>
        <p:txBody>
          <a:bodyPr>
            <a:normAutofit fontScale="77500" lnSpcReduction="20000"/>
          </a:bodyPr>
          <a:lstStyle/>
          <a:p>
            <a:pPr marL="0" indent="0">
              <a:buNone/>
            </a:pPr>
            <a:r>
              <a:rPr lang="en-GB" dirty="0" smtClean="0"/>
              <a:t>Traffic lights involves pupils holding up different coloured pieces of card in order to express their understanding of a particular concept or idea. Green being raised to show confidence, Amber expressing some aspects which they are unsure on, and red use to express lack of understanding. This acts as a fantastic tool for quick feedback as to weather children are understanding what is being taught within the lesson. This then allows teachers to concentrate on areas which the overall class is struggling. Also traffic light indication can be easily recorded by teachers, and individuals can be targeted according to there weaknesses. Using traffic lights as an AFL strategy allows teacher the opportunity to easily access children's understanding throughout lessons, and the class agenda can be steered accordingly to meet the needs of the learners. </a:t>
            </a:r>
            <a:endParaRPr lang="en-GB" dirty="0"/>
          </a:p>
        </p:txBody>
      </p:sp>
      <p:pic>
        <p:nvPicPr>
          <p:cNvPr id="1026" name="Picture 2" descr="Image result for traffic light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13953" y="2669940"/>
            <a:ext cx="4733701" cy="26627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275811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References</a:t>
            </a:r>
            <a:endParaRPr lang="en-GB" dirty="0"/>
          </a:p>
        </p:txBody>
      </p:sp>
      <p:sp>
        <p:nvSpPr>
          <p:cNvPr id="3" name="Content Placeholder 2"/>
          <p:cNvSpPr>
            <a:spLocks noGrp="1"/>
          </p:cNvSpPr>
          <p:nvPr>
            <p:ph idx="1"/>
          </p:nvPr>
        </p:nvSpPr>
        <p:spPr/>
        <p:txBody>
          <a:bodyPr/>
          <a:lstStyle/>
          <a:p>
            <a:pPr marL="0" indent="0">
              <a:buNone/>
            </a:pPr>
            <a:endParaRPr lang="en-GB" b="1" dirty="0"/>
          </a:p>
          <a:p>
            <a:pPr marL="0" indent="0">
              <a:buNone/>
            </a:pPr>
            <a:r>
              <a:rPr lang="en-GB" b="1" dirty="0" smtClean="0"/>
              <a:t>Cambridge Community. (2020). Available at: </a:t>
            </a:r>
            <a:r>
              <a:rPr lang="en-GB" b="1" dirty="0" smtClean="0">
                <a:hlinkClick r:id="rId2"/>
              </a:rPr>
              <a:t>https</a:t>
            </a:r>
            <a:r>
              <a:rPr lang="en-GB" dirty="0">
                <a:hlinkClick r:id="rId2"/>
              </a:rPr>
              <a:t>://cambridge-community.org.uk/professional-development/gswafl/index.html</a:t>
            </a:r>
            <a:endParaRPr lang="en-GB" dirty="0"/>
          </a:p>
          <a:p>
            <a:pPr marL="0" indent="0">
              <a:buNone/>
            </a:pPr>
            <a:endParaRPr lang="en-GB" dirty="0" smtClean="0"/>
          </a:p>
          <a:p>
            <a:pPr marL="0" indent="0">
              <a:buNone/>
            </a:pPr>
            <a:r>
              <a:rPr lang="en-GB" b="1" dirty="0"/>
              <a:t>Paul Black and Dylan William. (1998). </a:t>
            </a:r>
            <a:r>
              <a:rPr lang="en-GB" b="1"/>
              <a:t>Available at: </a:t>
            </a:r>
            <a:r>
              <a:rPr lang="en-GB" b="1">
                <a:hlinkClick r:id="rId3"/>
              </a:rPr>
              <a:t>http://electronicportfolios.org/afl/InsideBlackBox.pdf</a:t>
            </a:r>
            <a:endParaRPr lang="en-GB" b="1"/>
          </a:p>
          <a:p>
            <a:pPr marL="0" indent="0">
              <a:buNone/>
            </a:pPr>
            <a:endParaRPr lang="en-GB" dirty="0" smtClean="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7625889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1595</TotalTime>
  <Words>834</Words>
  <Application>Microsoft Office PowerPoint</Application>
  <PresentationFormat>Widescreen</PresentationFormat>
  <Paragraphs>42</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What is AFL?</vt:lpstr>
      <vt:lpstr>What is AFL?</vt:lpstr>
      <vt:lpstr>Why adopt AFL within our Primary school?</vt:lpstr>
      <vt:lpstr>Why adopt AFL within our Primary school?</vt:lpstr>
      <vt:lpstr>Good for low attaining students? </vt:lpstr>
      <vt:lpstr>2 Stars and a Wish. </vt:lpstr>
      <vt:lpstr>All you Know? </vt:lpstr>
      <vt:lpstr>Open Questions?</vt:lpstr>
      <vt:lpstr>Traffic Lights</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 Stars and a Wish.</dc:title>
  <dc:creator>rachel lennox</dc:creator>
  <cp:lastModifiedBy>rachel lennox</cp:lastModifiedBy>
  <cp:revision>28</cp:revision>
  <dcterms:created xsi:type="dcterms:W3CDTF">2020-02-17T20:44:11Z</dcterms:created>
  <dcterms:modified xsi:type="dcterms:W3CDTF">2020-02-18T23:29:53Z</dcterms:modified>
</cp:coreProperties>
</file>