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2"/>
  </p:notesMasterIdLst>
  <p:handoutMasterIdLst>
    <p:handoutMasterId r:id="rId23"/>
  </p:handoutMasterIdLst>
  <p:sldIdLst>
    <p:sldId id="350" r:id="rId5"/>
    <p:sldId id="358" r:id="rId6"/>
    <p:sldId id="360" r:id="rId7"/>
    <p:sldId id="361" r:id="rId8"/>
    <p:sldId id="362" r:id="rId9"/>
    <p:sldId id="363" r:id="rId10"/>
    <p:sldId id="372" r:id="rId11"/>
    <p:sldId id="373" r:id="rId12"/>
    <p:sldId id="379" r:id="rId13"/>
    <p:sldId id="376" r:id="rId14"/>
    <p:sldId id="377" r:id="rId15"/>
    <p:sldId id="378" r:id="rId16"/>
    <p:sldId id="374" r:id="rId17"/>
    <p:sldId id="380" r:id="rId18"/>
    <p:sldId id="370" r:id="rId19"/>
    <p:sldId id="371" r:id="rId20"/>
    <p:sldId id="359" r:id="rId21"/>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555" autoAdjust="0"/>
    <p:restoredTop sz="94660"/>
  </p:normalViewPr>
  <p:slideViewPr>
    <p:cSldViewPr>
      <p:cViewPr varScale="1">
        <p:scale>
          <a:sx n="84" d="100"/>
          <a:sy n="84" d="100"/>
        </p:scale>
        <p:origin x="634" y="77"/>
      </p:cViewPr>
      <p:guideLst>
        <p:guide orient="horz" pos="2160"/>
        <p:guide pos="2880"/>
      </p:guideLst>
    </p:cSldViewPr>
  </p:slideViewPr>
  <p:notesTextViewPr>
    <p:cViewPr>
      <p:scale>
        <a:sx n="1" d="1"/>
        <a:sy n="1" d="1"/>
      </p:scale>
      <p:origin x="0" y="0"/>
    </p:cViewPr>
  </p:notesTextViewPr>
  <p:sorterViewPr>
    <p:cViewPr varScale="1">
      <p:scale>
        <a:sx n="100" d="100"/>
        <a:sy n="100" d="100"/>
      </p:scale>
      <p:origin x="0" y="0"/>
    </p:cViewPr>
  </p:sorter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89785" tIns="44892" rIns="89785" bIns="44892" rtlCol="0"/>
          <a:lstStyle>
            <a:lvl1pPr algn="r">
              <a:defRPr sz="1200"/>
            </a:lvl1pPr>
          </a:lstStyle>
          <a:p>
            <a:fld id="{96D292DE-8B7A-4254-AA83-74C1F4DD4AF0}" type="datetimeFigureOut">
              <a:rPr lang="en-GB" smtClean="0"/>
              <a:t>15/04/2019</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85" tIns="44892" rIns="89785" bIns="44892"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89785" tIns="44892" rIns="89785" bIns="44892" rtlCol="0"/>
          <a:lstStyle>
            <a:lvl1pPr algn="r">
              <a:defRPr sz="1200"/>
            </a:lvl1pPr>
          </a:lstStyle>
          <a:p>
            <a:fld id="{D86FF1C4-32A3-451B-9EDB-8C4F4649BC1E}" type="datetimeFigureOut">
              <a:rPr lang="en-GB" smtClean="0"/>
              <a:t>15/04/2019</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89785" tIns="44892" rIns="89785" bIns="44892"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89785" tIns="44892" rIns="89785" bIns="44892" rtlCol="0" anchor="b"/>
          <a:lstStyle>
            <a:lvl1pPr algn="r">
              <a:defRPr sz="1200"/>
            </a:lvl1pPr>
          </a:lstStyle>
          <a:p>
            <a:fld id="{47524CF5-0988-4E1B-906A-7AB2F202BAC1}" type="slidenum">
              <a:rPr lang="en-GB" smtClean="0"/>
              <a:t>‹#›</a:t>
            </a:fld>
            <a:endParaRPr lang="en-GB"/>
          </a:p>
        </p:txBody>
      </p:sp>
    </p:spTree>
    <p:extLst>
      <p:ext uri="{BB962C8B-B14F-4D97-AF65-F5344CB8AC3E}">
        <p14:creationId xmlns:p14="http://schemas.microsoft.com/office/powerpoint/2010/main" val="15709195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15/04/2019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15/04/2019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15/04/2019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15/04/2019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15/04/2019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15/04/2019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bg1"/>
        </a:solidFill>
        <a:effectLst/>
      </p:bgPr>
    </p:bg>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15/04/2019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15/04/2019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15/04/2019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15/04/2019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solidFill>
          <a:schemeClr val="bg1"/>
        </a:solidFill>
        <a:effectLst/>
      </p:bgPr>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15/04/2019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15/04/2019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slow" p14:dur="2000"/>
    </mc:Choice>
    <mc:Fallback xmlns="">
      <p:transition spd="slow"/>
    </mc:Fallback>
  </mc:AlternateConten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31640" y="1340768"/>
            <a:ext cx="6426714" cy="2412268"/>
          </a:xfrm>
        </p:spPr>
        <p:txBody>
          <a:bodyPr>
            <a:normAutofit fontScale="90000"/>
          </a:bodyPr>
          <a:lstStyle/>
          <a:p>
            <a:r>
              <a:rPr lang="en-GB" sz="2400" b="1" dirty="0"/>
              <a:t>BMDM7001 Identity and Approaches to Applied Business Research</a:t>
            </a:r>
            <a:br>
              <a:rPr lang="en-GB" sz="2400" b="1" dirty="0"/>
            </a:br>
            <a:r>
              <a:rPr lang="en-GB" sz="2400" b="1" dirty="0"/>
              <a:t/>
            </a:r>
            <a:br>
              <a:rPr lang="en-GB" sz="2400" b="1" dirty="0"/>
            </a:br>
            <a:r>
              <a:rPr lang="en-GB" sz="2400" b="1" dirty="0"/>
              <a:t>WEEK </a:t>
            </a:r>
            <a:r>
              <a:rPr lang="en-GB" sz="2400" b="1" dirty="0" smtClean="0"/>
              <a:t>6</a:t>
            </a:r>
            <a:r>
              <a:rPr lang="en-GB" sz="2400" b="1" dirty="0"/>
              <a:t/>
            </a:r>
            <a:br>
              <a:rPr lang="en-GB" sz="2400" b="1" dirty="0"/>
            </a:br>
            <a:r>
              <a:rPr lang="en-GB" sz="3600" b="1" dirty="0" smtClean="0"/>
              <a:t>Research Integrity</a:t>
            </a:r>
            <a:br>
              <a:rPr lang="en-GB" sz="3600" b="1" dirty="0" smtClean="0"/>
            </a:br>
            <a:r>
              <a:rPr lang="en-GB" sz="3600" b="1" dirty="0" smtClean="0"/>
              <a:t>Research Ethics</a:t>
            </a:r>
            <a:endParaRPr lang="en-GB" sz="3600" b="1" dirty="0"/>
          </a:p>
        </p:txBody>
      </p:sp>
      <p:sp>
        <p:nvSpPr>
          <p:cNvPr id="3" name="Subtitle 2"/>
          <p:cNvSpPr>
            <a:spLocks noGrp="1"/>
          </p:cNvSpPr>
          <p:nvPr>
            <p:ph type="subTitle" idx="1"/>
          </p:nvPr>
        </p:nvSpPr>
        <p:spPr>
          <a:xfrm>
            <a:off x="1493658" y="4185084"/>
            <a:ext cx="6102678" cy="795077"/>
          </a:xfrm>
        </p:spPr>
        <p:txBody>
          <a:bodyPr>
            <a:normAutofit lnSpcReduction="10000"/>
          </a:bodyPr>
          <a:lstStyle/>
          <a:p>
            <a:r>
              <a:rPr lang="en-GB" sz="2100" b="1"/>
              <a:t>Swansea Business School</a:t>
            </a:r>
          </a:p>
          <a:p>
            <a:r>
              <a:rPr lang="en-GB" sz="2100" b="1"/>
              <a:t>Professor Jill Venus</a:t>
            </a:r>
            <a:endParaRPr lang="en-GB" sz="2100" b="1" dirty="0"/>
          </a:p>
          <a:p>
            <a:pPr algn="r"/>
            <a:endParaRPr lang="en-GB" b="1" dirty="0">
              <a:solidFill>
                <a:schemeClr val="tx1"/>
              </a:solidFill>
            </a:endParaRPr>
          </a:p>
        </p:txBody>
      </p:sp>
    </p:spTree>
    <p:extLst>
      <p:ext uri="{BB962C8B-B14F-4D97-AF65-F5344CB8AC3E}">
        <p14:creationId xmlns:p14="http://schemas.microsoft.com/office/powerpoint/2010/main" val="304291901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defRPr/>
            </a:pPr>
            <a:r>
              <a:rPr lang="en-GB" sz="3600" b="1" dirty="0" smtClean="0"/>
              <a:t>Research Integrity</a:t>
            </a:r>
            <a:endParaRPr lang="en-GB" sz="3600" b="1" dirty="0"/>
          </a:p>
        </p:txBody>
      </p:sp>
      <p:sp>
        <p:nvSpPr>
          <p:cNvPr id="3" name="Content Placeholder 2"/>
          <p:cNvSpPr>
            <a:spLocks noGrp="1"/>
          </p:cNvSpPr>
          <p:nvPr>
            <p:ph idx="1"/>
          </p:nvPr>
        </p:nvSpPr>
        <p:spPr/>
        <p:txBody>
          <a:bodyPr>
            <a:normAutofit/>
          </a:bodyPr>
          <a:lstStyle/>
          <a:p>
            <a:pPr>
              <a:defRPr/>
            </a:pPr>
            <a:r>
              <a:rPr lang="en-US" sz="2800" dirty="0"/>
              <a:t>Research integrity </a:t>
            </a:r>
            <a:r>
              <a:rPr lang="en-US" sz="2800" dirty="0" smtClean="0"/>
              <a:t>can </a:t>
            </a:r>
            <a:r>
              <a:rPr lang="en-US" sz="2800" dirty="0"/>
              <a:t>be defined as active adherence to the ethical principles and </a:t>
            </a:r>
            <a:r>
              <a:rPr lang="en-US" sz="2800" dirty="0" smtClean="0"/>
              <a:t>the professional </a:t>
            </a:r>
            <a:r>
              <a:rPr lang="en-US" sz="2800" dirty="0"/>
              <a:t>standards essential for the responsible practice of </a:t>
            </a:r>
            <a:r>
              <a:rPr lang="en-US" sz="2800" dirty="0" smtClean="0"/>
              <a:t>research</a:t>
            </a:r>
            <a:r>
              <a:rPr lang="en-US" sz="2800" dirty="0"/>
              <a:t/>
            </a:r>
            <a:br>
              <a:rPr lang="en-US" sz="2800" dirty="0"/>
            </a:br>
            <a:endParaRPr lang="en-GB" sz="2800" dirty="0"/>
          </a:p>
        </p:txBody>
      </p:sp>
    </p:spTree>
    <p:extLst>
      <p:ext uri="{BB962C8B-B14F-4D97-AF65-F5344CB8AC3E}">
        <p14:creationId xmlns:p14="http://schemas.microsoft.com/office/powerpoint/2010/main" val="38836586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US"/>
          </a:p>
        </p:txBody>
      </p:sp>
      <p:sp>
        <p:nvSpPr>
          <p:cNvPr id="4" name="Content Placeholder 3"/>
          <p:cNvSpPr>
            <a:spLocks noGrp="1"/>
          </p:cNvSpPr>
          <p:nvPr>
            <p:ph idx="1"/>
          </p:nvPr>
        </p:nvSpPr>
        <p:spPr/>
        <p:txBody>
          <a:bodyPr>
            <a:normAutofit fontScale="92500" lnSpcReduction="10000"/>
          </a:bodyPr>
          <a:lstStyle/>
          <a:p>
            <a:pPr lvl="0"/>
            <a:r>
              <a:rPr lang="en-US" dirty="0"/>
              <a:t>Honesty and fairness in proposing, performing, and reporting research;</a:t>
            </a:r>
          </a:p>
          <a:p>
            <a:pPr lvl="0"/>
            <a:r>
              <a:rPr lang="en-US" dirty="0"/>
              <a:t>Accuracy and fairness in representing contributions to research proposals and reports;</a:t>
            </a:r>
          </a:p>
          <a:p>
            <a:pPr lvl="0"/>
            <a:r>
              <a:rPr lang="en-US" dirty="0" smtClean="0"/>
              <a:t>Disclosure </a:t>
            </a:r>
            <a:r>
              <a:rPr lang="en-US" dirty="0"/>
              <a:t>of conflicts of interest;</a:t>
            </a:r>
          </a:p>
          <a:p>
            <a:pPr lvl="0"/>
            <a:r>
              <a:rPr lang="en-US" dirty="0"/>
              <a:t>Protection of human subjects in the conduct of research;</a:t>
            </a:r>
          </a:p>
          <a:p>
            <a:endParaRPr lang="en-US" dirty="0"/>
          </a:p>
        </p:txBody>
      </p:sp>
    </p:spTree>
    <p:extLst>
      <p:ext uri="{BB962C8B-B14F-4D97-AF65-F5344CB8AC3E}">
        <p14:creationId xmlns:p14="http://schemas.microsoft.com/office/powerpoint/2010/main" val="177598494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04664"/>
            <a:ext cx="8229600" cy="6264696"/>
          </a:xfrm>
        </p:spPr>
        <p:txBody>
          <a:bodyPr>
            <a:normAutofit fontScale="70000" lnSpcReduction="20000"/>
          </a:bodyPr>
          <a:lstStyle/>
          <a:p>
            <a:pPr lvl="0"/>
            <a:r>
              <a:rPr lang="en-US" dirty="0"/>
              <a:t>Honesty in all aspects of research, including in the presentation of research goals, intentions and findings; in reporting on research methods and procedures; in gathering data; in using and acknowledging the work of other researchers; and in conveying valid interpretations and making justifiable claims based on research findings. </a:t>
            </a:r>
          </a:p>
          <a:p>
            <a:pPr lvl="0"/>
            <a:r>
              <a:rPr lang="en-US" dirty="0" err="1"/>
              <a:t>Rigour</a:t>
            </a:r>
            <a:r>
              <a:rPr lang="en-US" dirty="0"/>
              <a:t>, in line with prevailing disciplinary norms and standards: in performing research and using appropriate methods; in adhering to an agreed protocol where appropriate; in drawing interpretations and conclusions from the research; and in communicating the results. </a:t>
            </a:r>
          </a:p>
          <a:p>
            <a:pPr lvl="0"/>
            <a:r>
              <a:rPr lang="en-US" dirty="0"/>
              <a:t>Transparency and open communication in declaring conflicts of interest; in the reporting of research data collection methods; in the analysis and interpretation of data; in making research findings widely available, which includes sharing negative results as appropriate; and in presenting the work to other researchers and to the general public.  </a:t>
            </a:r>
          </a:p>
          <a:p>
            <a:pPr lvl="0"/>
            <a:r>
              <a:rPr lang="en-US" dirty="0"/>
              <a:t>Care and respect for all participants in and subjects of research, including humans, animals, the environment and cultural objects. Those engaged with research must also show care and respect for the stewardship of research and scholarship for future generations.</a:t>
            </a:r>
          </a:p>
          <a:p>
            <a:endParaRPr lang="en-US" dirty="0"/>
          </a:p>
        </p:txBody>
      </p:sp>
    </p:spTree>
    <p:extLst>
      <p:ext uri="{BB962C8B-B14F-4D97-AF65-F5344CB8AC3E}">
        <p14:creationId xmlns:p14="http://schemas.microsoft.com/office/powerpoint/2010/main" val="317152762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2800" b="1" dirty="0"/>
              <a:t>SHARED VALUES IN </a:t>
            </a:r>
            <a:r>
              <a:rPr lang="en-US" sz="2800" b="1" dirty="0" smtClean="0"/>
              <a:t>RESEARCH</a:t>
            </a:r>
            <a:endParaRPr lang="en-US" sz="2800" dirty="0"/>
          </a:p>
        </p:txBody>
      </p:sp>
      <p:sp>
        <p:nvSpPr>
          <p:cNvPr id="3" name="Content Placeholder 2"/>
          <p:cNvSpPr>
            <a:spLocks noGrp="1"/>
          </p:cNvSpPr>
          <p:nvPr>
            <p:ph idx="1"/>
          </p:nvPr>
        </p:nvSpPr>
        <p:spPr/>
        <p:txBody>
          <a:bodyPr>
            <a:normAutofit/>
          </a:bodyPr>
          <a:lstStyle/>
          <a:p>
            <a:r>
              <a:rPr lang="en-US" b="1" dirty="0" smtClean="0"/>
              <a:t>HONESTY</a:t>
            </a:r>
            <a:endParaRPr lang="en-US" dirty="0"/>
          </a:p>
          <a:p>
            <a:r>
              <a:rPr lang="en-US" b="1" dirty="0" smtClean="0"/>
              <a:t>ACCURACY &amp; RIGOUR</a:t>
            </a:r>
            <a:endParaRPr lang="en-US" dirty="0"/>
          </a:p>
          <a:p>
            <a:r>
              <a:rPr lang="en-US" b="1" dirty="0" smtClean="0"/>
              <a:t>EFFICIENCY</a:t>
            </a:r>
          </a:p>
          <a:p>
            <a:r>
              <a:rPr lang="en-US" b="1" dirty="0" smtClean="0"/>
              <a:t>OBJECTIVITY</a:t>
            </a:r>
          </a:p>
          <a:p>
            <a:r>
              <a:rPr lang="en-US" b="1" dirty="0" smtClean="0"/>
              <a:t>CARE &amp; RESPECT</a:t>
            </a:r>
            <a:r>
              <a:rPr lang="en-US" dirty="0"/>
              <a:t/>
            </a:r>
            <a:br>
              <a:rPr lang="en-US" dirty="0"/>
            </a:br>
            <a:endParaRPr lang="en-US" dirty="0"/>
          </a:p>
        </p:txBody>
      </p:sp>
    </p:spTree>
    <p:extLst>
      <p:ext uri="{BB962C8B-B14F-4D97-AF65-F5344CB8AC3E}">
        <p14:creationId xmlns:p14="http://schemas.microsoft.com/office/powerpoint/2010/main" val="199847462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spTree>
    <p:extLst>
      <p:ext uri="{BB962C8B-B14F-4D97-AF65-F5344CB8AC3E}">
        <p14:creationId xmlns:p14="http://schemas.microsoft.com/office/powerpoint/2010/main" val="361705925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smtClean="0"/>
              <a:t>Ethic environment</a:t>
            </a:r>
            <a:endParaRPr lang="en-GB" sz="3600" b="1" dirty="0"/>
          </a:p>
        </p:txBody>
      </p:sp>
      <p:sp>
        <p:nvSpPr>
          <p:cNvPr id="3" name="Content Placeholder 2"/>
          <p:cNvSpPr>
            <a:spLocks noGrp="1"/>
          </p:cNvSpPr>
          <p:nvPr>
            <p:ph idx="1"/>
          </p:nvPr>
        </p:nvSpPr>
        <p:spPr/>
        <p:txBody>
          <a:bodyPr/>
          <a:lstStyle/>
          <a:p>
            <a:r>
              <a:rPr lang="en-GB" dirty="0" smtClean="0"/>
              <a:t>Definitions</a:t>
            </a:r>
          </a:p>
          <a:p>
            <a:r>
              <a:rPr lang="en-GB" dirty="0" smtClean="0"/>
              <a:t>Regulations</a:t>
            </a:r>
          </a:p>
          <a:p>
            <a:r>
              <a:rPr lang="en-GB" dirty="0" smtClean="0"/>
              <a:t>Guidelines</a:t>
            </a:r>
          </a:p>
          <a:p>
            <a:r>
              <a:rPr lang="en-GB" dirty="0" smtClean="0"/>
              <a:t>Codes of Practice</a:t>
            </a:r>
            <a:endParaRPr lang="en-GB" dirty="0"/>
          </a:p>
        </p:txBody>
      </p:sp>
    </p:spTree>
    <p:extLst>
      <p:ext uri="{BB962C8B-B14F-4D97-AF65-F5344CB8AC3E}">
        <p14:creationId xmlns:p14="http://schemas.microsoft.com/office/powerpoint/2010/main" val="226272517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endParaRPr lang="en-GB" sz="1400" dirty="0"/>
          </a:p>
        </p:txBody>
      </p:sp>
      <p:sp>
        <p:nvSpPr>
          <p:cNvPr id="3" name="Content Placeholder 2"/>
          <p:cNvSpPr>
            <a:spLocks noGrp="1"/>
          </p:cNvSpPr>
          <p:nvPr>
            <p:ph idx="1"/>
          </p:nvPr>
        </p:nvSpPr>
        <p:spPr>
          <a:xfrm>
            <a:off x="457200" y="836712"/>
            <a:ext cx="8229600" cy="4680521"/>
          </a:xfrm>
        </p:spPr>
        <p:txBody>
          <a:bodyPr>
            <a:normAutofit/>
          </a:bodyPr>
          <a:lstStyle/>
          <a:p>
            <a:r>
              <a:rPr lang="en-GB" b="1" dirty="0"/>
              <a:t>Research Ethics</a:t>
            </a:r>
            <a:r>
              <a:rPr lang="en-GB" dirty="0"/>
              <a:t> is </a:t>
            </a:r>
            <a:r>
              <a:rPr lang="en-GB" b="1" dirty="0"/>
              <a:t>about the </a:t>
            </a:r>
            <a:r>
              <a:rPr lang="en-GB" dirty="0"/>
              <a:t>planning, conduct, and reporting of </a:t>
            </a:r>
            <a:r>
              <a:rPr lang="en-GB" b="1" dirty="0"/>
              <a:t>research</a:t>
            </a:r>
            <a:r>
              <a:rPr lang="en-GB" dirty="0"/>
              <a:t>. It specifically includes the protection of human and animal </a:t>
            </a:r>
            <a:r>
              <a:rPr lang="en-GB" dirty="0" smtClean="0"/>
              <a:t>subjects.</a:t>
            </a:r>
          </a:p>
          <a:p>
            <a:r>
              <a:rPr lang="en-GB" dirty="0" smtClean="0"/>
              <a:t>The </a:t>
            </a:r>
            <a:r>
              <a:rPr lang="en-GB" dirty="0"/>
              <a:t>concepts of informed consent, freedom from harm, confidentiality and anonymity are fundamental.</a:t>
            </a:r>
          </a:p>
        </p:txBody>
      </p:sp>
    </p:spTree>
    <p:extLst>
      <p:ext uri="{BB962C8B-B14F-4D97-AF65-F5344CB8AC3E}">
        <p14:creationId xmlns:p14="http://schemas.microsoft.com/office/powerpoint/2010/main" val="227437472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4000" b="1" dirty="0" smtClean="0"/>
              <a:t>Fundamental issues:</a:t>
            </a:r>
            <a:endParaRPr lang="en-GB" sz="4000" b="1" dirty="0"/>
          </a:p>
        </p:txBody>
      </p:sp>
      <p:sp>
        <p:nvSpPr>
          <p:cNvPr id="3" name="Content Placeholder 2"/>
          <p:cNvSpPr>
            <a:spLocks noGrp="1"/>
          </p:cNvSpPr>
          <p:nvPr>
            <p:ph idx="1"/>
          </p:nvPr>
        </p:nvSpPr>
        <p:spPr/>
        <p:txBody>
          <a:bodyPr/>
          <a:lstStyle/>
          <a:p>
            <a:r>
              <a:rPr lang="en-GB" dirty="0" smtClean="0"/>
              <a:t>Legality</a:t>
            </a:r>
          </a:p>
          <a:p>
            <a:r>
              <a:rPr lang="en-GB" dirty="0" smtClean="0"/>
              <a:t>Abiding by the rules</a:t>
            </a:r>
          </a:p>
          <a:p>
            <a:r>
              <a:rPr lang="en-GB" dirty="0" smtClean="0"/>
              <a:t>Moral considerations</a:t>
            </a:r>
            <a:endParaRPr lang="en-GB" dirty="0"/>
          </a:p>
        </p:txBody>
      </p:sp>
    </p:spTree>
    <p:extLst>
      <p:ext uri="{BB962C8B-B14F-4D97-AF65-F5344CB8AC3E}">
        <p14:creationId xmlns:p14="http://schemas.microsoft.com/office/powerpoint/2010/main" val="387490213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Ethics</a:t>
            </a:r>
            <a:endParaRPr lang="en-GB" dirty="0"/>
          </a:p>
        </p:txBody>
      </p:sp>
      <p:sp>
        <p:nvSpPr>
          <p:cNvPr id="4" name="Rectangle 3"/>
          <p:cNvSpPr/>
          <p:nvPr/>
        </p:nvSpPr>
        <p:spPr>
          <a:xfrm>
            <a:off x="827584" y="1430230"/>
            <a:ext cx="7056784" cy="4708981"/>
          </a:xfrm>
          <a:prstGeom prst="rect">
            <a:avLst/>
          </a:prstGeom>
        </p:spPr>
        <p:txBody>
          <a:bodyPr wrap="square">
            <a:spAutoFit/>
          </a:bodyPr>
          <a:lstStyle/>
          <a:p>
            <a:r>
              <a:rPr lang="en-GB" sz="2800" dirty="0">
                <a:latin typeface="Arial" panose="020B0604020202020204" pitchFamily="34" charset="0"/>
                <a:cs typeface="Arial" panose="020B0604020202020204" pitchFamily="34" charset="0"/>
              </a:rPr>
              <a:t>Two dimensions of </a:t>
            </a:r>
            <a:r>
              <a:rPr lang="en-GB" sz="2800" dirty="0" smtClean="0">
                <a:latin typeface="Arial" panose="020B0604020202020204" pitchFamily="34" charset="0"/>
                <a:cs typeface="Arial" panose="020B0604020202020204" pitchFamily="34" charset="0"/>
              </a:rPr>
              <a:t>ethics- </a:t>
            </a:r>
          </a:p>
          <a:p>
            <a:endParaRPr lang="en-GB" sz="2800" dirty="0" smtClean="0">
              <a:latin typeface="Arial" panose="020B0604020202020204" pitchFamily="34" charset="0"/>
              <a:cs typeface="Arial" panose="020B0604020202020204" pitchFamily="34" charset="0"/>
            </a:endParaRPr>
          </a:p>
          <a:p>
            <a:r>
              <a:rPr lang="en-GB" sz="2800" dirty="0" smtClean="0">
                <a:latin typeface="Arial" panose="020B0604020202020204" pitchFamily="34" charset="0"/>
                <a:cs typeface="Arial" panose="020B0604020202020204" pitchFamily="34" charset="0"/>
              </a:rPr>
              <a:t>The </a:t>
            </a:r>
            <a:r>
              <a:rPr lang="en-GB" sz="2800" dirty="0">
                <a:latin typeface="Arial" panose="020B0604020202020204" pitchFamily="34" charset="0"/>
                <a:cs typeface="Arial" panose="020B0604020202020204" pitchFamily="34" charset="0"/>
              </a:rPr>
              <a:t>first is </a:t>
            </a:r>
            <a:r>
              <a:rPr lang="en-GB" sz="2800" b="1" dirty="0">
                <a:latin typeface="Arial" panose="020B0604020202020204" pitchFamily="34" charset="0"/>
                <a:cs typeface="Arial" panose="020B0604020202020204" pitchFamily="34" charset="0"/>
              </a:rPr>
              <a:t>procedural ethics </a:t>
            </a:r>
            <a:r>
              <a:rPr lang="en-GB" sz="2800" dirty="0">
                <a:latin typeface="Arial" panose="020B0604020202020204" pitchFamily="34" charset="0"/>
                <a:cs typeface="Arial" panose="020B0604020202020204" pitchFamily="34" charset="0"/>
              </a:rPr>
              <a:t>which require confidentiality, right to privacy and protecting human subjects from harm. </a:t>
            </a:r>
            <a:endParaRPr lang="en-GB" sz="2800" dirty="0" smtClean="0">
              <a:latin typeface="Arial" panose="020B0604020202020204" pitchFamily="34" charset="0"/>
              <a:cs typeface="Arial" panose="020B0604020202020204" pitchFamily="34" charset="0"/>
            </a:endParaRPr>
          </a:p>
          <a:p>
            <a:endParaRPr lang="en-GB" sz="2800" dirty="0" smtClean="0">
              <a:latin typeface="Arial" panose="020B0604020202020204" pitchFamily="34" charset="0"/>
              <a:cs typeface="Arial" panose="020B0604020202020204" pitchFamily="34" charset="0"/>
            </a:endParaRPr>
          </a:p>
          <a:p>
            <a:r>
              <a:rPr lang="en-GB" sz="2800" dirty="0" smtClean="0">
                <a:latin typeface="Arial" panose="020B0604020202020204" pitchFamily="34" charset="0"/>
                <a:cs typeface="Arial" panose="020B0604020202020204" pitchFamily="34" charset="0"/>
              </a:rPr>
              <a:t>The </a:t>
            </a:r>
            <a:r>
              <a:rPr lang="en-GB" sz="2800" dirty="0">
                <a:latin typeface="Arial" panose="020B0604020202020204" pitchFamily="34" charset="0"/>
                <a:cs typeface="Arial" panose="020B0604020202020204" pitchFamily="34" charset="0"/>
              </a:rPr>
              <a:t>second is </a:t>
            </a:r>
            <a:r>
              <a:rPr lang="en-GB" sz="2800" b="1" dirty="0">
                <a:latin typeface="Arial" panose="020B0604020202020204" pitchFamily="34" charset="0"/>
                <a:cs typeface="Arial" panose="020B0604020202020204" pitchFamily="34" charset="0"/>
              </a:rPr>
              <a:t>situational ethics </a:t>
            </a:r>
            <a:r>
              <a:rPr lang="en-GB" sz="2800" dirty="0">
                <a:latin typeface="Arial" panose="020B0604020202020204" pitchFamily="34" charset="0"/>
                <a:cs typeface="Arial" panose="020B0604020202020204" pitchFamily="34" charset="0"/>
              </a:rPr>
              <a:t>dealing with the unpredictable, subtle moments that come up during the </a:t>
            </a:r>
            <a:r>
              <a:rPr lang="en-GB" sz="2800" dirty="0" smtClean="0">
                <a:latin typeface="Arial" panose="020B0604020202020204" pitchFamily="34" charset="0"/>
                <a:cs typeface="Arial" panose="020B0604020202020204" pitchFamily="34" charset="0"/>
              </a:rPr>
              <a:t>study</a:t>
            </a:r>
          </a:p>
          <a:p>
            <a:endParaRPr lang="en-GB" sz="2800" dirty="0">
              <a:latin typeface="Arial" panose="020B0604020202020204" pitchFamily="34" charset="0"/>
              <a:cs typeface="Arial" panose="020B0604020202020204" pitchFamily="34" charset="0"/>
            </a:endParaRPr>
          </a:p>
          <a:p>
            <a:pPr algn="r"/>
            <a:r>
              <a:rPr lang="en-GB" sz="2000" dirty="0">
                <a:latin typeface="Arial" panose="020B0604020202020204" pitchFamily="34" charset="0"/>
                <a:cs typeface="Arial" panose="020B0604020202020204" pitchFamily="34" charset="0"/>
              </a:rPr>
              <a:t>Guillemin and Gillam (2004).</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9459524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Procedural </a:t>
            </a:r>
            <a:r>
              <a:rPr lang="en-GB" dirty="0"/>
              <a:t>ethics</a:t>
            </a:r>
          </a:p>
        </p:txBody>
      </p:sp>
      <p:sp>
        <p:nvSpPr>
          <p:cNvPr id="4" name="Rectangle 3"/>
          <p:cNvSpPr/>
          <p:nvPr/>
        </p:nvSpPr>
        <p:spPr>
          <a:xfrm>
            <a:off x="611560" y="2551837"/>
            <a:ext cx="7488832" cy="2677656"/>
          </a:xfrm>
          <a:prstGeom prst="rect">
            <a:avLst/>
          </a:prstGeom>
        </p:spPr>
        <p:txBody>
          <a:bodyPr wrap="square">
            <a:spAutoFit/>
          </a:bodyPr>
          <a:lstStyle/>
          <a:p>
            <a:r>
              <a:rPr lang="en-GB" sz="2800" dirty="0">
                <a:latin typeface="Arial" panose="020B0604020202020204" pitchFamily="34" charset="0"/>
                <a:cs typeface="Arial" panose="020B0604020202020204" pitchFamily="34" charset="0"/>
              </a:rPr>
              <a:t>P</a:t>
            </a:r>
            <a:r>
              <a:rPr lang="en-GB" sz="2800" dirty="0" smtClean="0">
                <a:latin typeface="Arial" panose="020B0604020202020204" pitchFamily="34" charset="0"/>
                <a:cs typeface="Arial" panose="020B0604020202020204" pitchFamily="34" charset="0"/>
              </a:rPr>
              <a:t>rocedural </a:t>
            </a:r>
            <a:r>
              <a:rPr lang="en-GB" sz="2800" dirty="0">
                <a:latin typeface="Arial" panose="020B0604020202020204" pitchFamily="34" charset="0"/>
                <a:cs typeface="Arial" panose="020B0604020202020204" pitchFamily="34" charset="0"/>
              </a:rPr>
              <a:t>ethics also involves the language used in the research. It is suggested to be understandable and free of jargon, but will nonetheless assure that the researchers are competent and experienced (Guillemin and Gillam, 2004). </a:t>
            </a:r>
          </a:p>
        </p:txBody>
      </p:sp>
    </p:spTree>
    <p:extLst>
      <p:ext uri="{BB962C8B-B14F-4D97-AF65-F5344CB8AC3E}">
        <p14:creationId xmlns:p14="http://schemas.microsoft.com/office/powerpoint/2010/main" val="362479316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Situational ethics</a:t>
            </a:r>
          </a:p>
        </p:txBody>
      </p:sp>
      <p:sp>
        <p:nvSpPr>
          <p:cNvPr id="4" name="Rectangle 3"/>
          <p:cNvSpPr/>
          <p:nvPr/>
        </p:nvSpPr>
        <p:spPr>
          <a:xfrm>
            <a:off x="899592" y="2551837"/>
            <a:ext cx="7128792" cy="2677656"/>
          </a:xfrm>
          <a:prstGeom prst="rect">
            <a:avLst/>
          </a:prstGeom>
        </p:spPr>
        <p:txBody>
          <a:bodyPr wrap="square">
            <a:spAutoFit/>
          </a:bodyPr>
          <a:lstStyle/>
          <a:p>
            <a:r>
              <a:rPr lang="en-GB" sz="2800" dirty="0" smtClean="0">
                <a:latin typeface="Arial" panose="020B0604020202020204" pitchFamily="34" charset="0"/>
                <a:cs typeface="Arial" panose="020B0604020202020204" pitchFamily="34" charset="0"/>
              </a:rPr>
              <a:t>Situational </a:t>
            </a:r>
            <a:r>
              <a:rPr lang="en-GB" sz="2800" dirty="0">
                <a:latin typeface="Arial" panose="020B0604020202020204" pitchFamily="34" charset="0"/>
                <a:cs typeface="Arial" panose="020B0604020202020204" pitchFamily="34" charset="0"/>
              </a:rPr>
              <a:t>ethics pertain to the ethical obligations a researcher has towards a participant in terms of interacting with him/her in a humane, non-exploitative way while at the same time being mindful of one's role as a </a:t>
            </a:r>
            <a:r>
              <a:rPr lang="en-GB" sz="2800" dirty="0" smtClean="0">
                <a:latin typeface="Arial" panose="020B0604020202020204" pitchFamily="34" charset="0"/>
                <a:cs typeface="Arial" panose="020B0604020202020204" pitchFamily="34" charset="0"/>
              </a:rPr>
              <a:t>researcher. </a:t>
            </a: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1382781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620688"/>
            <a:ext cx="8229600" cy="782960"/>
          </a:xfrm>
        </p:spPr>
        <p:txBody>
          <a:bodyPr>
            <a:normAutofit fontScale="90000"/>
          </a:bodyPr>
          <a:lstStyle/>
          <a:p>
            <a:pPr algn="l"/>
            <a:r>
              <a:rPr lang="en-GB" sz="4000" b="1" dirty="0"/>
              <a:t>Basic ethical principles</a:t>
            </a:r>
            <a:r>
              <a:rPr lang="en-GB" dirty="0"/>
              <a:t/>
            </a:r>
            <a:br>
              <a:rPr lang="en-GB" dirty="0"/>
            </a:br>
            <a:endParaRPr lang="en-GB" dirty="0"/>
          </a:p>
        </p:txBody>
      </p:sp>
      <p:sp>
        <p:nvSpPr>
          <p:cNvPr id="3" name="Content Placeholder 2"/>
          <p:cNvSpPr>
            <a:spLocks noGrp="1"/>
          </p:cNvSpPr>
          <p:nvPr>
            <p:ph idx="1"/>
          </p:nvPr>
        </p:nvSpPr>
        <p:spPr>
          <a:xfrm>
            <a:off x="457200" y="1403648"/>
            <a:ext cx="8229600" cy="4977680"/>
          </a:xfrm>
        </p:spPr>
        <p:txBody>
          <a:bodyPr>
            <a:normAutofit fontScale="92500" lnSpcReduction="10000"/>
          </a:bodyPr>
          <a:lstStyle/>
          <a:p>
            <a:pPr lvl="1"/>
            <a:r>
              <a:rPr lang="en-GB" dirty="0" smtClean="0"/>
              <a:t>Beneficence</a:t>
            </a:r>
          </a:p>
          <a:p>
            <a:pPr lvl="1"/>
            <a:r>
              <a:rPr lang="en-GB" dirty="0" smtClean="0"/>
              <a:t>Non-malfeasance</a:t>
            </a:r>
            <a:endParaRPr lang="en-GB" dirty="0" smtClean="0"/>
          </a:p>
          <a:p>
            <a:pPr lvl="1"/>
            <a:r>
              <a:rPr lang="en-GB" dirty="0" smtClean="0"/>
              <a:t>Respect</a:t>
            </a:r>
          </a:p>
          <a:p>
            <a:pPr lvl="1"/>
            <a:r>
              <a:rPr lang="en-GB" dirty="0" smtClean="0"/>
              <a:t>Justice</a:t>
            </a:r>
          </a:p>
          <a:p>
            <a:pPr lvl="1"/>
            <a:r>
              <a:rPr lang="en-GB" dirty="0" smtClean="0"/>
              <a:t>Participants interests</a:t>
            </a:r>
          </a:p>
          <a:p>
            <a:pPr lvl="1"/>
            <a:r>
              <a:rPr lang="en-GB" dirty="0" smtClean="0"/>
              <a:t>Participant and researcher safety</a:t>
            </a:r>
          </a:p>
          <a:p>
            <a:pPr lvl="1"/>
            <a:r>
              <a:rPr lang="en-GB" dirty="0" smtClean="0"/>
              <a:t>Impact of your work on others</a:t>
            </a:r>
          </a:p>
          <a:p>
            <a:pPr lvl="1"/>
            <a:r>
              <a:rPr lang="en-GB" dirty="0" smtClean="0"/>
              <a:t>Informed </a:t>
            </a:r>
            <a:r>
              <a:rPr lang="en-GB" dirty="0" smtClean="0"/>
              <a:t>consent</a:t>
            </a:r>
          </a:p>
          <a:p>
            <a:pPr lvl="1"/>
            <a:r>
              <a:rPr lang="en-GB" dirty="0"/>
              <a:t>Withdrawal from investigation</a:t>
            </a:r>
          </a:p>
          <a:p>
            <a:pPr lvl="1"/>
            <a:r>
              <a:rPr lang="en-GB" dirty="0" smtClean="0"/>
              <a:t>Debriefing</a:t>
            </a:r>
            <a:endParaRPr lang="en-GB" dirty="0" smtClean="0"/>
          </a:p>
          <a:p>
            <a:pPr lvl="1"/>
            <a:r>
              <a:rPr lang="en-GB" dirty="0" smtClean="0"/>
              <a:t>confidentiality</a:t>
            </a:r>
            <a:endParaRPr lang="en-GB" dirty="0"/>
          </a:p>
        </p:txBody>
      </p:sp>
    </p:spTree>
    <p:extLst>
      <p:ext uri="{BB962C8B-B14F-4D97-AF65-F5344CB8AC3E}">
        <p14:creationId xmlns:p14="http://schemas.microsoft.com/office/powerpoint/2010/main" val="428798015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p:txBody>
          <a:bodyPr>
            <a:normAutofit fontScale="92500" lnSpcReduction="20000"/>
          </a:bodyPr>
          <a:lstStyle/>
          <a:p>
            <a:r>
              <a:rPr lang="en-GB" dirty="0" smtClean="0"/>
              <a:t>Value and relevance of research</a:t>
            </a:r>
          </a:p>
          <a:p>
            <a:r>
              <a:rPr lang="en-GB" dirty="0" smtClean="0"/>
              <a:t>Data collection</a:t>
            </a:r>
          </a:p>
          <a:p>
            <a:r>
              <a:rPr lang="en-GB" dirty="0" smtClean="0"/>
              <a:t>Data management</a:t>
            </a:r>
          </a:p>
          <a:p>
            <a:r>
              <a:rPr lang="en-GB" dirty="0" smtClean="0"/>
              <a:t>Data protection</a:t>
            </a:r>
          </a:p>
          <a:p>
            <a:r>
              <a:rPr lang="en-GB" smtClean="0"/>
              <a:t>Consent</a:t>
            </a:r>
          </a:p>
          <a:p>
            <a:r>
              <a:rPr lang="en-GB" dirty="0" smtClean="0"/>
              <a:t>Confidentiality</a:t>
            </a:r>
          </a:p>
          <a:p>
            <a:r>
              <a:rPr lang="en-GB" dirty="0" smtClean="0"/>
              <a:t>Risk assessment</a:t>
            </a:r>
          </a:p>
          <a:p>
            <a:r>
              <a:rPr lang="en-GB" dirty="0" smtClean="0"/>
              <a:t>Risk management</a:t>
            </a:r>
          </a:p>
          <a:p>
            <a:endParaRPr lang="en-US"/>
          </a:p>
        </p:txBody>
      </p:sp>
    </p:spTree>
    <p:extLst>
      <p:ext uri="{BB962C8B-B14F-4D97-AF65-F5344CB8AC3E}">
        <p14:creationId xmlns:p14="http://schemas.microsoft.com/office/powerpoint/2010/main" val="273173680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82248" y="0"/>
            <a:ext cx="8229600" cy="1143000"/>
          </a:xfrm>
        </p:spPr>
        <p:txBody>
          <a:bodyPr/>
          <a:lstStyle/>
          <a:p>
            <a:r>
              <a:rPr lang="en-GB" dirty="0"/>
              <a:t>Informed consent </a:t>
            </a:r>
          </a:p>
        </p:txBody>
      </p:sp>
      <p:sp>
        <p:nvSpPr>
          <p:cNvPr id="3" name="Content Placeholder 2"/>
          <p:cNvSpPr>
            <a:spLocks noGrp="1"/>
          </p:cNvSpPr>
          <p:nvPr>
            <p:ph idx="1"/>
          </p:nvPr>
        </p:nvSpPr>
        <p:spPr>
          <a:xfrm>
            <a:off x="482248" y="1196752"/>
            <a:ext cx="8229600" cy="4525963"/>
          </a:xfrm>
        </p:spPr>
        <p:txBody>
          <a:bodyPr/>
          <a:lstStyle/>
          <a:p>
            <a:endParaRPr lang="en-GB" dirty="0" smtClean="0"/>
          </a:p>
          <a:p>
            <a:endParaRPr lang="en-GB" dirty="0"/>
          </a:p>
        </p:txBody>
      </p:sp>
      <p:sp>
        <p:nvSpPr>
          <p:cNvPr id="4" name="Rectangle 3"/>
          <p:cNvSpPr/>
          <p:nvPr/>
        </p:nvSpPr>
        <p:spPr>
          <a:xfrm>
            <a:off x="432152" y="1052736"/>
            <a:ext cx="8147248" cy="5693866"/>
          </a:xfrm>
          <a:prstGeom prst="rect">
            <a:avLst/>
          </a:prstGeom>
        </p:spPr>
        <p:txBody>
          <a:bodyPr wrap="square">
            <a:spAutoFit/>
          </a:bodyPr>
          <a:lstStyle/>
          <a:p>
            <a:r>
              <a:rPr lang="en-GB" sz="2800" dirty="0" smtClean="0">
                <a:latin typeface="Arial" panose="020B0604020202020204" pitchFamily="34" charset="0"/>
                <a:cs typeface="Arial" panose="020B0604020202020204" pitchFamily="34" charset="0"/>
              </a:rPr>
              <a:t>Questions </a:t>
            </a:r>
            <a:r>
              <a:rPr lang="en-GB" sz="2800" dirty="0">
                <a:latin typeface="Arial" panose="020B0604020202020204" pitchFamily="34" charset="0"/>
                <a:cs typeface="Arial" panose="020B0604020202020204" pitchFamily="34" charset="0"/>
              </a:rPr>
              <a:t>to consider in advance: </a:t>
            </a:r>
            <a:endParaRPr lang="en-GB" sz="2800" dirty="0" smtClean="0">
              <a:latin typeface="Arial" panose="020B0604020202020204" pitchFamily="34" charset="0"/>
              <a:cs typeface="Arial" panose="020B0604020202020204" pitchFamily="34" charset="0"/>
            </a:endParaRPr>
          </a:p>
          <a:p>
            <a:r>
              <a:rPr lang="en-GB" sz="2800" dirty="0" smtClean="0">
                <a:latin typeface="Arial" panose="020B0604020202020204" pitchFamily="34" charset="0"/>
                <a:cs typeface="Arial" panose="020B0604020202020204" pitchFamily="34" charset="0"/>
              </a:rPr>
              <a:t>Who </a:t>
            </a:r>
            <a:r>
              <a:rPr lang="en-GB" sz="2800" dirty="0">
                <a:latin typeface="Arial" panose="020B0604020202020204" pitchFamily="34" charset="0"/>
                <a:cs typeface="Arial" panose="020B0604020202020204" pitchFamily="34" charset="0"/>
              </a:rPr>
              <a:t>will be asked for consent? </a:t>
            </a:r>
            <a:endParaRPr lang="en-GB" sz="2800" dirty="0" smtClean="0">
              <a:latin typeface="Arial" panose="020B0604020202020204" pitchFamily="34" charset="0"/>
              <a:cs typeface="Arial" panose="020B0604020202020204" pitchFamily="34" charset="0"/>
            </a:endParaRPr>
          </a:p>
          <a:p>
            <a:r>
              <a:rPr lang="en-GB" sz="2800" dirty="0" smtClean="0">
                <a:latin typeface="Arial" panose="020B0604020202020204" pitchFamily="34" charset="0"/>
                <a:cs typeface="Arial" panose="020B0604020202020204" pitchFamily="34" charset="0"/>
              </a:rPr>
              <a:t>What </a:t>
            </a:r>
            <a:r>
              <a:rPr lang="en-GB" sz="2800" dirty="0">
                <a:latin typeface="Arial" panose="020B0604020202020204" pitchFamily="34" charset="0"/>
                <a:cs typeface="Arial" panose="020B0604020202020204" pitchFamily="34" charset="0"/>
              </a:rPr>
              <a:t>happens if/when the setting changes</a:t>
            </a:r>
            <a:r>
              <a:rPr lang="en-GB" sz="2800" dirty="0" smtClean="0">
                <a:latin typeface="Arial" panose="020B0604020202020204" pitchFamily="34" charset="0"/>
                <a:cs typeface="Arial" panose="020B0604020202020204" pitchFamily="34" charset="0"/>
              </a:rPr>
              <a:t>?</a:t>
            </a:r>
          </a:p>
          <a:p>
            <a:r>
              <a:rPr lang="en-GB" sz="2800" dirty="0" smtClean="0">
                <a:latin typeface="Arial" panose="020B0604020202020204" pitchFamily="34" charset="0"/>
                <a:cs typeface="Arial" panose="020B0604020202020204" pitchFamily="34" charset="0"/>
              </a:rPr>
              <a:t>How </a:t>
            </a:r>
            <a:r>
              <a:rPr lang="en-GB" sz="2800" dirty="0">
                <a:latin typeface="Arial" panose="020B0604020202020204" pitchFamily="34" charset="0"/>
                <a:cs typeface="Arial" panose="020B0604020202020204" pitchFamily="34" charset="0"/>
              </a:rPr>
              <a:t>to ensure truly informed consent?   </a:t>
            </a:r>
          </a:p>
          <a:p>
            <a:endParaRPr lang="en-GB" sz="2800" dirty="0" smtClean="0">
              <a:latin typeface="Arial" panose="020B0604020202020204" pitchFamily="34" charset="0"/>
              <a:cs typeface="Arial" panose="020B0604020202020204" pitchFamily="34" charset="0"/>
            </a:endParaRPr>
          </a:p>
          <a:p>
            <a:r>
              <a:rPr lang="en-GB" sz="2800" dirty="0" smtClean="0">
                <a:latin typeface="Arial" panose="020B0604020202020204" pitchFamily="34" charset="0"/>
                <a:cs typeface="Arial" panose="020B0604020202020204" pitchFamily="34" charset="0"/>
              </a:rPr>
              <a:t>Informed </a:t>
            </a:r>
            <a:r>
              <a:rPr lang="en-GB" sz="2800" dirty="0">
                <a:latin typeface="Arial" panose="020B0604020202020204" pitchFamily="34" charset="0"/>
                <a:cs typeface="Arial" panose="020B0604020202020204" pitchFamily="34" charset="0"/>
              </a:rPr>
              <a:t>consent is a “relational and sequential process rather than a contractual agreement” (Murphy and </a:t>
            </a:r>
            <a:r>
              <a:rPr lang="en-GB" sz="2800" dirty="0" err="1">
                <a:latin typeface="Arial" panose="020B0604020202020204" pitchFamily="34" charset="0"/>
                <a:cs typeface="Arial" panose="020B0604020202020204" pitchFamily="34" charset="0"/>
              </a:rPr>
              <a:t>Dingwall</a:t>
            </a:r>
            <a:r>
              <a:rPr lang="en-GB" sz="2800" dirty="0">
                <a:latin typeface="Arial" panose="020B0604020202020204" pitchFamily="34" charset="0"/>
                <a:cs typeface="Arial" panose="020B0604020202020204" pitchFamily="34" charset="0"/>
              </a:rPr>
              <a:t> 2007: 2226).   </a:t>
            </a:r>
            <a:endParaRPr lang="en-GB" sz="2800" dirty="0" smtClean="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Consider: </a:t>
            </a:r>
            <a:endParaRPr lang="en-GB" sz="2800" dirty="0" smtClean="0">
              <a:latin typeface="Arial" panose="020B0604020202020204" pitchFamily="34" charset="0"/>
              <a:cs typeface="Arial" panose="020B0604020202020204" pitchFamily="34" charset="0"/>
            </a:endParaRPr>
          </a:p>
          <a:p>
            <a:r>
              <a:rPr lang="en-GB" sz="2800" dirty="0" smtClean="0">
                <a:latin typeface="Arial" panose="020B0604020202020204" pitchFamily="34" charset="0"/>
                <a:cs typeface="Arial" panose="020B0604020202020204" pitchFamily="34" charset="0"/>
              </a:rPr>
              <a:t>Emergent </a:t>
            </a:r>
            <a:r>
              <a:rPr lang="en-GB" sz="2800" dirty="0">
                <a:latin typeface="Arial" panose="020B0604020202020204" pitchFamily="34" charset="0"/>
                <a:cs typeface="Arial" panose="020B0604020202020204" pitchFamily="34" charset="0"/>
              </a:rPr>
              <a:t>design </a:t>
            </a:r>
            <a:endParaRPr lang="en-GB" sz="2800" dirty="0" smtClean="0">
              <a:latin typeface="Arial" panose="020B0604020202020204" pitchFamily="34" charset="0"/>
              <a:cs typeface="Arial" panose="020B0604020202020204" pitchFamily="34" charset="0"/>
            </a:endParaRPr>
          </a:p>
          <a:p>
            <a:r>
              <a:rPr lang="en-GB" sz="2800" dirty="0" smtClean="0">
                <a:latin typeface="Arial" panose="020B0604020202020204" pitchFamily="34" charset="0"/>
                <a:cs typeface="Arial" panose="020B0604020202020204" pitchFamily="34" charset="0"/>
              </a:rPr>
              <a:t>Time</a:t>
            </a:r>
          </a:p>
          <a:p>
            <a:r>
              <a:rPr lang="en-GB" sz="2800" dirty="0" smtClean="0">
                <a:latin typeface="Arial" panose="020B0604020202020204" pitchFamily="34" charset="0"/>
                <a:cs typeface="Arial" panose="020B0604020202020204" pitchFamily="34" charset="0"/>
              </a:rPr>
              <a:t>Power </a:t>
            </a: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6164506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Informed </a:t>
            </a:r>
            <a:r>
              <a:rPr lang="en-GB" dirty="0"/>
              <a:t>consent</a:t>
            </a:r>
          </a:p>
        </p:txBody>
      </p:sp>
      <p:sp>
        <p:nvSpPr>
          <p:cNvPr id="4" name="Rectangle 3"/>
          <p:cNvSpPr/>
          <p:nvPr/>
        </p:nvSpPr>
        <p:spPr>
          <a:xfrm>
            <a:off x="899592" y="2413338"/>
            <a:ext cx="7560840" cy="3108543"/>
          </a:xfrm>
          <a:prstGeom prst="rect">
            <a:avLst/>
          </a:prstGeom>
        </p:spPr>
        <p:txBody>
          <a:bodyPr wrap="square">
            <a:spAutoFit/>
          </a:bodyPr>
          <a:lstStyle/>
          <a:p>
            <a:r>
              <a:rPr lang="en-GB" sz="2800" dirty="0">
                <a:latin typeface="Arial" panose="020B0604020202020204" pitchFamily="34" charset="0"/>
                <a:cs typeface="Arial" panose="020B0604020202020204" pitchFamily="34" charset="0"/>
              </a:rPr>
              <a:t>The principle of informed consent is </a:t>
            </a:r>
            <a:r>
              <a:rPr lang="en-GB" sz="2800" dirty="0" smtClean="0">
                <a:latin typeface="Arial" panose="020B0604020202020204" pitchFamily="34" charset="0"/>
                <a:cs typeface="Arial" panose="020B0604020202020204" pitchFamily="34" charset="0"/>
              </a:rPr>
              <a:t>important in ethics </a:t>
            </a:r>
            <a:r>
              <a:rPr lang="en-GB" sz="2800" dirty="0">
                <a:latin typeface="Arial" panose="020B0604020202020204" pitchFamily="34" charset="0"/>
                <a:cs typeface="Arial" panose="020B0604020202020204" pitchFamily="34" charset="0"/>
              </a:rPr>
              <a:t>(Bryman, 2004). </a:t>
            </a:r>
            <a:r>
              <a:rPr lang="en-GB" sz="2800" dirty="0" smtClean="0">
                <a:latin typeface="Arial" panose="020B0604020202020204" pitchFamily="34" charset="0"/>
                <a:cs typeface="Arial" panose="020B0604020202020204" pitchFamily="34" charset="0"/>
              </a:rPr>
              <a:t>e.g. the researcher needs to have </a:t>
            </a:r>
            <a:r>
              <a:rPr lang="en-GB" sz="2800" dirty="0">
                <a:latin typeface="Arial" panose="020B0604020202020204" pitchFamily="34" charset="0"/>
                <a:cs typeface="Arial" panose="020B0604020202020204" pitchFamily="34" charset="0"/>
              </a:rPr>
              <a:t>explained as clearly as possible what the research is about and how it will be presented to make sure participants </a:t>
            </a:r>
            <a:r>
              <a:rPr lang="en-GB" sz="2800" dirty="0" smtClean="0">
                <a:latin typeface="Arial" panose="020B0604020202020204" pitchFamily="34" charset="0"/>
                <a:cs typeface="Arial" panose="020B0604020202020204" pitchFamily="34" charset="0"/>
              </a:rPr>
              <a:t>are provided </a:t>
            </a:r>
            <a:r>
              <a:rPr lang="en-GB" sz="2800" dirty="0">
                <a:latin typeface="Arial" panose="020B0604020202020204" pitchFamily="34" charset="0"/>
                <a:cs typeface="Arial" panose="020B0604020202020204" pitchFamily="34" charset="0"/>
              </a:rPr>
              <a:t>with enough information to decide whether to participate or </a:t>
            </a:r>
            <a:r>
              <a:rPr lang="en-GB" sz="2800" dirty="0" smtClean="0">
                <a:latin typeface="Arial" panose="020B0604020202020204" pitchFamily="34" charset="0"/>
                <a:cs typeface="Arial" panose="020B0604020202020204" pitchFamily="34" charset="0"/>
              </a:rPr>
              <a:t>not.</a:t>
            </a: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7736662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Tree>
    <p:extLst>
      <p:ext uri="{BB962C8B-B14F-4D97-AF65-F5344CB8AC3E}">
        <p14:creationId xmlns:p14="http://schemas.microsoft.com/office/powerpoint/2010/main" val="132499865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303dbf9b-b85b-46a0-94f1-894078c07ecd"/>
    <ds:schemaRef ds:uri="http://purl.org/dc/elements/1.1/"/>
    <ds:schemaRef ds:uri="http://schemas.openxmlformats.org/package/2006/metadata/core-properties"/>
    <ds:schemaRef ds:uri="http://schemas.microsoft.com/office/infopath/2007/PartnerControls"/>
    <ds:schemaRef ds:uri="http://purl.org/dc/terms/"/>
    <ds:schemaRef ds:uri="http://schemas.microsoft.com/office/2006/metadata/properties"/>
    <ds:schemaRef ds:uri="http://schemas.microsoft.com/office/2006/documentManagement/typ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3382</TotalTime>
  <Words>598</Words>
  <Application>Microsoft Office PowerPoint</Application>
  <PresentationFormat>On-screen Show (4:3)</PresentationFormat>
  <Paragraphs>76</Paragraphs>
  <Slides>17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Myriad Pro</vt:lpstr>
      <vt:lpstr>20140311PresentationUWTSDTemplate</vt:lpstr>
      <vt:lpstr>BMDM7001 Identity and Approaches to Applied Business Research  WEEK 6 Research Integrity Research Ethics</vt:lpstr>
      <vt:lpstr>Research Integrity</vt:lpstr>
      <vt:lpstr>PowerPoint Presentation</vt:lpstr>
      <vt:lpstr>PowerPoint Presentation</vt:lpstr>
      <vt:lpstr>SHARED VALUES IN RESEARCH</vt:lpstr>
      <vt:lpstr>PowerPoint Presentation</vt:lpstr>
      <vt:lpstr>Ethic environment</vt:lpstr>
      <vt:lpstr>PowerPoint Presentation</vt:lpstr>
      <vt:lpstr>Fundamental issues:</vt:lpstr>
      <vt:lpstr>Ethics</vt:lpstr>
      <vt:lpstr>Procedural ethics</vt:lpstr>
      <vt:lpstr>Situational ethics</vt:lpstr>
      <vt:lpstr>Basic ethical principles </vt:lpstr>
      <vt:lpstr>PowerPoint Presentation</vt:lpstr>
      <vt:lpstr>Informed consent </vt:lpstr>
      <vt:lpstr>Informed consent</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Jill Venus</cp:lastModifiedBy>
  <cp:revision>90</cp:revision>
  <cp:lastPrinted>2018-11-20T15:50:40Z</cp:lastPrinted>
  <dcterms:created xsi:type="dcterms:W3CDTF">2015-04-14T15:21:28Z</dcterms:created>
  <dcterms:modified xsi:type="dcterms:W3CDTF">2019-04-15T11:25:31Z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