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42"/>
  </p:notesMasterIdLst>
  <p:handoutMasterIdLst>
    <p:handoutMasterId r:id="rId43"/>
  </p:handoutMasterIdLst>
  <p:sldIdLst>
    <p:sldId id="305" r:id="rId5"/>
    <p:sldId id="296" r:id="rId6"/>
    <p:sldId id="306" r:id="rId7"/>
    <p:sldId id="326" r:id="rId8"/>
    <p:sldId id="317" r:id="rId9"/>
    <p:sldId id="327" r:id="rId10"/>
    <p:sldId id="319" r:id="rId11"/>
    <p:sldId id="338" r:id="rId12"/>
    <p:sldId id="339" r:id="rId13"/>
    <p:sldId id="259" r:id="rId14"/>
    <p:sldId id="312" r:id="rId15"/>
    <p:sldId id="328" r:id="rId16"/>
    <p:sldId id="320" r:id="rId17"/>
    <p:sldId id="331" r:id="rId18"/>
    <p:sldId id="323" r:id="rId19"/>
    <p:sldId id="332" r:id="rId20"/>
    <p:sldId id="342" r:id="rId21"/>
    <p:sldId id="350" r:id="rId22"/>
    <p:sldId id="333" r:id="rId23"/>
    <p:sldId id="345" r:id="rId24"/>
    <p:sldId id="344" r:id="rId25"/>
    <p:sldId id="346" r:id="rId26"/>
    <p:sldId id="325" r:id="rId27"/>
    <p:sldId id="318" r:id="rId28"/>
    <p:sldId id="329" r:id="rId29"/>
    <p:sldId id="347" r:id="rId30"/>
    <p:sldId id="348" r:id="rId31"/>
    <p:sldId id="349" r:id="rId32"/>
    <p:sldId id="330" r:id="rId33"/>
    <p:sldId id="322" r:id="rId34"/>
    <p:sldId id="341" r:id="rId35"/>
    <p:sldId id="294" r:id="rId36"/>
    <p:sldId id="335" r:id="rId37"/>
    <p:sldId id="336" r:id="rId38"/>
    <p:sldId id="337" r:id="rId39"/>
    <p:sldId id="340" r:id="rId40"/>
    <p:sldId id="343" r:id="rId4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7A7C9E-D3CE-E04F-86B1-2AAFC9030DD3}" v="36" dt="2023-02-21T16:31:10.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435" autoAdjust="0"/>
    <p:restoredTop sz="94830" autoAdjust="0"/>
  </p:normalViewPr>
  <p:slideViewPr>
    <p:cSldViewPr snapToGrid="0">
      <p:cViewPr>
        <p:scale>
          <a:sx n="116" d="100"/>
          <a:sy n="116" d="100"/>
        </p:scale>
        <p:origin x="352" y="19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298973-EB73-534A-A9B7-295319B98CEF}" type="doc">
      <dgm:prSet loTypeId="urn:microsoft.com/office/officeart/2005/8/layout/vProcess5" loCatId="" qsTypeId="urn:microsoft.com/office/officeart/2005/8/quickstyle/simple1" qsCatId="simple" csTypeId="urn:microsoft.com/office/officeart/2005/8/colors/accent1_2" csCatId="accent1" phldr="1"/>
      <dgm:spPr/>
    </dgm:pt>
    <dgm:pt modelId="{9BDF52B7-86D9-AC4E-8BE9-5C840FE92CDD}">
      <dgm:prSet phldrT="[Text]" custT="1"/>
      <dgm:spPr>
        <a:solidFill>
          <a:schemeClr val="tx2"/>
        </a:solidFill>
      </dgm:spPr>
      <dgm:t>
        <a:bodyPr/>
        <a:lstStyle/>
        <a:p>
          <a:pPr algn="just"/>
          <a:r>
            <a:rPr lang="en-GB" sz="1400" dirty="0">
              <a:solidFill>
                <a:schemeClr val="tx1"/>
              </a:solidFill>
              <a:latin typeface="Arial" panose="020B0604020202020204" pitchFamily="34" charset="0"/>
              <a:cs typeface="Arial" panose="020B0604020202020204" pitchFamily="34" charset="0"/>
            </a:rPr>
            <a:t>&gt; Different viewpoints on identifying and promoting dignity</a:t>
          </a:r>
        </a:p>
        <a:p>
          <a:pPr algn="just"/>
          <a:r>
            <a:rPr lang="en-GB" sz="1400" dirty="0">
              <a:solidFill>
                <a:schemeClr val="tx1"/>
              </a:solidFill>
              <a:latin typeface="Arial" panose="020B0604020202020204" pitchFamily="34" charset="0"/>
              <a:cs typeface="Arial" panose="020B0604020202020204" pitchFamily="34" charset="0"/>
            </a:rPr>
            <a:t>&gt; Ensuring that the staff deliver special catered care</a:t>
          </a:r>
        </a:p>
        <a:p>
          <a:pPr algn="just"/>
          <a:r>
            <a:rPr lang="en-GB" sz="1400" dirty="0">
              <a:solidFill>
                <a:schemeClr val="tx1"/>
              </a:solidFill>
              <a:latin typeface="Arial" panose="020B0604020202020204" pitchFamily="34" charset="0"/>
              <a:cs typeface="Arial" panose="020B0604020202020204" pitchFamily="34" charset="0"/>
            </a:rPr>
            <a:t>&gt; Respect the care system and ensure that the delivery fits the criteria of the care system </a:t>
          </a:r>
          <a:r>
            <a:rPr lang="en-US" sz="1400" dirty="0">
              <a:solidFill>
                <a:schemeClr val="tx1"/>
              </a:solidFill>
              <a:latin typeface="Arial" panose="020B0604020202020204" pitchFamily="34" charset="0"/>
              <a:cs typeface="Arial" panose="020B0604020202020204" pitchFamily="34" charset="0"/>
            </a:rPr>
            <a:t>(Gallagher, A., Et Al., 2008).</a:t>
          </a:r>
        </a:p>
      </dgm:t>
    </dgm:pt>
    <dgm:pt modelId="{714BB3C7-4B85-6D4F-8C78-312868729357}" type="parTrans" cxnId="{2AF2181B-1882-D94D-8A7F-9DF30CE650BC}">
      <dgm:prSet/>
      <dgm:spPr/>
      <dgm:t>
        <a:bodyPr/>
        <a:lstStyle/>
        <a:p>
          <a:endParaRPr lang="en-GB">
            <a:latin typeface="Arial" panose="020B0604020202020204" pitchFamily="34" charset="0"/>
            <a:cs typeface="Arial" panose="020B0604020202020204" pitchFamily="34" charset="0"/>
          </a:endParaRPr>
        </a:p>
      </dgm:t>
    </dgm:pt>
    <dgm:pt modelId="{EF54F9F8-CE37-EF45-93B5-25DCDA3EF617}" type="sibTrans" cxnId="{2AF2181B-1882-D94D-8A7F-9DF30CE650BC}">
      <dgm:prSet/>
      <dgm:spPr/>
      <dgm:t>
        <a:bodyPr/>
        <a:lstStyle/>
        <a:p>
          <a:endParaRPr lang="en-GB" dirty="0">
            <a:latin typeface="Arial" panose="020B0604020202020204" pitchFamily="34" charset="0"/>
            <a:cs typeface="Arial" panose="020B0604020202020204" pitchFamily="34" charset="0"/>
          </a:endParaRPr>
        </a:p>
      </dgm:t>
    </dgm:pt>
    <dgm:pt modelId="{C84B9B41-982B-E649-B5D7-748794419CE1}">
      <dgm:prSet phldrT="[Text]" custT="1"/>
      <dgm:spPr>
        <a:solidFill>
          <a:schemeClr val="tx2"/>
        </a:solidFill>
      </dgm:spPr>
      <dgm:t>
        <a:bodyPr/>
        <a:lstStyle/>
        <a:p>
          <a:pPr algn="just">
            <a:buNone/>
          </a:pPr>
          <a:r>
            <a:rPr lang="en-GB" sz="1400" dirty="0">
              <a:solidFill>
                <a:schemeClr val="tx1"/>
              </a:solidFill>
              <a:latin typeface="Arial" panose="020B0604020202020204" pitchFamily="34" charset="0"/>
              <a:cs typeface="Arial" panose="020B0604020202020204" pitchFamily="34" charset="0"/>
            </a:rPr>
            <a:t> </a:t>
          </a:r>
        </a:p>
        <a:p>
          <a:pPr algn="just">
            <a:buNone/>
          </a:pPr>
          <a:r>
            <a:rPr lang="en-GB" sz="1400" dirty="0">
              <a:solidFill>
                <a:schemeClr val="tx1"/>
              </a:solidFill>
              <a:latin typeface="Arial" panose="020B0604020202020204" pitchFamily="34" charset="0"/>
              <a:cs typeface="Arial" panose="020B0604020202020204" pitchFamily="34" charset="0"/>
            </a:rPr>
            <a:t>&gt;Ensuring Person Centred Care is understanding the patient and understanding the code of conduct of health and social</a:t>
          </a:r>
        </a:p>
        <a:p>
          <a:pPr algn="just">
            <a:buNone/>
          </a:pPr>
          <a:r>
            <a:rPr lang="en-GB" sz="1400" dirty="0">
              <a:solidFill>
                <a:schemeClr val="tx1"/>
              </a:solidFill>
              <a:latin typeface="Arial" panose="020B0604020202020204" pitchFamily="34" charset="0"/>
              <a:cs typeface="Arial" panose="020B0604020202020204" pitchFamily="34" charset="0"/>
            </a:rPr>
            <a:t>&gt; Understanding their:</a:t>
          </a:r>
        </a:p>
        <a:p>
          <a:pPr algn="just">
            <a:buNone/>
          </a:pPr>
          <a:r>
            <a:rPr lang="en-GB" sz="1400" dirty="0">
              <a:solidFill>
                <a:schemeClr val="tx1"/>
              </a:solidFill>
              <a:latin typeface="Arial" panose="020B0604020202020204" pitchFamily="34" charset="0"/>
              <a:cs typeface="Arial" panose="020B0604020202020204" pitchFamily="34" charset="0"/>
            </a:rPr>
            <a:t>- Values</a:t>
          </a:r>
        </a:p>
        <a:p>
          <a:pPr algn="just">
            <a:buNone/>
          </a:pPr>
          <a:r>
            <a:rPr lang="en-GB" sz="1400" dirty="0">
              <a:solidFill>
                <a:schemeClr val="tx1"/>
              </a:solidFill>
              <a:latin typeface="Arial" panose="020B0604020202020204" pitchFamily="34" charset="0"/>
              <a:cs typeface="Arial" panose="020B0604020202020204" pitchFamily="34" charset="0"/>
            </a:rPr>
            <a:t>- Beliefs</a:t>
          </a:r>
        </a:p>
        <a:p>
          <a:pPr algn="just">
            <a:buNone/>
          </a:pPr>
          <a:r>
            <a:rPr lang="en-GB" sz="1400" dirty="0">
              <a:solidFill>
                <a:schemeClr val="tx1"/>
              </a:solidFill>
              <a:latin typeface="Arial" panose="020B0604020202020204" pitchFamily="34" charset="0"/>
              <a:cs typeface="Arial" panose="020B0604020202020204" pitchFamily="34" charset="0"/>
            </a:rPr>
            <a:t>- Goals </a:t>
          </a:r>
        </a:p>
        <a:p>
          <a:pPr algn="just">
            <a:buNone/>
          </a:pPr>
          <a:r>
            <a:rPr lang="en-GB" sz="1400" dirty="0">
              <a:solidFill>
                <a:schemeClr val="tx1"/>
              </a:solidFill>
              <a:latin typeface="Arial" panose="020B0604020202020204" pitchFamily="34" charset="0"/>
              <a:cs typeface="Arial" panose="020B0604020202020204" pitchFamily="34" charset="0"/>
            </a:rPr>
            <a:t>&gt; Bringing team-work in the mix </a:t>
          </a:r>
          <a:r>
            <a:rPr lang="en-GB" sz="1400" dirty="0">
              <a:latin typeface="Arial" panose="020B0604020202020204" pitchFamily="34" charset="0"/>
              <a:cs typeface="Arial" panose="020B0604020202020204" pitchFamily="34" charset="0"/>
            </a:rPr>
            <a:t>(</a:t>
          </a:r>
          <a:r>
            <a:rPr lang="en-GB" sz="1400" dirty="0">
              <a:solidFill>
                <a:schemeClr val="tx1"/>
              </a:solidFill>
              <a:latin typeface="Arial" panose="020B0604020202020204" pitchFamily="34" charset="0"/>
              <a:cs typeface="Arial" panose="020B0604020202020204" pitchFamily="34" charset="0"/>
            </a:rPr>
            <a:t>Robertson &amp; Fitzpatrick, 2022).</a:t>
          </a:r>
          <a:endParaRPr lang="en-US" sz="1400" dirty="0">
            <a:solidFill>
              <a:schemeClr val="tx1"/>
            </a:solidFill>
            <a:latin typeface="Arial" panose="020B0604020202020204" pitchFamily="34" charset="0"/>
            <a:cs typeface="Arial" panose="020B0604020202020204" pitchFamily="34" charset="0"/>
          </a:endParaRPr>
        </a:p>
        <a:p>
          <a:pPr algn="just">
            <a:buNone/>
          </a:pPr>
          <a:endParaRPr lang="en-GB" sz="1800" dirty="0">
            <a:solidFill>
              <a:schemeClr val="tx1"/>
            </a:solidFill>
            <a:latin typeface="Arial" panose="020B0604020202020204" pitchFamily="34" charset="0"/>
            <a:cs typeface="Arial" panose="020B0604020202020204" pitchFamily="34" charset="0"/>
          </a:endParaRPr>
        </a:p>
      </dgm:t>
    </dgm:pt>
    <dgm:pt modelId="{9C5BBD0F-2C2B-1947-BFD6-4D59EB3CE596}" type="parTrans" cxnId="{3F7CA4A7-886D-DB48-8051-C6C64D7BF7BF}">
      <dgm:prSet/>
      <dgm:spPr/>
      <dgm:t>
        <a:bodyPr/>
        <a:lstStyle/>
        <a:p>
          <a:endParaRPr lang="en-GB">
            <a:latin typeface="Arial" panose="020B0604020202020204" pitchFamily="34" charset="0"/>
            <a:cs typeface="Arial" panose="020B0604020202020204" pitchFamily="34" charset="0"/>
          </a:endParaRPr>
        </a:p>
      </dgm:t>
    </dgm:pt>
    <dgm:pt modelId="{D1D7E764-49AC-944D-B83B-7C330624B363}" type="sibTrans" cxnId="{3F7CA4A7-886D-DB48-8051-C6C64D7BF7BF}">
      <dgm:prSet/>
      <dgm:spPr/>
      <dgm:t>
        <a:bodyPr/>
        <a:lstStyle/>
        <a:p>
          <a:endParaRPr lang="en-GB" dirty="0">
            <a:latin typeface="Arial" panose="020B0604020202020204" pitchFamily="34" charset="0"/>
            <a:cs typeface="Arial" panose="020B0604020202020204" pitchFamily="34" charset="0"/>
          </a:endParaRPr>
        </a:p>
      </dgm:t>
    </dgm:pt>
    <dgm:pt modelId="{B6A9A1A6-7DFA-0F48-9E08-E6C99C7A4C0F}">
      <dgm:prSet phldrT="[Text]" custT="1"/>
      <dgm:spPr>
        <a:solidFill>
          <a:schemeClr val="tx2"/>
        </a:solidFill>
      </dgm:spPr>
      <dgm:t>
        <a:bodyPr/>
        <a:lstStyle/>
        <a:p>
          <a:pPr algn="just"/>
          <a:r>
            <a:rPr lang="en-GB" sz="1400" dirty="0">
              <a:solidFill>
                <a:schemeClr val="tx1"/>
              </a:solidFill>
              <a:latin typeface="Arial" panose="020B0604020202020204" pitchFamily="34" charset="0"/>
              <a:cs typeface="Arial" panose="020B0604020202020204" pitchFamily="34" charset="0"/>
            </a:rPr>
            <a:t>&gt; The National Health System is free health care services</a:t>
          </a:r>
        </a:p>
        <a:p>
          <a:pPr algn="just"/>
          <a:r>
            <a:rPr lang="en-GB" sz="1400" dirty="0">
              <a:solidFill>
                <a:schemeClr val="tx1"/>
              </a:solidFill>
              <a:latin typeface="Arial" panose="020B0604020202020204" pitchFamily="34" charset="0"/>
              <a:cs typeface="Arial" panose="020B0604020202020204" pitchFamily="34" charset="0"/>
            </a:rPr>
            <a:t>&gt; Provides long term care finance (future funding) – a lot of disputes</a:t>
          </a:r>
        </a:p>
        <a:p>
          <a:pPr algn="just"/>
          <a:r>
            <a:rPr lang="en-GB" sz="1400" dirty="0">
              <a:solidFill>
                <a:schemeClr val="tx1"/>
              </a:solidFill>
              <a:latin typeface="Arial" panose="020B0604020202020204" pitchFamily="34" charset="0"/>
              <a:cs typeface="Arial" panose="020B0604020202020204" pitchFamily="34" charset="0"/>
            </a:rPr>
            <a:t>&gt; Official services directed towards the most vulnerable elderly person(s)</a:t>
          </a:r>
        </a:p>
      </dgm:t>
    </dgm:pt>
    <dgm:pt modelId="{C80A5B4C-ED72-7F46-B104-C7600F75DED7}" type="parTrans" cxnId="{71CB7B4B-E3C5-EF45-90D0-41CF827ED776}">
      <dgm:prSet/>
      <dgm:spPr/>
      <dgm:t>
        <a:bodyPr/>
        <a:lstStyle/>
        <a:p>
          <a:endParaRPr lang="en-GB">
            <a:latin typeface="Arial" panose="020B0604020202020204" pitchFamily="34" charset="0"/>
            <a:cs typeface="Arial" panose="020B0604020202020204" pitchFamily="34" charset="0"/>
          </a:endParaRPr>
        </a:p>
      </dgm:t>
    </dgm:pt>
    <dgm:pt modelId="{7E7B9418-D23A-AD41-966B-36F428D69CC7}" type="sibTrans" cxnId="{71CB7B4B-E3C5-EF45-90D0-41CF827ED776}">
      <dgm:prSet/>
      <dgm:spPr/>
      <dgm:t>
        <a:bodyPr/>
        <a:lstStyle/>
        <a:p>
          <a:endParaRPr lang="en-GB">
            <a:latin typeface="Arial" panose="020B0604020202020204" pitchFamily="34" charset="0"/>
            <a:cs typeface="Arial" panose="020B0604020202020204" pitchFamily="34" charset="0"/>
          </a:endParaRPr>
        </a:p>
      </dgm:t>
    </dgm:pt>
    <dgm:pt modelId="{C7E2D62A-167D-9C4C-9A36-116A29BB311C}" type="pres">
      <dgm:prSet presAssocID="{B0298973-EB73-534A-A9B7-295319B98CEF}" presName="outerComposite" presStyleCnt="0">
        <dgm:presLayoutVars>
          <dgm:chMax val="5"/>
          <dgm:dir/>
          <dgm:resizeHandles val="exact"/>
        </dgm:presLayoutVars>
      </dgm:prSet>
      <dgm:spPr/>
    </dgm:pt>
    <dgm:pt modelId="{20F4C447-C9DC-0448-9E11-5B09B80C3064}" type="pres">
      <dgm:prSet presAssocID="{B0298973-EB73-534A-A9B7-295319B98CEF}" presName="dummyMaxCanvas" presStyleCnt="0">
        <dgm:presLayoutVars/>
      </dgm:prSet>
      <dgm:spPr/>
    </dgm:pt>
    <dgm:pt modelId="{C5E6234D-5FD6-B64B-B358-A39187663677}" type="pres">
      <dgm:prSet presAssocID="{B0298973-EB73-534A-A9B7-295319B98CEF}" presName="ThreeNodes_1" presStyleLbl="node1" presStyleIdx="0" presStyleCnt="3">
        <dgm:presLayoutVars>
          <dgm:bulletEnabled val="1"/>
        </dgm:presLayoutVars>
      </dgm:prSet>
      <dgm:spPr/>
    </dgm:pt>
    <dgm:pt modelId="{C15496CD-FD27-F842-B6E6-3A4FDC0A76E6}" type="pres">
      <dgm:prSet presAssocID="{B0298973-EB73-534A-A9B7-295319B98CEF}" presName="ThreeNodes_2" presStyleLbl="node1" presStyleIdx="1" presStyleCnt="3">
        <dgm:presLayoutVars>
          <dgm:bulletEnabled val="1"/>
        </dgm:presLayoutVars>
      </dgm:prSet>
      <dgm:spPr/>
    </dgm:pt>
    <dgm:pt modelId="{3624F2E1-6B18-124A-B29A-80A552E7DEB4}" type="pres">
      <dgm:prSet presAssocID="{B0298973-EB73-534A-A9B7-295319B98CEF}" presName="ThreeNodes_3" presStyleLbl="node1" presStyleIdx="2" presStyleCnt="3">
        <dgm:presLayoutVars>
          <dgm:bulletEnabled val="1"/>
        </dgm:presLayoutVars>
      </dgm:prSet>
      <dgm:spPr/>
    </dgm:pt>
    <dgm:pt modelId="{19C45386-5053-8C4E-876A-5BD86F360EBE}" type="pres">
      <dgm:prSet presAssocID="{B0298973-EB73-534A-A9B7-295319B98CEF}" presName="ThreeConn_1-2" presStyleLbl="fgAccFollowNode1" presStyleIdx="0" presStyleCnt="2">
        <dgm:presLayoutVars>
          <dgm:bulletEnabled val="1"/>
        </dgm:presLayoutVars>
      </dgm:prSet>
      <dgm:spPr/>
    </dgm:pt>
    <dgm:pt modelId="{737394EA-4F36-8B4D-B9C1-F221B180C130}" type="pres">
      <dgm:prSet presAssocID="{B0298973-EB73-534A-A9B7-295319B98CEF}" presName="ThreeConn_2-3" presStyleLbl="fgAccFollowNode1" presStyleIdx="1" presStyleCnt="2">
        <dgm:presLayoutVars>
          <dgm:bulletEnabled val="1"/>
        </dgm:presLayoutVars>
      </dgm:prSet>
      <dgm:spPr/>
    </dgm:pt>
    <dgm:pt modelId="{691549AD-F7EB-A745-9553-BED17DC6C19A}" type="pres">
      <dgm:prSet presAssocID="{B0298973-EB73-534A-A9B7-295319B98CEF}" presName="ThreeNodes_1_text" presStyleLbl="node1" presStyleIdx="2" presStyleCnt="3">
        <dgm:presLayoutVars>
          <dgm:bulletEnabled val="1"/>
        </dgm:presLayoutVars>
      </dgm:prSet>
      <dgm:spPr/>
    </dgm:pt>
    <dgm:pt modelId="{4C987D7B-3795-E14E-BB48-73729CA655C4}" type="pres">
      <dgm:prSet presAssocID="{B0298973-EB73-534A-A9B7-295319B98CEF}" presName="ThreeNodes_2_text" presStyleLbl="node1" presStyleIdx="2" presStyleCnt="3">
        <dgm:presLayoutVars>
          <dgm:bulletEnabled val="1"/>
        </dgm:presLayoutVars>
      </dgm:prSet>
      <dgm:spPr/>
    </dgm:pt>
    <dgm:pt modelId="{00882FC0-9776-A146-8444-AB5751916672}" type="pres">
      <dgm:prSet presAssocID="{B0298973-EB73-534A-A9B7-295319B98CEF}" presName="ThreeNodes_3_text" presStyleLbl="node1" presStyleIdx="2" presStyleCnt="3">
        <dgm:presLayoutVars>
          <dgm:bulletEnabled val="1"/>
        </dgm:presLayoutVars>
      </dgm:prSet>
      <dgm:spPr/>
    </dgm:pt>
  </dgm:ptLst>
  <dgm:cxnLst>
    <dgm:cxn modelId="{AD3C2D12-9538-124D-9E25-726C0D4CCB5A}" type="presOf" srcId="{9BDF52B7-86D9-AC4E-8BE9-5C840FE92CDD}" destId="{C5E6234D-5FD6-B64B-B358-A39187663677}" srcOrd="0" destOrd="0" presId="urn:microsoft.com/office/officeart/2005/8/layout/vProcess5"/>
    <dgm:cxn modelId="{D8D31817-361D-2647-9DD0-B1CC43C982B3}" type="presOf" srcId="{C84B9B41-982B-E649-B5D7-748794419CE1}" destId="{C15496CD-FD27-F842-B6E6-3A4FDC0A76E6}" srcOrd="0" destOrd="0" presId="urn:microsoft.com/office/officeart/2005/8/layout/vProcess5"/>
    <dgm:cxn modelId="{2AF2181B-1882-D94D-8A7F-9DF30CE650BC}" srcId="{B0298973-EB73-534A-A9B7-295319B98CEF}" destId="{9BDF52B7-86D9-AC4E-8BE9-5C840FE92CDD}" srcOrd="0" destOrd="0" parTransId="{714BB3C7-4B85-6D4F-8C78-312868729357}" sibTransId="{EF54F9F8-CE37-EF45-93B5-25DCDA3EF617}"/>
    <dgm:cxn modelId="{71CB7B4B-E3C5-EF45-90D0-41CF827ED776}" srcId="{B0298973-EB73-534A-A9B7-295319B98CEF}" destId="{B6A9A1A6-7DFA-0F48-9E08-E6C99C7A4C0F}" srcOrd="2" destOrd="0" parTransId="{C80A5B4C-ED72-7F46-B104-C7600F75DED7}" sibTransId="{7E7B9418-D23A-AD41-966B-36F428D69CC7}"/>
    <dgm:cxn modelId="{6EF7665F-54B1-5E43-9555-124B79D21A05}" type="presOf" srcId="{B0298973-EB73-534A-A9B7-295319B98CEF}" destId="{C7E2D62A-167D-9C4C-9A36-116A29BB311C}" srcOrd="0" destOrd="0" presId="urn:microsoft.com/office/officeart/2005/8/layout/vProcess5"/>
    <dgm:cxn modelId="{4BF1807A-BC97-6744-802C-E7D9A39B743F}" type="presOf" srcId="{EF54F9F8-CE37-EF45-93B5-25DCDA3EF617}" destId="{19C45386-5053-8C4E-876A-5BD86F360EBE}" srcOrd="0" destOrd="0" presId="urn:microsoft.com/office/officeart/2005/8/layout/vProcess5"/>
    <dgm:cxn modelId="{9B23AF83-D9A5-C04D-80F9-9EE7CCC8FA66}" type="presOf" srcId="{B6A9A1A6-7DFA-0F48-9E08-E6C99C7A4C0F}" destId="{3624F2E1-6B18-124A-B29A-80A552E7DEB4}" srcOrd="0" destOrd="0" presId="urn:microsoft.com/office/officeart/2005/8/layout/vProcess5"/>
    <dgm:cxn modelId="{3F7CA4A7-886D-DB48-8051-C6C64D7BF7BF}" srcId="{B0298973-EB73-534A-A9B7-295319B98CEF}" destId="{C84B9B41-982B-E649-B5D7-748794419CE1}" srcOrd="1" destOrd="0" parTransId="{9C5BBD0F-2C2B-1947-BFD6-4D59EB3CE596}" sibTransId="{D1D7E764-49AC-944D-B83B-7C330624B363}"/>
    <dgm:cxn modelId="{872AB7DB-25C2-7840-8CE9-F97170F608AB}" type="presOf" srcId="{D1D7E764-49AC-944D-B83B-7C330624B363}" destId="{737394EA-4F36-8B4D-B9C1-F221B180C130}" srcOrd="0" destOrd="0" presId="urn:microsoft.com/office/officeart/2005/8/layout/vProcess5"/>
    <dgm:cxn modelId="{722E33DF-7F36-D44F-A5DD-595E8D911D1B}" type="presOf" srcId="{C84B9B41-982B-E649-B5D7-748794419CE1}" destId="{4C987D7B-3795-E14E-BB48-73729CA655C4}" srcOrd="1" destOrd="0" presId="urn:microsoft.com/office/officeart/2005/8/layout/vProcess5"/>
    <dgm:cxn modelId="{6D5D11E2-8890-C94B-B6A6-76E15FBEFAC6}" type="presOf" srcId="{B6A9A1A6-7DFA-0F48-9E08-E6C99C7A4C0F}" destId="{00882FC0-9776-A146-8444-AB5751916672}" srcOrd="1" destOrd="0" presId="urn:microsoft.com/office/officeart/2005/8/layout/vProcess5"/>
    <dgm:cxn modelId="{5BA0FDEB-CF8A-CE41-A0A8-AD5318A4743E}" type="presOf" srcId="{9BDF52B7-86D9-AC4E-8BE9-5C840FE92CDD}" destId="{691549AD-F7EB-A745-9553-BED17DC6C19A}" srcOrd="1" destOrd="0" presId="urn:microsoft.com/office/officeart/2005/8/layout/vProcess5"/>
    <dgm:cxn modelId="{7952DCE0-4494-744C-A883-5F0944E1B967}" type="presParOf" srcId="{C7E2D62A-167D-9C4C-9A36-116A29BB311C}" destId="{20F4C447-C9DC-0448-9E11-5B09B80C3064}" srcOrd="0" destOrd="0" presId="urn:microsoft.com/office/officeart/2005/8/layout/vProcess5"/>
    <dgm:cxn modelId="{EC5641CE-1C05-6447-BE35-95086B332E5D}" type="presParOf" srcId="{C7E2D62A-167D-9C4C-9A36-116A29BB311C}" destId="{C5E6234D-5FD6-B64B-B358-A39187663677}" srcOrd="1" destOrd="0" presId="urn:microsoft.com/office/officeart/2005/8/layout/vProcess5"/>
    <dgm:cxn modelId="{BC0D4CEB-2F97-FB40-A476-C9E28C69FEFF}" type="presParOf" srcId="{C7E2D62A-167D-9C4C-9A36-116A29BB311C}" destId="{C15496CD-FD27-F842-B6E6-3A4FDC0A76E6}" srcOrd="2" destOrd="0" presId="urn:microsoft.com/office/officeart/2005/8/layout/vProcess5"/>
    <dgm:cxn modelId="{7D260566-8173-1C4B-8140-88F9C0360FEF}" type="presParOf" srcId="{C7E2D62A-167D-9C4C-9A36-116A29BB311C}" destId="{3624F2E1-6B18-124A-B29A-80A552E7DEB4}" srcOrd="3" destOrd="0" presId="urn:microsoft.com/office/officeart/2005/8/layout/vProcess5"/>
    <dgm:cxn modelId="{85F99E7B-EEEA-564B-9E91-4208B57B3D6E}" type="presParOf" srcId="{C7E2D62A-167D-9C4C-9A36-116A29BB311C}" destId="{19C45386-5053-8C4E-876A-5BD86F360EBE}" srcOrd="4" destOrd="0" presId="urn:microsoft.com/office/officeart/2005/8/layout/vProcess5"/>
    <dgm:cxn modelId="{723A7E7D-F176-184A-8CE4-10F510C9D4F5}" type="presParOf" srcId="{C7E2D62A-167D-9C4C-9A36-116A29BB311C}" destId="{737394EA-4F36-8B4D-B9C1-F221B180C130}" srcOrd="5" destOrd="0" presId="urn:microsoft.com/office/officeart/2005/8/layout/vProcess5"/>
    <dgm:cxn modelId="{E350EB10-8F9D-3E4D-9180-F4E82AF20416}" type="presParOf" srcId="{C7E2D62A-167D-9C4C-9A36-116A29BB311C}" destId="{691549AD-F7EB-A745-9553-BED17DC6C19A}" srcOrd="6" destOrd="0" presId="urn:microsoft.com/office/officeart/2005/8/layout/vProcess5"/>
    <dgm:cxn modelId="{145E1BC6-EC4A-3F4D-884E-1471A5EB57F2}" type="presParOf" srcId="{C7E2D62A-167D-9C4C-9A36-116A29BB311C}" destId="{4C987D7B-3795-E14E-BB48-73729CA655C4}" srcOrd="7" destOrd="0" presId="urn:microsoft.com/office/officeart/2005/8/layout/vProcess5"/>
    <dgm:cxn modelId="{D2E7F3E2-FA47-3D44-9116-CD00E7BD712C}" type="presParOf" srcId="{C7E2D62A-167D-9C4C-9A36-116A29BB311C}" destId="{00882FC0-9776-A146-8444-AB575191667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298973-EB73-534A-A9B7-295319B98CEF}" type="doc">
      <dgm:prSet loTypeId="urn:microsoft.com/office/officeart/2005/8/layout/process1" loCatId="" qsTypeId="urn:microsoft.com/office/officeart/2005/8/quickstyle/simple1" qsCatId="simple" csTypeId="urn:microsoft.com/office/officeart/2005/8/colors/accent1_2" csCatId="accent1" phldr="1"/>
      <dgm:spPr/>
    </dgm:pt>
    <dgm:pt modelId="{9BDF52B7-86D9-AC4E-8BE9-5C840FE92CDD}">
      <dgm:prSet phldrT="[Text]" custT="1"/>
      <dgm:spPr>
        <a:solidFill>
          <a:schemeClr val="tx2"/>
        </a:solidFill>
      </dgm:spPr>
      <dgm:t>
        <a:bodyPr/>
        <a:lstStyle/>
        <a:p>
          <a:pPr algn="just"/>
          <a:r>
            <a:rPr lang="en-GB" sz="2200" dirty="0">
              <a:solidFill>
                <a:schemeClr val="tx1"/>
              </a:solidFill>
              <a:latin typeface="Arial" panose="020B0604020202020204" pitchFamily="34" charset="0"/>
              <a:cs typeface="Arial" panose="020B0604020202020204" pitchFamily="34" charset="0"/>
            </a:rPr>
            <a:t>&gt; Different care settings:</a:t>
          </a:r>
        </a:p>
        <a:p>
          <a:pPr algn="just"/>
          <a:r>
            <a:rPr lang="en-GB" sz="2200" dirty="0">
              <a:solidFill>
                <a:schemeClr val="tx1"/>
              </a:solidFill>
              <a:latin typeface="Arial" panose="020B0604020202020204" pitchFamily="34" charset="0"/>
              <a:cs typeface="Arial" panose="020B0604020202020204" pitchFamily="34" charset="0"/>
            </a:rPr>
            <a:t>- Hospice</a:t>
          </a:r>
        </a:p>
        <a:p>
          <a:pPr algn="just"/>
          <a:r>
            <a:rPr lang="en-GB" sz="2200" dirty="0">
              <a:solidFill>
                <a:schemeClr val="tx1"/>
              </a:solidFill>
              <a:latin typeface="Arial" panose="020B0604020202020204" pitchFamily="34" charset="0"/>
              <a:cs typeface="Arial" panose="020B0604020202020204" pitchFamily="34" charset="0"/>
            </a:rPr>
            <a:t>- Hospitals</a:t>
          </a:r>
        </a:p>
        <a:p>
          <a:pPr algn="just"/>
          <a:r>
            <a:rPr lang="en-GB" sz="2200" dirty="0">
              <a:solidFill>
                <a:schemeClr val="tx1"/>
              </a:solidFill>
              <a:latin typeface="Arial" panose="020B0604020202020204" pitchFamily="34" charset="0"/>
              <a:cs typeface="Arial" panose="020B0604020202020204" pitchFamily="34" charset="0"/>
            </a:rPr>
            <a:t>- Care Homes</a:t>
          </a:r>
        </a:p>
        <a:p>
          <a:pPr algn="just"/>
          <a:r>
            <a:rPr lang="en-GB" sz="2200" dirty="0">
              <a:solidFill>
                <a:schemeClr val="tx1"/>
              </a:solidFill>
              <a:latin typeface="Arial" panose="020B0604020202020204" pitchFamily="34" charset="0"/>
              <a:cs typeface="Arial" panose="020B0604020202020204" pitchFamily="34" charset="0"/>
            </a:rPr>
            <a:t>- Community Care</a:t>
          </a:r>
        </a:p>
        <a:p>
          <a:pPr algn="just"/>
          <a:r>
            <a:rPr lang="en-GB" sz="2200" dirty="0">
              <a:solidFill>
                <a:schemeClr val="tx1"/>
              </a:solidFill>
              <a:latin typeface="Arial" panose="020B0604020202020204" pitchFamily="34" charset="0"/>
              <a:cs typeface="Arial" panose="020B0604020202020204" pitchFamily="34" charset="0"/>
            </a:rPr>
            <a:t>- Primary Home Care</a:t>
          </a:r>
        </a:p>
        <a:p>
          <a:pPr algn="just"/>
          <a:r>
            <a:rPr lang="en-GB" sz="2200" dirty="0">
              <a:solidFill>
                <a:schemeClr val="tx1"/>
              </a:solidFill>
              <a:latin typeface="Arial" panose="020B0604020202020204" pitchFamily="34" charset="0"/>
              <a:cs typeface="Arial" panose="020B0604020202020204" pitchFamily="34" charset="0"/>
            </a:rPr>
            <a:t>- Palliative Care </a:t>
          </a:r>
          <a:r>
            <a:rPr lang="en-US" sz="2200" dirty="0">
              <a:solidFill>
                <a:schemeClr val="tx1"/>
              </a:solidFill>
              <a:latin typeface="Arial" panose="020B0604020202020204" pitchFamily="34" charset="0"/>
              <a:cs typeface="Arial" panose="020B0604020202020204" pitchFamily="34" charset="0"/>
            </a:rPr>
            <a:t>(Wallerstedt and Andershed., 2007).</a:t>
          </a:r>
          <a:endParaRPr lang="en-GB" sz="2200" dirty="0">
            <a:solidFill>
              <a:schemeClr val="tx1"/>
            </a:solidFill>
            <a:latin typeface="Arial" panose="020B0604020202020204" pitchFamily="34" charset="0"/>
            <a:cs typeface="Arial" panose="020B0604020202020204" pitchFamily="34" charset="0"/>
          </a:endParaRPr>
        </a:p>
        <a:p>
          <a:pPr algn="just"/>
          <a:endParaRPr lang="en-GB" sz="2000" dirty="0">
            <a:solidFill>
              <a:schemeClr val="tx1"/>
            </a:solidFill>
            <a:latin typeface="Arial" panose="020B0604020202020204" pitchFamily="34" charset="0"/>
            <a:cs typeface="Arial" panose="020B0604020202020204" pitchFamily="34" charset="0"/>
          </a:endParaRPr>
        </a:p>
      </dgm:t>
    </dgm:pt>
    <dgm:pt modelId="{714BB3C7-4B85-6D4F-8C78-312868729357}" type="parTrans" cxnId="{2AF2181B-1882-D94D-8A7F-9DF30CE650BC}">
      <dgm:prSet/>
      <dgm:spPr/>
      <dgm:t>
        <a:bodyPr/>
        <a:lstStyle/>
        <a:p>
          <a:endParaRPr lang="en-GB"/>
        </a:p>
      </dgm:t>
    </dgm:pt>
    <dgm:pt modelId="{EF54F9F8-CE37-EF45-93B5-25DCDA3EF617}" type="sibTrans" cxnId="{2AF2181B-1882-D94D-8A7F-9DF30CE650BC}">
      <dgm:prSet/>
      <dgm:spPr/>
      <dgm:t>
        <a:bodyPr/>
        <a:lstStyle/>
        <a:p>
          <a:endParaRPr lang="en-GB" dirty="0"/>
        </a:p>
      </dgm:t>
    </dgm:pt>
    <dgm:pt modelId="{C84B9B41-982B-E649-B5D7-748794419CE1}">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Dissatisfaction is one common structure</a:t>
          </a:r>
        </a:p>
        <a:p>
          <a:pPr algn="just"/>
          <a:r>
            <a:rPr lang="en-GB" sz="2000" dirty="0">
              <a:solidFill>
                <a:schemeClr val="tx1"/>
              </a:solidFill>
              <a:latin typeface="Arial" panose="020B0604020202020204" pitchFamily="34" charset="0"/>
              <a:cs typeface="Arial" panose="020B0604020202020204" pitchFamily="34" charset="0"/>
            </a:rPr>
            <a:t>&gt; Dissatisfaction due to:</a:t>
          </a:r>
        </a:p>
        <a:p>
          <a:pPr algn="just"/>
          <a:r>
            <a:rPr lang="en-GB" sz="2000" dirty="0">
              <a:solidFill>
                <a:schemeClr val="tx1"/>
              </a:solidFill>
              <a:latin typeface="Arial" panose="020B0604020202020204" pitchFamily="34" charset="0"/>
              <a:cs typeface="Arial" panose="020B0604020202020204" pitchFamily="34" charset="0"/>
            </a:rPr>
            <a:t>- Collaboration</a:t>
          </a:r>
        </a:p>
        <a:p>
          <a:pPr algn="just"/>
          <a:r>
            <a:rPr lang="en-GB" sz="2000" dirty="0">
              <a:solidFill>
                <a:schemeClr val="tx1"/>
              </a:solidFill>
              <a:latin typeface="Arial" panose="020B0604020202020204" pitchFamily="34" charset="0"/>
              <a:cs typeface="Arial" panose="020B0604020202020204" pitchFamily="34" charset="0"/>
            </a:rPr>
            <a:t>- Support</a:t>
          </a:r>
        </a:p>
        <a:p>
          <a:pPr algn="just"/>
          <a:r>
            <a:rPr lang="en-GB" sz="2000" dirty="0">
              <a:solidFill>
                <a:schemeClr val="tx1"/>
              </a:solidFill>
              <a:latin typeface="Arial" panose="020B0604020202020204" pitchFamily="34" charset="0"/>
              <a:cs typeface="Arial" panose="020B0604020202020204" pitchFamily="34" charset="0"/>
            </a:rPr>
            <a:t>- Resources</a:t>
          </a:r>
        </a:p>
        <a:p>
          <a:pPr algn="just"/>
          <a:r>
            <a:rPr lang="en-GB" sz="2000" dirty="0">
              <a:solidFill>
                <a:schemeClr val="tx1"/>
              </a:solidFill>
              <a:latin typeface="Arial" panose="020B0604020202020204" pitchFamily="34" charset="0"/>
              <a:cs typeface="Arial" panose="020B0604020202020204" pitchFamily="34" charset="0"/>
            </a:rPr>
            <a:t>&gt; Being able to bring the care and support to the individual as well as there family </a:t>
          </a:r>
          <a:r>
            <a:rPr lang="en-US" sz="2000" dirty="0">
              <a:solidFill>
                <a:schemeClr val="tx1"/>
              </a:solidFill>
              <a:latin typeface="Arial" panose="020B0604020202020204" pitchFamily="34" charset="0"/>
              <a:cs typeface="Arial" panose="020B0604020202020204" pitchFamily="34" charset="0"/>
            </a:rPr>
            <a:t>(Wallerstedt and Andershed., 2007).</a:t>
          </a:r>
          <a:endParaRPr lang="en-GB" sz="2000" dirty="0">
            <a:solidFill>
              <a:schemeClr val="tx1"/>
            </a:solidFill>
            <a:latin typeface="Arial" panose="020B0604020202020204" pitchFamily="34" charset="0"/>
            <a:cs typeface="Arial" panose="020B0604020202020204" pitchFamily="34" charset="0"/>
          </a:endParaRPr>
        </a:p>
      </dgm:t>
    </dgm:pt>
    <dgm:pt modelId="{9C5BBD0F-2C2B-1947-BFD6-4D59EB3CE596}" type="parTrans" cxnId="{3F7CA4A7-886D-DB48-8051-C6C64D7BF7BF}">
      <dgm:prSet/>
      <dgm:spPr/>
      <dgm:t>
        <a:bodyPr/>
        <a:lstStyle/>
        <a:p>
          <a:endParaRPr lang="en-GB"/>
        </a:p>
      </dgm:t>
    </dgm:pt>
    <dgm:pt modelId="{D1D7E764-49AC-944D-B83B-7C330624B363}" type="sibTrans" cxnId="{3F7CA4A7-886D-DB48-8051-C6C64D7BF7BF}">
      <dgm:prSet/>
      <dgm:spPr/>
      <dgm:t>
        <a:bodyPr/>
        <a:lstStyle/>
        <a:p>
          <a:endParaRPr lang="en-GB" dirty="0"/>
        </a:p>
      </dgm:t>
    </dgm:pt>
    <dgm:pt modelId="{B6A9A1A6-7DFA-0F48-9E08-E6C99C7A4C0F}">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The Empirical knowledge has three separate aspects:</a:t>
          </a:r>
        </a:p>
        <a:p>
          <a:pPr algn="just"/>
          <a:r>
            <a:rPr lang="en-GB" sz="2000" dirty="0">
              <a:solidFill>
                <a:schemeClr val="tx1"/>
              </a:solidFill>
              <a:latin typeface="Arial" panose="020B0604020202020204" pitchFamily="34" charset="0"/>
              <a:cs typeface="Arial" panose="020B0604020202020204" pitchFamily="34" charset="0"/>
            </a:rPr>
            <a:t>- Social</a:t>
          </a:r>
        </a:p>
        <a:p>
          <a:pPr algn="just"/>
          <a:r>
            <a:rPr lang="en-GB" sz="2000" dirty="0">
              <a:solidFill>
                <a:schemeClr val="tx1"/>
              </a:solidFill>
              <a:latin typeface="Arial" panose="020B0604020202020204" pitchFamily="34" charset="0"/>
              <a:cs typeface="Arial" panose="020B0604020202020204" pitchFamily="34" charset="0"/>
            </a:rPr>
            <a:t>- Physical</a:t>
          </a:r>
        </a:p>
        <a:p>
          <a:pPr algn="just"/>
          <a:r>
            <a:rPr lang="en-GB" sz="2000" dirty="0">
              <a:solidFill>
                <a:schemeClr val="tx1"/>
              </a:solidFill>
              <a:latin typeface="Arial" panose="020B0604020202020204" pitchFamily="34" charset="0"/>
              <a:cs typeface="Arial" panose="020B0604020202020204" pitchFamily="34" charset="0"/>
            </a:rPr>
            <a:t>- Task – Related</a:t>
          </a:r>
        </a:p>
        <a:p>
          <a:pPr algn="just"/>
          <a:r>
            <a:rPr lang="en-GB" sz="2000" b="0" i="0" u="none" strike="noStrike" dirty="0">
              <a:solidFill>
                <a:schemeClr val="tx1"/>
              </a:solidFill>
              <a:effectLst/>
              <a:latin typeface="Arial" panose="020B0604020202020204" pitchFamily="34" charset="0"/>
              <a:cs typeface="Arial" panose="020B0604020202020204" pitchFamily="34" charset="0"/>
            </a:rPr>
            <a:t>(Schot, Tummers &amp; Noordegraaf., 2020)</a:t>
          </a:r>
          <a:endParaRPr lang="en-GB" sz="2000" dirty="0">
            <a:solidFill>
              <a:schemeClr val="tx1"/>
            </a:solidFill>
            <a:latin typeface="Arial" panose="020B0604020202020204" pitchFamily="34" charset="0"/>
            <a:cs typeface="Arial" panose="020B0604020202020204" pitchFamily="34" charset="0"/>
          </a:endParaRPr>
        </a:p>
      </dgm:t>
    </dgm:pt>
    <dgm:pt modelId="{C80A5B4C-ED72-7F46-B104-C7600F75DED7}" type="parTrans" cxnId="{71CB7B4B-E3C5-EF45-90D0-41CF827ED776}">
      <dgm:prSet/>
      <dgm:spPr/>
      <dgm:t>
        <a:bodyPr/>
        <a:lstStyle/>
        <a:p>
          <a:endParaRPr lang="en-GB"/>
        </a:p>
      </dgm:t>
    </dgm:pt>
    <dgm:pt modelId="{7E7B9418-D23A-AD41-966B-36F428D69CC7}" type="sibTrans" cxnId="{71CB7B4B-E3C5-EF45-90D0-41CF827ED776}">
      <dgm:prSet/>
      <dgm:spPr/>
      <dgm:t>
        <a:bodyPr/>
        <a:lstStyle/>
        <a:p>
          <a:endParaRPr lang="en-GB"/>
        </a:p>
      </dgm:t>
    </dgm:pt>
    <dgm:pt modelId="{38C17BC4-17FA-A747-9B51-97B6B288B6AC}" type="pres">
      <dgm:prSet presAssocID="{B0298973-EB73-534A-A9B7-295319B98CEF}" presName="Name0" presStyleCnt="0">
        <dgm:presLayoutVars>
          <dgm:dir/>
          <dgm:resizeHandles val="exact"/>
        </dgm:presLayoutVars>
      </dgm:prSet>
      <dgm:spPr/>
    </dgm:pt>
    <dgm:pt modelId="{C23CDD7E-E1BD-4A4F-852A-8AE658535793}" type="pres">
      <dgm:prSet presAssocID="{9BDF52B7-86D9-AC4E-8BE9-5C840FE92CDD}" presName="node" presStyleLbl="node1" presStyleIdx="0" presStyleCnt="3">
        <dgm:presLayoutVars>
          <dgm:bulletEnabled val="1"/>
        </dgm:presLayoutVars>
      </dgm:prSet>
      <dgm:spPr/>
    </dgm:pt>
    <dgm:pt modelId="{AE07731D-8B12-C346-8FC5-47405E9ADE86}" type="pres">
      <dgm:prSet presAssocID="{EF54F9F8-CE37-EF45-93B5-25DCDA3EF617}" presName="sibTrans" presStyleLbl="sibTrans2D1" presStyleIdx="0" presStyleCnt="2"/>
      <dgm:spPr/>
    </dgm:pt>
    <dgm:pt modelId="{4222FA9F-82B1-174B-9736-84E503D3A3A7}" type="pres">
      <dgm:prSet presAssocID="{EF54F9F8-CE37-EF45-93B5-25DCDA3EF617}" presName="connectorText" presStyleLbl="sibTrans2D1" presStyleIdx="0" presStyleCnt="2"/>
      <dgm:spPr/>
    </dgm:pt>
    <dgm:pt modelId="{E568610E-33C9-C34B-A0D5-11FB847CD9EB}" type="pres">
      <dgm:prSet presAssocID="{C84B9B41-982B-E649-B5D7-748794419CE1}" presName="node" presStyleLbl="node1" presStyleIdx="1" presStyleCnt="3">
        <dgm:presLayoutVars>
          <dgm:bulletEnabled val="1"/>
        </dgm:presLayoutVars>
      </dgm:prSet>
      <dgm:spPr/>
    </dgm:pt>
    <dgm:pt modelId="{CBAB47F0-7678-064E-B52C-F3ADDD0FBF3E}" type="pres">
      <dgm:prSet presAssocID="{D1D7E764-49AC-944D-B83B-7C330624B363}" presName="sibTrans" presStyleLbl="sibTrans2D1" presStyleIdx="1" presStyleCnt="2"/>
      <dgm:spPr/>
    </dgm:pt>
    <dgm:pt modelId="{B8955C5A-D760-9E4B-8BA0-20542F4DB6E4}" type="pres">
      <dgm:prSet presAssocID="{D1D7E764-49AC-944D-B83B-7C330624B363}" presName="connectorText" presStyleLbl="sibTrans2D1" presStyleIdx="1" presStyleCnt="2"/>
      <dgm:spPr/>
    </dgm:pt>
    <dgm:pt modelId="{2D16CB56-65CD-0D42-9C4C-D8ACC10EA838}" type="pres">
      <dgm:prSet presAssocID="{B6A9A1A6-7DFA-0F48-9E08-E6C99C7A4C0F}" presName="node" presStyleLbl="node1" presStyleIdx="2" presStyleCnt="3">
        <dgm:presLayoutVars>
          <dgm:bulletEnabled val="1"/>
        </dgm:presLayoutVars>
      </dgm:prSet>
      <dgm:spPr/>
    </dgm:pt>
  </dgm:ptLst>
  <dgm:cxnLst>
    <dgm:cxn modelId="{01EEA804-D733-B54A-B26A-4C2773A1DB65}" type="presOf" srcId="{EF54F9F8-CE37-EF45-93B5-25DCDA3EF617}" destId="{4222FA9F-82B1-174B-9736-84E503D3A3A7}" srcOrd="1" destOrd="0" presId="urn:microsoft.com/office/officeart/2005/8/layout/process1"/>
    <dgm:cxn modelId="{2AF2181B-1882-D94D-8A7F-9DF30CE650BC}" srcId="{B0298973-EB73-534A-A9B7-295319B98CEF}" destId="{9BDF52B7-86D9-AC4E-8BE9-5C840FE92CDD}" srcOrd="0" destOrd="0" parTransId="{714BB3C7-4B85-6D4F-8C78-312868729357}" sibTransId="{EF54F9F8-CE37-EF45-93B5-25DCDA3EF617}"/>
    <dgm:cxn modelId="{635D9B25-7927-444D-B0E0-E00DC5234DCF}" type="presOf" srcId="{C84B9B41-982B-E649-B5D7-748794419CE1}" destId="{E568610E-33C9-C34B-A0D5-11FB847CD9EB}" srcOrd="0" destOrd="0" presId="urn:microsoft.com/office/officeart/2005/8/layout/process1"/>
    <dgm:cxn modelId="{FF3DC52F-50F7-5A49-9DC5-9275A28CFCAD}" type="presOf" srcId="{9BDF52B7-86D9-AC4E-8BE9-5C840FE92CDD}" destId="{C23CDD7E-E1BD-4A4F-852A-8AE658535793}" srcOrd="0" destOrd="0" presId="urn:microsoft.com/office/officeart/2005/8/layout/process1"/>
    <dgm:cxn modelId="{71CB7B4B-E3C5-EF45-90D0-41CF827ED776}" srcId="{B0298973-EB73-534A-A9B7-295319B98CEF}" destId="{B6A9A1A6-7DFA-0F48-9E08-E6C99C7A4C0F}" srcOrd="2" destOrd="0" parTransId="{C80A5B4C-ED72-7F46-B104-C7600F75DED7}" sibTransId="{7E7B9418-D23A-AD41-966B-36F428D69CC7}"/>
    <dgm:cxn modelId="{844AEF5B-7077-C94C-9B79-6DC8B79BAF68}" type="presOf" srcId="{B0298973-EB73-534A-A9B7-295319B98CEF}" destId="{38C17BC4-17FA-A747-9B51-97B6B288B6AC}" srcOrd="0" destOrd="0" presId="urn:microsoft.com/office/officeart/2005/8/layout/process1"/>
    <dgm:cxn modelId="{ED365D90-D046-2243-A73B-1419D52EC523}" type="presOf" srcId="{D1D7E764-49AC-944D-B83B-7C330624B363}" destId="{B8955C5A-D760-9E4B-8BA0-20542F4DB6E4}" srcOrd="1" destOrd="0" presId="urn:microsoft.com/office/officeart/2005/8/layout/process1"/>
    <dgm:cxn modelId="{3F7CA4A7-886D-DB48-8051-C6C64D7BF7BF}" srcId="{B0298973-EB73-534A-A9B7-295319B98CEF}" destId="{C84B9B41-982B-E649-B5D7-748794419CE1}" srcOrd="1" destOrd="0" parTransId="{9C5BBD0F-2C2B-1947-BFD6-4D59EB3CE596}" sibTransId="{D1D7E764-49AC-944D-B83B-7C330624B363}"/>
    <dgm:cxn modelId="{D1E837AA-3970-764E-AC5C-0C24B5644C25}" type="presOf" srcId="{B6A9A1A6-7DFA-0F48-9E08-E6C99C7A4C0F}" destId="{2D16CB56-65CD-0D42-9C4C-D8ACC10EA838}" srcOrd="0" destOrd="0" presId="urn:microsoft.com/office/officeart/2005/8/layout/process1"/>
    <dgm:cxn modelId="{7E1C75D0-EE2B-414D-B7E8-5E5FE560D2F8}" type="presOf" srcId="{EF54F9F8-CE37-EF45-93B5-25DCDA3EF617}" destId="{AE07731D-8B12-C346-8FC5-47405E9ADE86}" srcOrd="0" destOrd="0" presId="urn:microsoft.com/office/officeart/2005/8/layout/process1"/>
    <dgm:cxn modelId="{FE2ABDDA-D88B-4741-AC54-C7D18F44BC97}" type="presOf" srcId="{D1D7E764-49AC-944D-B83B-7C330624B363}" destId="{CBAB47F0-7678-064E-B52C-F3ADDD0FBF3E}" srcOrd="0" destOrd="0" presId="urn:microsoft.com/office/officeart/2005/8/layout/process1"/>
    <dgm:cxn modelId="{D9E2934C-581A-3848-A92F-036FF09FFA7D}" type="presParOf" srcId="{38C17BC4-17FA-A747-9B51-97B6B288B6AC}" destId="{C23CDD7E-E1BD-4A4F-852A-8AE658535793}" srcOrd="0" destOrd="0" presId="urn:microsoft.com/office/officeart/2005/8/layout/process1"/>
    <dgm:cxn modelId="{2F5F6431-5F0A-714A-984B-C84017D96CFA}" type="presParOf" srcId="{38C17BC4-17FA-A747-9B51-97B6B288B6AC}" destId="{AE07731D-8B12-C346-8FC5-47405E9ADE86}" srcOrd="1" destOrd="0" presId="urn:microsoft.com/office/officeart/2005/8/layout/process1"/>
    <dgm:cxn modelId="{F884F557-83E6-2048-BD9D-34BFF8828CC5}" type="presParOf" srcId="{AE07731D-8B12-C346-8FC5-47405E9ADE86}" destId="{4222FA9F-82B1-174B-9736-84E503D3A3A7}" srcOrd="0" destOrd="0" presId="urn:microsoft.com/office/officeart/2005/8/layout/process1"/>
    <dgm:cxn modelId="{A5D8A989-8F33-4B48-87F4-00E89F17E24A}" type="presParOf" srcId="{38C17BC4-17FA-A747-9B51-97B6B288B6AC}" destId="{E568610E-33C9-C34B-A0D5-11FB847CD9EB}" srcOrd="2" destOrd="0" presId="urn:microsoft.com/office/officeart/2005/8/layout/process1"/>
    <dgm:cxn modelId="{ABE4CDE3-E388-174C-93CD-6C061DF2776C}" type="presParOf" srcId="{38C17BC4-17FA-A747-9B51-97B6B288B6AC}" destId="{CBAB47F0-7678-064E-B52C-F3ADDD0FBF3E}" srcOrd="3" destOrd="0" presId="urn:microsoft.com/office/officeart/2005/8/layout/process1"/>
    <dgm:cxn modelId="{18FF3A8A-86C6-774F-9D95-08EE9F290590}" type="presParOf" srcId="{CBAB47F0-7678-064E-B52C-F3ADDD0FBF3E}" destId="{B8955C5A-D760-9E4B-8BA0-20542F4DB6E4}" srcOrd="0" destOrd="0" presId="urn:microsoft.com/office/officeart/2005/8/layout/process1"/>
    <dgm:cxn modelId="{523E0784-DC1D-C54E-B4B1-AB47166E1FF6}" type="presParOf" srcId="{38C17BC4-17FA-A747-9B51-97B6B288B6AC}" destId="{2D16CB56-65CD-0D42-9C4C-D8ACC10EA838}"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298973-EB73-534A-A9B7-295319B98CEF}" type="doc">
      <dgm:prSet loTypeId="urn:microsoft.com/office/officeart/2005/8/layout/process1" loCatId="" qsTypeId="urn:microsoft.com/office/officeart/2005/8/quickstyle/simple1" qsCatId="simple" csTypeId="urn:microsoft.com/office/officeart/2005/8/colors/accent1_2" csCatId="accent1" phldr="1"/>
      <dgm:spPr/>
    </dgm:pt>
    <dgm:pt modelId="{9BDF52B7-86D9-AC4E-8BE9-5C840FE92CDD}">
      <dgm:prSet phldrT="[Text]" custT="1"/>
      <dgm:spPr>
        <a:solidFill>
          <a:schemeClr val="tx2"/>
        </a:solidFill>
      </dgm:spPr>
      <dgm:t>
        <a:bodyPr/>
        <a:lstStyle/>
        <a:p>
          <a:pPr algn="just"/>
          <a:r>
            <a:rPr lang="en-GB" sz="2400" dirty="0">
              <a:solidFill>
                <a:schemeClr val="tx1"/>
              </a:solidFill>
              <a:latin typeface="Arial" panose="020B0604020202020204" pitchFamily="34" charset="0"/>
              <a:cs typeface="Arial" panose="020B0604020202020204" pitchFamily="34" charset="0"/>
            </a:rPr>
            <a:t>&gt; </a:t>
          </a:r>
          <a:r>
            <a:rPr lang="en-GB" sz="2000" dirty="0">
              <a:solidFill>
                <a:schemeClr val="tx1"/>
              </a:solidFill>
              <a:latin typeface="Arial" panose="020B0604020202020204" pitchFamily="34" charset="0"/>
              <a:cs typeface="Arial" panose="020B0604020202020204" pitchFamily="34" charset="0"/>
            </a:rPr>
            <a:t>Huge Discrepancies on care facilities </a:t>
          </a:r>
        </a:p>
        <a:p>
          <a:pPr algn="just"/>
          <a:r>
            <a:rPr lang="en-GB" sz="2000" dirty="0">
              <a:solidFill>
                <a:schemeClr val="tx1"/>
              </a:solidFill>
              <a:latin typeface="Arial" panose="020B0604020202020204" pitchFamily="34" charset="0"/>
              <a:cs typeface="Arial" panose="020B0604020202020204" pitchFamily="34" charset="0"/>
            </a:rPr>
            <a:t>&gt; Bring changes, action plans to help reform and improve the care systems also the delivery of the care</a:t>
          </a:r>
        </a:p>
        <a:p>
          <a:pPr algn="just"/>
          <a:r>
            <a:rPr lang="en-GB" sz="2000" dirty="0">
              <a:solidFill>
                <a:schemeClr val="tx1"/>
              </a:solidFill>
              <a:latin typeface="Arial" panose="020B0604020202020204" pitchFamily="34" charset="0"/>
              <a:cs typeface="Arial" panose="020B0604020202020204" pitchFamily="34" charset="0"/>
            </a:rPr>
            <a:t>&gt; Framework for mapping long term care within the health and social policies (Houde, S.C., and Melillo, K.D., 2021).</a:t>
          </a:r>
        </a:p>
        <a:p>
          <a:pPr algn="just"/>
          <a:endParaRPr lang="en-GB" sz="2000" dirty="0">
            <a:solidFill>
              <a:schemeClr val="tx1"/>
            </a:solidFill>
            <a:latin typeface="Arial" panose="020B0604020202020204" pitchFamily="34" charset="0"/>
            <a:cs typeface="Arial" panose="020B0604020202020204" pitchFamily="34" charset="0"/>
          </a:endParaRPr>
        </a:p>
      </dgm:t>
    </dgm:pt>
    <dgm:pt modelId="{714BB3C7-4B85-6D4F-8C78-312868729357}" type="parTrans" cxnId="{2AF2181B-1882-D94D-8A7F-9DF30CE650BC}">
      <dgm:prSet/>
      <dgm:spPr/>
      <dgm:t>
        <a:bodyPr/>
        <a:lstStyle/>
        <a:p>
          <a:endParaRPr lang="en-GB"/>
        </a:p>
      </dgm:t>
    </dgm:pt>
    <dgm:pt modelId="{EF54F9F8-CE37-EF45-93B5-25DCDA3EF617}" type="sibTrans" cxnId="{2AF2181B-1882-D94D-8A7F-9DF30CE650BC}">
      <dgm:prSet/>
      <dgm:spPr/>
      <dgm:t>
        <a:bodyPr/>
        <a:lstStyle/>
        <a:p>
          <a:endParaRPr lang="en-GB" dirty="0"/>
        </a:p>
      </dgm:t>
    </dgm:pt>
    <dgm:pt modelId="{C84B9B41-982B-E649-B5D7-748794419CE1}">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Greater demand within the Elderly care sector</a:t>
          </a:r>
        </a:p>
        <a:p>
          <a:pPr algn="just"/>
          <a:r>
            <a:rPr lang="en-GB" sz="2000" dirty="0">
              <a:solidFill>
                <a:schemeClr val="tx1"/>
              </a:solidFill>
              <a:latin typeface="Arial" panose="020B0604020202020204" pitchFamily="34" charset="0"/>
              <a:cs typeface="Arial" panose="020B0604020202020204" pitchFamily="34" charset="0"/>
            </a:rPr>
            <a:t>&gt; Lack of un-educated within the work force and educational settings</a:t>
          </a:r>
        </a:p>
        <a:p>
          <a:pPr algn="just"/>
          <a:r>
            <a:rPr lang="en-GB" sz="2000" dirty="0">
              <a:solidFill>
                <a:schemeClr val="tx1"/>
              </a:solidFill>
              <a:latin typeface="Arial" panose="020B0604020202020204" pitchFamily="34" charset="0"/>
              <a:cs typeface="Arial" panose="020B0604020202020204" pitchFamily="34" charset="0"/>
            </a:rPr>
            <a:t>&gt; Due to this, it can affect a workforce by having un experienced staff which means risk to the elderly (WHO, 2022).</a:t>
          </a:r>
        </a:p>
        <a:p>
          <a:pPr algn="just"/>
          <a:endParaRPr lang="en-GB" sz="1400" dirty="0">
            <a:latin typeface="Arial" panose="020B0604020202020204" pitchFamily="34" charset="0"/>
            <a:cs typeface="Arial" panose="020B0604020202020204" pitchFamily="34" charset="0"/>
          </a:endParaRPr>
        </a:p>
      </dgm:t>
    </dgm:pt>
    <dgm:pt modelId="{9C5BBD0F-2C2B-1947-BFD6-4D59EB3CE596}" type="parTrans" cxnId="{3F7CA4A7-886D-DB48-8051-C6C64D7BF7BF}">
      <dgm:prSet/>
      <dgm:spPr/>
      <dgm:t>
        <a:bodyPr/>
        <a:lstStyle/>
        <a:p>
          <a:endParaRPr lang="en-GB"/>
        </a:p>
      </dgm:t>
    </dgm:pt>
    <dgm:pt modelId="{D1D7E764-49AC-944D-B83B-7C330624B363}" type="sibTrans" cxnId="{3F7CA4A7-886D-DB48-8051-C6C64D7BF7BF}">
      <dgm:prSet/>
      <dgm:spPr/>
      <dgm:t>
        <a:bodyPr/>
        <a:lstStyle/>
        <a:p>
          <a:endParaRPr lang="en-GB"/>
        </a:p>
      </dgm:t>
    </dgm:pt>
    <dgm:pt modelId="{28BC26C7-426A-2242-BF41-00E5EFCFA85C}" type="pres">
      <dgm:prSet presAssocID="{B0298973-EB73-534A-A9B7-295319B98CEF}" presName="Name0" presStyleCnt="0">
        <dgm:presLayoutVars>
          <dgm:dir/>
          <dgm:resizeHandles val="exact"/>
        </dgm:presLayoutVars>
      </dgm:prSet>
      <dgm:spPr/>
    </dgm:pt>
    <dgm:pt modelId="{67F1926E-5B07-2749-A73F-0E69581D0C5F}" type="pres">
      <dgm:prSet presAssocID="{9BDF52B7-86D9-AC4E-8BE9-5C840FE92CDD}" presName="node" presStyleLbl="node1" presStyleIdx="0" presStyleCnt="2">
        <dgm:presLayoutVars>
          <dgm:bulletEnabled val="1"/>
        </dgm:presLayoutVars>
      </dgm:prSet>
      <dgm:spPr/>
    </dgm:pt>
    <dgm:pt modelId="{6333C3D9-11D5-8048-B9F9-73C496AC2C40}" type="pres">
      <dgm:prSet presAssocID="{EF54F9F8-CE37-EF45-93B5-25DCDA3EF617}" presName="sibTrans" presStyleLbl="sibTrans2D1" presStyleIdx="0" presStyleCnt="1"/>
      <dgm:spPr/>
    </dgm:pt>
    <dgm:pt modelId="{1CFA751C-CF79-EA4F-B184-27A5D976ABDC}" type="pres">
      <dgm:prSet presAssocID="{EF54F9F8-CE37-EF45-93B5-25DCDA3EF617}" presName="connectorText" presStyleLbl="sibTrans2D1" presStyleIdx="0" presStyleCnt="1"/>
      <dgm:spPr/>
    </dgm:pt>
    <dgm:pt modelId="{A0D15C6B-EB2D-DE46-9826-52FB82D18430}" type="pres">
      <dgm:prSet presAssocID="{C84B9B41-982B-E649-B5D7-748794419CE1}" presName="node" presStyleLbl="node1" presStyleIdx="1" presStyleCnt="2">
        <dgm:presLayoutVars>
          <dgm:bulletEnabled val="1"/>
        </dgm:presLayoutVars>
      </dgm:prSet>
      <dgm:spPr/>
    </dgm:pt>
  </dgm:ptLst>
  <dgm:cxnLst>
    <dgm:cxn modelId="{7D005406-F953-794B-8134-BF81256049E8}" type="presOf" srcId="{9BDF52B7-86D9-AC4E-8BE9-5C840FE92CDD}" destId="{67F1926E-5B07-2749-A73F-0E69581D0C5F}" srcOrd="0" destOrd="0" presId="urn:microsoft.com/office/officeart/2005/8/layout/process1"/>
    <dgm:cxn modelId="{2AF2181B-1882-D94D-8A7F-9DF30CE650BC}" srcId="{B0298973-EB73-534A-A9B7-295319B98CEF}" destId="{9BDF52B7-86D9-AC4E-8BE9-5C840FE92CDD}" srcOrd="0" destOrd="0" parTransId="{714BB3C7-4B85-6D4F-8C78-312868729357}" sibTransId="{EF54F9F8-CE37-EF45-93B5-25DCDA3EF617}"/>
    <dgm:cxn modelId="{A14F981F-F175-7244-A7B5-453E91CCFE7E}" type="presOf" srcId="{C84B9B41-982B-E649-B5D7-748794419CE1}" destId="{A0D15C6B-EB2D-DE46-9826-52FB82D18430}" srcOrd="0" destOrd="0" presId="urn:microsoft.com/office/officeart/2005/8/layout/process1"/>
    <dgm:cxn modelId="{0E569D29-D4A1-184F-88EE-945326386DA5}" type="presOf" srcId="{EF54F9F8-CE37-EF45-93B5-25DCDA3EF617}" destId="{6333C3D9-11D5-8048-B9F9-73C496AC2C40}" srcOrd="0" destOrd="0" presId="urn:microsoft.com/office/officeart/2005/8/layout/process1"/>
    <dgm:cxn modelId="{3F7CA4A7-886D-DB48-8051-C6C64D7BF7BF}" srcId="{B0298973-EB73-534A-A9B7-295319B98CEF}" destId="{C84B9B41-982B-E649-B5D7-748794419CE1}" srcOrd="1" destOrd="0" parTransId="{9C5BBD0F-2C2B-1947-BFD6-4D59EB3CE596}" sibTransId="{D1D7E764-49AC-944D-B83B-7C330624B363}"/>
    <dgm:cxn modelId="{534269D3-B090-BB47-B7B9-58F2024F68EB}" type="presOf" srcId="{B0298973-EB73-534A-A9B7-295319B98CEF}" destId="{28BC26C7-426A-2242-BF41-00E5EFCFA85C}" srcOrd="0" destOrd="0" presId="urn:microsoft.com/office/officeart/2005/8/layout/process1"/>
    <dgm:cxn modelId="{18465BE5-EDC1-9842-A9AA-7341A6A64943}" type="presOf" srcId="{EF54F9F8-CE37-EF45-93B5-25DCDA3EF617}" destId="{1CFA751C-CF79-EA4F-B184-27A5D976ABDC}" srcOrd="1" destOrd="0" presId="urn:microsoft.com/office/officeart/2005/8/layout/process1"/>
    <dgm:cxn modelId="{BE80CF72-5B83-934B-BDD7-F0498A9E5EF1}" type="presParOf" srcId="{28BC26C7-426A-2242-BF41-00E5EFCFA85C}" destId="{67F1926E-5B07-2749-A73F-0E69581D0C5F}" srcOrd="0" destOrd="0" presId="urn:microsoft.com/office/officeart/2005/8/layout/process1"/>
    <dgm:cxn modelId="{ED8BF30B-0651-374C-86C1-64B2FBB0538A}" type="presParOf" srcId="{28BC26C7-426A-2242-BF41-00E5EFCFA85C}" destId="{6333C3D9-11D5-8048-B9F9-73C496AC2C40}" srcOrd="1" destOrd="0" presId="urn:microsoft.com/office/officeart/2005/8/layout/process1"/>
    <dgm:cxn modelId="{30312C83-95C3-3043-B671-28CEFE89279A}" type="presParOf" srcId="{6333C3D9-11D5-8048-B9F9-73C496AC2C40}" destId="{1CFA751C-CF79-EA4F-B184-27A5D976ABDC}" srcOrd="0" destOrd="0" presId="urn:microsoft.com/office/officeart/2005/8/layout/process1"/>
    <dgm:cxn modelId="{9488FADE-C50F-9446-B29E-6B415DB8FCFB}" type="presParOf" srcId="{28BC26C7-426A-2242-BF41-00E5EFCFA85C}" destId="{A0D15C6B-EB2D-DE46-9826-52FB82D1843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0298973-EB73-534A-A9B7-295319B98CEF}" type="doc">
      <dgm:prSet loTypeId="urn:microsoft.com/office/officeart/2005/8/layout/process1" loCatId="" qsTypeId="urn:microsoft.com/office/officeart/2005/8/quickstyle/simple1" qsCatId="simple" csTypeId="urn:microsoft.com/office/officeart/2005/8/colors/accent1_2" csCatId="accent1" phldr="1"/>
      <dgm:spPr/>
    </dgm:pt>
    <dgm:pt modelId="{9BDF52B7-86D9-AC4E-8BE9-5C840FE92CDD}">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Individuals that are trying to survive the illness does not have appropriate access into palliative care</a:t>
          </a:r>
        </a:p>
        <a:p>
          <a:pPr algn="just"/>
          <a:r>
            <a:rPr lang="en-GB" sz="2000" dirty="0">
              <a:solidFill>
                <a:schemeClr val="tx1"/>
              </a:solidFill>
              <a:latin typeface="Arial" panose="020B0604020202020204" pitchFamily="34" charset="0"/>
              <a:cs typeface="Arial" panose="020B0604020202020204" pitchFamily="34" charset="0"/>
            </a:rPr>
            <a:t>&gt; Policies that are targeted into improving palliative care/ end of life care</a:t>
          </a:r>
        </a:p>
        <a:p>
          <a:pPr algn="just"/>
          <a:r>
            <a:rPr lang="en-GB" sz="2000" dirty="0">
              <a:solidFill>
                <a:schemeClr val="tx1"/>
              </a:solidFill>
              <a:latin typeface="Arial" panose="020B0604020202020204" pitchFamily="34" charset="0"/>
              <a:cs typeface="Arial" panose="020B0604020202020204" pitchFamily="34" charset="0"/>
            </a:rPr>
            <a:t>&gt; Welfare policies have limited knowledge</a:t>
          </a:r>
        </a:p>
        <a:p>
          <a:pPr algn="just"/>
          <a:r>
            <a:rPr lang="en-US" sz="2000" dirty="0">
              <a:solidFill>
                <a:schemeClr val="tx1"/>
              </a:solidFill>
              <a:latin typeface="Arial" panose="020B0604020202020204" pitchFamily="34" charset="0"/>
              <a:cs typeface="Arial" panose="020B0604020202020204" pitchFamily="34" charset="0"/>
            </a:rPr>
            <a:t>(Sleeman,. Et Al., 2021).</a:t>
          </a:r>
        </a:p>
        <a:p>
          <a:pPr algn="just"/>
          <a:endParaRPr lang="en-GB" sz="2000" dirty="0">
            <a:solidFill>
              <a:schemeClr val="tx1"/>
            </a:solidFill>
            <a:latin typeface="Arial" panose="020B0604020202020204" pitchFamily="34" charset="0"/>
            <a:cs typeface="Arial" panose="020B0604020202020204" pitchFamily="34" charset="0"/>
          </a:endParaRPr>
        </a:p>
      </dgm:t>
    </dgm:pt>
    <dgm:pt modelId="{714BB3C7-4B85-6D4F-8C78-312868729357}" type="parTrans" cxnId="{2AF2181B-1882-D94D-8A7F-9DF30CE650BC}">
      <dgm:prSet/>
      <dgm:spPr/>
      <dgm:t>
        <a:bodyPr/>
        <a:lstStyle/>
        <a:p>
          <a:endParaRPr lang="en-GB"/>
        </a:p>
      </dgm:t>
    </dgm:pt>
    <dgm:pt modelId="{EF54F9F8-CE37-EF45-93B5-25DCDA3EF617}" type="sibTrans" cxnId="{2AF2181B-1882-D94D-8A7F-9DF30CE650BC}">
      <dgm:prSet/>
      <dgm:spPr/>
      <dgm:t>
        <a:bodyPr/>
        <a:lstStyle/>
        <a:p>
          <a:endParaRPr lang="en-GB" dirty="0"/>
        </a:p>
      </dgm:t>
    </dgm:pt>
    <dgm:pt modelId="{C84B9B41-982B-E649-B5D7-748794419CE1}">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Strategies: </a:t>
          </a:r>
        </a:p>
        <a:p>
          <a:pPr algn="just"/>
          <a:r>
            <a:rPr lang="en-GB" sz="2000" dirty="0">
              <a:solidFill>
                <a:schemeClr val="tx1"/>
              </a:solidFill>
              <a:latin typeface="Arial" panose="020B0604020202020204" pitchFamily="34" charset="0"/>
              <a:cs typeface="Arial" panose="020B0604020202020204" pitchFamily="34" charset="0"/>
            </a:rPr>
            <a:t>- Care Coordination</a:t>
          </a:r>
        </a:p>
        <a:p>
          <a:pPr algn="just"/>
          <a:r>
            <a:rPr lang="en-GB" sz="2000" dirty="0">
              <a:solidFill>
                <a:schemeClr val="tx1"/>
              </a:solidFill>
              <a:latin typeface="Arial" panose="020B0604020202020204" pitchFamily="34" charset="0"/>
              <a:cs typeface="Arial" panose="020B0604020202020204" pitchFamily="34" charset="0"/>
            </a:rPr>
            <a:t>- Personalised Care</a:t>
          </a:r>
        </a:p>
        <a:p>
          <a:pPr algn="just"/>
          <a:r>
            <a:rPr lang="en-GB" sz="2000" dirty="0">
              <a:solidFill>
                <a:schemeClr val="tx1"/>
              </a:solidFill>
              <a:latin typeface="Arial" panose="020B0604020202020204" pitchFamily="34" charset="0"/>
              <a:cs typeface="Arial" panose="020B0604020202020204" pitchFamily="34" charset="0"/>
            </a:rPr>
            <a:t>- Unpaid Carer support</a:t>
          </a:r>
        </a:p>
        <a:p>
          <a:pPr algn="just"/>
          <a:r>
            <a:rPr lang="en-GB" sz="2000" dirty="0">
              <a:solidFill>
                <a:schemeClr val="tx1"/>
              </a:solidFill>
              <a:latin typeface="Arial" panose="020B0604020202020204" pitchFamily="34" charset="0"/>
              <a:cs typeface="Arial" panose="020B0604020202020204" pitchFamily="34" charset="0"/>
            </a:rPr>
            <a:t>&gt; Palliative and end of life care is funded by the NHS services or Hospice organisations</a:t>
          </a:r>
        </a:p>
        <a:p>
          <a:pPr algn="just"/>
          <a:r>
            <a:rPr lang="en-US" sz="2000" dirty="0">
              <a:solidFill>
                <a:schemeClr val="tx1"/>
              </a:solidFill>
              <a:latin typeface="Arial" panose="020B0604020202020204" pitchFamily="34" charset="0"/>
              <a:cs typeface="Arial" panose="020B0604020202020204" pitchFamily="34" charset="0"/>
            </a:rPr>
            <a:t>(Sleeman,. Et Al., 2021).</a:t>
          </a:r>
        </a:p>
        <a:p>
          <a:pPr algn="just"/>
          <a:endParaRPr lang="en-GB" sz="2000" dirty="0">
            <a:solidFill>
              <a:schemeClr val="tx1"/>
            </a:solidFill>
            <a:latin typeface="Arial" panose="020B0604020202020204" pitchFamily="34" charset="0"/>
            <a:cs typeface="Arial" panose="020B0604020202020204" pitchFamily="34" charset="0"/>
          </a:endParaRPr>
        </a:p>
      </dgm:t>
    </dgm:pt>
    <dgm:pt modelId="{9C5BBD0F-2C2B-1947-BFD6-4D59EB3CE596}" type="parTrans" cxnId="{3F7CA4A7-886D-DB48-8051-C6C64D7BF7BF}">
      <dgm:prSet/>
      <dgm:spPr/>
      <dgm:t>
        <a:bodyPr/>
        <a:lstStyle/>
        <a:p>
          <a:endParaRPr lang="en-GB"/>
        </a:p>
      </dgm:t>
    </dgm:pt>
    <dgm:pt modelId="{D1D7E764-49AC-944D-B83B-7C330624B363}" type="sibTrans" cxnId="{3F7CA4A7-886D-DB48-8051-C6C64D7BF7BF}">
      <dgm:prSet/>
      <dgm:spPr/>
      <dgm:t>
        <a:bodyPr/>
        <a:lstStyle/>
        <a:p>
          <a:endParaRPr lang="en-GB" dirty="0"/>
        </a:p>
      </dgm:t>
    </dgm:pt>
    <dgm:pt modelId="{B6A9A1A6-7DFA-0F48-9E08-E6C99C7A4C0F}">
      <dgm:prSet phldrT="[Text]" custT="1"/>
      <dgm:spPr>
        <a:solidFill>
          <a:schemeClr val="tx2"/>
        </a:solidFill>
      </dgm:spPr>
      <dgm:t>
        <a:bodyPr/>
        <a:lstStyle/>
        <a:p>
          <a:pPr algn="just"/>
          <a:r>
            <a:rPr lang="en-GB" sz="2000" dirty="0">
              <a:solidFill>
                <a:schemeClr val="tx1"/>
              </a:solidFill>
              <a:latin typeface="Arial" panose="020B0604020202020204" pitchFamily="34" charset="0"/>
              <a:cs typeface="Arial" panose="020B0604020202020204" pitchFamily="34" charset="0"/>
            </a:rPr>
            <a:t>&gt; </a:t>
          </a:r>
          <a:r>
            <a:rPr lang="en-US" sz="2000" dirty="0">
              <a:solidFill>
                <a:schemeClr val="tx1"/>
              </a:solidFill>
              <a:latin typeface="Arial" panose="020B0604020202020204" pitchFamily="34" charset="0"/>
              <a:cs typeface="Arial" panose="020B0604020202020204" pitchFamily="34" charset="0"/>
            </a:rPr>
            <a:t>There were some signs that needs for palliative care may differ depending on socioeconomic category</a:t>
          </a:r>
        </a:p>
        <a:p>
          <a:pPr algn="just"/>
          <a:r>
            <a:rPr lang="en-US" sz="2000" dirty="0">
              <a:solidFill>
                <a:schemeClr val="tx1"/>
              </a:solidFill>
              <a:latin typeface="Arial" panose="020B0604020202020204" pitchFamily="34" charset="0"/>
              <a:cs typeface="Arial" panose="020B0604020202020204" pitchFamily="34" charset="0"/>
            </a:rPr>
            <a:t>&gt; Working-class person(s) had more financial and housing problems in their final year of life than middle-class people </a:t>
          </a:r>
        </a:p>
        <a:p>
          <a:pPr algn="just"/>
          <a:r>
            <a:rPr lang="en-US" sz="2000" dirty="0">
              <a:solidFill>
                <a:schemeClr val="tx1"/>
              </a:solidFill>
              <a:latin typeface="Arial" panose="020B0604020202020204" pitchFamily="34" charset="0"/>
              <a:cs typeface="Arial" panose="020B0604020202020204" pitchFamily="34" charset="0"/>
            </a:rPr>
            <a:t>(French., Et Al., 2021).</a:t>
          </a:r>
          <a:endParaRPr lang="en-GB" sz="2000" dirty="0">
            <a:solidFill>
              <a:schemeClr val="tx1"/>
            </a:solidFill>
            <a:latin typeface="Arial" panose="020B0604020202020204" pitchFamily="34" charset="0"/>
            <a:cs typeface="Arial" panose="020B0604020202020204" pitchFamily="34" charset="0"/>
          </a:endParaRPr>
        </a:p>
      </dgm:t>
    </dgm:pt>
    <dgm:pt modelId="{C80A5B4C-ED72-7F46-B104-C7600F75DED7}" type="parTrans" cxnId="{71CB7B4B-E3C5-EF45-90D0-41CF827ED776}">
      <dgm:prSet/>
      <dgm:spPr/>
      <dgm:t>
        <a:bodyPr/>
        <a:lstStyle/>
        <a:p>
          <a:endParaRPr lang="en-GB"/>
        </a:p>
      </dgm:t>
    </dgm:pt>
    <dgm:pt modelId="{7E7B9418-D23A-AD41-966B-36F428D69CC7}" type="sibTrans" cxnId="{71CB7B4B-E3C5-EF45-90D0-41CF827ED776}">
      <dgm:prSet/>
      <dgm:spPr/>
      <dgm:t>
        <a:bodyPr/>
        <a:lstStyle/>
        <a:p>
          <a:endParaRPr lang="en-GB"/>
        </a:p>
      </dgm:t>
    </dgm:pt>
    <dgm:pt modelId="{2B4B8591-DB04-A648-A6A3-AC3BAC38736F}" type="pres">
      <dgm:prSet presAssocID="{B0298973-EB73-534A-A9B7-295319B98CEF}" presName="Name0" presStyleCnt="0">
        <dgm:presLayoutVars>
          <dgm:dir/>
          <dgm:resizeHandles val="exact"/>
        </dgm:presLayoutVars>
      </dgm:prSet>
      <dgm:spPr/>
    </dgm:pt>
    <dgm:pt modelId="{DE5A8E0E-CE8B-4845-B1EE-C702E5A5E8E1}" type="pres">
      <dgm:prSet presAssocID="{9BDF52B7-86D9-AC4E-8BE9-5C840FE92CDD}" presName="node" presStyleLbl="node1" presStyleIdx="0" presStyleCnt="3">
        <dgm:presLayoutVars>
          <dgm:bulletEnabled val="1"/>
        </dgm:presLayoutVars>
      </dgm:prSet>
      <dgm:spPr/>
    </dgm:pt>
    <dgm:pt modelId="{5E034CE5-CB4D-C644-A747-CE46933213BD}" type="pres">
      <dgm:prSet presAssocID="{EF54F9F8-CE37-EF45-93B5-25DCDA3EF617}" presName="sibTrans" presStyleLbl="sibTrans2D1" presStyleIdx="0" presStyleCnt="2"/>
      <dgm:spPr/>
    </dgm:pt>
    <dgm:pt modelId="{49E44C87-92B1-AC46-A2CC-0198D43AE60E}" type="pres">
      <dgm:prSet presAssocID="{EF54F9F8-CE37-EF45-93B5-25DCDA3EF617}" presName="connectorText" presStyleLbl="sibTrans2D1" presStyleIdx="0" presStyleCnt="2"/>
      <dgm:spPr/>
    </dgm:pt>
    <dgm:pt modelId="{237F581F-6586-D14A-8AF3-3BFAAED6228D}" type="pres">
      <dgm:prSet presAssocID="{C84B9B41-982B-E649-B5D7-748794419CE1}" presName="node" presStyleLbl="node1" presStyleIdx="1" presStyleCnt="3">
        <dgm:presLayoutVars>
          <dgm:bulletEnabled val="1"/>
        </dgm:presLayoutVars>
      </dgm:prSet>
      <dgm:spPr/>
    </dgm:pt>
    <dgm:pt modelId="{F4E768B2-5175-764D-A200-3848332DC3A7}" type="pres">
      <dgm:prSet presAssocID="{D1D7E764-49AC-944D-B83B-7C330624B363}" presName="sibTrans" presStyleLbl="sibTrans2D1" presStyleIdx="1" presStyleCnt="2"/>
      <dgm:spPr/>
    </dgm:pt>
    <dgm:pt modelId="{6BD88ADD-3B56-9E44-8FA3-9F5983BA24D6}" type="pres">
      <dgm:prSet presAssocID="{D1D7E764-49AC-944D-B83B-7C330624B363}" presName="connectorText" presStyleLbl="sibTrans2D1" presStyleIdx="1" presStyleCnt="2"/>
      <dgm:spPr/>
    </dgm:pt>
    <dgm:pt modelId="{A2A43BEF-ADED-6D4C-B42E-303E75A28E49}" type="pres">
      <dgm:prSet presAssocID="{B6A9A1A6-7DFA-0F48-9E08-E6C99C7A4C0F}" presName="node" presStyleLbl="node1" presStyleIdx="2" presStyleCnt="3">
        <dgm:presLayoutVars>
          <dgm:bulletEnabled val="1"/>
        </dgm:presLayoutVars>
      </dgm:prSet>
      <dgm:spPr/>
    </dgm:pt>
  </dgm:ptLst>
  <dgm:cxnLst>
    <dgm:cxn modelId="{2AF2181B-1882-D94D-8A7F-9DF30CE650BC}" srcId="{B0298973-EB73-534A-A9B7-295319B98CEF}" destId="{9BDF52B7-86D9-AC4E-8BE9-5C840FE92CDD}" srcOrd="0" destOrd="0" parTransId="{714BB3C7-4B85-6D4F-8C78-312868729357}" sibTransId="{EF54F9F8-CE37-EF45-93B5-25DCDA3EF617}"/>
    <dgm:cxn modelId="{71CB7B4B-E3C5-EF45-90D0-41CF827ED776}" srcId="{B0298973-EB73-534A-A9B7-295319B98CEF}" destId="{B6A9A1A6-7DFA-0F48-9E08-E6C99C7A4C0F}" srcOrd="2" destOrd="0" parTransId="{C80A5B4C-ED72-7F46-B104-C7600F75DED7}" sibTransId="{7E7B9418-D23A-AD41-966B-36F428D69CC7}"/>
    <dgm:cxn modelId="{1C2E4E67-83A1-554D-900E-35F0AB7FB0D2}" type="presOf" srcId="{B0298973-EB73-534A-A9B7-295319B98CEF}" destId="{2B4B8591-DB04-A648-A6A3-AC3BAC38736F}" srcOrd="0" destOrd="0" presId="urn:microsoft.com/office/officeart/2005/8/layout/process1"/>
    <dgm:cxn modelId="{D128DF79-C6E1-5D44-951F-4595835B9BED}" type="presOf" srcId="{D1D7E764-49AC-944D-B83B-7C330624B363}" destId="{F4E768B2-5175-764D-A200-3848332DC3A7}" srcOrd="0" destOrd="0" presId="urn:microsoft.com/office/officeart/2005/8/layout/process1"/>
    <dgm:cxn modelId="{A5AFCF7D-FBDF-9A44-B990-569ECEF50EF1}" type="presOf" srcId="{9BDF52B7-86D9-AC4E-8BE9-5C840FE92CDD}" destId="{DE5A8E0E-CE8B-4845-B1EE-C702E5A5E8E1}" srcOrd="0" destOrd="0" presId="urn:microsoft.com/office/officeart/2005/8/layout/process1"/>
    <dgm:cxn modelId="{C52EA581-1FB7-A546-A8B0-020E20E2A43C}" type="presOf" srcId="{EF54F9F8-CE37-EF45-93B5-25DCDA3EF617}" destId="{5E034CE5-CB4D-C644-A747-CE46933213BD}" srcOrd="0" destOrd="0" presId="urn:microsoft.com/office/officeart/2005/8/layout/process1"/>
    <dgm:cxn modelId="{4F124287-918A-E349-8FB8-D3A5BDEDB5EC}" type="presOf" srcId="{D1D7E764-49AC-944D-B83B-7C330624B363}" destId="{6BD88ADD-3B56-9E44-8FA3-9F5983BA24D6}" srcOrd="1" destOrd="0" presId="urn:microsoft.com/office/officeart/2005/8/layout/process1"/>
    <dgm:cxn modelId="{3F7CA4A7-886D-DB48-8051-C6C64D7BF7BF}" srcId="{B0298973-EB73-534A-A9B7-295319B98CEF}" destId="{C84B9B41-982B-E649-B5D7-748794419CE1}" srcOrd="1" destOrd="0" parTransId="{9C5BBD0F-2C2B-1947-BFD6-4D59EB3CE596}" sibTransId="{D1D7E764-49AC-944D-B83B-7C330624B363}"/>
    <dgm:cxn modelId="{AFBA15CB-8C2E-304D-A64E-C138D293E82A}" type="presOf" srcId="{EF54F9F8-CE37-EF45-93B5-25DCDA3EF617}" destId="{49E44C87-92B1-AC46-A2CC-0198D43AE60E}" srcOrd="1" destOrd="0" presId="urn:microsoft.com/office/officeart/2005/8/layout/process1"/>
    <dgm:cxn modelId="{1BBAF7E1-AFCE-2547-891B-AC5FE40816BE}" type="presOf" srcId="{C84B9B41-982B-E649-B5D7-748794419CE1}" destId="{237F581F-6586-D14A-8AF3-3BFAAED6228D}" srcOrd="0" destOrd="0" presId="urn:microsoft.com/office/officeart/2005/8/layout/process1"/>
    <dgm:cxn modelId="{9C71C6E4-2375-784B-8800-CA916298A5F1}" type="presOf" srcId="{B6A9A1A6-7DFA-0F48-9E08-E6C99C7A4C0F}" destId="{A2A43BEF-ADED-6D4C-B42E-303E75A28E49}" srcOrd="0" destOrd="0" presId="urn:microsoft.com/office/officeart/2005/8/layout/process1"/>
    <dgm:cxn modelId="{A06C3CF9-1FB6-3D43-B41A-782FF2D53954}" type="presParOf" srcId="{2B4B8591-DB04-A648-A6A3-AC3BAC38736F}" destId="{DE5A8E0E-CE8B-4845-B1EE-C702E5A5E8E1}" srcOrd="0" destOrd="0" presId="urn:microsoft.com/office/officeart/2005/8/layout/process1"/>
    <dgm:cxn modelId="{D0ECAA22-5648-8549-BD1E-D729BD74A5B4}" type="presParOf" srcId="{2B4B8591-DB04-A648-A6A3-AC3BAC38736F}" destId="{5E034CE5-CB4D-C644-A747-CE46933213BD}" srcOrd="1" destOrd="0" presId="urn:microsoft.com/office/officeart/2005/8/layout/process1"/>
    <dgm:cxn modelId="{80AD16D8-7B95-4749-9DE5-F3E058BF0171}" type="presParOf" srcId="{5E034CE5-CB4D-C644-A747-CE46933213BD}" destId="{49E44C87-92B1-AC46-A2CC-0198D43AE60E}" srcOrd="0" destOrd="0" presId="urn:microsoft.com/office/officeart/2005/8/layout/process1"/>
    <dgm:cxn modelId="{9A0F5CA1-62DC-B74E-A179-3CDC3A868B25}" type="presParOf" srcId="{2B4B8591-DB04-A648-A6A3-AC3BAC38736F}" destId="{237F581F-6586-D14A-8AF3-3BFAAED6228D}" srcOrd="2" destOrd="0" presId="urn:microsoft.com/office/officeart/2005/8/layout/process1"/>
    <dgm:cxn modelId="{75BDC109-6E5D-FB46-8CB0-BCCB72B7457D}" type="presParOf" srcId="{2B4B8591-DB04-A648-A6A3-AC3BAC38736F}" destId="{F4E768B2-5175-764D-A200-3848332DC3A7}" srcOrd="3" destOrd="0" presId="urn:microsoft.com/office/officeart/2005/8/layout/process1"/>
    <dgm:cxn modelId="{6848083A-C320-E647-AB22-13998C2D40CA}" type="presParOf" srcId="{F4E768B2-5175-764D-A200-3848332DC3A7}" destId="{6BD88ADD-3B56-9E44-8FA3-9F5983BA24D6}" srcOrd="0" destOrd="0" presId="urn:microsoft.com/office/officeart/2005/8/layout/process1"/>
    <dgm:cxn modelId="{9B5C5A18-5EB9-B140-8592-E87210BC9D2F}" type="presParOf" srcId="{2B4B8591-DB04-A648-A6A3-AC3BAC38736F}" destId="{A2A43BEF-ADED-6D4C-B42E-303E75A28E49}"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298973-EB73-534A-A9B7-295319B98CEF}" type="doc">
      <dgm:prSet loTypeId="urn:microsoft.com/office/officeart/2005/8/layout/vProcess5" loCatId="" qsTypeId="urn:microsoft.com/office/officeart/2005/8/quickstyle/simple1" qsCatId="simple" csTypeId="urn:microsoft.com/office/officeart/2005/8/colors/accent1_2" csCatId="accent1" phldr="1"/>
      <dgm:spPr/>
    </dgm:pt>
    <dgm:pt modelId="{9BDF52B7-86D9-AC4E-8BE9-5C840FE92CDD}">
      <dgm:prSet phldrT="[Text]" custT="1"/>
      <dgm:spPr>
        <a:solidFill>
          <a:schemeClr val="tx2"/>
        </a:solidFill>
      </dgm:spPr>
      <dgm:t>
        <a:bodyPr/>
        <a:lstStyle/>
        <a:p>
          <a:pPr algn="just">
            <a:buNone/>
          </a:pPr>
          <a:r>
            <a:rPr lang="en-GB" sz="1800" dirty="0">
              <a:solidFill>
                <a:schemeClr val="tx1"/>
              </a:solidFill>
              <a:latin typeface="Arial" panose="020B0604020202020204" pitchFamily="34" charset="0"/>
              <a:cs typeface="Arial" panose="020B0604020202020204" pitchFamily="34" charset="0"/>
            </a:rPr>
            <a:t>End of Life Plan</a:t>
          </a:r>
        </a:p>
        <a:p>
          <a:pPr algn="just">
            <a:buNone/>
          </a:pPr>
          <a:r>
            <a:rPr lang="en-GB" sz="1800" dirty="0">
              <a:solidFill>
                <a:schemeClr val="tx1"/>
              </a:solidFill>
              <a:latin typeface="Arial" panose="020B0604020202020204" pitchFamily="34" charset="0"/>
              <a:cs typeface="Arial" panose="020B0604020202020204" pitchFamily="34" charset="0"/>
            </a:rPr>
            <a:t>The act of discussing and documenting patient choices for objectives of treatment for individuals who might otherwise lack mental capacity or communication skills in the future is known as advance care planning (</a:t>
          </a:r>
          <a:r>
            <a:rPr lang="en-GB" sz="1800" b="0" i="0" u="none" strike="noStrike" dirty="0">
              <a:solidFill>
                <a:schemeClr val="tx1"/>
              </a:solidFill>
              <a:effectLst/>
              <a:latin typeface="Arial" panose="020B0604020202020204" pitchFamily="34" charset="0"/>
              <a:cs typeface="Arial" panose="020B0604020202020204" pitchFamily="34" charset="0"/>
            </a:rPr>
            <a:t>Brinkman-Stoppelenburg, A., Rietjens, J.A. and Van der Heide, A., 2014)</a:t>
          </a:r>
          <a:r>
            <a:rPr lang="en-GB" sz="1800" dirty="0">
              <a:solidFill>
                <a:schemeClr val="tx1"/>
              </a:solidFill>
              <a:latin typeface="Arial" panose="020B0604020202020204" pitchFamily="34" charset="0"/>
              <a:cs typeface="Arial" panose="020B0604020202020204" pitchFamily="34" charset="0"/>
            </a:rPr>
            <a:t>.</a:t>
          </a:r>
        </a:p>
      </dgm:t>
    </dgm:pt>
    <dgm:pt modelId="{714BB3C7-4B85-6D4F-8C78-312868729357}" type="parTrans" cxnId="{2AF2181B-1882-D94D-8A7F-9DF30CE650BC}">
      <dgm:prSet/>
      <dgm:spPr/>
      <dgm:t>
        <a:bodyPr/>
        <a:lstStyle/>
        <a:p>
          <a:endParaRPr lang="en-GB"/>
        </a:p>
      </dgm:t>
    </dgm:pt>
    <dgm:pt modelId="{EF54F9F8-CE37-EF45-93B5-25DCDA3EF617}" type="sibTrans" cxnId="{2AF2181B-1882-D94D-8A7F-9DF30CE650BC}">
      <dgm:prSet/>
      <dgm:spPr/>
      <dgm:t>
        <a:bodyPr/>
        <a:lstStyle/>
        <a:p>
          <a:endParaRPr lang="en-GB" dirty="0"/>
        </a:p>
      </dgm:t>
    </dgm:pt>
    <dgm:pt modelId="{C84B9B41-982B-E649-B5D7-748794419CE1}">
      <dgm:prSet phldrT="[Text]" custT="1"/>
      <dgm:spPr>
        <a:solidFill>
          <a:schemeClr val="tx2"/>
        </a:solidFill>
      </dgm:spPr>
      <dgm:t>
        <a:bodyPr/>
        <a:lstStyle/>
        <a:p>
          <a:pPr algn="just">
            <a:buNone/>
          </a:pPr>
          <a:r>
            <a:rPr lang="en-GB" sz="2000" dirty="0">
              <a:solidFill>
                <a:schemeClr val="tx1"/>
              </a:solidFill>
              <a:latin typeface="Arial" panose="020B0604020202020204" pitchFamily="34" charset="0"/>
              <a:cs typeface="Arial" panose="020B0604020202020204" pitchFamily="34" charset="0"/>
            </a:rPr>
            <a:t>Wills </a:t>
          </a:r>
        </a:p>
        <a:p>
          <a:pPr algn="just">
            <a:buNone/>
          </a:pPr>
          <a:r>
            <a:rPr lang="en-GB" sz="2000" dirty="0">
              <a:solidFill>
                <a:schemeClr val="tx1"/>
              </a:solidFill>
              <a:latin typeface="Arial" panose="020B0604020202020204" pitchFamily="34" charset="0"/>
              <a:cs typeface="Arial" panose="020B0604020202020204" pitchFamily="34" charset="0"/>
            </a:rPr>
            <a:t>The right of a person to draught a legal instrument that specifies how their or her property should be distributed following death had long been acknowledged in Western civilisation. A will is a type of legal instrument by ensuring that finances are taken care of and gone to the chosen person (Mart, 2016)</a:t>
          </a:r>
        </a:p>
      </dgm:t>
    </dgm:pt>
    <dgm:pt modelId="{9C5BBD0F-2C2B-1947-BFD6-4D59EB3CE596}" type="parTrans" cxnId="{3F7CA4A7-886D-DB48-8051-C6C64D7BF7BF}">
      <dgm:prSet/>
      <dgm:spPr/>
      <dgm:t>
        <a:bodyPr/>
        <a:lstStyle/>
        <a:p>
          <a:endParaRPr lang="en-GB"/>
        </a:p>
      </dgm:t>
    </dgm:pt>
    <dgm:pt modelId="{D1D7E764-49AC-944D-B83B-7C330624B363}" type="sibTrans" cxnId="{3F7CA4A7-886D-DB48-8051-C6C64D7BF7BF}">
      <dgm:prSet/>
      <dgm:spPr/>
      <dgm:t>
        <a:bodyPr/>
        <a:lstStyle/>
        <a:p>
          <a:endParaRPr lang="en-GB" dirty="0"/>
        </a:p>
      </dgm:t>
    </dgm:pt>
    <dgm:pt modelId="{B6A9A1A6-7DFA-0F48-9E08-E6C99C7A4C0F}">
      <dgm:prSet phldrT="[Text]" custT="1"/>
      <dgm:spPr>
        <a:solidFill>
          <a:schemeClr val="tx2"/>
        </a:solidFill>
      </dgm:spPr>
      <dgm:t>
        <a:bodyPr/>
        <a:lstStyle/>
        <a:p>
          <a:pPr algn="just">
            <a:buNone/>
          </a:pPr>
          <a:r>
            <a:rPr lang="en-GB" sz="1700" dirty="0">
              <a:solidFill>
                <a:schemeClr val="tx1"/>
              </a:solidFill>
              <a:latin typeface="Arial" panose="020B0604020202020204" pitchFamily="34" charset="0"/>
              <a:cs typeface="Arial" panose="020B0604020202020204" pitchFamily="34" charset="0"/>
            </a:rPr>
            <a:t>DNR’s</a:t>
          </a:r>
        </a:p>
        <a:p>
          <a:pPr algn="just">
            <a:buNone/>
          </a:pPr>
          <a:r>
            <a:rPr lang="en-GB" sz="1700" dirty="0">
              <a:solidFill>
                <a:schemeClr val="tx1"/>
              </a:solidFill>
              <a:latin typeface="Arial" panose="020B0604020202020204" pitchFamily="34" charset="0"/>
              <a:cs typeface="Arial" panose="020B0604020202020204" pitchFamily="34" charset="0"/>
            </a:rPr>
            <a:t>The majority of elderly persons die with an instruction that they should not be offered chest compressions (DNR order). many older people throughout the world wish to be resuscitated, although they may be unaware of the technicalities regarding cardiopulmonary resuscitation (CPR).  (</a:t>
          </a:r>
          <a:r>
            <a:rPr lang="en-GB" sz="1700" b="0" i="0" u="none" strike="noStrike" dirty="0">
              <a:solidFill>
                <a:schemeClr val="tx1"/>
              </a:solidFill>
              <a:effectLst/>
              <a:latin typeface="Arial" panose="020B0604020202020204" pitchFamily="34" charset="0"/>
              <a:cs typeface="Arial" panose="020B0604020202020204" pitchFamily="34" charset="0"/>
            </a:rPr>
            <a:t>Brovman., Et Al. 2020)</a:t>
          </a:r>
          <a:r>
            <a:rPr lang="en-GB" sz="1700" dirty="0">
              <a:solidFill>
                <a:schemeClr val="tx1"/>
              </a:solidFill>
              <a:latin typeface="Arial" panose="020B0604020202020204" pitchFamily="34" charset="0"/>
              <a:cs typeface="Arial" panose="020B0604020202020204" pitchFamily="34" charset="0"/>
            </a:rPr>
            <a:t>.</a:t>
          </a:r>
        </a:p>
      </dgm:t>
    </dgm:pt>
    <dgm:pt modelId="{C80A5B4C-ED72-7F46-B104-C7600F75DED7}" type="parTrans" cxnId="{71CB7B4B-E3C5-EF45-90D0-41CF827ED776}">
      <dgm:prSet/>
      <dgm:spPr/>
      <dgm:t>
        <a:bodyPr/>
        <a:lstStyle/>
        <a:p>
          <a:endParaRPr lang="en-GB"/>
        </a:p>
      </dgm:t>
    </dgm:pt>
    <dgm:pt modelId="{7E7B9418-D23A-AD41-966B-36F428D69CC7}" type="sibTrans" cxnId="{71CB7B4B-E3C5-EF45-90D0-41CF827ED776}">
      <dgm:prSet/>
      <dgm:spPr/>
      <dgm:t>
        <a:bodyPr/>
        <a:lstStyle/>
        <a:p>
          <a:endParaRPr lang="en-GB"/>
        </a:p>
      </dgm:t>
    </dgm:pt>
    <dgm:pt modelId="{72A518F1-63DC-A842-9F14-F1CEA5A4808C}" type="pres">
      <dgm:prSet presAssocID="{B0298973-EB73-534A-A9B7-295319B98CEF}" presName="outerComposite" presStyleCnt="0">
        <dgm:presLayoutVars>
          <dgm:chMax val="5"/>
          <dgm:dir/>
          <dgm:resizeHandles val="exact"/>
        </dgm:presLayoutVars>
      </dgm:prSet>
      <dgm:spPr/>
    </dgm:pt>
    <dgm:pt modelId="{F99B6B7F-7933-7146-B435-7D9C0688A8B3}" type="pres">
      <dgm:prSet presAssocID="{B0298973-EB73-534A-A9B7-295319B98CEF}" presName="dummyMaxCanvas" presStyleCnt="0">
        <dgm:presLayoutVars/>
      </dgm:prSet>
      <dgm:spPr/>
    </dgm:pt>
    <dgm:pt modelId="{DC6A725D-2E15-5846-83A9-0636F3C2AF85}" type="pres">
      <dgm:prSet presAssocID="{B0298973-EB73-534A-A9B7-295319B98CEF}" presName="ThreeNodes_1" presStyleLbl="node1" presStyleIdx="0" presStyleCnt="3">
        <dgm:presLayoutVars>
          <dgm:bulletEnabled val="1"/>
        </dgm:presLayoutVars>
      </dgm:prSet>
      <dgm:spPr/>
    </dgm:pt>
    <dgm:pt modelId="{FBB4CF82-BB1B-7C44-867D-2BBC424F6B9D}" type="pres">
      <dgm:prSet presAssocID="{B0298973-EB73-534A-A9B7-295319B98CEF}" presName="ThreeNodes_2" presStyleLbl="node1" presStyleIdx="1" presStyleCnt="3">
        <dgm:presLayoutVars>
          <dgm:bulletEnabled val="1"/>
        </dgm:presLayoutVars>
      </dgm:prSet>
      <dgm:spPr/>
    </dgm:pt>
    <dgm:pt modelId="{99CB719C-AEE4-2447-89D8-16B812B7867E}" type="pres">
      <dgm:prSet presAssocID="{B0298973-EB73-534A-A9B7-295319B98CEF}" presName="ThreeNodes_3" presStyleLbl="node1" presStyleIdx="2" presStyleCnt="3">
        <dgm:presLayoutVars>
          <dgm:bulletEnabled val="1"/>
        </dgm:presLayoutVars>
      </dgm:prSet>
      <dgm:spPr/>
    </dgm:pt>
    <dgm:pt modelId="{E2267B5E-5B11-3947-93C7-A875109A7236}" type="pres">
      <dgm:prSet presAssocID="{B0298973-EB73-534A-A9B7-295319B98CEF}" presName="ThreeConn_1-2" presStyleLbl="fgAccFollowNode1" presStyleIdx="0" presStyleCnt="2">
        <dgm:presLayoutVars>
          <dgm:bulletEnabled val="1"/>
        </dgm:presLayoutVars>
      </dgm:prSet>
      <dgm:spPr/>
    </dgm:pt>
    <dgm:pt modelId="{A2777440-C2C2-8747-9EC2-8A6AF36AC3D3}" type="pres">
      <dgm:prSet presAssocID="{B0298973-EB73-534A-A9B7-295319B98CEF}" presName="ThreeConn_2-3" presStyleLbl="fgAccFollowNode1" presStyleIdx="1" presStyleCnt="2">
        <dgm:presLayoutVars>
          <dgm:bulletEnabled val="1"/>
        </dgm:presLayoutVars>
      </dgm:prSet>
      <dgm:spPr/>
    </dgm:pt>
    <dgm:pt modelId="{EEFD1C4B-3879-BD44-AF98-06607B0D05D9}" type="pres">
      <dgm:prSet presAssocID="{B0298973-EB73-534A-A9B7-295319B98CEF}" presName="ThreeNodes_1_text" presStyleLbl="node1" presStyleIdx="2" presStyleCnt="3">
        <dgm:presLayoutVars>
          <dgm:bulletEnabled val="1"/>
        </dgm:presLayoutVars>
      </dgm:prSet>
      <dgm:spPr/>
    </dgm:pt>
    <dgm:pt modelId="{D1A0F7B3-884A-3D4F-B776-9721E39D0DEE}" type="pres">
      <dgm:prSet presAssocID="{B0298973-EB73-534A-A9B7-295319B98CEF}" presName="ThreeNodes_2_text" presStyleLbl="node1" presStyleIdx="2" presStyleCnt="3">
        <dgm:presLayoutVars>
          <dgm:bulletEnabled val="1"/>
        </dgm:presLayoutVars>
      </dgm:prSet>
      <dgm:spPr/>
    </dgm:pt>
    <dgm:pt modelId="{2D180E22-1B24-5B4B-8830-9044A0621DD8}" type="pres">
      <dgm:prSet presAssocID="{B0298973-EB73-534A-A9B7-295319B98CEF}" presName="ThreeNodes_3_text" presStyleLbl="node1" presStyleIdx="2" presStyleCnt="3">
        <dgm:presLayoutVars>
          <dgm:bulletEnabled val="1"/>
        </dgm:presLayoutVars>
      </dgm:prSet>
      <dgm:spPr/>
    </dgm:pt>
  </dgm:ptLst>
  <dgm:cxnLst>
    <dgm:cxn modelId="{2AF2181B-1882-D94D-8A7F-9DF30CE650BC}" srcId="{B0298973-EB73-534A-A9B7-295319B98CEF}" destId="{9BDF52B7-86D9-AC4E-8BE9-5C840FE92CDD}" srcOrd="0" destOrd="0" parTransId="{714BB3C7-4B85-6D4F-8C78-312868729357}" sibTransId="{EF54F9F8-CE37-EF45-93B5-25DCDA3EF617}"/>
    <dgm:cxn modelId="{A440DB48-AB26-4F4B-B617-48FD8A17C14E}" type="presOf" srcId="{B0298973-EB73-534A-A9B7-295319B98CEF}" destId="{72A518F1-63DC-A842-9F14-F1CEA5A4808C}" srcOrd="0" destOrd="0" presId="urn:microsoft.com/office/officeart/2005/8/layout/vProcess5"/>
    <dgm:cxn modelId="{71CB7B4B-E3C5-EF45-90D0-41CF827ED776}" srcId="{B0298973-EB73-534A-A9B7-295319B98CEF}" destId="{B6A9A1A6-7DFA-0F48-9E08-E6C99C7A4C0F}" srcOrd="2" destOrd="0" parTransId="{C80A5B4C-ED72-7F46-B104-C7600F75DED7}" sibTransId="{7E7B9418-D23A-AD41-966B-36F428D69CC7}"/>
    <dgm:cxn modelId="{1FEECC8E-6722-E341-A586-01555C5AFC69}" type="presOf" srcId="{C84B9B41-982B-E649-B5D7-748794419CE1}" destId="{FBB4CF82-BB1B-7C44-867D-2BBC424F6B9D}" srcOrd="0" destOrd="0" presId="urn:microsoft.com/office/officeart/2005/8/layout/vProcess5"/>
    <dgm:cxn modelId="{BD9B84A7-F02A-624D-AE56-01F21A8D3907}" type="presOf" srcId="{9BDF52B7-86D9-AC4E-8BE9-5C840FE92CDD}" destId="{EEFD1C4B-3879-BD44-AF98-06607B0D05D9}" srcOrd="1" destOrd="0" presId="urn:microsoft.com/office/officeart/2005/8/layout/vProcess5"/>
    <dgm:cxn modelId="{3F7CA4A7-886D-DB48-8051-C6C64D7BF7BF}" srcId="{B0298973-EB73-534A-A9B7-295319B98CEF}" destId="{C84B9B41-982B-E649-B5D7-748794419CE1}" srcOrd="1" destOrd="0" parTransId="{9C5BBD0F-2C2B-1947-BFD6-4D59EB3CE596}" sibTransId="{D1D7E764-49AC-944D-B83B-7C330624B363}"/>
    <dgm:cxn modelId="{6166CBAC-7197-CE4D-B490-491BE371B243}" type="presOf" srcId="{B6A9A1A6-7DFA-0F48-9E08-E6C99C7A4C0F}" destId="{2D180E22-1B24-5B4B-8830-9044A0621DD8}" srcOrd="1" destOrd="0" presId="urn:microsoft.com/office/officeart/2005/8/layout/vProcess5"/>
    <dgm:cxn modelId="{9D0229B2-2796-7C42-856A-08B1C3CD8EE4}" type="presOf" srcId="{B6A9A1A6-7DFA-0F48-9E08-E6C99C7A4C0F}" destId="{99CB719C-AEE4-2447-89D8-16B812B7867E}" srcOrd="0" destOrd="0" presId="urn:microsoft.com/office/officeart/2005/8/layout/vProcess5"/>
    <dgm:cxn modelId="{E7A1C5B7-F8F6-7F49-87B8-09C29DF3EFEF}" type="presOf" srcId="{D1D7E764-49AC-944D-B83B-7C330624B363}" destId="{A2777440-C2C2-8747-9EC2-8A6AF36AC3D3}" srcOrd="0" destOrd="0" presId="urn:microsoft.com/office/officeart/2005/8/layout/vProcess5"/>
    <dgm:cxn modelId="{FE3355D2-88BF-2C4A-BA5D-6397EBC93C86}" type="presOf" srcId="{9BDF52B7-86D9-AC4E-8BE9-5C840FE92CDD}" destId="{DC6A725D-2E15-5846-83A9-0636F3C2AF85}" srcOrd="0" destOrd="0" presId="urn:microsoft.com/office/officeart/2005/8/layout/vProcess5"/>
    <dgm:cxn modelId="{1E00EED8-D0A4-504C-B9C3-CECCCDCE6AB3}" type="presOf" srcId="{C84B9B41-982B-E649-B5D7-748794419CE1}" destId="{D1A0F7B3-884A-3D4F-B776-9721E39D0DEE}" srcOrd="1" destOrd="0" presId="urn:microsoft.com/office/officeart/2005/8/layout/vProcess5"/>
    <dgm:cxn modelId="{857851F5-1CFB-CE44-BE2D-C206979A08DF}" type="presOf" srcId="{EF54F9F8-CE37-EF45-93B5-25DCDA3EF617}" destId="{E2267B5E-5B11-3947-93C7-A875109A7236}" srcOrd="0" destOrd="0" presId="urn:microsoft.com/office/officeart/2005/8/layout/vProcess5"/>
    <dgm:cxn modelId="{C8739C13-1C83-1640-B535-0D6DEC477897}" type="presParOf" srcId="{72A518F1-63DC-A842-9F14-F1CEA5A4808C}" destId="{F99B6B7F-7933-7146-B435-7D9C0688A8B3}" srcOrd="0" destOrd="0" presId="urn:microsoft.com/office/officeart/2005/8/layout/vProcess5"/>
    <dgm:cxn modelId="{3F51004A-30EA-B543-A330-81A2FAE55F7C}" type="presParOf" srcId="{72A518F1-63DC-A842-9F14-F1CEA5A4808C}" destId="{DC6A725D-2E15-5846-83A9-0636F3C2AF85}" srcOrd="1" destOrd="0" presId="urn:microsoft.com/office/officeart/2005/8/layout/vProcess5"/>
    <dgm:cxn modelId="{2C43C6D4-0299-8247-95BB-4C4F3CC3C8DB}" type="presParOf" srcId="{72A518F1-63DC-A842-9F14-F1CEA5A4808C}" destId="{FBB4CF82-BB1B-7C44-867D-2BBC424F6B9D}" srcOrd="2" destOrd="0" presId="urn:microsoft.com/office/officeart/2005/8/layout/vProcess5"/>
    <dgm:cxn modelId="{7D38F278-F267-BB46-BCC5-1E8F9E3217FE}" type="presParOf" srcId="{72A518F1-63DC-A842-9F14-F1CEA5A4808C}" destId="{99CB719C-AEE4-2447-89D8-16B812B7867E}" srcOrd="3" destOrd="0" presId="urn:microsoft.com/office/officeart/2005/8/layout/vProcess5"/>
    <dgm:cxn modelId="{E1F57B4E-4AB9-CE47-A168-41287A424260}" type="presParOf" srcId="{72A518F1-63DC-A842-9F14-F1CEA5A4808C}" destId="{E2267B5E-5B11-3947-93C7-A875109A7236}" srcOrd="4" destOrd="0" presId="urn:microsoft.com/office/officeart/2005/8/layout/vProcess5"/>
    <dgm:cxn modelId="{B749399F-3C0B-7748-BC27-4A6038BA8C70}" type="presParOf" srcId="{72A518F1-63DC-A842-9F14-F1CEA5A4808C}" destId="{A2777440-C2C2-8747-9EC2-8A6AF36AC3D3}" srcOrd="5" destOrd="0" presId="urn:microsoft.com/office/officeart/2005/8/layout/vProcess5"/>
    <dgm:cxn modelId="{3E21A8B8-6090-9C48-B381-1FD7FF466232}" type="presParOf" srcId="{72A518F1-63DC-A842-9F14-F1CEA5A4808C}" destId="{EEFD1C4B-3879-BD44-AF98-06607B0D05D9}" srcOrd="6" destOrd="0" presId="urn:microsoft.com/office/officeart/2005/8/layout/vProcess5"/>
    <dgm:cxn modelId="{53DAC715-05CF-194B-A6B1-6191B64628D0}" type="presParOf" srcId="{72A518F1-63DC-A842-9F14-F1CEA5A4808C}" destId="{D1A0F7B3-884A-3D4F-B776-9721E39D0DEE}" srcOrd="7" destOrd="0" presId="urn:microsoft.com/office/officeart/2005/8/layout/vProcess5"/>
    <dgm:cxn modelId="{A6B6A939-A0D2-2546-94C3-AF8551573B41}" type="presParOf" srcId="{72A518F1-63DC-A842-9F14-F1CEA5A4808C}" destId="{2D180E22-1B24-5B4B-8830-9044A0621DD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971CBE-6E17-6248-BC3B-4E05EF18F550}"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5C2B79D9-81FB-2043-9021-6A951159AD8A}">
      <dgm:prSet phldrT="[Text]" custT="1"/>
      <dgm:spPr/>
      <dgm:t>
        <a:bodyPr/>
        <a:lstStyle/>
        <a:p>
          <a:r>
            <a:rPr lang="en-GB" sz="8800" dirty="0"/>
            <a:t>For</a:t>
          </a:r>
        </a:p>
      </dgm:t>
    </dgm:pt>
    <dgm:pt modelId="{FC62C106-1520-C840-87C2-EADF9D9B5856}" type="parTrans" cxnId="{49214E8A-EB40-9D4B-BB4C-9B37534C41D7}">
      <dgm:prSet/>
      <dgm:spPr/>
      <dgm:t>
        <a:bodyPr/>
        <a:lstStyle/>
        <a:p>
          <a:endParaRPr lang="en-GB"/>
        </a:p>
      </dgm:t>
    </dgm:pt>
    <dgm:pt modelId="{63D03661-C630-3D46-B5DD-7BDC2E93D57E}" type="sibTrans" cxnId="{49214E8A-EB40-9D4B-BB4C-9B37534C41D7}">
      <dgm:prSet/>
      <dgm:spPr/>
      <dgm:t>
        <a:bodyPr/>
        <a:lstStyle/>
        <a:p>
          <a:endParaRPr lang="en-GB"/>
        </a:p>
      </dgm:t>
    </dgm:pt>
    <dgm:pt modelId="{19951E7B-A2BB-1643-9DD9-53988844DE5C}">
      <dgm:prSet phldrT="[Text]"/>
      <dgm:spPr/>
      <dgm:t>
        <a:bodyPr/>
        <a:lstStyle/>
        <a:p>
          <a:r>
            <a:rPr lang="en-GB" dirty="0">
              <a:solidFill>
                <a:schemeClr val="tx1"/>
              </a:solidFill>
              <a:latin typeface="Arial" panose="020B0604020202020204" pitchFamily="34" charset="0"/>
              <a:cs typeface="Arial" panose="020B0604020202020204" pitchFamily="34" charset="0"/>
            </a:rPr>
            <a:t>Euthanasia is now permitted  in just a few nations or regions throughout the world (Kono, Arai and Takimoto, 2023).</a:t>
          </a:r>
        </a:p>
      </dgm:t>
    </dgm:pt>
    <dgm:pt modelId="{64688382-FB72-4345-BB28-1383806AED31}" type="parTrans" cxnId="{344A4986-27D9-574C-BA8B-B4C51520A9D6}">
      <dgm:prSet/>
      <dgm:spPr/>
      <dgm:t>
        <a:bodyPr/>
        <a:lstStyle/>
        <a:p>
          <a:endParaRPr lang="en-GB"/>
        </a:p>
      </dgm:t>
    </dgm:pt>
    <dgm:pt modelId="{8D6107DD-6F55-AF49-8A36-AEB893140169}" type="sibTrans" cxnId="{344A4986-27D9-574C-BA8B-B4C51520A9D6}">
      <dgm:prSet/>
      <dgm:spPr/>
      <dgm:t>
        <a:bodyPr/>
        <a:lstStyle/>
        <a:p>
          <a:endParaRPr lang="en-GB"/>
        </a:p>
      </dgm:t>
    </dgm:pt>
    <dgm:pt modelId="{11D99136-BDDC-F14B-ABFD-C5E8EA794153}">
      <dgm:prSet phldrT="[Text]"/>
      <dgm:spPr/>
      <dgm:t>
        <a:bodyPr/>
        <a:lstStyle/>
        <a:p>
          <a:pPr algn="just"/>
          <a:r>
            <a:rPr lang="en-GB" dirty="0">
              <a:solidFill>
                <a:schemeClr val="tx1"/>
              </a:solidFill>
              <a:latin typeface="Arial" panose="020B0604020202020204" pitchFamily="34" charset="0"/>
              <a:cs typeface="Arial" panose="020B0604020202020204" pitchFamily="34" charset="0"/>
            </a:rPr>
            <a:t>The individuals that suffer die with dignity and peace to end suffering that cannot be cured (Verbakel and Jaspers, 2010).</a:t>
          </a:r>
        </a:p>
      </dgm:t>
    </dgm:pt>
    <dgm:pt modelId="{E64160EF-8CF6-D047-9583-9C7406E6A8A8}" type="parTrans" cxnId="{18DFA5A2-B162-0B42-9230-7809E4B0C6C7}">
      <dgm:prSet/>
      <dgm:spPr/>
      <dgm:t>
        <a:bodyPr/>
        <a:lstStyle/>
        <a:p>
          <a:endParaRPr lang="en-GB"/>
        </a:p>
      </dgm:t>
    </dgm:pt>
    <dgm:pt modelId="{85D1B0EC-65FC-3841-BE29-EC4D0E094373}" type="sibTrans" cxnId="{18DFA5A2-B162-0B42-9230-7809E4B0C6C7}">
      <dgm:prSet/>
      <dgm:spPr/>
      <dgm:t>
        <a:bodyPr/>
        <a:lstStyle/>
        <a:p>
          <a:endParaRPr lang="en-GB"/>
        </a:p>
      </dgm:t>
    </dgm:pt>
    <dgm:pt modelId="{48CAA0E5-505F-0E47-B42E-6D208D430E8C}">
      <dgm:prSet phldrT="[Text]"/>
      <dgm:spPr/>
      <dgm:t>
        <a:bodyPr/>
        <a:lstStyle/>
        <a:p>
          <a:pPr algn="just"/>
          <a:r>
            <a:rPr lang="en-GB" dirty="0">
              <a:solidFill>
                <a:schemeClr val="tx1"/>
              </a:solidFill>
              <a:latin typeface="Arial" panose="020B0604020202020204" pitchFamily="34" charset="0"/>
              <a:cs typeface="Arial" panose="020B0604020202020204" pitchFamily="34" charset="0"/>
            </a:rPr>
            <a:t>Families wouldn’t want to witness the pain and suffering of their loved ones can be very supportive (Holmes, Et Al., 2018)</a:t>
          </a:r>
        </a:p>
      </dgm:t>
    </dgm:pt>
    <dgm:pt modelId="{CD757302-3485-1F44-85F3-88441D1CB740}" type="parTrans" cxnId="{593AE22C-6F9C-9B42-B81B-D27674A580AD}">
      <dgm:prSet/>
      <dgm:spPr/>
      <dgm:t>
        <a:bodyPr/>
        <a:lstStyle/>
        <a:p>
          <a:endParaRPr lang="en-GB"/>
        </a:p>
      </dgm:t>
    </dgm:pt>
    <dgm:pt modelId="{83317CCE-3B44-A642-B8B9-FE347A417FDB}" type="sibTrans" cxnId="{593AE22C-6F9C-9B42-B81B-D27674A580AD}">
      <dgm:prSet/>
      <dgm:spPr/>
      <dgm:t>
        <a:bodyPr/>
        <a:lstStyle/>
        <a:p>
          <a:endParaRPr lang="en-GB"/>
        </a:p>
      </dgm:t>
    </dgm:pt>
    <dgm:pt modelId="{8E3CC9ED-BE1E-ED4B-9DDC-27C3A7D1B6B0}">
      <dgm:prSet phldrT="[Text]" phldr="1"/>
      <dgm:spPr/>
      <dgm:t>
        <a:bodyPr/>
        <a:lstStyle/>
        <a:p>
          <a:endParaRPr lang="en-GB"/>
        </a:p>
      </dgm:t>
    </dgm:pt>
    <dgm:pt modelId="{D8B8E965-D9C4-1B44-AB8C-0BD1ED835529}" type="parTrans" cxnId="{6A4CEAA1-7D3F-D84A-B853-84665D851C9B}">
      <dgm:prSet/>
      <dgm:spPr/>
      <dgm:t>
        <a:bodyPr/>
        <a:lstStyle/>
        <a:p>
          <a:endParaRPr lang="en-GB"/>
        </a:p>
      </dgm:t>
    </dgm:pt>
    <dgm:pt modelId="{C89FA888-28E4-8D4F-A2BD-A37AA8D1AE46}" type="sibTrans" cxnId="{6A4CEAA1-7D3F-D84A-B853-84665D851C9B}">
      <dgm:prSet/>
      <dgm:spPr/>
      <dgm:t>
        <a:bodyPr/>
        <a:lstStyle/>
        <a:p>
          <a:endParaRPr lang="en-GB"/>
        </a:p>
      </dgm:t>
    </dgm:pt>
    <dgm:pt modelId="{6FE791FE-9CD5-D34D-8050-7A503C25FD0B}">
      <dgm:prSet/>
      <dgm:spPr/>
      <dgm:t>
        <a:bodyPr/>
        <a:lstStyle/>
        <a:p>
          <a:r>
            <a:rPr lang="en-GB" dirty="0">
              <a:solidFill>
                <a:schemeClr val="tx1"/>
              </a:solidFill>
              <a:latin typeface="Arial" panose="020B0604020202020204" pitchFamily="34" charset="0"/>
              <a:cs typeface="Arial" panose="020B0604020202020204" pitchFamily="34" charset="0"/>
            </a:rPr>
            <a:t>Using euthanasia allows a patient to die with dignity and end any sort of suffering that is suffered by someone who is terminally ill (Chochinov., 2023). </a:t>
          </a:r>
        </a:p>
      </dgm:t>
    </dgm:pt>
    <dgm:pt modelId="{EEB22CEE-E935-F145-8556-DE9D9E5CFF1C}" type="parTrans" cxnId="{FE72C96F-C3A5-2248-8F24-314DB1628FA9}">
      <dgm:prSet/>
      <dgm:spPr/>
      <dgm:t>
        <a:bodyPr/>
        <a:lstStyle/>
        <a:p>
          <a:endParaRPr lang="en-GB"/>
        </a:p>
      </dgm:t>
    </dgm:pt>
    <dgm:pt modelId="{214F0286-7345-884F-A065-652CAA6041D4}" type="sibTrans" cxnId="{FE72C96F-C3A5-2248-8F24-314DB1628FA9}">
      <dgm:prSet/>
      <dgm:spPr/>
      <dgm:t>
        <a:bodyPr/>
        <a:lstStyle/>
        <a:p>
          <a:endParaRPr lang="en-GB"/>
        </a:p>
      </dgm:t>
    </dgm:pt>
    <dgm:pt modelId="{796E492F-C2FF-D748-AE87-6FC1DA0F098F}" type="pres">
      <dgm:prSet presAssocID="{7A971CBE-6E17-6248-BC3B-4E05EF18F550}" presName="diagram" presStyleCnt="0">
        <dgm:presLayoutVars>
          <dgm:chMax val="1"/>
          <dgm:dir/>
          <dgm:animLvl val="ctr"/>
          <dgm:resizeHandles val="exact"/>
        </dgm:presLayoutVars>
      </dgm:prSet>
      <dgm:spPr/>
    </dgm:pt>
    <dgm:pt modelId="{33EEF029-67EF-FB46-820E-4FB69F1C3BFC}" type="pres">
      <dgm:prSet presAssocID="{7A971CBE-6E17-6248-BC3B-4E05EF18F550}" presName="matrix" presStyleCnt="0"/>
      <dgm:spPr/>
    </dgm:pt>
    <dgm:pt modelId="{BA62C120-6732-6C45-BF60-FCCBAB46160D}" type="pres">
      <dgm:prSet presAssocID="{7A971CBE-6E17-6248-BC3B-4E05EF18F550}" presName="tile1" presStyleLbl="node1" presStyleIdx="0" presStyleCnt="4"/>
      <dgm:spPr/>
    </dgm:pt>
    <dgm:pt modelId="{56394370-F93B-D44B-ACF6-177640B9D87E}" type="pres">
      <dgm:prSet presAssocID="{7A971CBE-6E17-6248-BC3B-4E05EF18F550}" presName="tile1text" presStyleLbl="node1" presStyleIdx="0" presStyleCnt="4">
        <dgm:presLayoutVars>
          <dgm:chMax val="0"/>
          <dgm:chPref val="0"/>
          <dgm:bulletEnabled val="1"/>
        </dgm:presLayoutVars>
      </dgm:prSet>
      <dgm:spPr/>
    </dgm:pt>
    <dgm:pt modelId="{7389075A-DFBF-4244-A709-DB1FCED8E7FF}" type="pres">
      <dgm:prSet presAssocID="{7A971CBE-6E17-6248-BC3B-4E05EF18F550}" presName="tile2" presStyleLbl="node1" presStyleIdx="1" presStyleCnt="4"/>
      <dgm:spPr/>
    </dgm:pt>
    <dgm:pt modelId="{ED2D4A13-5F77-8B46-A395-3F537C9E0F35}" type="pres">
      <dgm:prSet presAssocID="{7A971CBE-6E17-6248-BC3B-4E05EF18F550}" presName="tile2text" presStyleLbl="node1" presStyleIdx="1" presStyleCnt="4">
        <dgm:presLayoutVars>
          <dgm:chMax val="0"/>
          <dgm:chPref val="0"/>
          <dgm:bulletEnabled val="1"/>
        </dgm:presLayoutVars>
      </dgm:prSet>
      <dgm:spPr/>
    </dgm:pt>
    <dgm:pt modelId="{91630847-54A3-9C4E-BD07-8B02F83D0695}" type="pres">
      <dgm:prSet presAssocID="{7A971CBE-6E17-6248-BC3B-4E05EF18F550}" presName="tile3" presStyleLbl="node1" presStyleIdx="2" presStyleCnt="4"/>
      <dgm:spPr/>
    </dgm:pt>
    <dgm:pt modelId="{305A4583-E85C-644C-98EA-3896CCC094BF}" type="pres">
      <dgm:prSet presAssocID="{7A971CBE-6E17-6248-BC3B-4E05EF18F550}" presName="tile3text" presStyleLbl="node1" presStyleIdx="2" presStyleCnt="4">
        <dgm:presLayoutVars>
          <dgm:chMax val="0"/>
          <dgm:chPref val="0"/>
          <dgm:bulletEnabled val="1"/>
        </dgm:presLayoutVars>
      </dgm:prSet>
      <dgm:spPr/>
    </dgm:pt>
    <dgm:pt modelId="{B7A610BE-66F6-3542-920C-130599990CE1}" type="pres">
      <dgm:prSet presAssocID="{7A971CBE-6E17-6248-BC3B-4E05EF18F550}" presName="tile4" presStyleLbl="node1" presStyleIdx="3" presStyleCnt="4"/>
      <dgm:spPr/>
    </dgm:pt>
    <dgm:pt modelId="{FC9530D7-270D-6848-B799-5C3750188D86}" type="pres">
      <dgm:prSet presAssocID="{7A971CBE-6E17-6248-BC3B-4E05EF18F550}" presName="tile4text" presStyleLbl="node1" presStyleIdx="3" presStyleCnt="4">
        <dgm:presLayoutVars>
          <dgm:chMax val="0"/>
          <dgm:chPref val="0"/>
          <dgm:bulletEnabled val="1"/>
        </dgm:presLayoutVars>
      </dgm:prSet>
      <dgm:spPr/>
    </dgm:pt>
    <dgm:pt modelId="{A779D0EF-BF4D-1E45-A26D-7FAA064D6749}" type="pres">
      <dgm:prSet presAssocID="{7A971CBE-6E17-6248-BC3B-4E05EF18F550}" presName="centerTile" presStyleLbl="fgShp" presStyleIdx="0" presStyleCnt="1">
        <dgm:presLayoutVars>
          <dgm:chMax val="0"/>
          <dgm:chPref val="0"/>
        </dgm:presLayoutVars>
      </dgm:prSet>
      <dgm:spPr/>
    </dgm:pt>
  </dgm:ptLst>
  <dgm:cxnLst>
    <dgm:cxn modelId="{41204F1F-27DC-7646-9129-9CC6ECA1C9F6}" type="presOf" srcId="{48CAA0E5-505F-0E47-B42E-6D208D430E8C}" destId="{B7A610BE-66F6-3542-920C-130599990CE1}" srcOrd="0" destOrd="0" presId="urn:microsoft.com/office/officeart/2005/8/layout/matrix1"/>
    <dgm:cxn modelId="{A302B625-4300-124A-B882-E20C9DBFED36}" type="presOf" srcId="{6FE791FE-9CD5-D34D-8050-7A503C25FD0B}" destId="{7389075A-DFBF-4244-A709-DB1FCED8E7FF}" srcOrd="0" destOrd="0" presId="urn:microsoft.com/office/officeart/2005/8/layout/matrix1"/>
    <dgm:cxn modelId="{593AE22C-6F9C-9B42-B81B-D27674A580AD}" srcId="{5C2B79D9-81FB-2043-9021-6A951159AD8A}" destId="{48CAA0E5-505F-0E47-B42E-6D208D430E8C}" srcOrd="3" destOrd="0" parTransId="{CD757302-3485-1F44-85F3-88441D1CB740}" sibTransId="{83317CCE-3B44-A642-B8B9-FE347A417FDB}"/>
    <dgm:cxn modelId="{861C7F5E-2087-1D48-86B2-F528DD62707D}" type="presOf" srcId="{11D99136-BDDC-F14B-ABFD-C5E8EA794153}" destId="{305A4583-E85C-644C-98EA-3896CCC094BF}" srcOrd="1" destOrd="0" presId="urn:microsoft.com/office/officeart/2005/8/layout/matrix1"/>
    <dgm:cxn modelId="{7C7DEC6B-5F89-584B-8114-E37CCA9B18CC}" type="presOf" srcId="{48CAA0E5-505F-0E47-B42E-6D208D430E8C}" destId="{FC9530D7-270D-6848-B799-5C3750188D86}" srcOrd="1" destOrd="0" presId="urn:microsoft.com/office/officeart/2005/8/layout/matrix1"/>
    <dgm:cxn modelId="{FE72C96F-C3A5-2248-8F24-314DB1628FA9}" srcId="{5C2B79D9-81FB-2043-9021-6A951159AD8A}" destId="{6FE791FE-9CD5-D34D-8050-7A503C25FD0B}" srcOrd="1" destOrd="0" parTransId="{EEB22CEE-E935-F145-8556-DE9D9E5CFF1C}" sibTransId="{214F0286-7345-884F-A065-652CAA6041D4}"/>
    <dgm:cxn modelId="{344A4986-27D9-574C-BA8B-B4C51520A9D6}" srcId="{5C2B79D9-81FB-2043-9021-6A951159AD8A}" destId="{19951E7B-A2BB-1643-9DD9-53988844DE5C}" srcOrd="0" destOrd="0" parTransId="{64688382-FB72-4345-BB28-1383806AED31}" sibTransId="{8D6107DD-6F55-AF49-8A36-AEB893140169}"/>
    <dgm:cxn modelId="{49214E8A-EB40-9D4B-BB4C-9B37534C41D7}" srcId="{7A971CBE-6E17-6248-BC3B-4E05EF18F550}" destId="{5C2B79D9-81FB-2043-9021-6A951159AD8A}" srcOrd="0" destOrd="0" parTransId="{FC62C106-1520-C840-87C2-EADF9D9B5856}" sibTransId="{63D03661-C630-3D46-B5DD-7BDC2E93D57E}"/>
    <dgm:cxn modelId="{9A7C1B91-7029-524B-A4BA-7F74D3CFD48E}" type="presOf" srcId="{5C2B79D9-81FB-2043-9021-6A951159AD8A}" destId="{A779D0EF-BF4D-1E45-A26D-7FAA064D6749}" srcOrd="0" destOrd="0" presId="urn:microsoft.com/office/officeart/2005/8/layout/matrix1"/>
    <dgm:cxn modelId="{7A4EE499-0734-534D-9283-66F986FE9166}" type="presOf" srcId="{11D99136-BDDC-F14B-ABFD-C5E8EA794153}" destId="{91630847-54A3-9C4E-BD07-8B02F83D0695}" srcOrd="0" destOrd="0" presId="urn:microsoft.com/office/officeart/2005/8/layout/matrix1"/>
    <dgm:cxn modelId="{6A4CEAA1-7D3F-D84A-B853-84665D851C9B}" srcId="{5C2B79D9-81FB-2043-9021-6A951159AD8A}" destId="{8E3CC9ED-BE1E-ED4B-9DDC-27C3A7D1B6B0}" srcOrd="4" destOrd="0" parTransId="{D8B8E965-D9C4-1B44-AB8C-0BD1ED835529}" sibTransId="{C89FA888-28E4-8D4F-A2BD-A37AA8D1AE46}"/>
    <dgm:cxn modelId="{18DFA5A2-B162-0B42-9230-7809E4B0C6C7}" srcId="{5C2B79D9-81FB-2043-9021-6A951159AD8A}" destId="{11D99136-BDDC-F14B-ABFD-C5E8EA794153}" srcOrd="2" destOrd="0" parTransId="{E64160EF-8CF6-D047-9583-9C7406E6A8A8}" sibTransId="{85D1B0EC-65FC-3841-BE29-EC4D0E094373}"/>
    <dgm:cxn modelId="{5DFC4CA4-746B-824F-BB5B-35BF417EF362}" type="presOf" srcId="{6FE791FE-9CD5-D34D-8050-7A503C25FD0B}" destId="{ED2D4A13-5F77-8B46-A395-3F537C9E0F35}" srcOrd="1" destOrd="0" presId="urn:microsoft.com/office/officeart/2005/8/layout/matrix1"/>
    <dgm:cxn modelId="{139B64AE-35C7-E14C-86F4-B1579E7FB149}" type="presOf" srcId="{19951E7B-A2BB-1643-9DD9-53988844DE5C}" destId="{56394370-F93B-D44B-ACF6-177640B9D87E}" srcOrd="1" destOrd="0" presId="urn:microsoft.com/office/officeart/2005/8/layout/matrix1"/>
    <dgm:cxn modelId="{327400C9-A934-F346-829E-2AF9A4622601}" type="presOf" srcId="{7A971CBE-6E17-6248-BC3B-4E05EF18F550}" destId="{796E492F-C2FF-D748-AE87-6FC1DA0F098F}" srcOrd="0" destOrd="0" presId="urn:microsoft.com/office/officeart/2005/8/layout/matrix1"/>
    <dgm:cxn modelId="{7E0132E6-4F15-624A-A772-DD326F2D32EF}" type="presOf" srcId="{19951E7B-A2BB-1643-9DD9-53988844DE5C}" destId="{BA62C120-6732-6C45-BF60-FCCBAB46160D}" srcOrd="0" destOrd="0" presId="urn:microsoft.com/office/officeart/2005/8/layout/matrix1"/>
    <dgm:cxn modelId="{8493AEFF-F988-9741-822E-A3C1D4C68692}" type="presParOf" srcId="{796E492F-C2FF-D748-AE87-6FC1DA0F098F}" destId="{33EEF029-67EF-FB46-820E-4FB69F1C3BFC}" srcOrd="0" destOrd="0" presId="urn:microsoft.com/office/officeart/2005/8/layout/matrix1"/>
    <dgm:cxn modelId="{52553473-9C94-F049-949F-5322D50F4017}" type="presParOf" srcId="{33EEF029-67EF-FB46-820E-4FB69F1C3BFC}" destId="{BA62C120-6732-6C45-BF60-FCCBAB46160D}" srcOrd="0" destOrd="0" presId="urn:microsoft.com/office/officeart/2005/8/layout/matrix1"/>
    <dgm:cxn modelId="{4B05F975-8DE3-734B-92E1-AF3AE460C721}" type="presParOf" srcId="{33EEF029-67EF-FB46-820E-4FB69F1C3BFC}" destId="{56394370-F93B-D44B-ACF6-177640B9D87E}" srcOrd="1" destOrd="0" presId="urn:microsoft.com/office/officeart/2005/8/layout/matrix1"/>
    <dgm:cxn modelId="{9831BCEB-2C8F-1744-97BA-9E43E16AE377}" type="presParOf" srcId="{33EEF029-67EF-FB46-820E-4FB69F1C3BFC}" destId="{7389075A-DFBF-4244-A709-DB1FCED8E7FF}" srcOrd="2" destOrd="0" presId="urn:microsoft.com/office/officeart/2005/8/layout/matrix1"/>
    <dgm:cxn modelId="{C3688F0C-8327-A244-AB46-BB8AF196661F}" type="presParOf" srcId="{33EEF029-67EF-FB46-820E-4FB69F1C3BFC}" destId="{ED2D4A13-5F77-8B46-A395-3F537C9E0F35}" srcOrd="3" destOrd="0" presId="urn:microsoft.com/office/officeart/2005/8/layout/matrix1"/>
    <dgm:cxn modelId="{C8AB5935-9D93-3242-8D3C-3E7E6D82892C}" type="presParOf" srcId="{33EEF029-67EF-FB46-820E-4FB69F1C3BFC}" destId="{91630847-54A3-9C4E-BD07-8B02F83D0695}" srcOrd="4" destOrd="0" presId="urn:microsoft.com/office/officeart/2005/8/layout/matrix1"/>
    <dgm:cxn modelId="{42F05C51-2C8E-D14F-A22C-E5159E0976F0}" type="presParOf" srcId="{33EEF029-67EF-FB46-820E-4FB69F1C3BFC}" destId="{305A4583-E85C-644C-98EA-3896CCC094BF}" srcOrd="5" destOrd="0" presId="urn:microsoft.com/office/officeart/2005/8/layout/matrix1"/>
    <dgm:cxn modelId="{E5B417BD-650F-BC48-A51A-A8A20DEFA7DF}" type="presParOf" srcId="{33EEF029-67EF-FB46-820E-4FB69F1C3BFC}" destId="{B7A610BE-66F6-3542-920C-130599990CE1}" srcOrd="6" destOrd="0" presId="urn:microsoft.com/office/officeart/2005/8/layout/matrix1"/>
    <dgm:cxn modelId="{7D0A31AD-36E8-DA49-8BD3-693AE384D923}" type="presParOf" srcId="{33EEF029-67EF-FB46-820E-4FB69F1C3BFC}" destId="{FC9530D7-270D-6848-B799-5C3750188D86}" srcOrd="7" destOrd="0" presId="urn:microsoft.com/office/officeart/2005/8/layout/matrix1"/>
    <dgm:cxn modelId="{815163F4-5BE8-FC4C-9228-5C1345DBBFF7}" type="presParOf" srcId="{796E492F-C2FF-D748-AE87-6FC1DA0F098F}" destId="{A779D0EF-BF4D-1E45-A26D-7FAA064D6749}"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A05426-9802-A349-A845-6E1309D1A21B}" type="doc">
      <dgm:prSet loTypeId="urn:microsoft.com/office/officeart/2005/8/layout/matrix1" loCatId="" qsTypeId="urn:microsoft.com/office/officeart/2005/8/quickstyle/simple1" qsCatId="simple" csTypeId="urn:microsoft.com/office/officeart/2005/8/colors/accent1_2" csCatId="accent1" phldr="1"/>
      <dgm:spPr/>
      <dgm:t>
        <a:bodyPr/>
        <a:lstStyle/>
        <a:p>
          <a:endParaRPr lang="en-GB"/>
        </a:p>
      </dgm:t>
    </dgm:pt>
    <dgm:pt modelId="{34CC619E-2119-AD47-AF3C-A93E465627AD}">
      <dgm:prSet phldrT="[Text]"/>
      <dgm:spPr/>
      <dgm:t>
        <a:bodyPr/>
        <a:lstStyle/>
        <a:p>
          <a:r>
            <a:rPr lang="en-GB" dirty="0"/>
            <a:t>Against</a:t>
          </a:r>
        </a:p>
      </dgm:t>
    </dgm:pt>
    <dgm:pt modelId="{43EBC4DE-0CDD-CD40-8C77-C63D35945A96}" type="parTrans" cxnId="{8BEFCC5A-8BBB-A34C-A494-B53CCC0954BE}">
      <dgm:prSet/>
      <dgm:spPr/>
      <dgm:t>
        <a:bodyPr/>
        <a:lstStyle/>
        <a:p>
          <a:endParaRPr lang="en-GB"/>
        </a:p>
      </dgm:t>
    </dgm:pt>
    <dgm:pt modelId="{2DB39F45-04E9-AF41-8803-04B06B27A9D4}" type="sibTrans" cxnId="{8BEFCC5A-8BBB-A34C-A494-B53CCC0954BE}">
      <dgm:prSet/>
      <dgm:spPr/>
      <dgm:t>
        <a:bodyPr/>
        <a:lstStyle/>
        <a:p>
          <a:endParaRPr lang="en-GB"/>
        </a:p>
      </dgm:t>
    </dgm:pt>
    <dgm:pt modelId="{5BCFC6FC-7375-1F4D-8431-7032B34CDC28}">
      <dgm:prSet phldrT="[Text]" custT="1"/>
      <dgm:spPr/>
      <dgm:t>
        <a:bodyPr/>
        <a:lstStyle/>
        <a:p>
          <a:pPr algn="just"/>
          <a:endParaRPr lang="en-GB" sz="2700" dirty="0">
            <a:latin typeface="Arial" panose="020B0604020202020204" pitchFamily="34" charset="0"/>
            <a:cs typeface="Arial" panose="020B0604020202020204" pitchFamily="34" charset="0"/>
          </a:endParaRPr>
        </a:p>
        <a:p>
          <a:pPr algn="just"/>
          <a:r>
            <a:rPr lang="en-GB" sz="2400" dirty="0">
              <a:solidFill>
                <a:schemeClr val="tx1"/>
              </a:solidFill>
              <a:latin typeface="Arial" panose="020B0604020202020204" pitchFamily="34" charset="0"/>
              <a:cs typeface="Arial" panose="020B0604020202020204" pitchFamily="34" charset="0"/>
            </a:rPr>
            <a:t>Euthanasia is defined as the execution of an act intended to remove or alleviate pain, even if it may result in a secondary shortening of life. Because of the conflicting character of this medical procedure (Kono, Arai and Takimoto, 2023).</a:t>
          </a:r>
        </a:p>
      </dgm:t>
    </dgm:pt>
    <dgm:pt modelId="{32DDCD62-BB98-F244-B344-AF69EAC07F82}" type="parTrans" cxnId="{97D4EBDB-F467-354B-9E8A-E4E059D3B90A}">
      <dgm:prSet/>
      <dgm:spPr/>
      <dgm:t>
        <a:bodyPr/>
        <a:lstStyle/>
        <a:p>
          <a:endParaRPr lang="en-GB"/>
        </a:p>
      </dgm:t>
    </dgm:pt>
    <dgm:pt modelId="{6D92E224-00E3-954B-947A-B2DBCCC9F3BB}" type="sibTrans" cxnId="{97D4EBDB-F467-354B-9E8A-E4E059D3B90A}">
      <dgm:prSet/>
      <dgm:spPr/>
      <dgm:t>
        <a:bodyPr/>
        <a:lstStyle/>
        <a:p>
          <a:endParaRPr lang="en-GB"/>
        </a:p>
      </dgm:t>
    </dgm:pt>
    <dgm:pt modelId="{49FD497A-C223-9540-8A21-01E7233A7228}">
      <dgm:prSet phldrT="[Text]" custT="1"/>
      <dgm:spPr/>
      <dgm:t>
        <a:bodyPr/>
        <a:lstStyle/>
        <a:p>
          <a:pPr algn="just"/>
          <a:r>
            <a:rPr lang="en-GB" sz="2400" dirty="0">
              <a:solidFill>
                <a:schemeClr val="tx1"/>
              </a:solidFill>
              <a:latin typeface="Arial" panose="020B0604020202020204" pitchFamily="34" charset="0"/>
              <a:cs typeface="Arial" panose="020B0604020202020204" pitchFamily="34" charset="0"/>
            </a:rPr>
            <a:t>Individuals would be charged with inciting or assisting suicide if they assisted patients in travelling outside of the UK to end their lives (Fontalis, Prousali and Kulkarni, 2018).</a:t>
          </a:r>
        </a:p>
      </dgm:t>
    </dgm:pt>
    <dgm:pt modelId="{7668980D-094C-4D4F-BD8A-79EB4905086F}" type="parTrans" cxnId="{62394809-39D3-7646-81E6-84B7F192168B}">
      <dgm:prSet/>
      <dgm:spPr/>
      <dgm:t>
        <a:bodyPr/>
        <a:lstStyle/>
        <a:p>
          <a:endParaRPr lang="en-GB"/>
        </a:p>
      </dgm:t>
    </dgm:pt>
    <dgm:pt modelId="{9D725C0A-2B60-A149-BDE8-22E4AF88FF37}" type="sibTrans" cxnId="{62394809-39D3-7646-81E6-84B7F192168B}">
      <dgm:prSet/>
      <dgm:spPr/>
      <dgm:t>
        <a:bodyPr/>
        <a:lstStyle/>
        <a:p>
          <a:endParaRPr lang="en-GB"/>
        </a:p>
      </dgm:t>
    </dgm:pt>
    <dgm:pt modelId="{20F5A954-3382-BD43-8339-AE001CF48EC4}">
      <dgm:prSet phldrT="[Text]" custT="1"/>
      <dgm:spPr/>
      <dgm:t>
        <a:bodyPr/>
        <a:lstStyle/>
        <a:p>
          <a:pPr algn="just"/>
          <a:r>
            <a:rPr lang="en-GB" sz="2400" dirty="0">
              <a:solidFill>
                <a:schemeClr val="tx1"/>
              </a:solidFill>
              <a:latin typeface="Arial" panose="020B0604020202020204" pitchFamily="34" charset="0"/>
              <a:cs typeface="Arial" panose="020B0604020202020204" pitchFamily="34" charset="0"/>
            </a:rPr>
            <a:t>The attachments from families can make it harder as this can stop the sufferer from having euthanasia (Karplus, 2021).</a:t>
          </a:r>
        </a:p>
      </dgm:t>
    </dgm:pt>
    <dgm:pt modelId="{D961B44E-7B70-9B46-82A1-42E60270A432}" type="parTrans" cxnId="{F17C54BA-0665-5141-A962-46C4E8CF1377}">
      <dgm:prSet/>
      <dgm:spPr/>
      <dgm:t>
        <a:bodyPr/>
        <a:lstStyle/>
        <a:p>
          <a:endParaRPr lang="en-GB"/>
        </a:p>
      </dgm:t>
    </dgm:pt>
    <dgm:pt modelId="{CA92EBA0-C9E2-1A4D-B37A-B6372F8A8656}" type="sibTrans" cxnId="{F17C54BA-0665-5141-A962-46C4E8CF1377}">
      <dgm:prSet/>
      <dgm:spPr/>
      <dgm:t>
        <a:bodyPr/>
        <a:lstStyle/>
        <a:p>
          <a:endParaRPr lang="en-GB"/>
        </a:p>
      </dgm:t>
    </dgm:pt>
    <dgm:pt modelId="{5077A0D2-3259-2040-816F-67F21E7ABEC5}">
      <dgm:prSet phldrT="[Text]" custT="1"/>
      <dgm:spPr/>
      <dgm:t>
        <a:bodyPr/>
        <a:lstStyle/>
        <a:p>
          <a:pPr algn="just"/>
          <a:r>
            <a:rPr lang="en-GB" sz="2400" dirty="0">
              <a:solidFill>
                <a:schemeClr val="tx1"/>
              </a:solidFill>
            </a:rPr>
            <a:t>The individual who wants to end their suffering can go through a hopelessness stage where they have projected themselves for not being able to live for the future that they dreamed of (Kissane and Kelly, 2000).</a:t>
          </a:r>
        </a:p>
      </dgm:t>
    </dgm:pt>
    <dgm:pt modelId="{17017C20-CEE9-754B-842B-1217EBBFF46F}" type="parTrans" cxnId="{4C5D4453-CCB3-9F4D-9527-62E77342BE7A}">
      <dgm:prSet/>
      <dgm:spPr/>
      <dgm:t>
        <a:bodyPr/>
        <a:lstStyle/>
        <a:p>
          <a:endParaRPr lang="en-GB"/>
        </a:p>
      </dgm:t>
    </dgm:pt>
    <dgm:pt modelId="{23303A9F-572A-5C4B-80F7-E301CE5649CB}" type="sibTrans" cxnId="{4C5D4453-CCB3-9F4D-9527-62E77342BE7A}">
      <dgm:prSet/>
      <dgm:spPr/>
      <dgm:t>
        <a:bodyPr/>
        <a:lstStyle/>
        <a:p>
          <a:endParaRPr lang="en-GB"/>
        </a:p>
      </dgm:t>
    </dgm:pt>
    <dgm:pt modelId="{199465B5-1F3E-9049-B74F-BCDCC7280A86}" type="pres">
      <dgm:prSet presAssocID="{23A05426-9802-A349-A845-6E1309D1A21B}" presName="diagram" presStyleCnt="0">
        <dgm:presLayoutVars>
          <dgm:chMax val="1"/>
          <dgm:dir/>
          <dgm:animLvl val="ctr"/>
          <dgm:resizeHandles val="exact"/>
        </dgm:presLayoutVars>
      </dgm:prSet>
      <dgm:spPr/>
    </dgm:pt>
    <dgm:pt modelId="{D9553053-3B85-1949-B1C6-9416F2C1A972}" type="pres">
      <dgm:prSet presAssocID="{23A05426-9802-A349-A845-6E1309D1A21B}" presName="matrix" presStyleCnt="0"/>
      <dgm:spPr/>
    </dgm:pt>
    <dgm:pt modelId="{6704FF3E-AA3A-3C4B-81ED-1567C61CA973}" type="pres">
      <dgm:prSet presAssocID="{23A05426-9802-A349-A845-6E1309D1A21B}" presName="tile1" presStyleLbl="node1" presStyleIdx="0" presStyleCnt="4"/>
      <dgm:spPr/>
    </dgm:pt>
    <dgm:pt modelId="{5CFDA21F-75B0-444F-B245-CE7D791D4519}" type="pres">
      <dgm:prSet presAssocID="{23A05426-9802-A349-A845-6E1309D1A21B}" presName="tile1text" presStyleLbl="node1" presStyleIdx="0" presStyleCnt="4">
        <dgm:presLayoutVars>
          <dgm:chMax val="0"/>
          <dgm:chPref val="0"/>
          <dgm:bulletEnabled val="1"/>
        </dgm:presLayoutVars>
      </dgm:prSet>
      <dgm:spPr/>
    </dgm:pt>
    <dgm:pt modelId="{BD21BF64-A1C7-9D41-8FAF-308ABCA56BDA}" type="pres">
      <dgm:prSet presAssocID="{23A05426-9802-A349-A845-6E1309D1A21B}" presName="tile2" presStyleLbl="node1" presStyleIdx="1" presStyleCnt="4"/>
      <dgm:spPr/>
    </dgm:pt>
    <dgm:pt modelId="{A7ECA023-998F-9045-8EB9-9CA367A172D6}" type="pres">
      <dgm:prSet presAssocID="{23A05426-9802-A349-A845-6E1309D1A21B}" presName="tile2text" presStyleLbl="node1" presStyleIdx="1" presStyleCnt="4">
        <dgm:presLayoutVars>
          <dgm:chMax val="0"/>
          <dgm:chPref val="0"/>
          <dgm:bulletEnabled val="1"/>
        </dgm:presLayoutVars>
      </dgm:prSet>
      <dgm:spPr/>
    </dgm:pt>
    <dgm:pt modelId="{598528AF-9ED7-E045-A8EE-005AC25B4E8C}" type="pres">
      <dgm:prSet presAssocID="{23A05426-9802-A349-A845-6E1309D1A21B}" presName="tile3" presStyleLbl="node1" presStyleIdx="2" presStyleCnt="4"/>
      <dgm:spPr/>
    </dgm:pt>
    <dgm:pt modelId="{ED71A4FA-DE73-0E4B-9197-2F6E4D75E1C6}" type="pres">
      <dgm:prSet presAssocID="{23A05426-9802-A349-A845-6E1309D1A21B}" presName="tile3text" presStyleLbl="node1" presStyleIdx="2" presStyleCnt="4">
        <dgm:presLayoutVars>
          <dgm:chMax val="0"/>
          <dgm:chPref val="0"/>
          <dgm:bulletEnabled val="1"/>
        </dgm:presLayoutVars>
      </dgm:prSet>
      <dgm:spPr/>
    </dgm:pt>
    <dgm:pt modelId="{5F981469-FB08-654E-A1F3-5BCF08F48342}" type="pres">
      <dgm:prSet presAssocID="{23A05426-9802-A349-A845-6E1309D1A21B}" presName="tile4" presStyleLbl="node1" presStyleIdx="3" presStyleCnt="4"/>
      <dgm:spPr/>
    </dgm:pt>
    <dgm:pt modelId="{0F69831A-5722-E14E-8B45-ED96D6AC5B6C}" type="pres">
      <dgm:prSet presAssocID="{23A05426-9802-A349-A845-6E1309D1A21B}" presName="tile4text" presStyleLbl="node1" presStyleIdx="3" presStyleCnt="4">
        <dgm:presLayoutVars>
          <dgm:chMax val="0"/>
          <dgm:chPref val="0"/>
          <dgm:bulletEnabled val="1"/>
        </dgm:presLayoutVars>
      </dgm:prSet>
      <dgm:spPr/>
    </dgm:pt>
    <dgm:pt modelId="{6F49FDA0-DF3C-3643-81A6-CDB6E6FF7D53}" type="pres">
      <dgm:prSet presAssocID="{23A05426-9802-A349-A845-6E1309D1A21B}" presName="centerTile" presStyleLbl="fgShp" presStyleIdx="0" presStyleCnt="1">
        <dgm:presLayoutVars>
          <dgm:chMax val="0"/>
          <dgm:chPref val="0"/>
        </dgm:presLayoutVars>
      </dgm:prSet>
      <dgm:spPr/>
    </dgm:pt>
  </dgm:ptLst>
  <dgm:cxnLst>
    <dgm:cxn modelId="{62394809-39D3-7646-81E6-84B7F192168B}" srcId="{34CC619E-2119-AD47-AF3C-A93E465627AD}" destId="{49FD497A-C223-9540-8A21-01E7233A7228}" srcOrd="1" destOrd="0" parTransId="{7668980D-094C-4D4F-BD8A-79EB4905086F}" sibTransId="{9D725C0A-2B60-A149-BDE8-22E4AF88FF37}"/>
    <dgm:cxn modelId="{B9B98F21-FB04-9B40-899D-658816BC0605}" type="presOf" srcId="{49FD497A-C223-9540-8A21-01E7233A7228}" destId="{A7ECA023-998F-9045-8EB9-9CA367A172D6}" srcOrd="1" destOrd="0" presId="urn:microsoft.com/office/officeart/2005/8/layout/matrix1"/>
    <dgm:cxn modelId="{9A55A529-ACA7-074C-92B9-25A82554D9D4}" type="presOf" srcId="{5077A0D2-3259-2040-816F-67F21E7ABEC5}" destId="{5F981469-FB08-654E-A1F3-5BCF08F48342}" srcOrd="0" destOrd="0" presId="urn:microsoft.com/office/officeart/2005/8/layout/matrix1"/>
    <dgm:cxn modelId="{41C3A430-FB24-5B41-8DB7-FB8D1BB6B730}" type="presOf" srcId="{5BCFC6FC-7375-1F4D-8431-7032B34CDC28}" destId="{5CFDA21F-75B0-444F-B245-CE7D791D4519}" srcOrd="1" destOrd="0" presId="urn:microsoft.com/office/officeart/2005/8/layout/matrix1"/>
    <dgm:cxn modelId="{F54A0936-56E0-5643-BFC7-3B2FA60A57AF}" type="presOf" srcId="{34CC619E-2119-AD47-AF3C-A93E465627AD}" destId="{6F49FDA0-DF3C-3643-81A6-CDB6E6FF7D53}" srcOrd="0" destOrd="0" presId="urn:microsoft.com/office/officeart/2005/8/layout/matrix1"/>
    <dgm:cxn modelId="{4C5D4453-CCB3-9F4D-9527-62E77342BE7A}" srcId="{34CC619E-2119-AD47-AF3C-A93E465627AD}" destId="{5077A0D2-3259-2040-816F-67F21E7ABEC5}" srcOrd="3" destOrd="0" parTransId="{17017C20-CEE9-754B-842B-1217EBBFF46F}" sibTransId="{23303A9F-572A-5C4B-80F7-E301CE5649CB}"/>
    <dgm:cxn modelId="{8BEFCC5A-8BBB-A34C-A494-B53CCC0954BE}" srcId="{23A05426-9802-A349-A845-6E1309D1A21B}" destId="{34CC619E-2119-AD47-AF3C-A93E465627AD}" srcOrd="0" destOrd="0" parTransId="{43EBC4DE-0CDD-CD40-8C77-C63D35945A96}" sibTransId="{2DB39F45-04E9-AF41-8803-04B06B27A9D4}"/>
    <dgm:cxn modelId="{1A3BF764-B648-C146-BF51-856EDD6D650E}" type="presOf" srcId="{5BCFC6FC-7375-1F4D-8431-7032B34CDC28}" destId="{6704FF3E-AA3A-3C4B-81ED-1567C61CA973}" srcOrd="0" destOrd="0" presId="urn:microsoft.com/office/officeart/2005/8/layout/matrix1"/>
    <dgm:cxn modelId="{26112A82-FCF0-8140-BCBD-81266A14AEFF}" type="presOf" srcId="{23A05426-9802-A349-A845-6E1309D1A21B}" destId="{199465B5-1F3E-9049-B74F-BCDCC7280A86}" srcOrd="0" destOrd="0" presId="urn:microsoft.com/office/officeart/2005/8/layout/matrix1"/>
    <dgm:cxn modelId="{044D168E-C695-154B-8F47-F80EE37D060F}" type="presOf" srcId="{20F5A954-3382-BD43-8339-AE001CF48EC4}" destId="{ED71A4FA-DE73-0E4B-9197-2F6E4D75E1C6}" srcOrd="1" destOrd="0" presId="urn:microsoft.com/office/officeart/2005/8/layout/matrix1"/>
    <dgm:cxn modelId="{F17C54BA-0665-5141-A962-46C4E8CF1377}" srcId="{34CC619E-2119-AD47-AF3C-A93E465627AD}" destId="{20F5A954-3382-BD43-8339-AE001CF48EC4}" srcOrd="2" destOrd="0" parTransId="{D961B44E-7B70-9B46-82A1-42E60270A432}" sibTransId="{CA92EBA0-C9E2-1A4D-B37A-B6372F8A8656}"/>
    <dgm:cxn modelId="{2A21A4C7-E9D4-F043-A349-645FE841038D}" type="presOf" srcId="{49FD497A-C223-9540-8A21-01E7233A7228}" destId="{BD21BF64-A1C7-9D41-8FAF-308ABCA56BDA}" srcOrd="0" destOrd="0" presId="urn:microsoft.com/office/officeart/2005/8/layout/matrix1"/>
    <dgm:cxn modelId="{D77AB6C9-4384-D043-9746-FB65A7381B2C}" type="presOf" srcId="{5077A0D2-3259-2040-816F-67F21E7ABEC5}" destId="{0F69831A-5722-E14E-8B45-ED96D6AC5B6C}" srcOrd="1" destOrd="0" presId="urn:microsoft.com/office/officeart/2005/8/layout/matrix1"/>
    <dgm:cxn modelId="{97D4EBDB-F467-354B-9E8A-E4E059D3B90A}" srcId="{34CC619E-2119-AD47-AF3C-A93E465627AD}" destId="{5BCFC6FC-7375-1F4D-8431-7032B34CDC28}" srcOrd="0" destOrd="0" parTransId="{32DDCD62-BB98-F244-B344-AF69EAC07F82}" sibTransId="{6D92E224-00E3-954B-947A-B2DBCCC9F3BB}"/>
    <dgm:cxn modelId="{0B4C82FC-7DCC-044E-89B4-5347B6968AB5}" type="presOf" srcId="{20F5A954-3382-BD43-8339-AE001CF48EC4}" destId="{598528AF-9ED7-E045-A8EE-005AC25B4E8C}" srcOrd="0" destOrd="0" presId="urn:microsoft.com/office/officeart/2005/8/layout/matrix1"/>
    <dgm:cxn modelId="{A3553CF0-6EDC-FD4A-A60D-1608B09DAD45}" type="presParOf" srcId="{199465B5-1F3E-9049-B74F-BCDCC7280A86}" destId="{D9553053-3B85-1949-B1C6-9416F2C1A972}" srcOrd="0" destOrd="0" presId="urn:microsoft.com/office/officeart/2005/8/layout/matrix1"/>
    <dgm:cxn modelId="{F3AD84EE-94B3-BA41-80CF-196BADB94122}" type="presParOf" srcId="{D9553053-3B85-1949-B1C6-9416F2C1A972}" destId="{6704FF3E-AA3A-3C4B-81ED-1567C61CA973}" srcOrd="0" destOrd="0" presId="urn:microsoft.com/office/officeart/2005/8/layout/matrix1"/>
    <dgm:cxn modelId="{7C341F2E-98D1-AE41-A54D-E2E2F20062B3}" type="presParOf" srcId="{D9553053-3B85-1949-B1C6-9416F2C1A972}" destId="{5CFDA21F-75B0-444F-B245-CE7D791D4519}" srcOrd="1" destOrd="0" presId="urn:microsoft.com/office/officeart/2005/8/layout/matrix1"/>
    <dgm:cxn modelId="{016B5FD3-842C-7D44-8CDA-01857E453FAA}" type="presParOf" srcId="{D9553053-3B85-1949-B1C6-9416F2C1A972}" destId="{BD21BF64-A1C7-9D41-8FAF-308ABCA56BDA}" srcOrd="2" destOrd="0" presId="urn:microsoft.com/office/officeart/2005/8/layout/matrix1"/>
    <dgm:cxn modelId="{B2D8EEAD-ECEE-ED43-9356-FA39297CEE12}" type="presParOf" srcId="{D9553053-3B85-1949-B1C6-9416F2C1A972}" destId="{A7ECA023-998F-9045-8EB9-9CA367A172D6}" srcOrd="3" destOrd="0" presId="urn:microsoft.com/office/officeart/2005/8/layout/matrix1"/>
    <dgm:cxn modelId="{C347893B-2C81-2B44-9714-A76E2C3841F2}" type="presParOf" srcId="{D9553053-3B85-1949-B1C6-9416F2C1A972}" destId="{598528AF-9ED7-E045-A8EE-005AC25B4E8C}" srcOrd="4" destOrd="0" presId="urn:microsoft.com/office/officeart/2005/8/layout/matrix1"/>
    <dgm:cxn modelId="{11CE4E4D-A250-6E45-848F-5CE96669117D}" type="presParOf" srcId="{D9553053-3B85-1949-B1C6-9416F2C1A972}" destId="{ED71A4FA-DE73-0E4B-9197-2F6E4D75E1C6}" srcOrd="5" destOrd="0" presId="urn:microsoft.com/office/officeart/2005/8/layout/matrix1"/>
    <dgm:cxn modelId="{0DE94C28-629B-5A43-897E-C71CA0211DC5}" type="presParOf" srcId="{D9553053-3B85-1949-B1C6-9416F2C1A972}" destId="{5F981469-FB08-654E-A1F3-5BCF08F48342}" srcOrd="6" destOrd="0" presId="urn:microsoft.com/office/officeart/2005/8/layout/matrix1"/>
    <dgm:cxn modelId="{74546284-97A1-2043-9688-CB2AF8994253}" type="presParOf" srcId="{D9553053-3B85-1949-B1C6-9416F2C1A972}" destId="{0F69831A-5722-E14E-8B45-ED96D6AC5B6C}" srcOrd="7" destOrd="0" presId="urn:microsoft.com/office/officeart/2005/8/layout/matrix1"/>
    <dgm:cxn modelId="{AD00523B-D849-E741-A3A4-F69B686C3D31}" type="presParOf" srcId="{199465B5-1F3E-9049-B74F-BCDCC7280A86}" destId="{6F49FDA0-DF3C-3643-81A6-CDB6E6FF7D53}"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0298973-EB73-534A-A9B7-295319B98CEF}" type="doc">
      <dgm:prSet loTypeId="urn:microsoft.com/office/officeart/2005/8/layout/vProcess5" loCatId="" qsTypeId="urn:microsoft.com/office/officeart/2005/8/quickstyle/simple1" qsCatId="simple" csTypeId="urn:microsoft.com/office/officeart/2005/8/colors/accent1_2" csCatId="accent1" phldr="1"/>
      <dgm:spPr/>
    </dgm:pt>
    <dgm:pt modelId="{C84B9B41-982B-E649-B5D7-748794419CE1}">
      <dgm:prSet phldrT="[Text]" custT="1"/>
      <dgm:spPr>
        <a:solidFill>
          <a:schemeClr val="tx2"/>
        </a:solidFill>
      </dgm:spPr>
      <dgm:t>
        <a:bodyPr/>
        <a:lstStyle/>
        <a:p>
          <a:pPr algn="just"/>
          <a:r>
            <a:rPr lang="en-GB" sz="1800" dirty="0">
              <a:solidFill>
                <a:schemeClr val="tx1"/>
              </a:solidFill>
              <a:latin typeface="Arial" panose="020B0604020202020204" pitchFamily="34" charset="0"/>
              <a:cs typeface="Arial" panose="020B0604020202020204" pitchFamily="34" charset="0"/>
            </a:rPr>
            <a:t>&gt; Understand what palliative care consists of</a:t>
          </a:r>
        </a:p>
        <a:p>
          <a:pPr algn="just"/>
          <a:r>
            <a:rPr lang="en-GB" sz="1800" dirty="0">
              <a:solidFill>
                <a:schemeClr val="tx1"/>
              </a:solidFill>
              <a:latin typeface="Arial" panose="020B0604020202020204" pitchFamily="34" charset="0"/>
              <a:cs typeface="Arial" panose="020B0604020202020204" pitchFamily="34" charset="0"/>
            </a:rPr>
            <a:t>&gt; The amount of need for the individuals for their fundamental requirements such as: </a:t>
          </a:r>
        </a:p>
        <a:p>
          <a:pPr algn="just"/>
          <a:r>
            <a:rPr lang="en-GB" sz="1800" dirty="0">
              <a:solidFill>
                <a:schemeClr val="tx1"/>
              </a:solidFill>
              <a:latin typeface="Arial" panose="020B0604020202020204" pitchFamily="34" charset="0"/>
              <a:cs typeface="Arial" panose="020B0604020202020204" pitchFamily="34" charset="0"/>
            </a:rPr>
            <a:t>- Dysphagia</a:t>
          </a:r>
        </a:p>
        <a:p>
          <a:pPr algn="just"/>
          <a:r>
            <a:rPr lang="en-GB" sz="1800" dirty="0">
              <a:solidFill>
                <a:schemeClr val="tx1"/>
              </a:solidFill>
              <a:latin typeface="Arial" panose="020B0604020202020204" pitchFamily="34" charset="0"/>
              <a:cs typeface="Arial" panose="020B0604020202020204" pitchFamily="34" charset="0"/>
            </a:rPr>
            <a:t>- Limited Capacity to voice their needs etc </a:t>
          </a:r>
          <a:r>
            <a:rPr lang="en-US" sz="1800" dirty="0">
              <a:solidFill>
                <a:schemeClr val="tx1"/>
              </a:solidFill>
              <a:latin typeface="Arial" panose="020B0604020202020204" pitchFamily="34" charset="0"/>
              <a:cs typeface="Arial" panose="020B0604020202020204" pitchFamily="34" charset="0"/>
            </a:rPr>
            <a:t>(Griffith, S., 2018).</a:t>
          </a:r>
          <a:endParaRPr lang="en-GB" sz="1800" dirty="0">
            <a:solidFill>
              <a:schemeClr val="tx1"/>
            </a:solidFill>
          </a:endParaRPr>
        </a:p>
      </dgm:t>
    </dgm:pt>
    <dgm:pt modelId="{9C5BBD0F-2C2B-1947-BFD6-4D59EB3CE596}" type="parTrans" cxnId="{3F7CA4A7-886D-DB48-8051-C6C64D7BF7BF}">
      <dgm:prSet/>
      <dgm:spPr/>
      <dgm:t>
        <a:bodyPr/>
        <a:lstStyle/>
        <a:p>
          <a:endParaRPr lang="en-GB"/>
        </a:p>
      </dgm:t>
    </dgm:pt>
    <dgm:pt modelId="{D1D7E764-49AC-944D-B83B-7C330624B363}" type="sibTrans" cxnId="{3F7CA4A7-886D-DB48-8051-C6C64D7BF7BF}">
      <dgm:prSet/>
      <dgm:spPr/>
      <dgm:t>
        <a:bodyPr/>
        <a:lstStyle/>
        <a:p>
          <a:endParaRPr lang="en-GB" dirty="0"/>
        </a:p>
      </dgm:t>
    </dgm:pt>
    <dgm:pt modelId="{B6A9A1A6-7DFA-0F48-9E08-E6C99C7A4C0F}">
      <dgm:prSet phldrT="[Text]" custT="1"/>
      <dgm:spPr>
        <a:solidFill>
          <a:schemeClr val="tx2"/>
        </a:solidFill>
      </dgm:spPr>
      <dgm:t>
        <a:bodyPr/>
        <a:lstStyle/>
        <a:p>
          <a:pPr algn="just"/>
          <a:r>
            <a:rPr lang="en-GB" sz="1800" dirty="0">
              <a:solidFill>
                <a:schemeClr val="tx1"/>
              </a:solidFill>
              <a:latin typeface="Arial" panose="020B0604020202020204" pitchFamily="34" charset="0"/>
              <a:cs typeface="Arial" panose="020B0604020202020204" pitchFamily="34" charset="0"/>
            </a:rPr>
            <a:t>&gt; Enough nurses to assess: </a:t>
          </a:r>
        </a:p>
        <a:p>
          <a:pPr algn="just"/>
          <a:r>
            <a:rPr lang="en-GB" sz="1800" dirty="0">
              <a:solidFill>
                <a:schemeClr val="tx1"/>
              </a:solidFill>
              <a:latin typeface="Arial" panose="020B0604020202020204" pitchFamily="34" charset="0"/>
              <a:cs typeface="Arial" panose="020B0604020202020204" pitchFamily="34" charset="0"/>
            </a:rPr>
            <a:t>- Dying patient</a:t>
          </a:r>
        </a:p>
        <a:p>
          <a:pPr algn="just"/>
          <a:r>
            <a:rPr lang="en-GB" sz="1800" dirty="0">
              <a:solidFill>
                <a:schemeClr val="tx1"/>
              </a:solidFill>
              <a:latin typeface="Arial" panose="020B0604020202020204" pitchFamily="34" charset="0"/>
              <a:cs typeface="Arial" panose="020B0604020202020204" pitchFamily="34" charset="0"/>
            </a:rPr>
            <a:t>- Communicating with Empathy </a:t>
          </a:r>
        </a:p>
        <a:p>
          <a:pPr algn="just"/>
          <a:r>
            <a:rPr lang="en-GB" sz="1800" dirty="0">
              <a:solidFill>
                <a:schemeClr val="tx1"/>
              </a:solidFill>
              <a:latin typeface="Arial" panose="020B0604020202020204" pitchFamily="34" charset="0"/>
              <a:cs typeface="Arial" panose="020B0604020202020204" pitchFamily="34" charset="0"/>
            </a:rPr>
            <a:t>- Identifying and Managing symptoms</a:t>
          </a:r>
        </a:p>
        <a:p>
          <a:pPr algn="just"/>
          <a:r>
            <a:rPr lang="en-GB" sz="1800" dirty="0">
              <a:solidFill>
                <a:schemeClr val="tx1"/>
              </a:solidFill>
              <a:latin typeface="Arial" panose="020B0604020202020204" pitchFamily="34" charset="0"/>
              <a:cs typeface="Arial" panose="020B0604020202020204" pitchFamily="34" charset="0"/>
            </a:rPr>
            <a:t>- Recognises and be able to deal with bereavement </a:t>
          </a:r>
          <a:r>
            <a:rPr lang="en-US" sz="1800" dirty="0">
              <a:solidFill>
                <a:schemeClr val="tx1"/>
              </a:solidFill>
              <a:latin typeface="Arial" panose="020B0604020202020204" pitchFamily="34" charset="0"/>
              <a:cs typeface="Arial" panose="020B0604020202020204" pitchFamily="34" charset="0"/>
            </a:rPr>
            <a:t>(Wallerstedt Et Al., 2018).</a:t>
          </a:r>
          <a:endParaRPr lang="en-GB" sz="1800" dirty="0">
            <a:solidFill>
              <a:schemeClr val="tx1"/>
            </a:solidFill>
            <a:latin typeface="Arial" panose="020B0604020202020204" pitchFamily="34" charset="0"/>
            <a:cs typeface="Arial" panose="020B0604020202020204" pitchFamily="34" charset="0"/>
          </a:endParaRPr>
        </a:p>
      </dgm:t>
    </dgm:pt>
    <dgm:pt modelId="{C80A5B4C-ED72-7F46-B104-C7600F75DED7}" type="parTrans" cxnId="{71CB7B4B-E3C5-EF45-90D0-41CF827ED776}">
      <dgm:prSet/>
      <dgm:spPr/>
      <dgm:t>
        <a:bodyPr/>
        <a:lstStyle/>
        <a:p>
          <a:endParaRPr lang="en-GB"/>
        </a:p>
      </dgm:t>
    </dgm:pt>
    <dgm:pt modelId="{7E7B9418-D23A-AD41-966B-36F428D69CC7}" type="sibTrans" cxnId="{71CB7B4B-E3C5-EF45-90D0-41CF827ED776}">
      <dgm:prSet/>
      <dgm:spPr/>
      <dgm:t>
        <a:bodyPr/>
        <a:lstStyle/>
        <a:p>
          <a:endParaRPr lang="en-GB"/>
        </a:p>
      </dgm:t>
    </dgm:pt>
    <dgm:pt modelId="{716AD17B-582D-6041-A508-72B2B9BE55E1}">
      <dgm:prSet phldrT="[Text]" custT="1"/>
      <dgm:spPr>
        <a:solidFill>
          <a:schemeClr val="tx2"/>
        </a:solidFill>
      </dgm:spPr>
      <dgm:t>
        <a:bodyPr/>
        <a:lstStyle/>
        <a:p>
          <a:pPr algn="just"/>
          <a:r>
            <a:rPr lang="en-GB" sz="1800" dirty="0">
              <a:solidFill>
                <a:schemeClr val="tx1"/>
              </a:solidFill>
              <a:latin typeface="Arial" panose="020B0604020202020204" pitchFamily="34" charset="0"/>
              <a:cs typeface="Arial" panose="020B0604020202020204" pitchFamily="34" charset="0"/>
            </a:rPr>
            <a:t>&gt; The End-of-Life care consists of specialist care to individual(s)</a:t>
          </a:r>
        </a:p>
        <a:p>
          <a:pPr algn="just"/>
          <a:r>
            <a:rPr lang="en-GB" sz="1800" dirty="0">
              <a:solidFill>
                <a:schemeClr val="tx1"/>
              </a:solidFill>
              <a:latin typeface="Arial" panose="020B0604020202020204" pitchFamily="34" charset="0"/>
              <a:cs typeface="Arial" panose="020B0604020202020204" pitchFamily="34" charset="0"/>
            </a:rPr>
            <a:t>&gt;  End of Life care specialises to those who are declining rapidly in health</a:t>
          </a:r>
        </a:p>
        <a:p>
          <a:pPr algn="just"/>
          <a:r>
            <a:rPr lang="en-GB" sz="1800" dirty="0">
              <a:solidFill>
                <a:schemeClr val="tx1"/>
              </a:solidFill>
              <a:latin typeface="Arial" panose="020B0604020202020204" pitchFamily="34" charset="0"/>
              <a:cs typeface="Arial" panose="020B0604020202020204" pitchFamily="34" charset="0"/>
            </a:rPr>
            <a:t>&gt; End of Life implements with Palliative care</a:t>
          </a:r>
        </a:p>
        <a:p>
          <a:pPr algn="just"/>
          <a:r>
            <a:rPr lang="en-GB" sz="1800" dirty="0">
              <a:solidFill>
                <a:schemeClr val="tx1"/>
              </a:solidFill>
              <a:latin typeface="Arial" panose="020B0604020202020204" pitchFamily="34" charset="0"/>
              <a:cs typeface="Arial" panose="020B0604020202020204" pitchFamily="34" charset="0"/>
            </a:rPr>
            <a:t>&gt; Perception of the amount of time a person has left to live </a:t>
          </a:r>
          <a:r>
            <a:rPr lang="en-US" sz="1800" dirty="0">
              <a:solidFill>
                <a:schemeClr val="tx1"/>
              </a:solidFill>
              <a:latin typeface="Arial" panose="020B0604020202020204" pitchFamily="34" charset="0"/>
              <a:cs typeface="Arial" panose="020B0604020202020204" pitchFamily="34" charset="0"/>
            </a:rPr>
            <a:t>(Browne, B., Et Al., 2021). </a:t>
          </a:r>
        </a:p>
      </dgm:t>
    </dgm:pt>
    <dgm:pt modelId="{A9B3599A-175E-2F49-A94D-1D6736D50E8D}" type="parTrans" cxnId="{A157A63A-0DAD-6345-B508-22E03E79C5CA}">
      <dgm:prSet/>
      <dgm:spPr/>
      <dgm:t>
        <a:bodyPr/>
        <a:lstStyle/>
        <a:p>
          <a:endParaRPr lang="en-GB"/>
        </a:p>
      </dgm:t>
    </dgm:pt>
    <dgm:pt modelId="{F277C189-BA8D-2C4B-8380-C4D9364E1975}" type="sibTrans" cxnId="{A157A63A-0DAD-6345-B508-22E03E79C5CA}">
      <dgm:prSet/>
      <dgm:spPr/>
      <dgm:t>
        <a:bodyPr/>
        <a:lstStyle/>
        <a:p>
          <a:endParaRPr lang="en-GB" dirty="0"/>
        </a:p>
      </dgm:t>
    </dgm:pt>
    <dgm:pt modelId="{3D6D2DF7-D523-FB48-91C3-793478C966CE}" type="pres">
      <dgm:prSet presAssocID="{B0298973-EB73-534A-A9B7-295319B98CEF}" presName="outerComposite" presStyleCnt="0">
        <dgm:presLayoutVars>
          <dgm:chMax val="5"/>
          <dgm:dir/>
          <dgm:resizeHandles val="exact"/>
        </dgm:presLayoutVars>
      </dgm:prSet>
      <dgm:spPr/>
    </dgm:pt>
    <dgm:pt modelId="{4668DCA2-311C-B647-B38F-FDD3F26194D5}" type="pres">
      <dgm:prSet presAssocID="{B0298973-EB73-534A-A9B7-295319B98CEF}" presName="dummyMaxCanvas" presStyleCnt="0">
        <dgm:presLayoutVars/>
      </dgm:prSet>
      <dgm:spPr/>
    </dgm:pt>
    <dgm:pt modelId="{395AB765-933D-BB43-B204-3E0EC9841EF9}" type="pres">
      <dgm:prSet presAssocID="{B0298973-EB73-534A-A9B7-295319B98CEF}" presName="ThreeNodes_1" presStyleLbl="node1" presStyleIdx="0" presStyleCnt="3">
        <dgm:presLayoutVars>
          <dgm:bulletEnabled val="1"/>
        </dgm:presLayoutVars>
      </dgm:prSet>
      <dgm:spPr/>
    </dgm:pt>
    <dgm:pt modelId="{F8118683-C15E-3C4C-9770-5E95F62830C4}" type="pres">
      <dgm:prSet presAssocID="{B0298973-EB73-534A-A9B7-295319B98CEF}" presName="ThreeNodes_2" presStyleLbl="node1" presStyleIdx="1" presStyleCnt="3">
        <dgm:presLayoutVars>
          <dgm:bulletEnabled val="1"/>
        </dgm:presLayoutVars>
      </dgm:prSet>
      <dgm:spPr/>
    </dgm:pt>
    <dgm:pt modelId="{EF77C2A5-9587-3540-ADCB-3698918A3EB9}" type="pres">
      <dgm:prSet presAssocID="{B0298973-EB73-534A-A9B7-295319B98CEF}" presName="ThreeNodes_3" presStyleLbl="node1" presStyleIdx="2" presStyleCnt="3">
        <dgm:presLayoutVars>
          <dgm:bulletEnabled val="1"/>
        </dgm:presLayoutVars>
      </dgm:prSet>
      <dgm:spPr/>
    </dgm:pt>
    <dgm:pt modelId="{8A7B36FB-AEDD-C747-8367-6948A6445462}" type="pres">
      <dgm:prSet presAssocID="{B0298973-EB73-534A-A9B7-295319B98CEF}" presName="ThreeConn_1-2" presStyleLbl="fgAccFollowNode1" presStyleIdx="0" presStyleCnt="2">
        <dgm:presLayoutVars>
          <dgm:bulletEnabled val="1"/>
        </dgm:presLayoutVars>
      </dgm:prSet>
      <dgm:spPr/>
    </dgm:pt>
    <dgm:pt modelId="{D71AAFD8-A66B-B04C-9941-95E5AA13FF91}" type="pres">
      <dgm:prSet presAssocID="{B0298973-EB73-534A-A9B7-295319B98CEF}" presName="ThreeConn_2-3" presStyleLbl="fgAccFollowNode1" presStyleIdx="1" presStyleCnt="2">
        <dgm:presLayoutVars>
          <dgm:bulletEnabled val="1"/>
        </dgm:presLayoutVars>
      </dgm:prSet>
      <dgm:spPr/>
    </dgm:pt>
    <dgm:pt modelId="{7C28A804-C6FC-4B44-B998-DB99DB134594}" type="pres">
      <dgm:prSet presAssocID="{B0298973-EB73-534A-A9B7-295319B98CEF}" presName="ThreeNodes_1_text" presStyleLbl="node1" presStyleIdx="2" presStyleCnt="3">
        <dgm:presLayoutVars>
          <dgm:bulletEnabled val="1"/>
        </dgm:presLayoutVars>
      </dgm:prSet>
      <dgm:spPr/>
    </dgm:pt>
    <dgm:pt modelId="{D9B03E2D-61FB-A94A-BC5F-C8C358084CE4}" type="pres">
      <dgm:prSet presAssocID="{B0298973-EB73-534A-A9B7-295319B98CEF}" presName="ThreeNodes_2_text" presStyleLbl="node1" presStyleIdx="2" presStyleCnt="3">
        <dgm:presLayoutVars>
          <dgm:bulletEnabled val="1"/>
        </dgm:presLayoutVars>
      </dgm:prSet>
      <dgm:spPr/>
    </dgm:pt>
    <dgm:pt modelId="{ED20F4FC-4858-EE47-BC2A-091C2093B1CB}" type="pres">
      <dgm:prSet presAssocID="{B0298973-EB73-534A-A9B7-295319B98CEF}" presName="ThreeNodes_3_text" presStyleLbl="node1" presStyleIdx="2" presStyleCnt="3">
        <dgm:presLayoutVars>
          <dgm:bulletEnabled val="1"/>
        </dgm:presLayoutVars>
      </dgm:prSet>
      <dgm:spPr/>
    </dgm:pt>
  </dgm:ptLst>
  <dgm:cxnLst>
    <dgm:cxn modelId="{01190907-21DD-FB4B-9A9F-A8AD9F0CEDAA}" type="presOf" srcId="{D1D7E764-49AC-944D-B83B-7C330624B363}" destId="{D71AAFD8-A66B-B04C-9941-95E5AA13FF91}" srcOrd="0" destOrd="0" presId="urn:microsoft.com/office/officeart/2005/8/layout/vProcess5"/>
    <dgm:cxn modelId="{A157A63A-0DAD-6345-B508-22E03E79C5CA}" srcId="{B0298973-EB73-534A-A9B7-295319B98CEF}" destId="{716AD17B-582D-6041-A508-72B2B9BE55E1}" srcOrd="0" destOrd="0" parTransId="{A9B3599A-175E-2F49-A94D-1D6736D50E8D}" sibTransId="{F277C189-BA8D-2C4B-8380-C4D9364E1975}"/>
    <dgm:cxn modelId="{14104B3F-B1CF-914B-B721-241A3D4AFB24}" type="presOf" srcId="{716AD17B-582D-6041-A508-72B2B9BE55E1}" destId="{7C28A804-C6FC-4B44-B998-DB99DB134594}" srcOrd="1" destOrd="0" presId="urn:microsoft.com/office/officeart/2005/8/layout/vProcess5"/>
    <dgm:cxn modelId="{6CB46C49-21A9-E14D-8892-17366F27177F}" type="presOf" srcId="{F277C189-BA8D-2C4B-8380-C4D9364E1975}" destId="{8A7B36FB-AEDD-C747-8367-6948A6445462}" srcOrd="0" destOrd="0" presId="urn:microsoft.com/office/officeart/2005/8/layout/vProcess5"/>
    <dgm:cxn modelId="{71CB7B4B-E3C5-EF45-90D0-41CF827ED776}" srcId="{B0298973-EB73-534A-A9B7-295319B98CEF}" destId="{B6A9A1A6-7DFA-0F48-9E08-E6C99C7A4C0F}" srcOrd="2" destOrd="0" parTransId="{C80A5B4C-ED72-7F46-B104-C7600F75DED7}" sibTransId="{7E7B9418-D23A-AD41-966B-36F428D69CC7}"/>
    <dgm:cxn modelId="{FE7CFC4C-A1D2-3242-8187-31F11A790988}" type="presOf" srcId="{B0298973-EB73-534A-A9B7-295319B98CEF}" destId="{3D6D2DF7-D523-FB48-91C3-793478C966CE}" srcOrd="0" destOrd="0" presId="urn:microsoft.com/office/officeart/2005/8/layout/vProcess5"/>
    <dgm:cxn modelId="{062DE457-9723-CF41-8B79-7A4924D83598}" type="presOf" srcId="{C84B9B41-982B-E649-B5D7-748794419CE1}" destId="{F8118683-C15E-3C4C-9770-5E95F62830C4}" srcOrd="0" destOrd="0" presId="urn:microsoft.com/office/officeart/2005/8/layout/vProcess5"/>
    <dgm:cxn modelId="{0EE94C78-9A88-4342-B1BD-D5C3A09D6B38}" type="presOf" srcId="{B6A9A1A6-7DFA-0F48-9E08-E6C99C7A4C0F}" destId="{ED20F4FC-4858-EE47-BC2A-091C2093B1CB}" srcOrd="1" destOrd="0" presId="urn:microsoft.com/office/officeart/2005/8/layout/vProcess5"/>
    <dgm:cxn modelId="{D6662881-7345-D04A-BB75-C05654C36558}" type="presOf" srcId="{C84B9B41-982B-E649-B5D7-748794419CE1}" destId="{D9B03E2D-61FB-A94A-BC5F-C8C358084CE4}" srcOrd="1" destOrd="0" presId="urn:microsoft.com/office/officeart/2005/8/layout/vProcess5"/>
    <dgm:cxn modelId="{F5899D95-8120-BD4F-9A04-B24F6C568F2F}" type="presOf" srcId="{716AD17B-582D-6041-A508-72B2B9BE55E1}" destId="{395AB765-933D-BB43-B204-3E0EC9841EF9}" srcOrd="0" destOrd="0" presId="urn:microsoft.com/office/officeart/2005/8/layout/vProcess5"/>
    <dgm:cxn modelId="{3F7CA4A7-886D-DB48-8051-C6C64D7BF7BF}" srcId="{B0298973-EB73-534A-A9B7-295319B98CEF}" destId="{C84B9B41-982B-E649-B5D7-748794419CE1}" srcOrd="1" destOrd="0" parTransId="{9C5BBD0F-2C2B-1947-BFD6-4D59EB3CE596}" sibTransId="{D1D7E764-49AC-944D-B83B-7C330624B363}"/>
    <dgm:cxn modelId="{847151ED-88F1-4D48-8C0F-4C65CD76E03D}" type="presOf" srcId="{B6A9A1A6-7DFA-0F48-9E08-E6C99C7A4C0F}" destId="{EF77C2A5-9587-3540-ADCB-3698918A3EB9}" srcOrd="0" destOrd="0" presId="urn:microsoft.com/office/officeart/2005/8/layout/vProcess5"/>
    <dgm:cxn modelId="{8A85BD91-F495-0B4F-80C5-D5C7D7189BAE}" type="presParOf" srcId="{3D6D2DF7-D523-FB48-91C3-793478C966CE}" destId="{4668DCA2-311C-B647-B38F-FDD3F26194D5}" srcOrd="0" destOrd="0" presId="urn:microsoft.com/office/officeart/2005/8/layout/vProcess5"/>
    <dgm:cxn modelId="{7E4DB5AC-DE29-404E-90E1-D5764B1877EE}" type="presParOf" srcId="{3D6D2DF7-D523-FB48-91C3-793478C966CE}" destId="{395AB765-933D-BB43-B204-3E0EC9841EF9}" srcOrd="1" destOrd="0" presId="urn:microsoft.com/office/officeart/2005/8/layout/vProcess5"/>
    <dgm:cxn modelId="{0B5F8D70-097D-A545-9A09-DC380C88C16E}" type="presParOf" srcId="{3D6D2DF7-D523-FB48-91C3-793478C966CE}" destId="{F8118683-C15E-3C4C-9770-5E95F62830C4}" srcOrd="2" destOrd="0" presId="urn:microsoft.com/office/officeart/2005/8/layout/vProcess5"/>
    <dgm:cxn modelId="{A1BF42DF-7D6E-2A4D-8CB2-D34E086E3FEA}" type="presParOf" srcId="{3D6D2DF7-D523-FB48-91C3-793478C966CE}" destId="{EF77C2A5-9587-3540-ADCB-3698918A3EB9}" srcOrd="3" destOrd="0" presId="urn:microsoft.com/office/officeart/2005/8/layout/vProcess5"/>
    <dgm:cxn modelId="{CFFC5D93-7009-BB4C-B108-63BD388EB9AD}" type="presParOf" srcId="{3D6D2DF7-D523-FB48-91C3-793478C966CE}" destId="{8A7B36FB-AEDD-C747-8367-6948A6445462}" srcOrd="4" destOrd="0" presId="urn:microsoft.com/office/officeart/2005/8/layout/vProcess5"/>
    <dgm:cxn modelId="{65E933C0-4C1D-AE4A-BD48-BF390799559C}" type="presParOf" srcId="{3D6D2DF7-D523-FB48-91C3-793478C966CE}" destId="{D71AAFD8-A66B-B04C-9941-95E5AA13FF91}" srcOrd="5" destOrd="0" presId="urn:microsoft.com/office/officeart/2005/8/layout/vProcess5"/>
    <dgm:cxn modelId="{89BAD0CB-D674-1B4F-BD7F-7AA0185C2279}" type="presParOf" srcId="{3D6D2DF7-D523-FB48-91C3-793478C966CE}" destId="{7C28A804-C6FC-4B44-B998-DB99DB134594}" srcOrd="6" destOrd="0" presId="urn:microsoft.com/office/officeart/2005/8/layout/vProcess5"/>
    <dgm:cxn modelId="{34D4EB7C-838C-384A-9CE8-C987BD333824}" type="presParOf" srcId="{3D6D2DF7-D523-FB48-91C3-793478C966CE}" destId="{D9B03E2D-61FB-A94A-BC5F-C8C358084CE4}" srcOrd="7" destOrd="0" presId="urn:microsoft.com/office/officeart/2005/8/layout/vProcess5"/>
    <dgm:cxn modelId="{67E9E9A2-5BDF-D040-8D62-0905BF8CB0F8}" type="presParOf" srcId="{3D6D2DF7-D523-FB48-91C3-793478C966CE}" destId="{ED20F4FC-4858-EE47-BC2A-091C2093B1C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6234D-5FD6-B64B-B358-A39187663677}">
      <dsp:nvSpPr>
        <dsp:cNvPr id="0" name=""/>
        <dsp:cNvSpPr/>
      </dsp:nvSpPr>
      <dsp:spPr>
        <a:xfrm>
          <a:off x="0" y="0"/>
          <a:ext cx="10168890"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Different viewpoints on identifying and promoting dignity</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Ensuring that the staff deliver special catered care</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Respect the care system and ensure that the delivery fits the criteria of the care system </a:t>
          </a:r>
          <a:r>
            <a:rPr lang="en-US" sz="1400" kern="1200" dirty="0">
              <a:solidFill>
                <a:schemeClr val="tx1"/>
              </a:solidFill>
              <a:latin typeface="Arial" panose="020B0604020202020204" pitchFamily="34" charset="0"/>
              <a:cs typeface="Arial" panose="020B0604020202020204" pitchFamily="34" charset="0"/>
            </a:rPr>
            <a:t>(Gallagher, A., Et Al., 2008).</a:t>
          </a:r>
        </a:p>
      </dsp:txBody>
      <dsp:txXfrm>
        <a:off x="54652" y="54652"/>
        <a:ext cx="8155386" cy="1756643"/>
      </dsp:txXfrm>
    </dsp:sp>
    <dsp:sp modelId="{C15496CD-FD27-F842-B6E6-3A4FDC0A76E6}">
      <dsp:nvSpPr>
        <dsp:cNvPr id="0" name=""/>
        <dsp:cNvSpPr/>
      </dsp:nvSpPr>
      <dsp:spPr>
        <a:xfrm>
          <a:off x="897254" y="2176938"/>
          <a:ext cx="10168890"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 </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&gt;Ensuring Person Centred Care is understanding the patient and understanding the code of conduct of health and social</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Understanding their:</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 Values</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 Beliefs</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 Goals </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Bringing team-work in the mix </a:t>
          </a:r>
          <a:r>
            <a:rPr lang="en-GB" sz="1400" kern="1200" dirty="0">
              <a:latin typeface="Arial" panose="020B0604020202020204" pitchFamily="34" charset="0"/>
              <a:cs typeface="Arial" panose="020B0604020202020204" pitchFamily="34" charset="0"/>
            </a:rPr>
            <a:t>(</a:t>
          </a:r>
          <a:r>
            <a:rPr lang="en-GB" sz="1400" kern="1200" dirty="0">
              <a:solidFill>
                <a:schemeClr val="tx1"/>
              </a:solidFill>
              <a:latin typeface="Arial" panose="020B0604020202020204" pitchFamily="34" charset="0"/>
              <a:cs typeface="Arial" panose="020B0604020202020204" pitchFamily="34" charset="0"/>
            </a:rPr>
            <a:t>Robertson &amp; Fitzpatrick, 2022).</a:t>
          </a:r>
          <a:endParaRPr lang="en-US" sz="1400" kern="1200" dirty="0">
            <a:solidFill>
              <a:schemeClr val="tx1"/>
            </a:solidFill>
            <a:latin typeface="Arial" panose="020B0604020202020204" pitchFamily="34" charset="0"/>
            <a:cs typeface="Arial" panose="020B0604020202020204" pitchFamily="34" charset="0"/>
          </a:endParaRPr>
        </a:p>
        <a:p>
          <a:pPr marL="0" lvl="0" indent="0" algn="just" defTabSz="622300">
            <a:lnSpc>
              <a:spcPct val="90000"/>
            </a:lnSpc>
            <a:spcBef>
              <a:spcPct val="0"/>
            </a:spcBef>
            <a:spcAft>
              <a:spcPct val="35000"/>
            </a:spcAft>
            <a:buNone/>
          </a:pPr>
          <a:endParaRPr lang="en-GB" sz="1800" kern="1200" dirty="0">
            <a:solidFill>
              <a:schemeClr val="tx1"/>
            </a:solidFill>
            <a:latin typeface="Arial" panose="020B0604020202020204" pitchFamily="34" charset="0"/>
            <a:cs typeface="Arial" panose="020B0604020202020204" pitchFamily="34" charset="0"/>
          </a:endParaRPr>
        </a:p>
      </dsp:txBody>
      <dsp:txXfrm>
        <a:off x="951906" y="2231590"/>
        <a:ext cx="7949465" cy="1756643"/>
      </dsp:txXfrm>
    </dsp:sp>
    <dsp:sp modelId="{3624F2E1-6B18-124A-B29A-80A552E7DEB4}">
      <dsp:nvSpPr>
        <dsp:cNvPr id="0" name=""/>
        <dsp:cNvSpPr/>
      </dsp:nvSpPr>
      <dsp:spPr>
        <a:xfrm>
          <a:off x="1794509" y="4353877"/>
          <a:ext cx="10168890"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The National Health System is free health care services</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Provides long term care finance (future funding) – a lot of disputes</a:t>
          </a:r>
        </a:p>
        <a:p>
          <a:pPr marL="0" lvl="0" indent="0" algn="just" defTabSz="6223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&gt; Official services directed towards the most vulnerable elderly person(s)</a:t>
          </a:r>
        </a:p>
      </dsp:txBody>
      <dsp:txXfrm>
        <a:off x="1849161" y="4408529"/>
        <a:ext cx="7949465" cy="1756643"/>
      </dsp:txXfrm>
    </dsp:sp>
    <dsp:sp modelId="{19C45386-5053-8C4E-876A-5BD86F360EBE}">
      <dsp:nvSpPr>
        <dsp:cNvPr id="0" name=""/>
        <dsp:cNvSpPr/>
      </dsp:nvSpPr>
      <dsp:spPr>
        <a:xfrm>
          <a:off x="8956024" y="1415010"/>
          <a:ext cx="1212865" cy="12128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latin typeface="Arial" panose="020B0604020202020204" pitchFamily="34" charset="0"/>
            <a:cs typeface="Arial" panose="020B0604020202020204" pitchFamily="34" charset="0"/>
          </a:endParaRPr>
        </a:p>
      </dsp:txBody>
      <dsp:txXfrm>
        <a:off x="9228919" y="1415010"/>
        <a:ext cx="667075" cy="912681"/>
      </dsp:txXfrm>
    </dsp:sp>
    <dsp:sp modelId="{737394EA-4F36-8B4D-B9C1-F221B180C130}">
      <dsp:nvSpPr>
        <dsp:cNvPr id="0" name=""/>
        <dsp:cNvSpPr/>
      </dsp:nvSpPr>
      <dsp:spPr>
        <a:xfrm>
          <a:off x="9853279" y="3579509"/>
          <a:ext cx="1212865" cy="12128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latin typeface="Arial" panose="020B0604020202020204" pitchFamily="34" charset="0"/>
            <a:cs typeface="Arial" panose="020B0604020202020204" pitchFamily="34" charset="0"/>
          </a:endParaRPr>
        </a:p>
      </dsp:txBody>
      <dsp:txXfrm>
        <a:off x="10126174" y="3579509"/>
        <a:ext cx="667075" cy="9126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CDD7E-E1BD-4A4F-852A-8AE658535793}">
      <dsp:nvSpPr>
        <dsp:cNvPr id="0" name=""/>
        <dsp:cNvSpPr/>
      </dsp:nvSpPr>
      <dsp:spPr>
        <a:xfrm>
          <a:off x="10085" y="503365"/>
          <a:ext cx="3014435" cy="4352091"/>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&gt; Different care settings:</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Hospice</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Hospitals</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Care Homes</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Community Care</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Primary Home Care</a:t>
          </a:r>
        </a:p>
        <a:p>
          <a:pPr marL="0" lvl="0" indent="0" algn="just" defTabSz="977900">
            <a:lnSpc>
              <a:spcPct val="90000"/>
            </a:lnSpc>
            <a:spcBef>
              <a:spcPct val="0"/>
            </a:spcBef>
            <a:spcAft>
              <a:spcPct val="35000"/>
            </a:spcAft>
            <a:buNone/>
          </a:pPr>
          <a:r>
            <a:rPr lang="en-GB" sz="2200" kern="1200" dirty="0">
              <a:solidFill>
                <a:schemeClr val="tx1"/>
              </a:solidFill>
              <a:latin typeface="Arial" panose="020B0604020202020204" pitchFamily="34" charset="0"/>
              <a:cs typeface="Arial" panose="020B0604020202020204" pitchFamily="34" charset="0"/>
            </a:rPr>
            <a:t>- Palliative Care </a:t>
          </a:r>
          <a:r>
            <a:rPr lang="en-US" sz="2200" kern="1200" dirty="0">
              <a:solidFill>
                <a:schemeClr val="tx1"/>
              </a:solidFill>
              <a:latin typeface="Arial" panose="020B0604020202020204" pitchFamily="34" charset="0"/>
              <a:cs typeface="Arial" panose="020B0604020202020204" pitchFamily="34" charset="0"/>
            </a:rPr>
            <a:t>(Wallerstedt and Andershed., 2007).</a:t>
          </a:r>
          <a:endParaRPr lang="en-GB" sz="2200" kern="1200" dirty="0">
            <a:solidFill>
              <a:schemeClr val="tx1"/>
            </a:solidFill>
            <a:latin typeface="Arial" panose="020B0604020202020204" pitchFamily="34" charset="0"/>
            <a:cs typeface="Arial" panose="020B0604020202020204" pitchFamily="34" charset="0"/>
          </a:endParaRPr>
        </a:p>
        <a:p>
          <a:pPr marL="0" lvl="0" indent="0" algn="just" defTabSz="977900">
            <a:lnSpc>
              <a:spcPct val="90000"/>
            </a:lnSpc>
            <a:spcBef>
              <a:spcPct val="0"/>
            </a:spcBef>
            <a:spcAft>
              <a:spcPct val="35000"/>
            </a:spcAft>
            <a:buNone/>
          </a:pPr>
          <a:endParaRPr lang="en-GB" sz="2000" kern="1200" dirty="0">
            <a:solidFill>
              <a:schemeClr val="tx1"/>
            </a:solidFill>
            <a:latin typeface="Arial" panose="020B0604020202020204" pitchFamily="34" charset="0"/>
            <a:cs typeface="Arial" panose="020B0604020202020204" pitchFamily="34" charset="0"/>
          </a:endParaRPr>
        </a:p>
      </dsp:txBody>
      <dsp:txXfrm>
        <a:off x="98375" y="591655"/>
        <a:ext cx="2837855" cy="4175511"/>
      </dsp:txXfrm>
    </dsp:sp>
    <dsp:sp modelId="{AE07731D-8B12-C346-8FC5-47405E9ADE86}">
      <dsp:nvSpPr>
        <dsp:cNvPr id="0" name=""/>
        <dsp:cNvSpPr/>
      </dsp:nvSpPr>
      <dsp:spPr>
        <a:xfrm>
          <a:off x="3325964" y="2305621"/>
          <a:ext cx="639060" cy="7475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dirty="0"/>
        </a:p>
      </dsp:txBody>
      <dsp:txXfrm>
        <a:off x="3325964" y="2455137"/>
        <a:ext cx="447342" cy="448548"/>
      </dsp:txXfrm>
    </dsp:sp>
    <dsp:sp modelId="{E568610E-33C9-C34B-A0D5-11FB847CD9EB}">
      <dsp:nvSpPr>
        <dsp:cNvPr id="0" name=""/>
        <dsp:cNvSpPr/>
      </dsp:nvSpPr>
      <dsp:spPr>
        <a:xfrm>
          <a:off x="4230295" y="503365"/>
          <a:ext cx="3014435" cy="4352091"/>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Dissatisfaction is one common structure</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Dissatisfaction due to:</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Collaboration</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Support</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Resources</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Being able to bring the care and support to the individual as well as there family </a:t>
          </a:r>
          <a:r>
            <a:rPr lang="en-US" sz="2000" kern="1200" dirty="0">
              <a:solidFill>
                <a:schemeClr val="tx1"/>
              </a:solidFill>
              <a:latin typeface="Arial" panose="020B0604020202020204" pitchFamily="34" charset="0"/>
              <a:cs typeface="Arial" panose="020B0604020202020204" pitchFamily="34" charset="0"/>
            </a:rPr>
            <a:t>(Wallerstedt and Andershed., 2007).</a:t>
          </a:r>
          <a:endParaRPr lang="en-GB" sz="2000" kern="1200" dirty="0">
            <a:solidFill>
              <a:schemeClr val="tx1"/>
            </a:solidFill>
            <a:latin typeface="Arial" panose="020B0604020202020204" pitchFamily="34" charset="0"/>
            <a:cs typeface="Arial" panose="020B0604020202020204" pitchFamily="34" charset="0"/>
          </a:endParaRPr>
        </a:p>
      </dsp:txBody>
      <dsp:txXfrm>
        <a:off x="4318585" y="591655"/>
        <a:ext cx="2837855" cy="4175511"/>
      </dsp:txXfrm>
    </dsp:sp>
    <dsp:sp modelId="{CBAB47F0-7678-064E-B52C-F3ADDD0FBF3E}">
      <dsp:nvSpPr>
        <dsp:cNvPr id="0" name=""/>
        <dsp:cNvSpPr/>
      </dsp:nvSpPr>
      <dsp:spPr>
        <a:xfrm>
          <a:off x="7546174" y="2305621"/>
          <a:ext cx="639060" cy="74758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dirty="0"/>
        </a:p>
      </dsp:txBody>
      <dsp:txXfrm>
        <a:off x="7546174" y="2455137"/>
        <a:ext cx="447342" cy="448548"/>
      </dsp:txXfrm>
    </dsp:sp>
    <dsp:sp modelId="{2D16CB56-65CD-0D42-9C4C-D8ACC10EA838}">
      <dsp:nvSpPr>
        <dsp:cNvPr id="0" name=""/>
        <dsp:cNvSpPr/>
      </dsp:nvSpPr>
      <dsp:spPr>
        <a:xfrm>
          <a:off x="8450505" y="503365"/>
          <a:ext cx="3014435" cy="4352091"/>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The Empirical knowledge has three separate aspects:</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Social</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Physical</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Task – Related</a:t>
          </a:r>
        </a:p>
        <a:p>
          <a:pPr marL="0" lvl="0" indent="0" algn="just" defTabSz="889000">
            <a:lnSpc>
              <a:spcPct val="90000"/>
            </a:lnSpc>
            <a:spcBef>
              <a:spcPct val="0"/>
            </a:spcBef>
            <a:spcAft>
              <a:spcPct val="35000"/>
            </a:spcAft>
            <a:buNone/>
          </a:pPr>
          <a:r>
            <a:rPr lang="en-GB" sz="2000" b="0" i="0" u="none" strike="noStrike" kern="1200" dirty="0">
              <a:solidFill>
                <a:schemeClr val="tx1"/>
              </a:solidFill>
              <a:effectLst/>
              <a:latin typeface="Arial" panose="020B0604020202020204" pitchFamily="34" charset="0"/>
              <a:cs typeface="Arial" panose="020B0604020202020204" pitchFamily="34" charset="0"/>
            </a:rPr>
            <a:t>(Schot, Tummers &amp; Noordegraaf., 2020)</a:t>
          </a:r>
          <a:endParaRPr lang="en-GB" sz="2000" kern="1200" dirty="0">
            <a:solidFill>
              <a:schemeClr val="tx1"/>
            </a:solidFill>
            <a:latin typeface="Arial" panose="020B0604020202020204" pitchFamily="34" charset="0"/>
            <a:cs typeface="Arial" panose="020B0604020202020204" pitchFamily="34" charset="0"/>
          </a:endParaRPr>
        </a:p>
      </dsp:txBody>
      <dsp:txXfrm>
        <a:off x="8538795" y="591655"/>
        <a:ext cx="2837855" cy="41755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F1926E-5B07-2749-A73F-0E69581D0C5F}">
      <dsp:nvSpPr>
        <dsp:cNvPr id="0" name=""/>
        <dsp:cNvSpPr/>
      </dsp:nvSpPr>
      <dsp:spPr>
        <a:xfrm>
          <a:off x="2381" y="1654770"/>
          <a:ext cx="5078015" cy="304680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&gt; </a:t>
          </a:r>
          <a:r>
            <a:rPr lang="en-GB" sz="2000" kern="1200" dirty="0">
              <a:solidFill>
                <a:schemeClr val="tx1"/>
              </a:solidFill>
              <a:latin typeface="Arial" panose="020B0604020202020204" pitchFamily="34" charset="0"/>
              <a:cs typeface="Arial" panose="020B0604020202020204" pitchFamily="34" charset="0"/>
            </a:rPr>
            <a:t>Huge Discrepancies on care facilities </a:t>
          </a:r>
        </a:p>
        <a:p>
          <a:pPr marL="0" lvl="0" indent="0" algn="just" defTabSz="10668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Bring changes, action plans to help reform and improve the care systems also the delivery of the care</a:t>
          </a:r>
        </a:p>
        <a:p>
          <a:pPr marL="0" lvl="0" indent="0" algn="just" defTabSz="10668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Framework for mapping long term care within the health and social policies (Houde, S.C., and Melillo, K.D., 2021).</a:t>
          </a:r>
        </a:p>
        <a:p>
          <a:pPr marL="0" lvl="0" indent="0" algn="just" defTabSz="1066800">
            <a:lnSpc>
              <a:spcPct val="90000"/>
            </a:lnSpc>
            <a:spcBef>
              <a:spcPct val="0"/>
            </a:spcBef>
            <a:spcAft>
              <a:spcPct val="35000"/>
            </a:spcAft>
            <a:buNone/>
          </a:pPr>
          <a:endParaRPr lang="en-GB" sz="2000" kern="1200" dirty="0">
            <a:solidFill>
              <a:schemeClr val="tx1"/>
            </a:solidFill>
            <a:latin typeface="Arial" panose="020B0604020202020204" pitchFamily="34" charset="0"/>
            <a:cs typeface="Arial" panose="020B0604020202020204" pitchFamily="34" charset="0"/>
          </a:endParaRPr>
        </a:p>
      </dsp:txBody>
      <dsp:txXfrm>
        <a:off x="91619" y="1744008"/>
        <a:ext cx="4899539" cy="2868333"/>
      </dsp:txXfrm>
    </dsp:sp>
    <dsp:sp modelId="{6333C3D9-11D5-8048-B9F9-73C496AC2C40}">
      <dsp:nvSpPr>
        <dsp:cNvPr id="0" name=""/>
        <dsp:cNvSpPr/>
      </dsp:nvSpPr>
      <dsp:spPr>
        <a:xfrm>
          <a:off x="5588198" y="2548501"/>
          <a:ext cx="1076539" cy="12593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0">
            <a:lnSpc>
              <a:spcPct val="90000"/>
            </a:lnSpc>
            <a:spcBef>
              <a:spcPct val="0"/>
            </a:spcBef>
            <a:spcAft>
              <a:spcPct val="35000"/>
            </a:spcAft>
            <a:buNone/>
          </a:pPr>
          <a:endParaRPr lang="en-GB" sz="5000" kern="1200" dirty="0"/>
        </a:p>
      </dsp:txBody>
      <dsp:txXfrm>
        <a:off x="5588198" y="2800370"/>
        <a:ext cx="753577" cy="755609"/>
      </dsp:txXfrm>
    </dsp:sp>
    <dsp:sp modelId="{A0D15C6B-EB2D-DE46-9826-52FB82D18430}">
      <dsp:nvSpPr>
        <dsp:cNvPr id="0" name=""/>
        <dsp:cNvSpPr/>
      </dsp:nvSpPr>
      <dsp:spPr>
        <a:xfrm>
          <a:off x="7111603" y="1654770"/>
          <a:ext cx="5078015" cy="304680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Greater demand within the Elderly care sector</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Lack of un-educated within the work force and educational settings</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Due to this, it can affect a workforce by having un experienced staff which means risk to the elderly (WHO, 2022).</a:t>
          </a:r>
        </a:p>
        <a:p>
          <a:pPr marL="0" lvl="0" indent="0" algn="just" defTabSz="889000">
            <a:lnSpc>
              <a:spcPct val="90000"/>
            </a:lnSpc>
            <a:spcBef>
              <a:spcPct val="0"/>
            </a:spcBef>
            <a:spcAft>
              <a:spcPct val="35000"/>
            </a:spcAft>
            <a:buNone/>
          </a:pPr>
          <a:endParaRPr lang="en-GB" sz="1400" kern="1200" dirty="0">
            <a:latin typeface="Arial" panose="020B0604020202020204" pitchFamily="34" charset="0"/>
            <a:cs typeface="Arial" panose="020B0604020202020204" pitchFamily="34" charset="0"/>
          </a:endParaRPr>
        </a:p>
      </dsp:txBody>
      <dsp:txXfrm>
        <a:off x="7200841" y="1744008"/>
        <a:ext cx="4899539" cy="286833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A8E0E-CE8B-4845-B1EE-C702E5A5E8E1}">
      <dsp:nvSpPr>
        <dsp:cNvPr id="0" name=""/>
        <dsp:cNvSpPr/>
      </dsp:nvSpPr>
      <dsp:spPr>
        <a:xfrm>
          <a:off x="10514" y="951825"/>
          <a:ext cx="3142729" cy="4183758"/>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Individuals that are trying to survive the illness does not have appropriate access into palliative care</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Policies that are targeted into improving palliative care/ end of life care</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Welfare policies have limited knowledge</a:t>
          </a:r>
        </a:p>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(Sleeman,. Et Al., 2021).</a:t>
          </a:r>
        </a:p>
        <a:p>
          <a:pPr marL="0" lvl="0" indent="0" algn="just" defTabSz="889000">
            <a:lnSpc>
              <a:spcPct val="90000"/>
            </a:lnSpc>
            <a:spcBef>
              <a:spcPct val="0"/>
            </a:spcBef>
            <a:spcAft>
              <a:spcPct val="35000"/>
            </a:spcAft>
            <a:buNone/>
          </a:pPr>
          <a:endParaRPr lang="en-GB" sz="2000" kern="1200" dirty="0">
            <a:solidFill>
              <a:schemeClr val="tx1"/>
            </a:solidFill>
            <a:latin typeface="Arial" panose="020B0604020202020204" pitchFamily="34" charset="0"/>
            <a:cs typeface="Arial" panose="020B0604020202020204" pitchFamily="34" charset="0"/>
          </a:endParaRPr>
        </a:p>
      </dsp:txBody>
      <dsp:txXfrm>
        <a:off x="102561" y="1043872"/>
        <a:ext cx="2958635" cy="3999664"/>
      </dsp:txXfrm>
    </dsp:sp>
    <dsp:sp modelId="{5E034CE5-CB4D-C644-A747-CE46933213BD}">
      <dsp:nvSpPr>
        <dsp:cNvPr id="0" name=""/>
        <dsp:cNvSpPr/>
      </dsp:nvSpPr>
      <dsp:spPr>
        <a:xfrm>
          <a:off x="3467516" y="2654006"/>
          <a:ext cx="666258" cy="7793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dirty="0"/>
        </a:p>
      </dsp:txBody>
      <dsp:txXfrm>
        <a:off x="3467516" y="2809885"/>
        <a:ext cx="466381" cy="467638"/>
      </dsp:txXfrm>
    </dsp:sp>
    <dsp:sp modelId="{237F581F-6586-D14A-8AF3-3BFAAED6228D}">
      <dsp:nvSpPr>
        <dsp:cNvPr id="0" name=""/>
        <dsp:cNvSpPr/>
      </dsp:nvSpPr>
      <dsp:spPr>
        <a:xfrm>
          <a:off x="4410335" y="951825"/>
          <a:ext cx="3142729" cy="4183758"/>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Strategies: </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Care Coordination</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Personalised Care</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 Unpaid Carer support</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Palliative and end of life care is funded by the NHS services or Hospice organisations</a:t>
          </a:r>
        </a:p>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(Sleeman,. Et Al., 2021).</a:t>
          </a:r>
        </a:p>
        <a:p>
          <a:pPr marL="0" lvl="0" indent="0" algn="just" defTabSz="889000">
            <a:lnSpc>
              <a:spcPct val="90000"/>
            </a:lnSpc>
            <a:spcBef>
              <a:spcPct val="0"/>
            </a:spcBef>
            <a:spcAft>
              <a:spcPct val="35000"/>
            </a:spcAft>
            <a:buNone/>
          </a:pPr>
          <a:endParaRPr lang="en-GB" sz="2000" kern="1200" dirty="0">
            <a:solidFill>
              <a:schemeClr val="tx1"/>
            </a:solidFill>
            <a:latin typeface="Arial" panose="020B0604020202020204" pitchFamily="34" charset="0"/>
            <a:cs typeface="Arial" panose="020B0604020202020204" pitchFamily="34" charset="0"/>
          </a:endParaRPr>
        </a:p>
      </dsp:txBody>
      <dsp:txXfrm>
        <a:off x="4502382" y="1043872"/>
        <a:ext cx="2958635" cy="3999664"/>
      </dsp:txXfrm>
    </dsp:sp>
    <dsp:sp modelId="{F4E768B2-5175-764D-A200-3848332DC3A7}">
      <dsp:nvSpPr>
        <dsp:cNvPr id="0" name=""/>
        <dsp:cNvSpPr/>
      </dsp:nvSpPr>
      <dsp:spPr>
        <a:xfrm>
          <a:off x="7867337" y="2654006"/>
          <a:ext cx="666258" cy="77939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dirty="0"/>
        </a:p>
      </dsp:txBody>
      <dsp:txXfrm>
        <a:off x="7867337" y="2809885"/>
        <a:ext cx="466381" cy="467638"/>
      </dsp:txXfrm>
    </dsp:sp>
    <dsp:sp modelId="{A2A43BEF-ADED-6D4C-B42E-303E75A28E49}">
      <dsp:nvSpPr>
        <dsp:cNvPr id="0" name=""/>
        <dsp:cNvSpPr/>
      </dsp:nvSpPr>
      <dsp:spPr>
        <a:xfrm>
          <a:off x="8810156" y="951825"/>
          <a:ext cx="3142729" cy="4183758"/>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&gt; </a:t>
          </a:r>
          <a:r>
            <a:rPr lang="en-US" sz="2000" kern="1200" dirty="0">
              <a:solidFill>
                <a:schemeClr val="tx1"/>
              </a:solidFill>
              <a:latin typeface="Arial" panose="020B0604020202020204" pitchFamily="34" charset="0"/>
              <a:cs typeface="Arial" panose="020B0604020202020204" pitchFamily="34" charset="0"/>
            </a:rPr>
            <a:t>There were some signs that needs for palliative care may differ depending on socioeconomic category</a:t>
          </a:r>
        </a:p>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&gt; Working-class person(s) had more financial and housing problems in their final year of life than middle-class people </a:t>
          </a:r>
        </a:p>
        <a:p>
          <a:pPr marL="0" lvl="0" indent="0" algn="just"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(French., Et Al., 2021).</a:t>
          </a:r>
          <a:endParaRPr lang="en-GB" sz="2000" kern="1200" dirty="0">
            <a:solidFill>
              <a:schemeClr val="tx1"/>
            </a:solidFill>
            <a:latin typeface="Arial" panose="020B0604020202020204" pitchFamily="34" charset="0"/>
            <a:cs typeface="Arial" panose="020B0604020202020204" pitchFamily="34" charset="0"/>
          </a:endParaRPr>
        </a:p>
      </dsp:txBody>
      <dsp:txXfrm>
        <a:off x="8902203" y="1043872"/>
        <a:ext cx="2958635" cy="39996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A725D-2E15-5846-83A9-0636F3C2AF85}">
      <dsp:nvSpPr>
        <dsp:cNvPr id="0" name=""/>
        <dsp:cNvSpPr/>
      </dsp:nvSpPr>
      <dsp:spPr>
        <a:xfrm>
          <a:off x="0" y="0"/>
          <a:ext cx="9907576"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End of Life Plan</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The act of discussing and documenting patient choices for objectives of treatment for individuals who might otherwise lack mental capacity or communication skills in the future is known as advance care planning (</a:t>
          </a:r>
          <a:r>
            <a:rPr lang="en-GB" sz="1800" b="0" i="0" u="none" strike="noStrike" kern="1200" dirty="0">
              <a:solidFill>
                <a:schemeClr val="tx1"/>
              </a:solidFill>
              <a:effectLst/>
              <a:latin typeface="Arial" panose="020B0604020202020204" pitchFamily="34" charset="0"/>
              <a:cs typeface="Arial" panose="020B0604020202020204" pitchFamily="34" charset="0"/>
            </a:rPr>
            <a:t>Brinkman-Stoppelenburg, A., Rietjens, J.A. and Van der Heide, A., 2014)</a:t>
          </a:r>
          <a:r>
            <a:rPr lang="en-GB" sz="1800" kern="1200" dirty="0">
              <a:solidFill>
                <a:schemeClr val="tx1"/>
              </a:solidFill>
              <a:latin typeface="Arial" panose="020B0604020202020204" pitchFamily="34" charset="0"/>
              <a:cs typeface="Arial" panose="020B0604020202020204" pitchFamily="34" charset="0"/>
            </a:rPr>
            <a:t>.</a:t>
          </a:r>
        </a:p>
      </dsp:txBody>
      <dsp:txXfrm>
        <a:off x="54652" y="54652"/>
        <a:ext cx="7894072" cy="1756643"/>
      </dsp:txXfrm>
    </dsp:sp>
    <dsp:sp modelId="{FBB4CF82-BB1B-7C44-867D-2BBC424F6B9D}">
      <dsp:nvSpPr>
        <dsp:cNvPr id="0" name=""/>
        <dsp:cNvSpPr/>
      </dsp:nvSpPr>
      <dsp:spPr>
        <a:xfrm>
          <a:off x="874197" y="2176938"/>
          <a:ext cx="9907576"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Wills </a:t>
          </a:r>
        </a:p>
        <a:p>
          <a:pPr marL="0" lvl="0" indent="0" algn="just" defTabSz="8890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The right of a person to draught a legal instrument that specifies how their or her property should be distributed following death had long been acknowledged in Western civilisation. A will is a type of legal instrument by ensuring that finances are taken care of and gone to the chosen person (Mart, 2016)</a:t>
          </a:r>
        </a:p>
      </dsp:txBody>
      <dsp:txXfrm>
        <a:off x="928849" y="2231590"/>
        <a:ext cx="7711208" cy="1756643"/>
      </dsp:txXfrm>
    </dsp:sp>
    <dsp:sp modelId="{99CB719C-AEE4-2447-89D8-16B812B7867E}">
      <dsp:nvSpPr>
        <dsp:cNvPr id="0" name=""/>
        <dsp:cNvSpPr/>
      </dsp:nvSpPr>
      <dsp:spPr>
        <a:xfrm>
          <a:off x="1748395" y="4353877"/>
          <a:ext cx="9907576" cy="1865947"/>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DNR’s</a:t>
          </a:r>
        </a:p>
        <a:p>
          <a:pPr marL="0" lvl="0" indent="0" algn="just" defTabSz="755650">
            <a:lnSpc>
              <a:spcPct val="90000"/>
            </a:lnSpc>
            <a:spcBef>
              <a:spcPct val="0"/>
            </a:spcBef>
            <a:spcAft>
              <a:spcPct val="35000"/>
            </a:spcAft>
            <a:buNone/>
          </a:pPr>
          <a:r>
            <a:rPr lang="en-GB" sz="1700" kern="1200" dirty="0">
              <a:solidFill>
                <a:schemeClr val="tx1"/>
              </a:solidFill>
              <a:latin typeface="Arial" panose="020B0604020202020204" pitchFamily="34" charset="0"/>
              <a:cs typeface="Arial" panose="020B0604020202020204" pitchFamily="34" charset="0"/>
            </a:rPr>
            <a:t>The majority of elderly persons die with an instruction that they should not be offered chest compressions (DNR order). many older people throughout the world wish to be resuscitated, although they may be unaware of the technicalities regarding cardiopulmonary resuscitation (CPR).  (</a:t>
          </a:r>
          <a:r>
            <a:rPr lang="en-GB" sz="1700" b="0" i="0" u="none" strike="noStrike" kern="1200" dirty="0">
              <a:solidFill>
                <a:schemeClr val="tx1"/>
              </a:solidFill>
              <a:effectLst/>
              <a:latin typeface="Arial" panose="020B0604020202020204" pitchFamily="34" charset="0"/>
              <a:cs typeface="Arial" panose="020B0604020202020204" pitchFamily="34" charset="0"/>
            </a:rPr>
            <a:t>Brovman., Et Al. 2020)</a:t>
          </a:r>
          <a:r>
            <a:rPr lang="en-GB" sz="1700" kern="1200" dirty="0">
              <a:solidFill>
                <a:schemeClr val="tx1"/>
              </a:solidFill>
              <a:latin typeface="Arial" panose="020B0604020202020204" pitchFamily="34" charset="0"/>
              <a:cs typeface="Arial" panose="020B0604020202020204" pitchFamily="34" charset="0"/>
            </a:rPr>
            <a:t>.</a:t>
          </a:r>
        </a:p>
      </dsp:txBody>
      <dsp:txXfrm>
        <a:off x="1803047" y="4408529"/>
        <a:ext cx="7711208" cy="1756643"/>
      </dsp:txXfrm>
    </dsp:sp>
    <dsp:sp modelId="{E2267B5E-5B11-3947-93C7-A875109A7236}">
      <dsp:nvSpPr>
        <dsp:cNvPr id="0" name=""/>
        <dsp:cNvSpPr/>
      </dsp:nvSpPr>
      <dsp:spPr>
        <a:xfrm>
          <a:off x="8694710" y="1415010"/>
          <a:ext cx="1212865" cy="12128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8967605" y="1415010"/>
        <a:ext cx="667075" cy="912681"/>
      </dsp:txXfrm>
    </dsp:sp>
    <dsp:sp modelId="{A2777440-C2C2-8747-9EC2-8A6AF36AC3D3}">
      <dsp:nvSpPr>
        <dsp:cNvPr id="0" name=""/>
        <dsp:cNvSpPr/>
      </dsp:nvSpPr>
      <dsp:spPr>
        <a:xfrm>
          <a:off x="9568908" y="3579509"/>
          <a:ext cx="1212865" cy="1212865"/>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841803" y="3579509"/>
        <a:ext cx="667075" cy="9126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62C120-6732-6C45-BF60-FCCBAB46160D}">
      <dsp:nvSpPr>
        <dsp:cNvPr id="0" name=""/>
        <dsp:cNvSpPr/>
      </dsp:nvSpPr>
      <dsp:spPr>
        <a:xfrm rot="16200000">
          <a:off x="1099199" y="-1099199"/>
          <a:ext cx="3049010" cy="5247408"/>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Euthanasia is now permitted  in just a few nations or regions throughout the world (Kono, Arai and Takimoto, 2023).</a:t>
          </a:r>
        </a:p>
      </dsp:txBody>
      <dsp:txXfrm rot="5400000">
        <a:off x="0" y="0"/>
        <a:ext cx="5247408" cy="2286757"/>
      </dsp:txXfrm>
    </dsp:sp>
    <dsp:sp modelId="{7389075A-DFBF-4244-A709-DB1FCED8E7FF}">
      <dsp:nvSpPr>
        <dsp:cNvPr id="0" name=""/>
        <dsp:cNvSpPr/>
      </dsp:nvSpPr>
      <dsp:spPr>
        <a:xfrm>
          <a:off x="5247408" y="0"/>
          <a:ext cx="5247408" cy="304901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Using euthanasia allows a patient to die with dignity and end any sort of suffering that is suffered by someone who is terminally ill (Chochinov., 2023). </a:t>
          </a:r>
        </a:p>
      </dsp:txBody>
      <dsp:txXfrm>
        <a:off x="5247408" y="0"/>
        <a:ext cx="5247408" cy="2286757"/>
      </dsp:txXfrm>
    </dsp:sp>
    <dsp:sp modelId="{91630847-54A3-9C4E-BD07-8B02F83D0695}">
      <dsp:nvSpPr>
        <dsp:cNvPr id="0" name=""/>
        <dsp:cNvSpPr/>
      </dsp:nvSpPr>
      <dsp:spPr>
        <a:xfrm rot="10800000">
          <a:off x="0" y="3049010"/>
          <a:ext cx="5247408" cy="304901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just"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The individuals that suffer die with dignity and peace to end suffering that cannot be cured (Verbakel and Jaspers, 2010).</a:t>
          </a:r>
        </a:p>
      </dsp:txBody>
      <dsp:txXfrm rot="10800000">
        <a:off x="0" y="3811262"/>
        <a:ext cx="5247408" cy="2286757"/>
      </dsp:txXfrm>
    </dsp:sp>
    <dsp:sp modelId="{B7A610BE-66F6-3542-920C-130599990CE1}">
      <dsp:nvSpPr>
        <dsp:cNvPr id="0" name=""/>
        <dsp:cNvSpPr/>
      </dsp:nvSpPr>
      <dsp:spPr>
        <a:xfrm rot="5400000">
          <a:off x="6346607" y="1949810"/>
          <a:ext cx="3049010" cy="5247408"/>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just" defTabSz="1200150">
            <a:lnSpc>
              <a:spcPct val="90000"/>
            </a:lnSpc>
            <a:spcBef>
              <a:spcPct val="0"/>
            </a:spcBef>
            <a:spcAft>
              <a:spcPct val="35000"/>
            </a:spcAft>
            <a:buNone/>
          </a:pPr>
          <a:r>
            <a:rPr lang="en-GB" sz="2700" kern="1200" dirty="0">
              <a:solidFill>
                <a:schemeClr val="tx1"/>
              </a:solidFill>
              <a:latin typeface="Arial" panose="020B0604020202020204" pitchFamily="34" charset="0"/>
              <a:cs typeface="Arial" panose="020B0604020202020204" pitchFamily="34" charset="0"/>
            </a:rPr>
            <a:t>Families wouldn’t want to witness the pain and suffering of their loved ones can be very supportive (Holmes, Et Al., 2018)</a:t>
          </a:r>
        </a:p>
      </dsp:txBody>
      <dsp:txXfrm rot="-5400000">
        <a:off x="5247409" y="3811262"/>
        <a:ext cx="5247408" cy="2286757"/>
      </dsp:txXfrm>
    </dsp:sp>
    <dsp:sp modelId="{A779D0EF-BF4D-1E45-A26D-7FAA064D6749}">
      <dsp:nvSpPr>
        <dsp:cNvPr id="0" name=""/>
        <dsp:cNvSpPr/>
      </dsp:nvSpPr>
      <dsp:spPr>
        <a:xfrm>
          <a:off x="3673185" y="2286757"/>
          <a:ext cx="3148445" cy="1524505"/>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5280" tIns="335280" rIns="335280" bIns="335280" numCol="1" spcCol="1270" anchor="ctr" anchorCtr="0">
          <a:noAutofit/>
        </a:bodyPr>
        <a:lstStyle/>
        <a:p>
          <a:pPr marL="0" lvl="0" indent="0" algn="ctr" defTabSz="3911600">
            <a:lnSpc>
              <a:spcPct val="90000"/>
            </a:lnSpc>
            <a:spcBef>
              <a:spcPct val="0"/>
            </a:spcBef>
            <a:spcAft>
              <a:spcPct val="35000"/>
            </a:spcAft>
            <a:buNone/>
          </a:pPr>
          <a:r>
            <a:rPr lang="en-GB" sz="8800" kern="1200" dirty="0"/>
            <a:t>For</a:t>
          </a:r>
        </a:p>
      </dsp:txBody>
      <dsp:txXfrm>
        <a:off x="3747605" y="2361177"/>
        <a:ext cx="2999605" cy="13756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4FF3E-AA3A-3C4B-81ED-1567C61CA973}">
      <dsp:nvSpPr>
        <dsp:cNvPr id="0" name=""/>
        <dsp:cNvSpPr/>
      </dsp:nvSpPr>
      <dsp:spPr>
        <a:xfrm rot="16200000">
          <a:off x="1377933" y="-1377933"/>
          <a:ext cx="3011920" cy="5767786"/>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just" defTabSz="1200150">
            <a:lnSpc>
              <a:spcPct val="90000"/>
            </a:lnSpc>
            <a:spcBef>
              <a:spcPct val="0"/>
            </a:spcBef>
            <a:spcAft>
              <a:spcPct val="35000"/>
            </a:spcAft>
            <a:buNone/>
          </a:pPr>
          <a:endParaRPr lang="en-GB" sz="2700" kern="1200" dirty="0">
            <a:latin typeface="Arial" panose="020B0604020202020204" pitchFamily="34" charset="0"/>
            <a:cs typeface="Arial" panose="020B0604020202020204" pitchFamily="34" charset="0"/>
          </a:endParaRPr>
        </a:p>
        <a:p>
          <a:pPr marL="0" lvl="0" indent="0" algn="just" defTabSz="120015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Euthanasia is defined as the execution of an act intended to remove or alleviate pain, even if it may result in a secondary shortening of life. Because of the conflicting character of this medical procedure (Kono, Arai and Takimoto, 2023).</a:t>
          </a:r>
        </a:p>
      </dsp:txBody>
      <dsp:txXfrm rot="5400000">
        <a:off x="0" y="0"/>
        <a:ext cx="5767786" cy="2258940"/>
      </dsp:txXfrm>
    </dsp:sp>
    <dsp:sp modelId="{BD21BF64-A1C7-9D41-8FAF-308ABCA56BDA}">
      <dsp:nvSpPr>
        <dsp:cNvPr id="0" name=""/>
        <dsp:cNvSpPr/>
      </dsp:nvSpPr>
      <dsp:spPr>
        <a:xfrm>
          <a:off x="5767786" y="0"/>
          <a:ext cx="5767786" cy="301192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Individuals would be charged with inciting or assisting suicide if they assisted patients in travelling outside of the UK to end their lives (Fontalis, Prousali and Kulkarni, 2018).</a:t>
          </a:r>
        </a:p>
      </dsp:txBody>
      <dsp:txXfrm>
        <a:off x="5767786" y="0"/>
        <a:ext cx="5767786" cy="2258940"/>
      </dsp:txXfrm>
    </dsp:sp>
    <dsp:sp modelId="{598528AF-9ED7-E045-A8EE-005AC25B4E8C}">
      <dsp:nvSpPr>
        <dsp:cNvPr id="0" name=""/>
        <dsp:cNvSpPr/>
      </dsp:nvSpPr>
      <dsp:spPr>
        <a:xfrm rot="10800000">
          <a:off x="0" y="3011920"/>
          <a:ext cx="5767786" cy="3011920"/>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The attachments from families can make it harder as this can stop the sufferer from having euthanasia (Karplus, 2021).</a:t>
          </a:r>
        </a:p>
      </dsp:txBody>
      <dsp:txXfrm rot="10800000">
        <a:off x="0" y="3764900"/>
        <a:ext cx="5767786" cy="2258940"/>
      </dsp:txXfrm>
    </dsp:sp>
    <dsp:sp modelId="{5F981469-FB08-654E-A1F3-5BCF08F48342}">
      <dsp:nvSpPr>
        <dsp:cNvPr id="0" name=""/>
        <dsp:cNvSpPr/>
      </dsp:nvSpPr>
      <dsp:spPr>
        <a:xfrm rot="5400000">
          <a:off x="7145719" y="1633986"/>
          <a:ext cx="3011920" cy="5767786"/>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just" defTabSz="1066800">
            <a:lnSpc>
              <a:spcPct val="90000"/>
            </a:lnSpc>
            <a:spcBef>
              <a:spcPct val="0"/>
            </a:spcBef>
            <a:spcAft>
              <a:spcPct val="35000"/>
            </a:spcAft>
            <a:buNone/>
          </a:pPr>
          <a:r>
            <a:rPr lang="en-GB" sz="2400" kern="1200" dirty="0">
              <a:solidFill>
                <a:schemeClr val="tx1"/>
              </a:solidFill>
            </a:rPr>
            <a:t>The individual who wants to end their suffering can go through a hopelessness stage where they have projected themselves for not being able to live for the future that they dreamed of (Kissane and Kelly, 2000).</a:t>
          </a:r>
        </a:p>
      </dsp:txBody>
      <dsp:txXfrm rot="-5400000">
        <a:off x="5767786" y="3764899"/>
        <a:ext cx="5767786" cy="2258940"/>
      </dsp:txXfrm>
    </dsp:sp>
    <dsp:sp modelId="{6F49FDA0-DF3C-3643-81A6-CDB6E6FF7D53}">
      <dsp:nvSpPr>
        <dsp:cNvPr id="0" name=""/>
        <dsp:cNvSpPr/>
      </dsp:nvSpPr>
      <dsp:spPr>
        <a:xfrm>
          <a:off x="4037450" y="2258940"/>
          <a:ext cx="3460671" cy="1505960"/>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Against</a:t>
          </a:r>
        </a:p>
      </dsp:txBody>
      <dsp:txXfrm>
        <a:off x="4110965" y="2332455"/>
        <a:ext cx="3313641" cy="13589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5AB765-933D-BB43-B204-3E0EC9841EF9}">
      <dsp:nvSpPr>
        <dsp:cNvPr id="0" name=""/>
        <dsp:cNvSpPr/>
      </dsp:nvSpPr>
      <dsp:spPr>
        <a:xfrm>
          <a:off x="0" y="0"/>
          <a:ext cx="10071735" cy="1906905"/>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The End-of-Life care consists of specialist care to individual(s)</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End of Life care specialises to those who are declining rapidly in health</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End of Life implements with Palliative care</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Perception of the amount of time a person has left to live </a:t>
          </a:r>
          <a:r>
            <a:rPr lang="en-US" sz="1800" kern="1200" dirty="0">
              <a:solidFill>
                <a:schemeClr val="tx1"/>
              </a:solidFill>
              <a:latin typeface="Arial" panose="020B0604020202020204" pitchFamily="34" charset="0"/>
              <a:cs typeface="Arial" panose="020B0604020202020204" pitchFamily="34" charset="0"/>
            </a:rPr>
            <a:t>(Browne, B., Et Al., 2021). </a:t>
          </a:r>
        </a:p>
      </dsp:txBody>
      <dsp:txXfrm>
        <a:off x="55851" y="55851"/>
        <a:ext cx="8014036" cy="1795203"/>
      </dsp:txXfrm>
    </dsp:sp>
    <dsp:sp modelId="{F8118683-C15E-3C4C-9770-5E95F62830C4}">
      <dsp:nvSpPr>
        <dsp:cNvPr id="0" name=""/>
        <dsp:cNvSpPr/>
      </dsp:nvSpPr>
      <dsp:spPr>
        <a:xfrm>
          <a:off x="888682" y="2224722"/>
          <a:ext cx="10071735" cy="1906905"/>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Understand what palliative care consists of</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The amount of need for the individuals for their fundamental requirements such as: </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Dysphagia</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Limited Capacity to voice their needs etc </a:t>
          </a:r>
          <a:r>
            <a:rPr lang="en-US" sz="1800" kern="1200" dirty="0">
              <a:solidFill>
                <a:schemeClr val="tx1"/>
              </a:solidFill>
              <a:latin typeface="Arial" panose="020B0604020202020204" pitchFamily="34" charset="0"/>
              <a:cs typeface="Arial" panose="020B0604020202020204" pitchFamily="34" charset="0"/>
            </a:rPr>
            <a:t>(Griffith, S., 2018).</a:t>
          </a:r>
          <a:endParaRPr lang="en-GB" sz="1800" kern="1200" dirty="0">
            <a:solidFill>
              <a:schemeClr val="tx1"/>
            </a:solidFill>
          </a:endParaRPr>
        </a:p>
      </dsp:txBody>
      <dsp:txXfrm>
        <a:off x="944533" y="2280573"/>
        <a:ext cx="7831862" cy="1795203"/>
      </dsp:txXfrm>
    </dsp:sp>
    <dsp:sp modelId="{EF77C2A5-9587-3540-ADCB-3698918A3EB9}">
      <dsp:nvSpPr>
        <dsp:cNvPr id="0" name=""/>
        <dsp:cNvSpPr/>
      </dsp:nvSpPr>
      <dsp:spPr>
        <a:xfrm>
          <a:off x="1777364" y="4449444"/>
          <a:ext cx="10071735" cy="1906905"/>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&gt; Enough nurses to assess: </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Dying patient</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Communicating with Empathy </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Identifying and Managing symptoms</a:t>
          </a:r>
        </a:p>
        <a:p>
          <a:pPr marL="0" lvl="0" indent="0" algn="just"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 Recognises and be able to deal with bereavement </a:t>
          </a:r>
          <a:r>
            <a:rPr lang="en-US" sz="1800" kern="1200" dirty="0">
              <a:solidFill>
                <a:schemeClr val="tx1"/>
              </a:solidFill>
              <a:latin typeface="Arial" panose="020B0604020202020204" pitchFamily="34" charset="0"/>
              <a:cs typeface="Arial" panose="020B0604020202020204" pitchFamily="34" charset="0"/>
            </a:rPr>
            <a:t>(Wallerstedt Et Al., 2018).</a:t>
          </a:r>
          <a:endParaRPr lang="en-GB" sz="1800" kern="1200" dirty="0">
            <a:solidFill>
              <a:schemeClr val="tx1"/>
            </a:solidFill>
            <a:latin typeface="Arial" panose="020B0604020202020204" pitchFamily="34" charset="0"/>
            <a:cs typeface="Arial" panose="020B0604020202020204" pitchFamily="34" charset="0"/>
          </a:endParaRPr>
        </a:p>
      </dsp:txBody>
      <dsp:txXfrm>
        <a:off x="1833215" y="4505295"/>
        <a:ext cx="7831862" cy="1795203"/>
      </dsp:txXfrm>
    </dsp:sp>
    <dsp:sp modelId="{8A7B36FB-AEDD-C747-8367-6948A6445462}">
      <dsp:nvSpPr>
        <dsp:cNvPr id="0" name=""/>
        <dsp:cNvSpPr/>
      </dsp:nvSpPr>
      <dsp:spPr>
        <a:xfrm>
          <a:off x="8832246" y="1446069"/>
          <a:ext cx="1239488" cy="123948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111131" y="1446069"/>
        <a:ext cx="681718" cy="932715"/>
      </dsp:txXfrm>
    </dsp:sp>
    <dsp:sp modelId="{D71AAFD8-A66B-B04C-9941-95E5AA13FF91}">
      <dsp:nvSpPr>
        <dsp:cNvPr id="0" name=""/>
        <dsp:cNvSpPr/>
      </dsp:nvSpPr>
      <dsp:spPr>
        <a:xfrm>
          <a:off x="9720929" y="3658079"/>
          <a:ext cx="1239488" cy="1239488"/>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999814" y="3658079"/>
        <a:ext cx="681718" cy="93271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27/02/2023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27/02/2023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a:t>
            </a:fld>
            <a:endParaRPr lang="en-GB" dirty="0"/>
          </a:p>
        </p:txBody>
      </p:sp>
    </p:spTree>
    <p:extLst>
      <p:ext uri="{BB962C8B-B14F-4D97-AF65-F5344CB8AC3E}">
        <p14:creationId xmlns:p14="http://schemas.microsoft.com/office/powerpoint/2010/main" val="18073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a:t>
            </a:fld>
            <a:endParaRPr lang="en-GB" dirty="0"/>
          </a:p>
        </p:txBody>
      </p:sp>
    </p:spTree>
    <p:extLst>
      <p:ext uri="{BB962C8B-B14F-4D97-AF65-F5344CB8AC3E}">
        <p14:creationId xmlns:p14="http://schemas.microsoft.com/office/powerpoint/2010/main" val="1226321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4</a:t>
            </a:fld>
            <a:endParaRPr lang="en-GB" dirty="0"/>
          </a:p>
        </p:txBody>
      </p:sp>
    </p:spTree>
    <p:extLst>
      <p:ext uri="{BB962C8B-B14F-4D97-AF65-F5344CB8AC3E}">
        <p14:creationId xmlns:p14="http://schemas.microsoft.com/office/powerpoint/2010/main" val="1194652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5</a:t>
            </a:fld>
            <a:endParaRPr lang="en-GB" dirty="0"/>
          </a:p>
        </p:txBody>
      </p:sp>
    </p:spTree>
    <p:extLst>
      <p:ext uri="{BB962C8B-B14F-4D97-AF65-F5344CB8AC3E}">
        <p14:creationId xmlns:p14="http://schemas.microsoft.com/office/powerpoint/2010/main" val="26536891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6</a:t>
            </a:fld>
            <a:endParaRPr lang="en-GB" dirty="0"/>
          </a:p>
        </p:txBody>
      </p:sp>
    </p:spTree>
    <p:extLst>
      <p:ext uri="{BB962C8B-B14F-4D97-AF65-F5344CB8AC3E}">
        <p14:creationId xmlns:p14="http://schemas.microsoft.com/office/powerpoint/2010/main" val="40051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7</a:t>
            </a:fld>
            <a:endParaRPr lang="en-GB" dirty="0"/>
          </a:p>
        </p:txBody>
      </p:sp>
    </p:spTree>
    <p:extLst>
      <p:ext uri="{BB962C8B-B14F-4D97-AF65-F5344CB8AC3E}">
        <p14:creationId xmlns:p14="http://schemas.microsoft.com/office/powerpoint/2010/main" val="1719340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8</a:t>
            </a:fld>
            <a:endParaRPr lang="en-GB" dirty="0"/>
          </a:p>
        </p:txBody>
      </p:sp>
    </p:spTree>
    <p:extLst>
      <p:ext uri="{BB962C8B-B14F-4D97-AF65-F5344CB8AC3E}">
        <p14:creationId xmlns:p14="http://schemas.microsoft.com/office/powerpoint/2010/main" val="1632570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10</a:t>
            </a:fld>
            <a:endParaRPr lang="en-GB" dirty="0"/>
          </a:p>
        </p:txBody>
      </p:sp>
    </p:spTree>
    <p:extLst>
      <p:ext uri="{BB962C8B-B14F-4D97-AF65-F5344CB8AC3E}">
        <p14:creationId xmlns:p14="http://schemas.microsoft.com/office/powerpoint/2010/main" val="12428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11</a:t>
            </a:fld>
            <a:endParaRPr lang="en-GB" dirty="0"/>
          </a:p>
        </p:txBody>
      </p:sp>
    </p:spTree>
    <p:extLst>
      <p:ext uri="{BB962C8B-B14F-4D97-AF65-F5344CB8AC3E}">
        <p14:creationId xmlns:p14="http://schemas.microsoft.com/office/powerpoint/2010/main" val="3096480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12</a:t>
            </a:fld>
            <a:endParaRPr lang="en-GB" dirty="0"/>
          </a:p>
        </p:txBody>
      </p:sp>
    </p:spTree>
    <p:extLst>
      <p:ext uri="{BB962C8B-B14F-4D97-AF65-F5344CB8AC3E}">
        <p14:creationId xmlns:p14="http://schemas.microsoft.com/office/powerpoint/2010/main" val="25282003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13</a:t>
            </a:fld>
            <a:endParaRPr lang="en-GB" dirty="0"/>
          </a:p>
        </p:txBody>
      </p:sp>
    </p:spTree>
    <p:extLst>
      <p:ext uri="{BB962C8B-B14F-4D97-AF65-F5344CB8AC3E}">
        <p14:creationId xmlns:p14="http://schemas.microsoft.com/office/powerpoint/2010/main" val="17646497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14</a:t>
            </a:fld>
            <a:endParaRPr lang="en-GB" dirty="0"/>
          </a:p>
        </p:txBody>
      </p:sp>
    </p:spTree>
    <p:extLst>
      <p:ext uri="{BB962C8B-B14F-4D97-AF65-F5344CB8AC3E}">
        <p14:creationId xmlns:p14="http://schemas.microsoft.com/office/powerpoint/2010/main" val="4233815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15</a:t>
            </a:fld>
            <a:endParaRPr lang="en-GB" dirty="0"/>
          </a:p>
        </p:txBody>
      </p:sp>
    </p:spTree>
    <p:extLst>
      <p:ext uri="{BB962C8B-B14F-4D97-AF65-F5344CB8AC3E}">
        <p14:creationId xmlns:p14="http://schemas.microsoft.com/office/powerpoint/2010/main" val="1103437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16</a:t>
            </a:fld>
            <a:endParaRPr lang="en-GB" dirty="0"/>
          </a:p>
        </p:txBody>
      </p:sp>
    </p:spTree>
    <p:extLst>
      <p:ext uri="{BB962C8B-B14F-4D97-AF65-F5344CB8AC3E}">
        <p14:creationId xmlns:p14="http://schemas.microsoft.com/office/powerpoint/2010/main" val="134213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19</a:t>
            </a:fld>
            <a:endParaRPr lang="en-GB" dirty="0"/>
          </a:p>
        </p:txBody>
      </p:sp>
    </p:spTree>
    <p:extLst>
      <p:ext uri="{BB962C8B-B14F-4D97-AF65-F5344CB8AC3E}">
        <p14:creationId xmlns:p14="http://schemas.microsoft.com/office/powerpoint/2010/main" val="39990053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23</a:t>
            </a:fld>
            <a:endParaRPr lang="en-GB" dirty="0"/>
          </a:p>
        </p:txBody>
      </p:sp>
    </p:spTree>
    <p:extLst>
      <p:ext uri="{BB962C8B-B14F-4D97-AF65-F5344CB8AC3E}">
        <p14:creationId xmlns:p14="http://schemas.microsoft.com/office/powerpoint/2010/main" val="1379128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24</a:t>
            </a:fld>
            <a:endParaRPr lang="en-GB" dirty="0"/>
          </a:p>
        </p:txBody>
      </p:sp>
    </p:spTree>
    <p:extLst>
      <p:ext uri="{BB962C8B-B14F-4D97-AF65-F5344CB8AC3E}">
        <p14:creationId xmlns:p14="http://schemas.microsoft.com/office/powerpoint/2010/main" val="28158871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25</a:t>
            </a:fld>
            <a:endParaRPr lang="en-GB" dirty="0"/>
          </a:p>
        </p:txBody>
      </p:sp>
    </p:spTree>
    <p:extLst>
      <p:ext uri="{BB962C8B-B14F-4D97-AF65-F5344CB8AC3E}">
        <p14:creationId xmlns:p14="http://schemas.microsoft.com/office/powerpoint/2010/main" val="4635349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29</a:t>
            </a:fld>
            <a:endParaRPr lang="en-GB" dirty="0"/>
          </a:p>
        </p:txBody>
      </p:sp>
    </p:spTree>
    <p:extLst>
      <p:ext uri="{BB962C8B-B14F-4D97-AF65-F5344CB8AC3E}">
        <p14:creationId xmlns:p14="http://schemas.microsoft.com/office/powerpoint/2010/main" val="843633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30</a:t>
            </a:fld>
            <a:endParaRPr lang="en-GB" dirty="0"/>
          </a:p>
        </p:txBody>
      </p:sp>
    </p:spTree>
    <p:extLst>
      <p:ext uri="{BB962C8B-B14F-4D97-AF65-F5344CB8AC3E}">
        <p14:creationId xmlns:p14="http://schemas.microsoft.com/office/powerpoint/2010/main" val="2270815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32</a:t>
            </a:fld>
            <a:endParaRPr lang="en-GB" dirty="0"/>
          </a:p>
        </p:txBody>
      </p:sp>
    </p:spTree>
    <p:extLst>
      <p:ext uri="{BB962C8B-B14F-4D97-AF65-F5344CB8AC3E}">
        <p14:creationId xmlns:p14="http://schemas.microsoft.com/office/powerpoint/2010/main" val="109773250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33</a:t>
            </a:fld>
            <a:endParaRPr lang="en-GB" dirty="0"/>
          </a:p>
        </p:txBody>
      </p:sp>
    </p:spTree>
    <p:extLst>
      <p:ext uri="{BB962C8B-B14F-4D97-AF65-F5344CB8AC3E}">
        <p14:creationId xmlns:p14="http://schemas.microsoft.com/office/powerpoint/2010/main" val="10863815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34</a:t>
            </a:fld>
            <a:endParaRPr lang="en-GB" dirty="0"/>
          </a:p>
        </p:txBody>
      </p:sp>
    </p:spTree>
    <p:extLst>
      <p:ext uri="{BB962C8B-B14F-4D97-AF65-F5344CB8AC3E}">
        <p14:creationId xmlns:p14="http://schemas.microsoft.com/office/powerpoint/2010/main" val="27019801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35</a:t>
            </a:fld>
            <a:endParaRPr lang="en-GB" dirty="0"/>
          </a:p>
        </p:txBody>
      </p:sp>
    </p:spTree>
    <p:extLst>
      <p:ext uri="{BB962C8B-B14F-4D97-AF65-F5344CB8AC3E}">
        <p14:creationId xmlns:p14="http://schemas.microsoft.com/office/powerpoint/2010/main" val="252105796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endParaRPr lang="en-GB" dirty="0"/>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GB"/>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endParaRPr lang="en-GB" dirty="0"/>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dirty="0"/>
              <a:t>Presentation title</a:t>
            </a:r>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dirty="0"/>
              <a:t>Presentation title</a:t>
            </a:r>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12.xml"/><Relationship Id="rId4" Type="http://schemas.openxmlformats.org/officeDocument/2006/relationships/hyperlink" Target="https://onlinelibrary.wiley.com/doi/abs/10.1111/j.1440-1584.2007.00867.x?casa_token=bvXEjmH0ENAAAAAA:loQkqE6-s5ThritQyrpBJfrPvpd7_elEcy7J3asIAjRPf3N_BPhAi8-HASkvHujLDx1-W50bPtCaWp0"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12.xml"/><Relationship Id="rId5" Type="http://schemas.openxmlformats.org/officeDocument/2006/relationships/hyperlink" Target="https://doi.org/10.1111/scs.12872" TargetMode="External"/><Relationship Id="rId4" Type="http://schemas.openxmlformats.org/officeDocument/2006/relationships/hyperlink" Target="https://www.sciencedirect.com/science/article/abs/pii/S1525861018305541"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nhs.uk/conditions/euthanasia-and-assisted-suicide/" TargetMode="External"/><Relationship Id="rId2" Type="http://schemas.openxmlformats.org/officeDocument/2006/relationships/hyperlink" Target="https://www.sciencedirect.com/science/article/abs/pii/S1525861013006592" TargetMode="External"/><Relationship Id="rId1" Type="http://schemas.openxmlformats.org/officeDocument/2006/relationships/slideLayout" Target="../slideLayouts/slideLayout12.xml"/><Relationship Id="rId5" Type="http://schemas.openxmlformats.org/officeDocument/2006/relationships/hyperlink" Target="https://link.springer.com/article/10.1186/s12904-021-00771-w" TargetMode="External"/><Relationship Id="rId4" Type="http://schemas.openxmlformats.org/officeDocument/2006/relationships/hyperlink" Target="https://www.cochranelibrary.com/cdsr/doi/10.1002/14651858.CD009231.pub3/full"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rtlCol="0"/>
          <a:lstStyle>
            <a:defPPr>
              <a:defRPr lang="en-GB"/>
            </a:defPPr>
          </a:lstStyle>
          <a:p>
            <a:pPr rtl="0"/>
            <a:r>
              <a:rPr lang="en-GB" dirty="0"/>
              <a:t>End of Life</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301450" y="1395762"/>
            <a:ext cx="3589100" cy="1088137"/>
          </a:xfrm>
        </p:spPr>
        <p:txBody>
          <a:bodyPr rtlCol="0">
            <a:normAutofit fontScale="92500" lnSpcReduction="20000"/>
          </a:bodyPr>
          <a:lstStyle>
            <a:defPPr>
              <a:defRPr lang="en-GB"/>
            </a:defPPr>
          </a:lstStyle>
          <a:p>
            <a:pPr rtl="0"/>
            <a:r>
              <a:rPr lang="en-GB" dirty="0"/>
              <a:t>Soabia Rafiq – 2015530</a:t>
            </a:r>
          </a:p>
          <a:p>
            <a:pPr rtl="0"/>
            <a:r>
              <a:rPr lang="en-GB" dirty="0"/>
              <a:t>BMHP6009_BIRM</a:t>
            </a:r>
          </a:p>
          <a:p>
            <a:pPr rtl="0"/>
            <a:r>
              <a:rPr lang="en-GB" dirty="0"/>
              <a:t>Joanne Davis</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465916" y="-161290"/>
            <a:ext cx="3749040" cy="1325880"/>
          </a:xfrm>
        </p:spPr>
        <p:txBody>
          <a:bodyPr rtlCol="0">
            <a:normAutofit/>
          </a:bodyPr>
          <a:lstStyle>
            <a:defPPr>
              <a:defRPr lang="en-GB"/>
            </a:defPPr>
          </a:lstStyle>
          <a:p>
            <a:pPr rtl="0"/>
            <a:r>
              <a:rPr lang="en-GB" dirty="0">
                <a:solidFill>
                  <a:schemeClr val="accent3"/>
                </a:solidFill>
                <a:latin typeface="Baskerville Old Face" panose="02020602080505020303" pitchFamily="18" charset="77"/>
                <a:cs typeface="Calibri Light"/>
              </a:rPr>
              <a:t>Contents Page</a:t>
            </a:r>
            <a:endParaRPr lang="en-GB"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rtlCol="0"/>
          <a:lstStyle>
            <a:defPPr>
              <a:defRPr lang="en-GB"/>
            </a:defPPr>
          </a:lstStyle>
          <a:p>
            <a:pPr rtl="0"/>
            <a:r>
              <a:rPr lang="en-GB"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296399" y="1426464"/>
            <a:ext cx="4593013" cy="4993894"/>
          </a:xfrm>
        </p:spPr>
        <p:txBody>
          <a:bodyPr vert="horz" lIns="91440" tIns="45720" rIns="91440" bIns="45720" rtlCol="0" anchor="t">
            <a:noAutofit/>
          </a:bodyPr>
          <a:lstStyle>
            <a:defPPr>
              <a:defRPr lang="en-GB"/>
            </a:defPPr>
          </a:lstStyle>
          <a:p>
            <a:r>
              <a:rPr lang="en-US" sz="900" dirty="0">
                <a:latin typeface="Arial" panose="020B0604020202020204" pitchFamily="34" charset="0"/>
                <a:cs typeface="Arial" panose="020B0604020202020204" pitchFamily="34" charset="0"/>
              </a:rPr>
              <a:t>Introduction</a:t>
            </a:r>
          </a:p>
          <a:p>
            <a:r>
              <a:rPr lang="en-US" sz="900" dirty="0">
                <a:latin typeface="Arial" panose="020B0604020202020204" pitchFamily="34" charset="0"/>
                <a:cs typeface="Arial" panose="020B0604020202020204" pitchFamily="34" charset="0"/>
              </a:rPr>
              <a:t>The Purpose of End-of-Life</a:t>
            </a:r>
          </a:p>
          <a:p>
            <a:r>
              <a:rPr lang="en-US" sz="900" dirty="0">
                <a:latin typeface="Arial" panose="020B0604020202020204" pitchFamily="34" charset="0"/>
                <a:cs typeface="Arial" panose="020B0604020202020204" pitchFamily="34" charset="0"/>
              </a:rPr>
              <a:t>Support &amp; Care in Different Care Settings </a:t>
            </a:r>
          </a:p>
          <a:p>
            <a:r>
              <a:rPr lang="en-US" sz="900" dirty="0">
                <a:latin typeface="Arial" panose="020B0604020202020204" pitchFamily="34" charset="0"/>
                <a:cs typeface="Arial" panose="020B0604020202020204" pitchFamily="34" charset="0"/>
              </a:rPr>
              <a:t>Different Care Settings</a:t>
            </a:r>
          </a:p>
          <a:p>
            <a:r>
              <a:rPr lang="en-US" sz="900" dirty="0">
                <a:latin typeface="Arial" panose="020B0604020202020204" pitchFamily="34" charset="0"/>
                <a:cs typeface="Arial" panose="020B0604020202020204" pitchFamily="34" charset="0"/>
              </a:rPr>
              <a:t>Compare Local, National &amp; Global Provisions</a:t>
            </a:r>
          </a:p>
          <a:p>
            <a:r>
              <a:rPr lang="en-US" sz="900" dirty="0">
                <a:latin typeface="Arial" panose="020B0604020202020204" pitchFamily="34" charset="0"/>
                <a:cs typeface="Arial" panose="020B0604020202020204" pitchFamily="34" charset="0"/>
              </a:rPr>
              <a:t>The Need &amp; Availability of End-of-Life Care</a:t>
            </a:r>
          </a:p>
          <a:p>
            <a:r>
              <a:rPr lang="en-US" sz="900" dirty="0">
                <a:latin typeface="Arial" panose="020B0604020202020204" pitchFamily="34" charset="0"/>
                <a:cs typeface="Arial" panose="020B0604020202020204" pitchFamily="34" charset="0"/>
              </a:rPr>
              <a:t>End-of-Life Planning</a:t>
            </a:r>
          </a:p>
          <a:p>
            <a:r>
              <a:rPr lang="en-US" sz="900" dirty="0">
                <a:latin typeface="Arial" panose="020B0604020202020204" pitchFamily="34" charset="0"/>
                <a:cs typeface="Arial" panose="020B0604020202020204" pitchFamily="34" charset="0"/>
              </a:rPr>
              <a:t>What is Euthanasia? / Assisted Suicide</a:t>
            </a:r>
          </a:p>
          <a:p>
            <a:r>
              <a:rPr lang="en-US" sz="900" dirty="0">
                <a:latin typeface="Arial" panose="020B0604020202020204" pitchFamily="34" charset="0"/>
                <a:cs typeface="Arial" panose="020B0604020202020204" pitchFamily="34" charset="0"/>
              </a:rPr>
              <a:t>Euthanasia For &amp; Against</a:t>
            </a:r>
          </a:p>
          <a:p>
            <a:r>
              <a:rPr lang="en-US" sz="900" dirty="0">
                <a:latin typeface="Arial" panose="020B0604020202020204" pitchFamily="34" charset="0"/>
                <a:cs typeface="Arial" panose="020B0604020202020204" pitchFamily="34" charset="0"/>
              </a:rPr>
              <a:t>Future Care of the Elderly</a:t>
            </a:r>
          </a:p>
          <a:p>
            <a:r>
              <a:rPr lang="en-US" sz="900" dirty="0">
                <a:latin typeface="Arial" panose="020B0604020202020204" pitchFamily="34" charset="0"/>
                <a:cs typeface="Arial" panose="020B0604020202020204" pitchFamily="34" charset="0"/>
              </a:rPr>
              <a:t>Legislation, Policies &amp; Theories </a:t>
            </a:r>
          </a:p>
          <a:p>
            <a:r>
              <a:rPr lang="en-US" sz="900" dirty="0">
                <a:latin typeface="Arial" panose="020B0604020202020204" pitchFamily="34" charset="0"/>
                <a:cs typeface="Arial" panose="020B0604020202020204" pitchFamily="34" charset="0"/>
              </a:rPr>
              <a:t>Abraham Maslow’s Theory</a:t>
            </a:r>
          </a:p>
          <a:p>
            <a:r>
              <a:rPr lang="en-US" sz="900" dirty="0">
                <a:latin typeface="Arial" panose="020B0604020202020204" pitchFamily="34" charset="0"/>
                <a:cs typeface="Arial" panose="020B0604020202020204" pitchFamily="34" charset="0"/>
              </a:rPr>
              <a:t>Recommendations </a:t>
            </a:r>
          </a:p>
          <a:p>
            <a:r>
              <a:rPr lang="en-US" sz="900" dirty="0">
                <a:latin typeface="Arial" panose="020B0604020202020204" pitchFamily="34" charset="0"/>
                <a:cs typeface="Arial" panose="020B0604020202020204" pitchFamily="34" charset="0"/>
              </a:rPr>
              <a:t>Conclusion</a:t>
            </a:r>
          </a:p>
          <a:p>
            <a:r>
              <a:rPr lang="en-US" sz="900" dirty="0">
                <a:latin typeface="Arial" panose="020B0604020202020204" pitchFamily="34" charset="0"/>
                <a:cs typeface="Arial" panose="020B0604020202020204" pitchFamily="34" charset="0"/>
              </a:rPr>
              <a:t>References </a:t>
            </a:r>
          </a:p>
          <a:p>
            <a:pPr rtl="0"/>
            <a:endParaRPr lang="en-GB" sz="1400" dirty="0">
              <a:solidFill>
                <a:schemeClr val="accent3"/>
              </a:solidFill>
              <a:latin typeface="Gill Sans Nova Light" panose="020B0302020104020203" pitchFamily="34" charset="0"/>
              <a:cs typeface="Calibri"/>
            </a:endParaRPr>
          </a:p>
        </p:txBody>
      </p:sp>
      <p:sp>
        <p:nvSpPr>
          <p:cNvPr id="5" name="Footer Placeholder 4">
            <a:extLst>
              <a:ext uri="{FF2B5EF4-FFF2-40B4-BE49-F238E27FC236}">
                <a16:creationId xmlns:a16="http://schemas.microsoft.com/office/drawing/2014/main" id="{1C0FCFF0-521E-13A3-19C4-06CE3932EF80}"/>
              </a:ext>
            </a:extLst>
          </p:cNvPr>
          <p:cNvSpPr>
            <a:spLocks noGrp="1"/>
          </p:cNvSpPr>
          <p:nvPr>
            <p:ph type="ftr" sz="quarter" idx="11"/>
          </p:nvPr>
        </p:nvSpPr>
        <p:spPr/>
        <p:txBody>
          <a:bodyPr rtlCol="0"/>
          <a:lstStyle>
            <a:defPPr>
              <a:defRPr lang="en-GB"/>
            </a:defPPr>
          </a:lstStyle>
          <a:p>
            <a:pPr rtl="0"/>
            <a:r>
              <a:rPr lang="en-GB" dirty="0"/>
              <a:t>End of Life</a:t>
            </a:r>
          </a:p>
        </p:txBody>
      </p:sp>
      <p:sp>
        <p:nvSpPr>
          <p:cNvPr id="6" name="Slide Number Placeholder 5">
            <a:extLst>
              <a:ext uri="{FF2B5EF4-FFF2-40B4-BE49-F238E27FC236}">
                <a16:creationId xmlns:a16="http://schemas.microsoft.com/office/drawing/2014/main" id="{E4C73102-CDD9-5576-E7B9-9522654DF7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2</a:t>
            </a:fld>
            <a:endParaRPr lang="en-GB"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a:xfrm>
            <a:off x="1748028" y="1007768"/>
            <a:ext cx="8695944" cy="1325880"/>
          </a:xfrm>
        </p:spPr>
        <p:txBody>
          <a:bodyPr rtlCol="0"/>
          <a:lstStyle>
            <a:defPPr>
              <a:defRPr lang="en-GB"/>
            </a:defPPr>
          </a:lstStyle>
          <a:p>
            <a:pPr rtl="0"/>
            <a:r>
              <a:rPr lang="en-GB" dirty="0"/>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1748028" y="2333648"/>
            <a:ext cx="8695944" cy="2697480"/>
          </a:xfrm>
        </p:spPr>
        <p:txBody>
          <a:bodyPr rtlCol="0">
            <a:normAutofit/>
          </a:bodyPr>
          <a:lstStyle>
            <a:defPPr>
              <a:defRPr lang="en-GB"/>
            </a:defPPr>
          </a:lstStyle>
          <a:p>
            <a:pPr marL="0" indent="0" algn="just">
              <a:buNone/>
            </a:pPr>
            <a:r>
              <a:rPr lang="en-US" sz="1800" dirty="0">
                <a:latin typeface="Arial" panose="020B0604020202020204" pitchFamily="34" charset="0"/>
                <a:cs typeface="Arial" panose="020B0604020202020204" pitchFamily="34" charset="0"/>
              </a:rPr>
              <a:t>In this Presentation it will show and explain how to look after the elderly during their end-of-life. This will explain the procedures of ensuring that end of life planning i.e: wills, DNR’s etc. which can be made to ensure that loved ones are looked after. There will also be a discussion on DNR and how this can impact families who are against this. It will also go into depth about palliative care and there will be a discussion about Euthanasia and assisted suicide, how this can be affected as well as go against families. It will also show Maslow’s Theory. </a:t>
            </a:r>
          </a:p>
        </p:txBody>
      </p:sp>
      <p:sp>
        <p:nvSpPr>
          <p:cNvPr id="4" name="Footer Placeholder 3">
            <a:extLst>
              <a:ext uri="{FF2B5EF4-FFF2-40B4-BE49-F238E27FC236}">
                <a16:creationId xmlns:a16="http://schemas.microsoft.com/office/drawing/2014/main" id="{A3609A75-5E9A-C165-5A1D-764F9E96B722}"/>
              </a:ext>
            </a:extLst>
          </p:cNvPr>
          <p:cNvSpPr>
            <a:spLocks noGrp="1"/>
          </p:cNvSpPr>
          <p:nvPr>
            <p:ph type="ftr" sz="quarter" idx="10"/>
          </p:nvPr>
        </p:nvSpPr>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3</a:t>
            </a:fld>
            <a:endParaRPr lang="en-GB"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479664"/>
            <a:ext cx="9884664" cy="731520"/>
          </a:xfrm>
        </p:spPr>
        <p:txBody>
          <a:bodyPr rtlCol="0">
            <a:normAutofit fontScale="90000"/>
          </a:bodyPr>
          <a:lstStyle>
            <a:defPPr>
              <a:defRPr lang="en-GB"/>
            </a:defPPr>
          </a:lstStyle>
          <a:p>
            <a:pPr rtl="0"/>
            <a:r>
              <a:rPr lang="en-GB" dirty="0"/>
              <a:t>What Is The Purpose Of The End Of Life Including Palliative Care</a:t>
            </a:r>
          </a:p>
        </p:txBody>
      </p:sp>
    </p:spTree>
    <p:extLst>
      <p:ext uri="{BB962C8B-B14F-4D97-AF65-F5344CB8AC3E}">
        <p14:creationId xmlns:p14="http://schemas.microsoft.com/office/powerpoint/2010/main" val="38186540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5</a:t>
            </a:fld>
            <a:endParaRPr lang="en-GB" dirty="0"/>
          </a:p>
        </p:txBody>
      </p:sp>
      <p:graphicFrame>
        <p:nvGraphicFramePr>
          <p:cNvPr id="3" name="Diagram 2">
            <a:extLst>
              <a:ext uri="{FF2B5EF4-FFF2-40B4-BE49-F238E27FC236}">
                <a16:creationId xmlns:a16="http://schemas.microsoft.com/office/drawing/2014/main" id="{D8156A4B-213B-5482-DCAF-A0B76997053A}"/>
              </a:ext>
            </a:extLst>
          </p:cNvPr>
          <p:cNvGraphicFramePr/>
          <p:nvPr>
            <p:extLst>
              <p:ext uri="{D42A27DB-BD31-4B8C-83A1-F6EECF244321}">
                <p14:modId xmlns:p14="http://schemas.microsoft.com/office/powerpoint/2010/main" val="1881496426"/>
              </p:ext>
            </p:extLst>
          </p:nvPr>
        </p:nvGraphicFramePr>
        <p:xfrm>
          <a:off x="114300" y="136525"/>
          <a:ext cx="11963400" cy="6219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8028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627529" y="4497594"/>
            <a:ext cx="10919011" cy="731520"/>
          </a:xfrm>
        </p:spPr>
        <p:txBody>
          <a:bodyPr rtlCol="0">
            <a:normAutofit fontScale="90000"/>
          </a:bodyPr>
          <a:lstStyle>
            <a:defPPr>
              <a:defRPr lang="en-GB"/>
            </a:defPPr>
          </a:lstStyle>
          <a:p>
            <a:pPr rtl="0"/>
            <a:r>
              <a:rPr lang="en-GB" dirty="0"/>
              <a:t>Support and Care Available in Different Care Settings</a:t>
            </a:r>
          </a:p>
        </p:txBody>
      </p:sp>
    </p:spTree>
    <p:extLst>
      <p:ext uri="{BB962C8B-B14F-4D97-AF65-F5344CB8AC3E}">
        <p14:creationId xmlns:p14="http://schemas.microsoft.com/office/powerpoint/2010/main" val="158147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7</a:t>
            </a:fld>
            <a:endParaRPr lang="en-GB" dirty="0"/>
          </a:p>
        </p:txBody>
      </p:sp>
      <p:graphicFrame>
        <p:nvGraphicFramePr>
          <p:cNvPr id="2" name="Diagram 1">
            <a:extLst>
              <a:ext uri="{FF2B5EF4-FFF2-40B4-BE49-F238E27FC236}">
                <a16:creationId xmlns:a16="http://schemas.microsoft.com/office/drawing/2014/main" id="{13C1040F-0D14-820C-51D6-FF86131E7562}"/>
              </a:ext>
            </a:extLst>
          </p:cNvPr>
          <p:cNvGraphicFramePr/>
          <p:nvPr>
            <p:extLst>
              <p:ext uri="{D42A27DB-BD31-4B8C-83A1-F6EECF244321}">
                <p14:modId xmlns:p14="http://schemas.microsoft.com/office/powerpoint/2010/main" val="2505208152"/>
              </p:ext>
            </p:extLst>
          </p:nvPr>
        </p:nvGraphicFramePr>
        <p:xfrm>
          <a:off x="602672" y="997526"/>
          <a:ext cx="11475027" cy="5358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1042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282440"/>
            <a:ext cx="9884664" cy="731520"/>
          </a:xfrm>
        </p:spPr>
        <p:txBody>
          <a:bodyPr rtlCol="0">
            <a:normAutofit/>
          </a:bodyPr>
          <a:lstStyle>
            <a:defPPr>
              <a:defRPr lang="en-GB"/>
            </a:defPPr>
          </a:lstStyle>
          <a:p>
            <a:pPr rtl="0"/>
            <a:r>
              <a:rPr lang="en-GB" dirty="0"/>
              <a:t>Different Care Settings </a:t>
            </a:r>
          </a:p>
        </p:txBody>
      </p:sp>
    </p:spTree>
    <p:extLst>
      <p:ext uri="{BB962C8B-B14F-4D97-AF65-F5344CB8AC3E}">
        <p14:creationId xmlns:p14="http://schemas.microsoft.com/office/powerpoint/2010/main" val="3341159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5A08A1-577E-123E-013B-D9558E8C93E1}"/>
              </a:ext>
            </a:extLst>
          </p:cNvPr>
          <p:cNvSpPr>
            <a:spLocks noGrp="1"/>
          </p:cNvSpPr>
          <p:nvPr>
            <p:ph idx="1"/>
          </p:nvPr>
        </p:nvSpPr>
        <p:spPr>
          <a:xfrm>
            <a:off x="0" y="0"/>
            <a:ext cx="12192000" cy="6858000"/>
          </a:xfrm>
        </p:spPr>
        <p:txBody>
          <a:bodyPr>
            <a:normAutofit lnSpcReduction="10000"/>
          </a:bodyPr>
          <a:lstStyle/>
          <a:p>
            <a:pPr marL="0" lvl="0" indent="0" algn="just">
              <a:buNone/>
            </a:pPr>
            <a:r>
              <a:rPr lang="en-GB" sz="1600" dirty="0">
                <a:solidFill>
                  <a:schemeClr val="tx1"/>
                </a:solidFill>
                <a:latin typeface="Arial" panose="020B0604020202020204" pitchFamily="34" charset="0"/>
                <a:cs typeface="Arial" panose="020B0604020202020204" pitchFamily="34" charset="0"/>
              </a:rPr>
              <a:t>Hospice</a:t>
            </a:r>
          </a:p>
          <a:p>
            <a:pPr marL="0" lvl="0" indent="0" algn="just">
              <a:buNone/>
            </a:pPr>
            <a:r>
              <a:rPr lang="en-GB" sz="1600" dirty="0">
                <a:solidFill>
                  <a:schemeClr val="tx1"/>
                </a:solidFill>
                <a:latin typeface="Arial" panose="020B0604020202020204" pitchFamily="34" charset="0"/>
                <a:cs typeface="Arial" panose="020B0604020202020204" pitchFamily="34" charset="0"/>
              </a:rPr>
              <a:t>The principle of dignity and the way it affects a dying individual's quality of life is so significant in hospice end of life care. Yet, it is unclear what's really intended by dignity, how it is perceived and applied by healthcare personnel in hospices, and how this links to patients' understandings and requirements about dignity (Viftrup, Hvidt and Prinds, 2021).</a:t>
            </a:r>
          </a:p>
          <a:p>
            <a:pPr marL="0" lvl="0" indent="0" algn="just">
              <a:buNone/>
            </a:pPr>
            <a:endParaRPr lang="en-GB" sz="1600" dirty="0">
              <a:solidFill>
                <a:schemeClr val="tx1"/>
              </a:solidFill>
              <a:latin typeface="Arial" panose="020B0604020202020204" pitchFamily="34" charset="0"/>
              <a:cs typeface="Arial" panose="020B0604020202020204" pitchFamily="34" charset="0"/>
            </a:endParaRPr>
          </a:p>
          <a:p>
            <a:pPr marL="0" lvl="0" indent="0" algn="just">
              <a:buNone/>
            </a:pPr>
            <a:r>
              <a:rPr lang="en-GB" sz="1600" dirty="0">
                <a:solidFill>
                  <a:schemeClr val="tx1"/>
                </a:solidFill>
                <a:latin typeface="Arial" panose="020B0604020202020204" pitchFamily="34" charset="0"/>
                <a:cs typeface="Arial" panose="020B0604020202020204" pitchFamily="34" charset="0"/>
              </a:rPr>
              <a:t>Hospitals</a:t>
            </a:r>
          </a:p>
          <a:p>
            <a:pPr marL="0" lvl="0" indent="0" algn="just">
              <a:buNone/>
            </a:pPr>
            <a:r>
              <a:rPr lang="en-GB" sz="1600" dirty="0">
                <a:solidFill>
                  <a:schemeClr val="tx1"/>
                </a:solidFill>
                <a:latin typeface="Arial" panose="020B0604020202020204" pitchFamily="34" charset="0"/>
                <a:cs typeface="Arial" panose="020B0604020202020204" pitchFamily="34" charset="0"/>
              </a:rPr>
              <a:t>End of life care in hospitals focuses on recognising the needs of patients suffering from life-threatening illnesses from a comprehensive standpoint. As people get older, they might develop a complicated set of disorders that health-care providers must recognise and record in their patients' files (Sjoberg Et Al., 2021).</a:t>
            </a:r>
          </a:p>
          <a:p>
            <a:pPr marL="0" lvl="0" indent="0" algn="just">
              <a:buNone/>
            </a:pPr>
            <a:endParaRPr lang="en-GB" sz="1600" dirty="0">
              <a:solidFill>
                <a:schemeClr val="tx1"/>
              </a:solidFill>
              <a:latin typeface="Arial" panose="020B0604020202020204" pitchFamily="34" charset="0"/>
              <a:cs typeface="Arial" panose="020B0604020202020204" pitchFamily="34" charset="0"/>
            </a:endParaRPr>
          </a:p>
          <a:p>
            <a:pPr marL="0" lvl="0" indent="0" algn="just">
              <a:buNone/>
            </a:pPr>
            <a:r>
              <a:rPr lang="en-GB" sz="1600" dirty="0">
                <a:solidFill>
                  <a:schemeClr val="tx1"/>
                </a:solidFill>
                <a:latin typeface="Arial" panose="020B0604020202020204" pitchFamily="34" charset="0"/>
                <a:cs typeface="Arial" panose="020B0604020202020204" pitchFamily="34" charset="0"/>
              </a:rPr>
              <a:t>Care Homes</a:t>
            </a:r>
          </a:p>
          <a:p>
            <a:pPr marL="0" lvl="0" indent="0" algn="just">
              <a:buNone/>
            </a:pPr>
            <a:r>
              <a:rPr lang="en-GB" sz="1600" dirty="0">
                <a:solidFill>
                  <a:schemeClr val="tx1"/>
                </a:solidFill>
                <a:latin typeface="Arial" panose="020B0604020202020204" pitchFamily="34" charset="0"/>
                <a:cs typeface="Arial" panose="020B0604020202020204" pitchFamily="34" charset="0"/>
              </a:rPr>
              <a:t>When health care practitioners address the impending end of life and choices for life-sustaining therapies with nursing home patients or their families, less aggressive end-of-life care has been reported. A thorough systematic review was conducted to assess the relationship between health care professionals-residents and health care professionals-family end-of-life talks and end-of-life care outcomes (Gonella, Et Al., 2019).</a:t>
            </a:r>
          </a:p>
          <a:p>
            <a:pPr marL="0" lvl="0" indent="0" algn="just">
              <a:buNone/>
            </a:pPr>
            <a:endParaRPr lang="en-GB" sz="1600" dirty="0">
              <a:solidFill>
                <a:schemeClr val="tx1"/>
              </a:solidFill>
              <a:latin typeface="Arial" panose="020B0604020202020204" pitchFamily="34" charset="0"/>
              <a:cs typeface="Arial" panose="020B0604020202020204" pitchFamily="34" charset="0"/>
            </a:endParaRPr>
          </a:p>
          <a:p>
            <a:pPr marL="0" lvl="0" indent="0" algn="just">
              <a:buNone/>
            </a:pPr>
            <a:r>
              <a:rPr lang="en-GB" sz="1600" dirty="0">
                <a:solidFill>
                  <a:schemeClr val="tx1"/>
                </a:solidFill>
                <a:latin typeface="Arial" panose="020B0604020202020204" pitchFamily="34" charset="0"/>
                <a:cs typeface="Arial" panose="020B0604020202020204" pitchFamily="34" charset="0"/>
              </a:rPr>
              <a:t>Primary Home Care</a:t>
            </a:r>
          </a:p>
          <a:p>
            <a:pPr marL="0" lvl="0" indent="0" algn="just">
              <a:buNone/>
            </a:pPr>
            <a:r>
              <a:rPr lang="en-GB" sz="1600" dirty="0">
                <a:solidFill>
                  <a:schemeClr val="tx1"/>
                </a:solidFill>
                <a:latin typeface="Arial" panose="020B0604020202020204" pitchFamily="34" charset="0"/>
                <a:cs typeface="Arial" panose="020B0604020202020204" pitchFamily="34" charset="0"/>
              </a:rPr>
              <a:t>To see if giving homebased end of life care decreases the risk of dying in hospital, and what impact it will have on individuals' health, life expectancy, health care expenses, and carers when compared to acute hospital or hospice care (Sheppard, Et Al., 2021).</a:t>
            </a:r>
          </a:p>
          <a:p>
            <a:pPr marL="0" lvl="0" indent="0" algn="just">
              <a:buNone/>
            </a:pPr>
            <a:endParaRPr lang="en-GB" sz="1600" dirty="0">
              <a:solidFill>
                <a:schemeClr val="tx1"/>
              </a:solidFill>
              <a:latin typeface="Arial" panose="020B0604020202020204" pitchFamily="34" charset="0"/>
              <a:cs typeface="Arial" panose="020B0604020202020204" pitchFamily="34" charset="0"/>
            </a:endParaRPr>
          </a:p>
          <a:p>
            <a:pPr marL="0" lvl="0" indent="0" algn="just">
              <a:buNone/>
            </a:pPr>
            <a:r>
              <a:rPr lang="en-GB" sz="1600" dirty="0">
                <a:solidFill>
                  <a:schemeClr val="tx1"/>
                </a:solidFill>
                <a:latin typeface="Arial" panose="020B0604020202020204" pitchFamily="34" charset="0"/>
                <a:cs typeface="Arial" panose="020B0604020202020204" pitchFamily="34" charset="0"/>
              </a:rPr>
              <a:t>Palliative Care</a:t>
            </a:r>
          </a:p>
          <a:p>
            <a:pPr marL="0" lvl="0" indent="0" algn="just">
              <a:buNone/>
            </a:pPr>
            <a:r>
              <a:rPr lang="en-GB" sz="1600" dirty="0">
                <a:solidFill>
                  <a:schemeClr val="tx1"/>
                </a:solidFill>
                <a:latin typeface="Arial" panose="020B0604020202020204" pitchFamily="34" charset="0"/>
                <a:cs typeface="Arial" panose="020B0604020202020204" pitchFamily="34" charset="0"/>
              </a:rPr>
              <a:t>To analyse long-term care employees' views, values, and attitudes concerning dying, suffering, palliative, and transdisciplinary care, and to discover any disparities between job categories and workplaces. Interdisciplinary approach and end-of-life palliative for protracted residents are highlighted (Leclerc, Et Al., 2014).</a:t>
            </a:r>
          </a:p>
          <a:p>
            <a:pPr marL="0" indent="0" algn="just">
              <a:buNone/>
            </a:pPr>
            <a:endParaRPr lang="en-GB" sz="1600" dirty="0"/>
          </a:p>
        </p:txBody>
      </p:sp>
      <p:sp>
        <p:nvSpPr>
          <p:cNvPr id="4" name="Footer Placeholder 3">
            <a:extLst>
              <a:ext uri="{FF2B5EF4-FFF2-40B4-BE49-F238E27FC236}">
                <a16:creationId xmlns:a16="http://schemas.microsoft.com/office/drawing/2014/main" id="{B8D1AFF2-017C-30B8-1FA5-81ED8D20EDEA}"/>
              </a:ext>
            </a:extLst>
          </p:cNvPr>
          <p:cNvSpPr>
            <a:spLocks noGrp="1"/>
          </p:cNvSpPr>
          <p:nvPr>
            <p:ph type="ftr" sz="quarter" idx="10"/>
          </p:nvPr>
        </p:nvSpPr>
        <p:spPr/>
        <p:txBody>
          <a:bodyPr/>
          <a:lstStyle/>
          <a:p>
            <a:pPr rtl="0"/>
            <a:r>
              <a:rPr lang="en-GB" dirty="0"/>
              <a:t>End of Life</a:t>
            </a:r>
          </a:p>
        </p:txBody>
      </p:sp>
      <p:sp>
        <p:nvSpPr>
          <p:cNvPr id="5" name="Slide Number Placeholder 4">
            <a:extLst>
              <a:ext uri="{FF2B5EF4-FFF2-40B4-BE49-F238E27FC236}">
                <a16:creationId xmlns:a16="http://schemas.microsoft.com/office/drawing/2014/main" id="{6DCFB3B0-C0A3-27E7-2BD5-D372944F57C9}"/>
              </a:ext>
            </a:extLst>
          </p:cNvPr>
          <p:cNvSpPr>
            <a:spLocks noGrp="1"/>
          </p:cNvSpPr>
          <p:nvPr>
            <p:ph type="sldNum" sz="quarter" idx="11"/>
          </p:nvPr>
        </p:nvSpPr>
        <p:spPr/>
        <p:txBody>
          <a:bodyPr/>
          <a:lstStyle/>
          <a:p>
            <a:pPr rtl="0"/>
            <a:fld id="{294A09A9-5501-47C1-A89A-A340965A2BE2}" type="slidenum">
              <a:rPr lang="en-GB" smtClean="0"/>
              <a:pPr rtl="0"/>
              <a:t>9</a:t>
            </a:fld>
            <a:endParaRPr lang="en-GB" dirty="0"/>
          </a:p>
        </p:txBody>
      </p:sp>
    </p:spTree>
    <p:extLst>
      <p:ext uri="{BB962C8B-B14F-4D97-AF65-F5344CB8AC3E}">
        <p14:creationId xmlns:p14="http://schemas.microsoft.com/office/powerpoint/2010/main" val="1754793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820323"/>
            <a:ext cx="9884664" cy="731520"/>
          </a:xfrm>
        </p:spPr>
        <p:txBody>
          <a:bodyPr rtlCol="0">
            <a:normAutofit fontScale="90000"/>
          </a:bodyPr>
          <a:lstStyle>
            <a:defPPr>
              <a:defRPr lang="en-GB"/>
            </a:defPPr>
          </a:lstStyle>
          <a:p>
            <a:pPr rtl="0"/>
            <a:r>
              <a:rPr lang="en-GB" dirty="0"/>
              <a:t>Critically Evaluate &amp; Compare Local, National &amp; Global Provision With Current Initiatives &amp; Policies </a:t>
            </a:r>
          </a:p>
        </p:txBody>
      </p:sp>
    </p:spTree>
    <p:extLst>
      <p:ext uri="{BB962C8B-B14F-4D97-AF65-F5344CB8AC3E}">
        <p14:creationId xmlns:p14="http://schemas.microsoft.com/office/powerpoint/2010/main" val="3446797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11</a:t>
            </a:fld>
            <a:endParaRPr lang="en-GB" dirty="0"/>
          </a:p>
        </p:txBody>
      </p:sp>
      <p:graphicFrame>
        <p:nvGraphicFramePr>
          <p:cNvPr id="10" name="Diagram 9">
            <a:extLst>
              <a:ext uri="{FF2B5EF4-FFF2-40B4-BE49-F238E27FC236}">
                <a16:creationId xmlns:a16="http://schemas.microsoft.com/office/drawing/2014/main" id="{A5363A55-AC69-7CB7-55C5-89F80B18E446}"/>
              </a:ext>
            </a:extLst>
          </p:cNvPr>
          <p:cNvGraphicFramePr/>
          <p:nvPr>
            <p:extLst>
              <p:ext uri="{D42A27DB-BD31-4B8C-83A1-F6EECF244321}">
                <p14:modId xmlns:p14="http://schemas.microsoft.com/office/powerpoint/2010/main" val="1398759740"/>
              </p:ext>
            </p:extLst>
          </p:nvPr>
        </p:nvGraphicFramePr>
        <p:xfrm>
          <a:off x="0" y="0"/>
          <a:ext cx="12192000" cy="635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2013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461735"/>
            <a:ext cx="9884664" cy="731520"/>
          </a:xfrm>
        </p:spPr>
        <p:txBody>
          <a:bodyPr rtlCol="0">
            <a:normAutofit fontScale="90000"/>
          </a:bodyPr>
          <a:lstStyle>
            <a:defPPr>
              <a:defRPr lang="en-GB"/>
            </a:defPPr>
          </a:lstStyle>
          <a:p>
            <a:pPr rtl="0"/>
            <a:r>
              <a:rPr lang="en-GB" dirty="0"/>
              <a:t>The Gap Between The Need &amp; Availability of End of Life Care</a:t>
            </a:r>
          </a:p>
        </p:txBody>
      </p:sp>
    </p:spTree>
    <p:extLst>
      <p:ext uri="{BB962C8B-B14F-4D97-AF65-F5344CB8AC3E}">
        <p14:creationId xmlns:p14="http://schemas.microsoft.com/office/powerpoint/2010/main" val="3530561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13</a:t>
            </a:fld>
            <a:endParaRPr lang="en-GB" dirty="0"/>
          </a:p>
        </p:txBody>
      </p:sp>
      <p:graphicFrame>
        <p:nvGraphicFramePr>
          <p:cNvPr id="2" name="Diagram 1">
            <a:extLst>
              <a:ext uri="{FF2B5EF4-FFF2-40B4-BE49-F238E27FC236}">
                <a16:creationId xmlns:a16="http://schemas.microsoft.com/office/drawing/2014/main" id="{2B111D90-301F-C6B4-D185-4DE7B01CDD8D}"/>
              </a:ext>
            </a:extLst>
          </p:cNvPr>
          <p:cNvGraphicFramePr/>
          <p:nvPr>
            <p:extLst>
              <p:ext uri="{D42A27DB-BD31-4B8C-83A1-F6EECF244321}">
                <p14:modId xmlns:p14="http://schemas.microsoft.com/office/powerpoint/2010/main" val="3055011133"/>
              </p:ext>
            </p:extLst>
          </p:nvPr>
        </p:nvGraphicFramePr>
        <p:xfrm>
          <a:off x="114300" y="268941"/>
          <a:ext cx="11963400" cy="60874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512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228652"/>
            <a:ext cx="9884664" cy="731520"/>
          </a:xfrm>
        </p:spPr>
        <p:txBody>
          <a:bodyPr rtlCol="0">
            <a:normAutofit/>
          </a:bodyPr>
          <a:lstStyle>
            <a:defPPr>
              <a:defRPr lang="en-GB"/>
            </a:defPPr>
          </a:lstStyle>
          <a:p>
            <a:pPr rtl="0"/>
            <a:r>
              <a:rPr lang="en-GB" dirty="0"/>
              <a:t>End of Life Plan (Wills &amp; DNR’S)</a:t>
            </a:r>
          </a:p>
        </p:txBody>
      </p:sp>
    </p:spTree>
    <p:extLst>
      <p:ext uri="{BB962C8B-B14F-4D97-AF65-F5344CB8AC3E}">
        <p14:creationId xmlns:p14="http://schemas.microsoft.com/office/powerpoint/2010/main" val="42880969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15</a:t>
            </a:fld>
            <a:endParaRPr lang="en-GB" dirty="0"/>
          </a:p>
        </p:txBody>
      </p:sp>
      <p:graphicFrame>
        <p:nvGraphicFramePr>
          <p:cNvPr id="2" name="Diagram 1">
            <a:extLst>
              <a:ext uri="{FF2B5EF4-FFF2-40B4-BE49-F238E27FC236}">
                <a16:creationId xmlns:a16="http://schemas.microsoft.com/office/drawing/2014/main" id="{67EC507A-5AFD-D665-A89F-FCA711BCB040}"/>
              </a:ext>
            </a:extLst>
          </p:cNvPr>
          <p:cNvGraphicFramePr/>
          <p:nvPr>
            <p:extLst>
              <p:ext uri="{D42A27DB-BD31-4B8C-83A1-F6EECF244321}">
                <p14:modId xmlns:p14="http://schemas.microsoft.com/office/powerpoint/2010/main" val="1079844842"/>
              </p:ext>
            </p:extLst>
          </p:nvPr>
        </p:nvGraphicFramePr>
        <p:xfrm>
          <a:off x="228600" y="202626"/>
          <a:ext cx="11655972" cy="6219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060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156935"/>
            <a:ext cx="9884664" cy="731520"/>
          </a:xfrm>
        </p:spPr>
        <p:txBody>
          <a:bodyPr rtlCol="0">
            <a:normAutofit/>
          </a:bodyPr>
          <a:lstStyle>
            <a:defPPr>
              <a:defRPr lang="en-GB"/>
            </a:defPPr>
          </a:lstStyle>
          <a:p>
            <a:pPr rtl="0"/>
            <a:r>
              <a:rPr lang="en-GB" dirty="0"/>
              <a:t>What is Euthanasia? (Assisted Suicide)</a:t>
            </a:r>
          </a:p>
        </p:txBody>
      </p:sp>
    </p:spTree>
    <p:extLst>
      <p:ext uri="{BB962C8B-B14F-4D97-AF65-F5344CB8AC3E}">
        <p14:creationId xmlns:p14="http://schemas.microsoft.com/office/powerpoint/2010/main" val="2440991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9A72B8DE-CAA9-D796-EB8E-342344171744}"/>
              </a:ext>
            </a:extLst>
          </p:cNvPr>
          <p:cNvSpPr>
            <a:spLocks noGrp="1"/>
          </p:cNvSpPr>
          <p:nvPr>
            <p:ph type="ftr" sz="quarter" idx="10"/>
          </p:nvPr>
        </p:nvSpPr>
        <p:spPr>
          <a:xfrm>
            <a:off x="10579608" y="6406777"/>
            <a:ext cx="4114800" cy="365125"/>
          </a:xfrm>
        </p:spPr>
        <p:txBody>
          <a:bodyPr/>
          <a:lstStyle/>
          <a:p>
            <a:pPr rtl="0"/>
            <a:r>
              <a:rPr lang="en-GB" dirty="0"/>
              <a:t>End of Life</a:t>
            </a:r>
          </a:p>
        </p:txBody>
      </p:sp>
      <p:sp>
        <p:nvSpPr>
          <p:cNvPr id="5" name="Slide Number Placeholder 4">
            <a:extLst>
              <a:ext uri="{FF2B5EF4-FFF2-40B4-BE49-F238E27FC236}">
                <a16:creationId xmlns:a16="http://schemas.microsoft.com/office/drawing/2014/main" id="{D288F6D9-C260-36FA-55E1-020D8D3F75C7}"/>
              </a:ext>
            </a:extLst>
          </p:cNvPr>
          <p:cNvSpPr>
            <a:spLocks noGrp="1"/>
          </p:cNvSpPr>
          <p:nvPr>
            <p:ph type="sldNum" sz="quarter" idx="11"/>
          </p:nvPr>
        </p:nvSpPr>
        <p:spPr/>
        <p:txBody>
          <a:bodyPr/>
          <a:lstStyle/>
          <a:p>
            <a:pPr rtl="0"/>
            <a:fld id="{294A09A9-5501-47C1-A89A-A340965A2BE2}" type="slidenum">
              <a:rPr lang="en-GB" smtClean="0"/>
              <a:pPr rtl="0"/>
              <a:t>17</a:t>
            </a:fld>
            <a:endParaRPr lang="en-GB" dirty="0"/>
          </a:p>
        </p:txBody>
      </p:sp>
      <p:sp>
        <p:nvSpPr>
          <p:cNvPr id="6" name="TextBox 5">
            <a:extLst>
              <a:ext uri="{FF2B5EF4-FFF2-40B4-BE49-F238E27FC236}">
                <a16:creationId xmlns:a16="http://schemas.microsoft.com/office/drawing/2014/main" id="{11C48081-3B7E-B4C5-8130-2D4125973456}"/>
              </a:ext>
            </a:extLst>
          </p:cNvPr>
          <p:cNvSpPr txBox="1"/>
          <p:nvPr/>
        </p:nvSpPr>
        <p:spPr>
          <a:xfrm>
            <a:off x="240792" y="136525"/>
            <a:ext cx="5278582" cy="532453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Euthanasia</a:t>
            </a:r>
          </a:p>
          <a:p>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Euthanasia is the purposeful termination of a person's life in order to alleviate suffering. if a doctor purposefully gave a terminally sick patient a medicine they might not need, like an excess of sedation or muscle relaxants, with the express intent of taking their life. It is deemed as illegal in the UK and can be reprimanded life imprisonment (NHS, 2020).</a:t>
            </a:r>
          </a:p>
          <a:p>
            <a:pPr marL="285750" indent="-285750">
              <a:buFont typeface="Wingdings" pitchFamily="2" charset="2"/>
              <a:buChar char="Ø"/>
            </a:pPr>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Euthanasia is classified into three types: active, passive, and indirect. Passive euthanasia is defined as the delaying or removal of life-sustaining therapy, etc., allowing the individual to die (Kono, Arai and Takimoto, 2023).</a:t>
            </a:r>
          </a:p>
        </p:txBody>
      </p:sp>
      <p:sp>
        <p:nvSpPr>
          <p:cNvPr id="8" name="TextBox 7">
            <a:extLst>
              <a:ext uri="{FF2B5EF4-FFF2-40B4-BE49-F238E27FC236}">
                <a16:creationId xmlns:a16="http://schemas.microsoft.com/office/drawing/2014/main" id="{0E8B9BDE-2721-7AEE-9325-025870EC3B7B}"/>
              </a:ext>
            </a:extLst>
          </p:cNvPr>
          <p:cNvSpPr txBox="1"/>
          <p:nvPr/>
        </p:nvSpPr>
        <p:spPr>
          <a:xfrm>
            <a:off x="240792" y="5430916"/>
            <a:ext cx="5130613" cy="1107996"/>
          </a:xfrm>
          <a:prstGeom prst="rect">
            <a:avLst/>
          </a:prstGeom>
          <a:noFill/>
        </p:spPr>
        <p:txBody>
          <a:bodyPr wrap="square" rtlCol="0">
            <a:spAutoFit/>
          </a:bodyPr>
          <a:lstStyle/>
          <a:p>
            <a:pPr lvl="0"/>
            <a:r>
              <a:rPr lang="en-GB" sz="2200" dirty="0">
                <a:latin typeface="Arial" panose="020B0604020202020204" pitchFamily="34" charset="0"/>
                <a:cs typeface="Arial" panose="020B0604020202020204" pitchFamily="34" charset="0"/>
              </a:rPr>
              <a:t>E</a:t>
            </a:r>
            <a:r>
              <a:rPr lang="en-GB" sz="2200" dirty="0">
                <a:solidFill>
                  <a:schemeClr val="tx1"/>
                </a:solidFill>
                <a:latin typeface="Arial" panose="020B0604020202020204" pitchFamily="34" charset="0"/>
                <a:cs typeface="Arial" panose="020B0604020202020204" pitchFamily="34" charset="0"/>
              </a:rPr>
              <a:t>uthanasia and Assisted </a:t>
            </a:r>
            <a:r>
              <a:rPr lang="en-GB" sz="2200" dirty="0">
                <a:latin typeface="Arial" panose="020B0604020202020204" pitchFamily="34" charset="0"/>
                <a:cs typeface="Arial" panose="020B0604020202020204" pitchFamily="34" charset="0"/>
              </a:rPr>
              <a:t>S</a:t>
            </a:r>
            <a:r>
              <a:rPr lang="en-GB" sz="2200" dirty="0">
                <a:solidFill>
                  <a:schemeClr val="tx1"/>
                </a:solidFill>
                <a:latin typeface="Arial" panose="020B0604020202020204" pitchFamily="34" charset="0"/>
                <a:cs typeface="Arial" panose="020B0604020202020204" pitchFamily="34" charset="0"/>
              </a:rPr>
              <a:t>uicide were provided as choices in some nations (</a:t>
            </a:r>
            <a:r>
              <a:rPr lang="en-GB" sz="2200" b="0" i="0" u="none" strike="noStrike" dirty="0">
                <a:solidFill>
                  <a:schemeClr val="tx1"/>
                </a:solidFill>
                <a:effectLst/>
                <a:latin typeface="Arial" panose="020B0604020202020204" pitchFamily="34" charset="0"/>
                <a:cs typeface="Arial" panose="020B0604020202020204" pitchFamily="34" charset="0"/>
              </a:rPr>
              <a:t>Cabrera, 2021)</a:t>
            </a:r>
            <a:r>
              <a:rPr lang="en-GB" sz="2200" dirty="0">
                <a:solidFill>
                  <a:schemeClr val="tx1"/>
                </a:solidFill>
                <a:latin typeface="Arial" panose="020B0604020202020204" pitchFamily="34" charset="0"/>
                <a:cs typeface="Arial" panose="020B0604020202020204" pitchFamily="34" charset="0"/>
              </a:rPr>
              <a:t>.</a:t>
            </a:r>
            <a:endParaRPr lang="en-GB" sz="2200" dirty="0">
              <a:latin typeface="Arial" panose="020B0604020202020204" pitchFamily="34" charset="0"/>
              <a:cs typeface="Arial" panose="020B0604020202020204" pitchFamily="34" charset="0"/>
            </a:endParaRPr>
          </a:p>
        </p:txBody>
      </p:sp>
      <p:pic>
        <p:nvPicPr>
          <p:cNvPr id="5122" name="Picture 2" descr="Ethics Questions Asked at Medical Interviews - Euthanasia | theMSAG">
            <a:extLst>
              <a:ext uri="{FF2B5EF4-FFF2-40B4-BE49-F238E27FC236}">
                <a16:creationId xmlns:a16="http://schemas.microsoft.com/office/drawing/2014/main" id="{812B44ED-F0F2-4E5D-4CBB-667D6040BD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5564" y="925128"/>
            <a:ext cx="6095644" cy="406000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BA0E07C-62AC-2528-F6A7-488A59CA4336}"/>
              </a:ext>
            </a:extLst>
          </p:cNvPr>
          <p:cNvSpPr txBox="1"/>
          <p:nvPr/>
        </p:nvSpPr>
        <p:spPr>
          <a:xfrm>
            <a:off x="10741445" y="4985131"/>
            <a:ext cx="1013419" cy="261610"/>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Morris, 2019)</a:t>
            </a:r>
          </a:p>
        </p:txBody>
      </p:sp>
    </p:spTree>
    <p:extLst>
      <p:ext uri="{BB962C8B-B14F-4D97-AF65-F5344CB8AC3E}">
        <p14:creationId xmlns:p14="http://schemas.microsoft.com/office/powerpoint/2010/main" val="1082281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3F141A-6328-5C6E-97AC-C8AB9003A697}"/>
              </a:ext>
            </a:extLst>
          </p:cNvPr>
          <p:cNvSpPr>
            <a:spLocks noGrp="1"/>
          </p:cNvSpPr>
          <p:nvPr>
            <p:ph idx="1"/>
          </p:nvPr>
        </p:nvSpPr>
        <p:spPr>
          <a:xfrm>
            <a:off x="228600" y="394854"/>
            <a:ext cx="5070764" cy="5961495"/>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Assisted suicide</a:t>
            </a:r>
          </a:p>
          <a:p>
            <a:pPr marL="0" indent="0">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Assisted suicide is indeed the purposeful act of aiding another person to commit suicide. If a family of a terminally sick person received heavy sedatives with the knowledge that the individual planned to utilize them to commit suicide, the family may be seen to be facilitating suicide which is illegal and can be reprimanded to a life sentence (NHS, 2020).</a:t>
            </a:r>
          </a:p>
          <a:p>
            <a:pPr marL="0" indent="0" algn="just">
              <a:buNone/>
            </a:pPr>
            <a:r>
              <a:rPr lang="en-GB" sz="2800" dirty="0">
                <a:latin typeface="Arial" panose="020B0604020202020204" pitchFamily="34" charset="0"/>
                <a:cs typeface="Arial" panose="020B0604020202020204" pitchFamily="34" charset="0"/>
              </a:rPr>
              <a:t>An respect for dignity may offer insights into how to better comprehend and respond to the needs of persons who express a desire for a suicide attempt (Chochinov., 2023).</a:t>
            </a:r>
          </a:p>
          <a:p>
            <a:endParaRPr lang="en-GB" dirty="0"/>
          </a:p>
        </p:txBody>
      </p:sp>
      <p:sp>
        <p:nvSpPr>
          <p:cNvPr id="4" name="Footer Placeholder 3">
            <a:extLst>
              <a:ext uri="{FF2B5EF4-FFF2-40B4-BE49-F238E27FC236}">
                <a16:creationId xmlns:a16="http://schemas.microsoft.com/office/drawing/2014/main" id="{80CA962F-A240-A3B8-06B2-07ADEBF475D3}"/>
              </a:ext>
            </a:extLst>
          </p:cNvPr>
          <p:cNvSpPr>
            <a:spLocks noGrp="1"/>
          </p:cNvSpPr>
          <p:nvPr>
            <p:ph type="ftr" sz="quarter" idx="10"/>
          </p:nvPr>
        </p:nvSpPr>
        <p:spPr/>
        <p:txBody>
          <a:bodyPr/>
          <a:lstStyle/>
          <a:p>
            <a:pPr rtl="0"/>
            <a:r>
              <a:rPr lang="en-GB" dirty="0"/>
              <a:t>End of Life</a:t>
            </a:r>
          </a:p>
        </p:txBody>
      </p:sp>
      <p:sp>
        <p:nvSpPr>
          <p:cNvPr id="5" name="Slide Number Placeholder 4">
            <a:extLst>
              <a:ext uri="{FF2B5EF4-FFF2-40B4-BE49-F238E27FC236}">
                <a16:creationId xmlns:a16="http://schemas.microsoft.com/office/drawing/2014/main" id="{3A3615E6-6E4E-5726-1B67-9D65B85F55FE}"/>
              </a:ext>
            </a:extLst>
          </p:cNvPr>
          <p:cNvSpPr>
            <a:spLocks noGrp="1"/>
          </p:cNvSpPr>
          <p:nvPr>
            <p:ph type="sldNum" sz="quarter" idx="11"/>
          </p:nvPr>
        </p:nvSpPr>
        <p:spPr/>
        <p:txBody>
          <a:bodyPr/>
          <a:lstStyle/>
          <a:p>
            <a:pPr rtl="0"/>
            <a:fld id="{294A09A9-5501-47C1-A89A-A340965A2BE2}" type="slidenum">
              <a:rPr lang="en-GB" smtClean="0"/>
              <a:pPr rtl="0"/>
              <a:t>18</a:t>
            </a:fld>
            <a:endParaRPr lang="en-GB" dirty="0"/>
          </a:p>
        </p:txBody>
      </p:sp>
      <p:pic>
        <p:nvPicPr>
          <p:cNvPr id="6146" name="Picture 2">
            <a:extLst>
              <a:ext uri="{FF2B5EF4-FFF2-40B4-BE49-F238E27FC236}">
                <a16:creationId xmlns:a16="http://schemas.microsoft.com/office/drawing/2014/main" id="{F2A7817B-27D5-8F05-94A8-271BC1670A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86961" y="1476260"/>
            <a:ext cx="6264247" cy="352363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C78BF7F-18C3-5693-22D0-CB1E2F39375C}"/>
              </a:ext>
            </a:extLst>
          </p:cNvPr>
          <p:cNvSpPr txBox="1"/>
          <p:nvPr/>
        </p:nvSpPr>
        <p:spPr>
          <a:xfrm>
            <a:off x="10906699" y="4999899"/>
            <a:ext cx="896399" cy="261610"/>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(TCI, 2022)</a:t>
            </a:r>
          </a:p>
        </p:txBody>
      </p:sp>
    </p:spTree>
    <p:extLst>
      <p:ext uri="{BB962C8B-B14F-4D97-AF65-F5344CB8AC3E}">
        <p14:creationId xmlns:p14="http://schemas.microsoft.com/office/powerpoint/2010/main" val="18518568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156935"/>
            <a:ext cx="9884664" cy="731520"/>
          </a:xfrm>
        </p:spPr>
        <p:txBody>
          <a:bodyPr rtlCol="0">
            <a:normAutofit/>
          </a:bodyPr>
          <a:lstStyle>
            <a:defPPr>
              <a:defRPr lang="en-GB"/>
            </a:defPPr>
          </a:lstStyle>
          <a:p>
            <a:pPr rtl="0"/>
            <a:r>
              <a:rPr lang="en-GB" dirty="0"/>
              <a:t>Euthanasia For</a:t>
            </a:r>
          </a:p>
        </p:txBody>
      </p:sp>
    </p:spTree>
    <p:extLst>
      <p:ext uri="{BB962C8B-B14F-4D97-AF65-F5344CB8AC3E}">
        <p14:creationId xmlns:p14="http://schemas.microsoft.com/office/powerpoint/2010/main" val="1795930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05A227E-EEA2-B7FE-7696-122F4E49C8B0}"/>
              </a:ext>
            </a:extLst>
          </p:cNvPr>
          <p:cNvSpPr>
            <a:spLocks noGrp="1"/>
          </p:cNvSpPr>
          <p:nvPr>
            <p:ph type="ftr" sz="quarter" idx="10"/>
          </p:nvPr>
        </p:nvSpPr>
        <p:spPr/>
        <p:txBody>
          <a:bodyPr/>
          <a:lstStyle/>
          <a:p>
            <a:pPr rtl="0"/>
            <a:r>
              <a:rPr lang="en-GB" dirty="0"/>
              <a:t>End of Life</a:t>
            </a:r>
          </a:p>
        </p:txBody>
      </p:sp>
      <p:sp>
        <p:nvSpPr>
          <p:cNvPr id="5" name="Slide Number Placeholder 4">
            <a:extLst>
              <a:ext uri="{FF2B5EF4-FFF2-40B4-BE49-F238E27FC236}">
                <a16:creationId xmlns:a16="http://schemas.microsoft.com/office/drawing/2014/main" id="{503A9CC8-3E39-D0AB-E459-A804EFE7C6BF}"/>
              </a:ext>
            </a:extLst>
          </p:cNvPr>
          <p:cNvSpPr>
            <a:spLocks noGrp="1"/>
          </p:cNvSpPr>
          <p:nvPr>
            <p:ph type="sldNum" sz="quarter" idx="11"/>
          </p:nvPr>
        </p:nvSpPr>
        <p:spPr/>
        <p:txBody>
          <a:bodyPr/>
          <a:lstStyle/>
          <a:p>
            <a:pPr rtl="0"/>
            <a:fld id="{294A09A9-5501-47C1-A89A-A340965A2BE2}" type="slidenum">
              <a:rPr lang="en-GB" smtClean="0"/>
              <a:pPr rtl="0"/>
              <a:t>20</a:t>
            </a:fld>
            <a:endParaRPr lang="en-GB" dirty="0"/>
          </a:p>
        </p:txBody>
      </p:sp>
      <p:graphicFrame>
        <p:nvGraphicFramePr>
          <p:cNvPr id="9" name="Diagram 8">
            <a:extLst>
              <a:ext uri="{FF2B5EF4-FFF2-40B4-BE49-F238E27FC236}">
                <a16:creationId xmlns:a16="http://schemas.microsoft.com/office/drawing/2014/main" id="{10BFBF13-37F5-A175-8D72-BDEE24C776DD}"/>
              </a:ext>
            </a:extLst>
          </p:cNvPr>
          <p:cNvGraphicFramePr/>
          <p:nvPr>
            <p:extLst>
              <p:ext uri="{D42A27DB-BD31-4B8C-83A1-F6EECF244321}">
                <p14:modId xmlns:p14="http://schemas.microsoft.com/office/powerpoint/2010/main" val="3439878392"/>
              </p:ext>
            </p:extLst>
          </p:nvPr>
        </p:nvGraphicFramePr>
        <p:xfrm>
          <a:off x="1059873" y="379990"/>
          <a:ext cx="10494817" cy="60980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221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D930-2D91-5DBC-BF32-E16FBA7E4844}"/>
              </a:ext>
            </a:extLst>
          </p:cNvPr>
          <p:cNvSpPr>
            <a:spLocks noGrp="1"/>
          </p:cNvSpPr>
          <p:nvPr>
            <p:ph type="title"/>
          </p:nvPr>
        </p:nvSpPr>
        <p:spPr/>
        <p:txBody>
          <a:bodyPr/>
          <a:lstStyle/>
          <a:p>
            <a:r>
              <a:rPr lang="en-GB" dirty="0"/>
              <a:t>Euthanasia Against</a:t>
            </a:r>
          </a:p>
        </p:txBody>
      </p:sp>
    </p:spTree>
    <p:extLst>
      <p:ext uri="{BB962C8B-B14F-4D97-AF65-F5344CB8AC3E}">
        <p14:creationId xmlns:p14="http://schemas.microsoft.com/office/powerpoint/2010/main" val="33022878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4E1884E6-2462-ACE1-7FB2-DCDB93229340}"/>
              </a:ext>
            </a:extLst>
          </p:cNvPr>
          <p:cNvSpPr>
            <a:spLocks noGrp="1"/>
          </p:cNvSpPr>
          <p:nvPr>
            <p:ph type="ftr" sz="quarter" idx="10"/>
          </p:nvPr>
        </p:nvSpPr>
        <p:spPr/>
        <p:txBody>
          <a:bodyPr/>
          <a:lstStyle/>
          <a:p>
            <a:pPr rtl="0"/>
            <a:r>
              <a:rPr lang="en-GB" dirty="0"/>
              <a:t>End of Life</a:t>
            </a:r>
          </a:p>
        </p:txBody>
      </p:sp>
      <p:sp>
        <p:nvSpPr>
          <p:cNvPr id="5" name="Slide Number Placeholder 4">
            <a:extLst>
              <a:ext uri="{FF2B5EF4-FFF2-40B4-BE49-F238E27FC236}">
                <a16:creationId xmlns:a16="http://schemas.microsoft.com/office/drawing/2014/main" id="{54BE7ABB-CBD4-3F28-ADDE-354D182FBAC7}"/>
              </a:ext>
            </a:extLst>
          </p:cNvPr>
          <p:cNvSpPr>
            <a:spLocks noGrp="1"/>
          </p:cNvSpPr>
          <p:nvPr>
            <p:ph type="sldNum" sz="quarter" idx="11"/>
          </p:nvPr>
        </p:nvSpPr>
        <p:spPr/>
        <p:txBody>
          <a:bodyPr/>
          <a:lstStyle/>
          <a:p>
            <a:pPr rtl="0"/>
            <a:fld id="{294A09A9-5501-47C1-A89A-A340965A2BE2}" type="slidenum">
              <a:rPr lang="en-GB" smtClean="0"/>
              <a:pPr rtl="0"/>
              <a:t>22</a:t>
            </a:fld>
            <a:endParaRPr lang="en-GB" dirty="0"/>
          </a:p>
        </p:txBody>
      </p:sp>
      <p:sp>
        <p:nvSpPr>
          <p:cNvPr id="6" name="TextBox 5">
            <a:extLst>
              <a:ext uri="{FF2B5EF4-FFF2-40B4-BE49-F238E27FC236}">
                <a16:creationId xmlns:a16="http://schemas.microsoft.com/office/drawing/2014/main" id="{34C4D8EF-1D8A-02C2-6B70-6E0FA7BDB8A0}"/>
              </a:ext>
            </a:extLst>
          </p:cNvPr>
          <p:cNvSpPr txBox="1"/>
          <p:nvPr/>
        </p:nvSpPr>
        <p:spPr>
          <a:xfrm>
            <a:off x="415636" y="7206585"/>
            <a:ext cx="10640291" cy="1477328"/>
          </a:xfrm>
          <a:prstGeom prst="rect">
            <a:avLst/>
          </a:prstGeom>
          <a:noFill/>
        </p:spPr>
        <p:txBody>
          <a:bodyPr wrap="square" rtlCol="0">
            <a:spAutoFit/>
          </a:bodyPr>
          <a:lstStyle/>
          <a:p>
            <a:r>
              <a:rPr lang="en-GB" dirty="0"/>
              <a:t>Palliative care is considered as a crucial piece on the same continuum as voluntary euthanasia in care for terminally ill patients in these more tolerant nations, instead of a separate alternative. In other parts of the globe, assisted suicide is still a criminal offence that can be prosecuted via a variety of legal channels. In the United Kingdom, for example, all types of assisted suicide are still unlawful and can be prosecuted under manslaughter or murder statutes, as well as the Suicide Act (1961), according to the circumstances.</a:t>
            </a:r>
          </a:p>
        </p:txBody>
      </p:sp>
      <p:graphicFrame>
        <p:nvGraphicFramePr>
          <p:cNvPr id="7" name="Diagram 6">
            <a:extLst>
              <a:ext uri="{FF2B5EF4-FFF2-40B4-BE49-F238E27FC236}">
                <a16:creationId xmlns:a16="http://schemas.microsoft.com/office/drawing/2014/main" id="{B6B08DA1-1355-D979-66C4-70977E016AB9}"/>
              </a:ext>
            </a:extLst>
          </p:cNvPr>
          <p:cNvGraphicFramePr/>
          <p:nvPr>
            <p:extLst>
              <p:ext uri="{D42A27DB-BD31-4B8C-83A1-F6EECF244321}">
                <p14:modId xmlns:p14="http://schemas.microsoft.com/office/powerpoint/2010/main" val="665008852"/>
              </p:ext>
            </p:extLst>
          </p:nvPr>
        </p:nvGraphicFramePr>
        <p:xfrm>
          <a:off x="415636" y="332510"/>
          <a:ext cx="11535572" cy="6023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88206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551382"/>
            <a:ext cx="9884664" cy="731520"/>
          </a:xfrm>
        </p:spPr>
        <p:txBody>
          <a:bodyPr rtlCol="0">
            <a:normAutofit fontScale="90000"/>
          </a:bodyPr>
          <a:lstStyle>
            <a:defPPr>
              <a:defRPr lang="en-GB"/>
            </a:defPPr>
          </a:lstStyle>
          <a:p>
            <a:pPr rtl="0"/>
            <a:r>
              <a:rPr lang="en-GB" dirty="0"/>
              <a:t>What Future Holds For The Elderly Within The Health Care Provision</a:t>
            </a:r>
          </a:p>
        </p:txBody>
      </p:sp>
    </p:spTree>
    <p:extLst>
      <p:ext uri="{BB962C8B-B14F-4D97-AF65-F5344CB8AC3E}">
        <p14:creationId xmlns:p14="http://schemas.microsoft.com/office/powerpoint/2010/main" val="1108885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228600" y="6356350"/>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24</a:t>
            </a:fld>
            <a:endParaRPr lang="en-GB" dirty="0"/>
          </a:p>
        </p:txBody>
      </p:sp>
      <p:graphicFrame>
        <p:nvGraphicFramePr>
          <p:cNvPr id="2" name="Diagram 1">
            <a:extLst>
              <a:ext uri="{FF2B5EF4-FFF2-40B4-BE49-F238E27FC236}">
                <a16:creationId xmlns:a16="http://schemas.microsoft.com/office/drawing/2014/main" id="{05270924-44EF-2310-46E9-170ACB141339}"/>
              </a:ext>
            </a:extLst>
          </p:cNvPr>
          <p:cNvGraphicFramePr/>
          <p:nvPr>
            <p:extLst>
              <p:ext uri="{D42A27DB-BD31-4B8C-83A1-F6EECF244321}">
                <p14:modId xmlns:p14="http://schemas.microsoft.com/office/powerpoint/2010/main" val="491969916"/>
              </p:ext>
            </p:extLst>
          </p:nvPr>
        </p:nvGraphicFramePr>
        <p:xfrm>
          <a:off x="171450" y="365125"/>
          <a:ext cx="11849100" cy="6356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0671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461735"/>
            <a:ext cx="9884664" cy="731520"/>
          </a:xfrm>
        </p:spPr>
        <p:txBody>
          <a:bodyPr rtlCol="0">
            <a:normAutofit fontScale="90000"/>
          </a:bodyPr>
          <a:lstStyle>
            <a:defPPr>
              <a:defRPr lang="en-GB"/>
            </a:defPPr>
          </a:lstStyle>
          <a:p>
            <a:pPr rtl="0"/>
            <a:r>
              <a:rPr lang="en-GB" dirty="0"/>
              <a:t>Legislations, Policies and Theories of Aging in Relations to Older People</a:t>
            </a:r>
          </a:p>
        </p:txBody>
      </p:sp>
    </p:spTree>
    <p:extLst>
      <p:ext uri="{BB962C8B-B14F-4D97-AF65-F5344CB8AC3E}">
        <p14:creationId xmlns:p14="http://schemas.microsoft.com/office/powerpoint/2010/main" val="9850456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4892E3-17AC-97A0-707E-C499FBC88AD3}"/>
              </a:ext>
            </a:extLst>
          </p:cNvPr>
          <p:cNvSpPr>
            <a:spLocks noGrp="1"/>
          </p:cNvSpPr>
          <p:nvPr>
            <p:ph idx="1"/>
          </p:nvPr>
        </p:nvSpPr>
        <p:spPr>
          <a:xfrm>
            <a:off x="951785" y="643466"/>
            <a:ext cx="4799899" cy="5106364"/>
          </a:xfrm>
        </p:spPr>
        <p:txBody>
          <a:bodyPr>
            <a:normAutofit/>
          </a:bodyPr>
          <a:lstStyle/>
          <a:p>
            <a:pPr marL="0" lvl="0" indent="0" algn="just">
              <a:buNone/>
            </a:pPr>
            <a:r>
              <a:rPr lang="en-US" sz="2000" dirty="0">
                <a:solidFill>
                  <a:schemeClr val="tx1"/>
                </a:solidFill>
                <a:latin typeface="Arial" panose="020B0604020202020204" pitchFamily="34" charset="0"/>
                <a:cs typeface="Arial" panose="020B0604020202020204" pitchFamily="34" charset="0"/>
              </a:rPr>
              <a:t>The Care Act 2014 </a:t>
            </a:r>
          </a:p>
          <a:p>
            <a:pPr marL="0" lvl="0" indent="0" algn="just">
              <a:buNone/>
            </a:pPr>
            <a:r>
              <a:rPr lang="en-US" sz="2000" dirty="0">
                <a:solidFill>
                  <a:schemeClr val="tx1"/>
                </a:solidFill>
                <a:latin typeface="Arial" panose="020B0604020202020204" pitchFamily="34" charset="0"/>
                <a:cs typeface="Arial" panose="020B0604020202020204" pitchFamily="34" charset="0"/>
              </a:rPr>
              <a:t>An Act to regulate the reform of the law relating to adult care and support, as well as the provisions relating to endorse for carers; to provide for the safeguarding of adults from abuse or neglect; to provide for care standards; to establish and provide for Health Education England; to create and provide for the Health Research Authority; to ensure the integration of support and care with health services; and for related purposes.</a:t>
            </a:r>
          </a:p>
          <a:p>
            <a:pPr marL="0" lvl="0" indent="0" algn="just">
              <a:buNone/>
            </a:pPr>
            <a:endParaRPr lang="en-US" sz="2000" dirty="0">
              <a:solidFill>
                <a:schemeClr val="tx1"/>
              </a:solidFill>
              <a:latin typeface="Arial" panose="020B0604020202020204" pitchFamily="34" charset="0"/>
              <a:cs typeface="Arial" panose="020B0604020202020204" pitchFamily="34" charset="0"/>
            </a:endParaRPr>
          </a:p>
          <a:p>
            <a:pPr marL="0" lvl="0" indent="0" algn="just">
              <a:buNone/>
            </a:pPr>
            <a:r>
              <a:rPr lang="en-US" sz="2000" dirty="0">
                <a:solidFill>
                  <a:schemeClr val="tx1"/>
                </a:solidFill>
                <a:latin typeface="Arial" panose="020B0604020202020204" pitchFamily="34" charset="0"/>
                <a:cs typeface="Arial" panose="020B0604020202020204" pitchFamily="34" charset="0"/>
              </a:rPr>
              <a:t>(Gov., 2014)</a:t>
            </a:r>
            <a:endParaRPr lang="en-GB" sz="2000" dirty="0">
              <a:solidFill>
                <a:schemeClr val="tx1"/>
              </a:solidFill>
              <a:latin typeface="Arial" panose="020B0604020202020204" pitchFamily="34" charset="0"/>
              <a:cs typeface="Arial" panose="020B0604020202020204" pitchFamily="34" charset="0"/>
            </a:endParaRPr>
          </a:p>
          <a:p>
            <a:pPr marL="0" indent="0">
              <a:buNone/>
            </a:pPr>
            <a:endParaRPr lang="en-GB" sz="2000" dirty="0"/>
          </a:p>
        </p:txBody>
      </p:sp>
      <p:sp>
        <p:nvSpPr>
          <p:cNvPr id="4" name="Footer Placeholder 3">
            <a:extLst>
              <a:ext uri="{FF2B5EF4-FFF2-40B4-BE49-F238E27FC236}">
                <a16:creationId xmlns:a16="http://schemas.microsoft.com/office/drawing/2014/main" id="{BF84EBF8-67E3-6492-F88E-CB2424F33D31}"/>
              </a:ext>
            </a:extLst>
          </p:cNvPr>
          <p:cNvSpPr>
            <a:spLocks noGrp="1"/>
          </p:cNvSpPr>
          <p:nvPr>
            <p:ph type="ftr" sz="quarter" idx="10"/>
          </p:nvPr>
        </p:nvSpPr>
        <p:spPr>
          <a:xfrm>
            <a:off x="951785" y="5905626"/>
            <a:ext cx="3481245" cy="308907"/>
          </a:xfrm>
        </p:spPr>
        <p:txBody>
          <a:bodyPr>
            <a:normAutofit/>
          </a:bodyPr>
          <a:lstStyle/>
          <a:p>
            <a:pPr rtl="0">
              <a:lnSpc>
                <a:spcPct val="90000"/>
              </a:lnSpc>
              <a:spcAft>
                <a:spcPts val="600"/>
              </a:spcAft>
            </a:pPr>
            <a:r>
              <a:rPr lang="en-GB" sz="1300" dirty="0"/>
              <a:t>End of Life</a:t>
            </a:r>
          </a:p>
        </p:txBody>
      </p:sp>
      <p:sp>
        <p:nvSpPr>
          <p:cNvPr id="5" name="Slide Number Placeholder 4">
            <a:extLst>
              <a:ext uri="{FF2B5EF4-FFF2-40B4-BE49-F238E27FC236}">
                <a16:creationId xmlns:a16="http://schemas.microsoft.com/office/drawing/2014/main" id="{F4D49164-8799-BD90-5FE9-9FF7C0D6BC27}"/>
              </a:ext>
            </a:extLst>
          </p:cNvPr>
          <p:cNvSpPr>
            <a:spLocks noGrp="1"/>
          </p:cNvSpPr>
          <p:nvPr>
            <p:ph type="sldNum" sz="quarter" idx="11"/>
          </p:nvPr>
        </p:nvSpPr>
        <p:spPr>
          <a:xfrm>
            <a:off x="8548636" y="5905626"/>
            <a:ext cx="2320830" cy="308907"/>
          </a:xfrm>
        </p:spPr>
        <p:txBody>
          <a:bodyPr>
            <a:normAutofit/>
          </a:bodyPr>
          <a:lstStyle/>
          <a:p>
            <a:pPr rtl="0">
              <a:lnSpc>
                <a:spcPct val="90000"/>
              </a:lnSpc>
              <a:spcAft>
                <a:spcPts val="600"/>
              </a:spcAft>
            </a:pPr>
            <a:fld id="{294A09A9-5501-47C1-A89A-A340965A2BE2}" type="slidenum">
              <a:rPr lang="en-GB" sz="1300" smtClean="0"/>
              <a:pPr rtl="0">
                <a:lnSpc>
                  <a:spcPct val="90000"/>
                </a:lnSpc>
                <a:spcAft>
                  <a:spcPts val="600"/>
                </a:spcAft>
              </a:pPr>
              <a:t>26</a:t>
            </a:fld>
            <a:endParaRPr lang="en-GB" sz="1300" dirty="0"/>
          </a:p>
        </p:txBody>
      </p:sp>
      <p:pic>
        <p:nvPicPr>
          <p:cNvPr id="2050" name="Picture 2" descr="Human Rights Act 1998">
            <a:extLst>
              <a:ext uri="{FF2B5EF4-FFF2-40B4-BE49-F238E27FC236}">
                <a16:creationId xmlns:a16="http://schemas.microsoft.com/office/drawing/2014/main" id="{4E3E175C-C626-C0DD-BEFC-C834F23E9A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9884" y="1082283"/>
            <a:ext cx="4789582" cy="38411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6AC5600-FC10-1F38-0E7A-3F7567A1D979}"/>
              </a:ext>
            </a:extLst>
          </p:cNvPr>
          <p:cNvSpPr txBox="1"/>
          <p:nvPr/>
        </p:nvSpPr>
        <p:spPr>
          <a:xfrm>
            <a:off x="6079884" y="4640907"/>
            <a:ext cx="5160330" cy="312466"/>
          </a:xfrm>
          <a:prstGeom prst="rect">
            <a:avLst/>
          </a:prstGeom>
          <a:noFill/>
        </p:spPr>
        <p:txBody>
          <a:bodyPr wrap="square">
            <a:normAutofit/>
          </a:bodyPr>
          <a:lstStyle/>
          <a:p>
            <a:pPr marL="0" lvl="0" indent="0" algn="just">
              <a:lnSpc>
                <a:spcPct val="90000"/>
              </a:lnSpc>
              <a:spcAft>
                <a:spcPts val="600"/>
              </a:spcAft>
              <a:buNone/>
            </a:pPr>
            <a:r>
              <a:rPr lang="en-US" sz="1600" dirty="0">
                <a:solidFill>
                  <a:schemeClr val="tx1"/>
                </a:solidFill>
                <a:latin typeface="Arial" panose="020B0604020202020204" pitchFamily="34" charset="0"/>
                <a:cs typeface="Arial" panose="020B0604020202020204" pitchFamily="34" charset="0"/>
              </a:rPr>
              <a:t>(Gov., 2014)</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2860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8656DA-D630-3830-F2C2-EB63338D2669}"/>
              </a:ext>
            </a:extLst>
          </p:cNvPr>
          <p:cNvSpPr>
            <a:spLocks noGrp="1"/>
          </p:cNvSpPr>
          <p:nvPr>
            <p:ph idx="1"/>
          </p:nvPr>
        </p:nvSpPr>
        <p:spPr>
          <a:xfrm>
            <a:off x="626257" y="1147628"/>
            <a:ext cx="5774543" cy="4303465"/>
          </a:xfrm>
        </p:spPr>
        <p:txBody>
          <a:bodyPr>
            <a:normAutofit/>
          </a:bodyPr>
          <a:lstStyle/>
          <a:p>
            <a:pPr marL="0" lvl="0" indent="0">
              <a:buNone/>
            </a:pPr>
            <a:r>
              <a:rPr lang="en-US" sz="2000" dirty="0">
                <a:latin typeface="Arial" panose="020B0604020202020204" pitchFamily="34" charset="0"/>
                <a:cs typeface="Arial" panose="020B0604020202020204" pitchFamily="34" charset="0"/>
              </a:rPr>
              <a:t>Human Rights Act</a:t>
            </a:r>
          </a:p>
          <a:p>
            <a:pPr marL="0" lvl="0" indent="0">
              <a:buNone/>
            </a:pPr>
            <a:r>
              <a:rPr lang="en-US" sz="2000" dirty="0">
                <a:latin typeface="Arial" panose="020B0604020202020204" pitchFamily="34" charset="0"/>
                <a:cs typeface="Arial" panose="020B0604020202020204" pitchFamily="34" charset="0"/>
              </a:rPr>
              <a:t>This legislation protects the most vulnerable members of our communities, such as those who receive care and support. Knowing your rights allows you to influence choices concerning your care, ensuring that your rights are safeguarded. It also implies that individuals in charge of delivering care services must respect these rights.</a:t>
            </a:r>
          </a:p>
          <a:p>
            <a:pPr marL="0" lvl="0" indent="0">
              <a:buNone/>
            </a:pPr>
            <a:r>
              <a:rPr lang="en-US" sz="2000" dirty="0">
                <a:latin typeface="Arial" panose="020B0604020202020204" pitchFamily="34" charset="0"/>
                <a:cs typeface="Arial" panose="020B0604020202020204" pitchFamily="34" charset="0"/>
              </a:rPr>
              <a:t>(CIS, 2020). </a:t>
            </a:r>
            <a:endParaRPr lang="en-GB" sz="2000" dirty="0">
              <a:latin typeface="Arial" panose="020B0604020202020204" pitchFamily="34" charset="0"/>
              <a:cs typeface="Arial" panose="020B0604020202020204" pitchFamily="34" charset="0"/>
            </a:endParaRPr>
          </a:p>
          <a:p>
            <a:endParaRPr lang="en-GB" sz="2000" dirty="0"/>
          </a:p>
        </p:txBody>
      </p:sp>
      <p:pic>
        <p:nvPicPr>
          <p:cNvPr id="6" name="Picture 2" descr="Human Rights Act 1998">
            <a:extLst>
              <a:ext uri="{FF2B5EF4-FFF2-40B4-BE49-F238E27FC236}">
                <a16:creationId xmlns:a16="http://schemas.microsoft.com/office/drawing/2014/main" id="{1710DD1D-580A-5B01-8AAA-843AF0D3FC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32" r="13478" b="-1"/>
          <a:stretch/>
        </p:blipFill>
        <p:spPr bwMode="auto">
          <a:xfrm>
            <a:off x="7107944" y="956831"/>
            <a:ext cx="4245856" cy="4494262"/>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2A14F89-ECE7-12C6-C01E-5C6782F57668}"/>
              </a:ext>
            </a:extLst>
          </p:cNvPr>
          <p:cNvSpPr>
            <a:spLocks noGrp="1"/>
          </p:cNvSpPr>
          <p:nvPr>
            <p:ph type="ftr" sz="quarter" idx="10"/>
          </p:nvPr>
        </p:nvSpPr>
        <p:spPr>
          <a:xfrm>
            <a:off x="4038600" y="6356350"/>
            <a:ext cx="4114800" cy="365125"/>
          </a:xfrm>
        </p:spPr>
        <p:txBody>
          <a:bodyPr>
            <a:normAutofit/>
          </a:bodyPr>
          <a:lstStyle/>
          <a:p>
            <a:pPr rtl="0">
              <a:spcAft>
                <a:spcPts val="600"/>
              </a:spcAft>
            </a:pPr>
            <a:r>
              <a:rPr lang="en-GB" dirty="0"/>
              <a:t>End of Life</a:t>
            </a:r>
          </a:p>
        </p:txBody>
      </p:sp>
      <p:sp>
        <p:nvSpPr>
          <p:cNvPr id="5" name="Slide Number Placeholder 4">
            <a:extLst>
              <a:ext uri="{FF2B5EF4-FFF2-40B4-BE49-F238E27FC236}">
                <a16:creationId xmlns:a16="http://schemas.microsoft.com/office/drawing/2014/main" id="{06559DA1-5BCB-6B76-6DEC-F937FC6355A5}"/>
              </a:ext>
            </a:extLst>
          </p:cNvPr>
          <p:cNvSpPr>
            <a:spLocks noGrp="1"/>
          </p:cNvSpPr>
          <p:nvPr>
            <p:ph type="sldNum" sz="quarter" idx="11"/>
          </p:nvPr>
        </p:nvSpPr>
        <p:spPr>
          <a:xfrm>
            <a:off x="8610600" y="6356350"/>
            <a:ext cx="2743200" cy="365125"/>
          </a:xfrm>
        </p:spPr>
        <p:txBody>
          <a:bodyPr>
            <a:normAutofit/>
          </a:bodyPr>
          <a:lstStyle/>
          <a:p>
            <a:pPr rtl="0">
              <a:spcAft>
                <a:spcPts val="600"/>
              </a:spcAft>
            </a:pPr>
            <a:fld id="{294A09A9-5501-47C1-A89A-A340965A2BE2}" type="slidenum">
              <a:rPr lang="en-GB" smtClean="0"/>
              <a:pPr rtl="0">
                <a:spcAft>
                  <a:spcPts val="600"/>
                </a:spcAft>
              </a:pPr>
              <a:t>27</a:t>
            </a:fld>
            <a:endParaRPr lang="en-GB" dirty="0"/>
          </a:p>
        </p:txBody>
      </p:sp>
      <p:sp>
        <p:nvSpPr>
          <p:cNvPr id="7" name="TextBox 6">
            <a:extLst>
              <a:ext uri="{FF2B5EF4-FFF2-40B4-BE49-F238E27FC236}">
                <a16:creationId xmlns:a16="http://schemas.microsoft.com/office/drawing/2014/main" id="{2A6933CF-C08E-30BD-35EA-4814B30A03E7}"/>
              </a:ext>
            </a:extLst>
          </p:cNvPr>
          <p:cNvSpPr txBox="1"/>
          <p:nvPr/>
        </p:nvSpPr>
        <p:spPr>
          <a:xfrm>
            <a:off x="6994284" y="5092600"/>
            <a:ext cx="5160330" cy="312466"/>
          </a:xfrm>
          <a:prstGeom prst="rect">
            <a:avLst/>
          </a:prstGeom>
          <a:noFill/>
        </p:spPr>
        <p:txBody>
          <a:bodyPr wrap="square">
            <a:normAutofit/>
          </a:bodyPr>
          <a:lstStyle/>
          <a:p>
            <a:pPr marL="0" lvl="0" indent="0" algn="just">
              <a:lnSpc>
                <a:spcPct val="90000"/>
              </a:lnSpc>
              <a:spcAft>
                <a:spcPts val="600"/>
              </a:spcAft>
              <a:buNone/>
            </a:pPr>
            <a:r>
              <a:rPr lang="en-US" sz="1600" dirty="0">
                <a:solidFill>
                  <a:schemeClr val="tx1"/>
                </a:solidFill>
                <a:latin typeface="Arial" panose="020B0604020202020204" pitchFamily="34" charset="0"/>
                <a:cs typeface="Arial" panose="020B0604020202020204" pitchFamily="34" charset="0"/>
              </a:rPr>
              <a:t>(Gov., 2014)</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9668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C193C0-E52F-8918-3D8E-A08F759D91FE}"/>
              </a:ext>
            </a:extLst>
          </p:cNvPr>
          <p:cNvSpPr>
            <a:spLocks noGrp="1"/>
          </p:cNvSpPr>
          <p:nvPr>
            <p:ph idx="1"/>
          </p:nvPr>
        </p:nvSpPr>
        <p:spPr>
          <a:xfrm>
            <a:off x="838200" y="1825625"/>
            <a:ext cx="6714744" cy="4303465"/>
          </a:xfrm>
        </p:spPr>
        <p:txBody>
          <a:bodyPr>
            <a:normAutofit/>
          </a:bodyPr>
          <a:lstStyle/>
          <a:p>
            <a:pPr marL="0" lvl="0" indent="0">
              <a:buNone/>
            </a:pPr>
            <a:r>
              <a:rPr lang="en-US" sz="2000" dirty="0">
                <a:latin typeface="Arial" panose="020B0604020202020204" pitchFamily="34" charset="0"/>
                <a:cs typeface="Arial" panose="020B0604020202020204" pitchFamily="34" charset="0"/>
              </a:rPr>
              <a:t>The Equality Act</a:t>
            </a:r>
          </a:p>
          <a:p>
            <a:pPr marL="0" lvl="0" indent="0">
              <a:buNone/>
            </a:pPr>
            <a:r>
              <a:rPr lang="en-US" sz="2000" dirty="0">
                <a:latin typeface="Arial" panose="020B0604020202020204" pitchFamily="34" charset="0"/>
                <a:cs typeface="Arial" panose="020B0604020202020204" pitchFamily="34" charset="0"/>
              </a:rPr>
              <a:t>This Act allows equality in older persons in the United Kingdom, classified as people aged 65 and up. The scoping review aimed to determine what is known about just how day services (here defined as gather in groups day people caring or day facilities) will fulfil the challenges presented by the Equality Act 2010 in enabling multiple groups of users, including such lesbian, gay, bisexual, as well as transgender elderly adults or elderly adults from minority ethnic groups.</a:t>
            </a:r>
          </a:p>
          <a:p>
            <a:pPr marL="0" lvl="0" indent="0">
              <a:buNone/>
            </a:pPr>
            <a:r>
              <a:rPr lang="en-US" sz="2000" dirty="0">
                <a:latin typeface="Arial" panose="020B0604020202020204" pitchFamily="34" charset="0"/>
                <a:cs typeface="Arial" panose="020B0604020202020204" pitchFamily="34" charset="0"/>
              </a:rPr>
              <a:t>(Manthorpe 2014).</a:t>
            </a:r>
          </a:p>
          <a:p>
            <a:endParaRPr lang="en-GB" sz="2000" dirty="0"/>
          </a:p>
        </p:txBody>
      </p:sp>
      <p:pic>
        <p:nvPicPr>
          <p:cNvPr id="6" name="Picture 2" descr="Human Rights Act 1998">
            <a:extLst>
              <a:ext uri="{FF2B5EF4-FFF2-40B4-BE49-F238E27FC236}">
                <a16:creationId xmlns:a16="http://schemas.microsoft.com/office/drawing/2014/main" id="{E9B9BDE3-7359-177B-1B86-6CA24ADB20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132" r="13478" b="-1"/>
          <a:stretch/>
        </p:blipFill>
        <p:spPr bwMode="auto">
          <a:xfrm>
            <a:off x="7989293" y="1904282"/>
            <a:ext cx="3423093" cy="422480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3F8CF51D-F2C8-CFC3-50F7-8670BE2148ED}"/>
              </a:ext>
            </a:extLst>
          </p:cNvPr>
          <p:cNvSpPr>
            <a:spLocks noGrp="1"/>
          </p:cNvSpPr>
          <p:nvPr>
            <p:ph type="ftr" sz="quarter" idx="10"/>
          </p:nvPr>
        </p:nvSpPr>
        <p:spPr>
          <a:xfrm>
            <a:off x="4038600" y="6356350"/>
            <a:ext cx="4114800" cy="365125"/>
          </a:xfrm>
        </p:spPr>
        <p:txBody>
          <a:bodyPr>
            <a:normAutofit/>
          </a:bodyPr>
          <a:lstStyle/>
          <a:p>
            <a:pPr rtl="0">
              <a:spcAft>
                <a:spcPts val="600"/>
              </a:spcAft>
            </a:pPr>
            <a:r>
              <a:rPr lang="en-GB" dirty="0"/>
              <a:t>End of Life</a:t>
            </a:r>
          </a:p>
        </p:txBody>
      </p:sp>
      <p:sp>
        <p:nvSpPr>
          <p:cNvPr id="5" name="Slide Number Placeholder 4">
            <a:extLst>
              <a:ext uri="{FF2B5EF4-FFF2-40B4-BE49-F238E27FC236}">
                <a16:creationId xmlns:a16="http://schemas.microsoft.com/office/drawing/2014/main" id="{AEA33568-6BD8-D633-4B2E-9612288C998E}"/>
              </a:ext>
            </a:extLst>
          </p:cNvPr>
          <p:cNvSpPr>
            <a:spLocks noGrp="1"/>
          </p:cNvSpPr>
          <p:nvPr>
            <p:ph type="sldNum" sz="quarter" idx="11"/>
          </p:nvPr>
        </p:nvSpPr>
        <p:spPr>
          <a:xfrm>
            <a:off x="8610600" y="6356350"/>
            <a:ext cx="2743200" cy="365125"/>
          </a:xfrm>
        </p:spPr>
        <p:txBody>
          <a:bodyPr>
            <a:normAutofit/>
          </a:bodyPr>
          <a:lstStyle/>
          <a:p>
            <a:pPr rtl="0">
              <a:spcAft>
                <a:spcPts val="600"/>
              </a:spcAft>
            </a:pPr>
            <a:fld id="{294A09A9-5501-47C1-A89A-A340965A2BE2}" type="slidenum">
              <a:rPr lang="en-GB" smtClean="0"/>
              <a:pPr rtl="0">
                <a:spcAft>
                  <a:spcPts val="600"/>
                </a:spcAft>
              </a:pPr>
              <a:t>28</a:t>
            </a:fld>
            <a:endParaRPr lang="en-GB" dirty="0"/>
          </a:p>
        </p:txBody>
      </p:sp>
      <p:sp>
        <p:nvSpPr>
          <p:cNvPr id="7" name="TextBox 6">
            <a:extLst>
              <a:ext uri="{FF2B5EF4-FFF2-40B4-BE49-F238E27FC236}">
                <a16:creationId xmlns:a16="http://schemas.microsoft.com/office/drawing/2014/main" id="{25241940-DD8E-221E-A8DF-79631713B6DF}"/>
              </a:ext>
            </a:extLst>
          </p:cNvPr>
          <p:cNvSpPr txBox="1"/>
          <p:nvPr/>
        </p:nvSpPr>
        <p:spPr>
          <a:xfrm>
            <a:off x="7868886" y="5816624"/>
            <a:ext cx="5160330" cy="312466"/>
          </a:xfrm>
          <a:prstGeom prst="rect">
            <a:avLst/>
          </a:prstGeom>
          <a:noFill/>
        </p:spPr>
        <p:txBody>
          <a:bodyPr wrap="square">
            <a:normAutofit/>
          </a:bodyPr>
          <a:lstStyle/>
          <a:p>
            <a:pPr marL="0" lvl="0" indent="0" algn="just">
              <a:lnSpc>
                <a:spcPct val="90000"/>
              </a:lnSpc>
              <a:spcAft>
                <a:spcPts val="600"/>
              </a:spcAft>
              <a:buNone/>
            </a:pPr>
            <a:r>
              <a:rPr lang="en-US" sz="1600" dirty="0">
                <a:solidFill>
                  <a:schemeClr val="tx1"/>
                </a:solidFill>
                <a:latin typeface="Arial" panose="020B0604020202020204" pitchFamily="34" charset="0"/>
                <a:cs typeface="Arial" panose="020B0604020202020204" pitchFamily="34" charset="0"/>
              </a:rPr>
              <a:t>(Gov., 2014)</a:t>
            </a:r>
            <a:endParaRPr lang="en-GB"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9126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0295B-54B9-4937-90E3-BAB9CE69E30B}"/>
              </a:ext>
            </a:extLst>
          </p:cNvPr>
          <p:cNvSpPr>
            <a:spLocks noGrp="1"/>
          </p:cNvSpPr>
          <p:nvPr>
            <p:ph type="title"/>
          </p:nvPr>
        </p:nvSpPr>
        <p:spPr>
          <a:xfrm>
            <a:off x="1153668" y="4156935"/>
            <a:ext cx="9884664" cy="731520"/>
          </a:xfrm>
        </p:spPr>
        <p:txBody>
          <a:bodyPr rtlCol="0">
            <a:normAutofit/>
          </a:bodyPr>
          <a:lstStyle>
            <a:defPPr>
              <a:defRPr lang="en-GB"/>
            </a:defPPr>
          </a:lstStyle>
          <a:p>
            <a:pPr rtl="0"/>
            <a:r>
              <a:rPr lang="en-GB" dirty="0"/>
              <a:t>Abraham Maslow’s Theory</a:t>
            </a:r>
          </a:p>
        </p:txBody>
      </p:sp>
    </p:spTree>
    <p:extLst>
      <p:ext uri="{BB962C8B-B14F-4D97-AF65-F5344CB8AC3E}">
        <p14:creationId xmlns:p14="http://schemas.microsoft.com/office/powerpoint/2010/main" val="4193755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00F8B86A-A576-98F0-BAD4-3F0C0919C5C7}"/>
              </a:ext>
            </a:extLst>
          </p:cNvPr>
          <p:cNvSpPr>
            <a:spLocks noGrp="1"/>
          </p:cNvSpPr>
          <p:nvPr>
            <p:ph type="ftr" sz="quarter" idx="10"/>
          </p:nvPr>
        </p:nvSpPr>
        <p:spPr>
          <a:xfrm>
            <a:off x="11183471" y="92075"/>
            <a:ext cx="1008529" cy="365125"/>
          </a:xfrm>
        </p:spPr>
        <p:txBody>
          <a:bodyPr rtlCol="0"/>
          <a:lstStyle>
            <a:defPPr>
              <a:defRPr lang="en-GB"/>
            </a:defPPr>
          </a:lstStyle>
          <a:p>
            <a:pPr rtl="0"/>
            <a:r>
              <a:rPr lang="en-GB" dirty="0"/>
              <a:t>End of Life</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30</a:t>
            </a:fld>
            <a:endParaRPr lang="en-GB" dirty="0"/>
          </a:p>
        </p:txBody>
      </p:sp>
      <p:sp>
        <p:nvSpPr>
          <p:cNvPr id="6" name="TextBox 5">
            <a:extLst>
              <a:ext uri="{FF2B5EF4-FFF2-40B4-BE49-F238E27FC236}">
                <a16:creationId xmlns:a16="http://schemas.microsoft.com/office/drawing/2014/main" id="{762354DE-EFB3-F57E-B354-369AEC43E9E4}"/>
              </a:ext>
            </a:extLst>
          </p:cNvPr>
          <p:cNvSpPr txBox="1"/>
          <p:nvPr/>
        </p:nvSpPr>
        <p:spPr>
          <a:xfrm>
            <a:off x="427827" y="936010"/>
            <a:ext cx="5120917" cy="4985980"/>
          </a:xfrm>
          <a:prstGeom prst="rect">
            <a:avLst/>
          </a:prstGeom>
          <a:noFill/>
        </p:spPr>
        <p:txBody>
          <a:bodyPr wrap="square" rtlCol="0">
            <a:spAutoFit/>
          </a:bodyPr>
          <a:lstStyle/>
          <a:p>
            <a:pPr algn="just"/>
            <a:endParaRPr lang="en-US" sz="2000" dirty="0">
              <a:latin typeface="Arial" panose="020B0604020202020204" pitchFamily="34" charset="0"/>
              <a:cs typeface="Arial" panose="020B0604020202020204" pitchFamily="34" charset="0"/>
            </a:endParaRPr>
          </a:p>
          <a:p>
            <a:pPr marL="285750" indent="-285750" algn="just">
              <a:buFont typeface="Wingdings" pitchFamily="2" charset="2"/>
              <a:buChar char="Ø"/>
            </a:pPr>
            <a:r>
              <a:rPr lang="en-US" sz="2000" dirty="0">
                <a:latin typeface="Arial" panose="020B0604020202020204" pitchFamily="34" charset="0"/>
                <a:cs typeface="Arial" panose="020B0604020202020204" pitchFamily="34" charset="0"/>
              </a:rPr>
              <a:t>The rising cost of social retirement necessitates a more efficient and competent elder care system.</a:t>
            </a:r>
          </a:p>
          <a:p>
            <a:pPr marL="285750" indent="-285750" algn="just">
              <a:buFont typeface="Wingdings" pitchFamily="2" charset="2"/>
              <a:buChar char="Ø"/>
            </a:pPr>
            <a:endParaRPr lang="en-US" sz="2000" dirty="0">
              <a:latin typeface="Arial" panose="020B0604020202020204" pitchFamily="34" charset="0"/>
              <a:cs typeface="Arial" panose="020B0604020202020204" pitchFamily="34" charset="0"/>
            </a:endParaRPr>
          </a:p>
          <a:p>
            <a:pPr marL="285750" indent="-285750" algn="just">
              <a:buFont typeface="Wingdings" pitchFamily="2" charset="2"/>
              <a:buChar char="Ø"/>
            </a:pPr>
            <a:r>
              <a:rPr lang="en-US" sz="2000" dirty="0">
                <a:latin typeface="Arial" panose="020B0604020202020204" pitchFamily="34" charset="0"/>
                <a:cs typeface="Arial" panose="020B0604020202020204" pitchFamily="34" charset="0"/>
              </a:rPr>
              <a:t>Human needs are classified into five categories: physical, safety, psychological, respect, and self-actualization.</a:t>
            </a:r>
          </a:p>
          <a:p>
            <a:pPr algn="just"/>
            <a:endParaRPr lang="en-US" sz="2000" dirty="0">
              <a:latin typeface="Arial" panose="020B0604020202020204" pitchFamily="34" charset="0"/>
              <a:cs typeface="Arial" panose="020B0604020202020204" pitchFamily="34" charset="0"/>
            </a:endParaRPr>
          </a:p>
          <a:p>
            <a:pPr marL="285750" indent="-285750" algn="just">
              <a:buFont typeface="Wingdings" pitchFamily="2" charset="2"/>
              <a:buChar char="Ø"/>
            </a:pPr>
            <a:r>
              <a:rPr lang="en-US" sz="2000" dirty="0">
                <a:latin typeface="Arial" panose="020B0604020202020204" pitchFamily="34" charset="0"/>
                <a:cs typeface="Arial" panose="020B0604020202020204" pitchFamily="34" charset="0"/>
              </a:rPr>
              <a:t>Because the elderly get a longer lifespan due to changes in the life's concept and life's quality requirements, modern elderly people place a high value on safety demands. ( Shi, Et Al., 2021).</a:t>
            </a:r>
            <a:endParaRPr lang="en-GB" sz="2000" dirty="0">
              <a:latin typeface="Arial" panose="020B0604020202020204" pitchFamily="34" charset="0"/>
              <a:cs typeface="Arial" panose="020B0604020202020204" pitchFamily="34" charset="0"/>
            </a:endParaRPr>
          </a:p>
          <a:p>
            <a:pPr marL="285750" indent="-285750" algn="just">
              <a:buFont typeface="Wingdings" pitchFamily="2" charset="2"/>
              <a:buChar char="Ø"/>
            </a:pPr>
            <a:endParaRPr lang="en-GB" sz="2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9E308C2-CF37-3285-80AD-9409F543DD57}"/>
              </a:ext>
            </a:extLst>
          </p:cNvPr>
          <p:cNvSpPr txBox="1"/>
          <p:nvPr/>
        </p:nvSpPr>
        <p:spPr>
          <a:xfrm>
            <a:off x="6920345" y="1184564"/>
            <a:ext cx="5030863" cy="5016758"/>
          </a:xfrm>
          <a:prstGeom prst="rect">
            <a:avLst/>
          </a:prstGeom>
          <a:noFill/>
        </p:spPr>
        <p:txBody>
          <a:bodyPr wrap="square" rtlCol="0">
            <a:spAutoFit/>
          </a:bodyPr>
          <a:lstStyle/>
          <a:p>
            <a:pPr marL="285750" indent="-285750">
              <a:buFont typeface="Wingdings" pitchFamily="2" charset="2"/>
              <a:buChar char="Ø"/>
            </a:pPr>
            <a:r>
              <a:rPr lang="en-GB" sz="2000" dirty="0">
                <a:latin typeface="Arial" panose="020B0604020202020204" pitchFamily="34" charset="0"/>
                <a:cs typeface="Arial" panose="020B0604020202020204" pitchFamily="34" charset="0"/>
              </a:rPr>
              <a:t>End of Life can lead to depressive symptoms especial when one is nearing their end of life</a:t>
            </a: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To build a model of care, needs to be emerged following Abraham Maslow’s theory which helps reveal stages</a:t>
            </a: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This addresses:</a:t>
            </a:r>
          </a:p>
          <a:p>
            <a:r>
              <a:rPr lang="en-GB" sz="2000" dirty="0">
                <a:latin typeface="Arial" panose="020B0604020202020204" pitchFamily="34" charset="0"/>
                <a:cs typeface="Arial" panose="020B0604020202020204" pitchFamily="34" charset="0"/>
              </a:rPr>
              <a:t>	- Medical</a:t>
            </a:r>
          </a:p>
          <a:p>
            <a:r>
              <a:rPr lang="en-GB" sz="2000" dirty="0">
                <a:latin typeface="Arial" panose="020B0604020202020204" pitchFamily="34" charset="0"/>
                <a:cs typeface="Arial" panose="020B0604020202020204" pitchFamily="34" charset="0"/>
              </a:rPr>
              <a:t>	- Psychological</a:t>
            </a:r>
          </a:p>
          <a:p>
            <a:r>
              <a:rPr lang="en-GB" sz="2000" dirty="0">
                <a:latin typeface="Arial" panose="020B0604020202020204" pitchFamily="34" charset="0"/>
                <a:cs typeface="Arial" panose="020B0604020202020204" pitchFamily="34" charset="0"/>
              </a:rPr>
              <a:t>	- Social</a:t>
            </a:r>
          </a:p>
          <a:p>
            <a:r>
              <a:rPr lang="en-GB" sz="2000" dirty="0">
                <a:latin typeface="Arial" panose="020B0604020202020204" pitchFamily="34" charset="0"/>
                <a:cs typeface="Arial" panose="020B0604020202020204" pitchFamily="34" charset="0"/>
              </a:rPr>
              <a:t>	- Spiritual needs.</a:t>
            </a:r>
          </a:p>
          <a:p>
            <a:pPr marL="285750" indent="-285750">
              <a:buFont typeface="Wingdings" pitchFamily="2" charset="2"/>
              <a:buChar char="Ø"/>
            </a:pPr>
            <a:r>
              <a:rPr lang="en-GB" sz="2000" dirty="0">
                <a:latin typeface="Arial" panose="020B0604020202020204" pitchFamily="34" charset="0"/>
                <a:cs typeface="Arial" panose="020B0604020202020204" pitchFamily="34" charset="0"/>
              </a:rPr>
              <a:t>This can help prepare for the bereavement stages and loved ones  (Clarke, 2007)</a:t>
            </a:r>
          </a:p>
          <a:p>
            <a:endParaRPr lang="en-GB" sz="2000" dirty="0"/>
          </a:p>
          <a:p>
            <a:pPr marL="285750" indent="-285750">
              <a:buFont typeface="Wingdings" pitchFamily="2" charset="2"/>
              <a:buChar char="Ø"/>
            </a:pPr>
            <a:endParaRPr lang="en-GB" sz="2000" dirty="0"/>
          </a:p>
        </p:txBody>
      </p:sp>
    </p:spTree>
    <p:extLst>
      <p:ext uri="{BB962C8B-B14F-4D97-AF65-F5344CB8AC3E}">
        <p14:creationId xmlns:p14="http://schemas.microsoft.com/office/powerpoint/2010/main" val="12568247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F84D9A66-2A22-177C-C32B-B3C803147EA3}"/>
              </a:ext>
            </a:extLst>
          </p:cNvPr>
          <p:cNvSpPr>
            <a:spLocks noGrp="1"/>
          </p:cNvSpPr>
          <p:nvPr>
            <p:ph type="ftr" sz="quarter" idx="10"/>
          </p:nvPr>
        </p:nvSpPr>
        <p:spPr>
          <a:xfrm>
            <a:off x="4038600" y="6356350"/>
            <a:ext cx="4114800" cy="365125"/>
          </a:xfrm>
        </p:spPr>
        <p:txBody>
          <a:bodyPr vert="horz" lIns="91440" tIns="45720" rIns="91440" bIns="45720" rtlCol="0" anchor="ctr">
            <a:normAutofit/>
          </a:bodyPr>
          <a:lstStyle/>
          <a:p>
            <a:pPr algn="ctr">
              <a:spcAft>
                <a:spcPts val="600"/>
              </a:spcAft>
            </a:pPr>
            <a:r>
              <a:rPr lang="en-US" kern="1200" dirty="0">
                <a:solidFill>
                  <a:schemeClr val="tx1">
                    <a:tint val="75000"/>
                  </a:schemeClr>
                </a:solidFill>
                <a:latin typeface="+mn-lt"/>
                <a:ea typeface="+mn-ea"/>
                <a:cs typeface="+mn-cs"/>
              </a:rPr>
              <a:t>End of Life</a:t>
            </a:r>
          </a:p>
        </p:txBody>
      </p:sp>
      <p:sp>
        <p:nvSpPr>
          <p:cNvPr id="5" name="Slide Number Placeholder 4">
            <a:extLst>
              <a:ext uri="{FF2B5EF4-FFF2-40B4-BE49-F238E27FC236}">
                <a16:creationId xmlns:a16="http://schemas.microsoft.com/office/drawing/2014/main" id="{0FF23D5D-4171-1A53-2B60-1066F0F7DE11}"/>
              </a:ext>
            </a:extLst>
          </p:cNvPr>
          <p:cNvSpPr>
            <a:spLocks noGrp="1"/>
          </p:cNvSpPr>
          <p:nvPr>
            <p:ph type="sldNum" sz="quarter" idx="11"/>
          </p:nvPr>
        </p:nvSpPr>
        <p:spPr>
          <a:xfrm>
            <a:off x="8610600"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solidFill>
                  <a:schemeClr val="tx1">
                    <a:tint val="75000"/>
                  </a:schemeClr>
                </a:solidFill>
                <a:latin typeface="+mn-lt"/>
                <a:cs typeface="+mn-cs"/>
              </a:rPr>
              <a:pPr>
                <a:spcAft>
                  <a:spcPts val="600"/>
                </a:spcAft>
              </a:pPr>
              <a:t>31</a:t>
            </a:fld>
            <a:endParaRPr lang="en-US" dirty="0">
              <a:solidFill>
                <a:schemeClr val="tx1">
                  <a:tint val="75000"/>
                </a:schemeClr>
              </a:solidFill>
              <a:latin typeface="+mn-lt"/>
              <a:cs typeface="+mn-cs"/>
            </a:endParaRPr>
          </a:p>
        </p:txBody>
      </p:sp>
      <p:pic>
        <p:nvPicPr>
          <p:cNvPr id="1026" name="Picture 2" descr="Details are in the caption following the image">
            <a:extLst>
              <a:ext uri="{FF2B5EF4-FFF2-40B4-BE49-F238E27FC236}">
                <a16:creationId xmlns:a16="http://schemas.microsoft.com/office/drawing/2014/main" id="{972C72B8-11A2-39E7-7DCC-BE22AF2661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5450" y="847544"/>
            <a:ext cx="7501100" cy="489545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FD95874-E510-F8DC-87D3-086E20E6F878}"/>
              </a:ext>
            </a:extLst>
          </p:cNvPr>
          <p:cNvSpPr txBox="1"/>
          <p:nvPr/>
        </p:nvSpPr>
        <p:spPr>
          <a:xfrm>
            <a:off x="270164" y="6356350"/>
            <a:ext cx="2701636" cy="369332"/>
          </a:xfrm>
          <a:prstGeom prst="rect">
            <a:avLst/>
          </a:prstGeom>
          <a:noFill/>
        </p:spPr>
        <p:txBody>
          <a:bodyPr wrap="square" rtlCol="0">
            <a:spAutoFit/>
          </a:bodyPr>
          <a:lstStyle/>
          <a:p>
            <a:r>
              <a:rPr lang="en-GB" dirty="0"/>
              <a:t>(Clarke, 2007)</a:t>
            </a:r>
          </a:p>
        </p:txBody>
      </p:sp>
    </p:spTree>
    <p:extLst>
      <p:ext uri="{BB962C8B-B14F-4D97-AF65-F5344CB8AC3E}">
        <p14:creationId xmlns:p14="http://schemas.microsoft.com/office/powerpoint/2010/main" val="2257098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6207164" y="136525"/>
            <a:ext cx="4974336" cy="1325880"/>
          </a:xfrm>
        </p:spPr>
        <p:txBody>
          <a:bodyPr rtlCol="0"/>
          <a:lstStyle>
            <a:defPPr>
              <a:defRPr lang="en-GB"/>
            </a:defPPr>
          </a:lstStyle>
          <a:p>
            <a:pPr rtl="0"/>
            <a:r>
              <a:rPr lang="en-GB" dirty="0"/>
              <a:t>Recommendation</a:t>
            </a:r>
          </a:p>
        </p:txBody>
      </p:sp>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rtlCol="0"/>
          <a:lstStyle>
            <a:defPPr>
              <a:defRPr lang="en-GB"/>
            </a:defPPr>
          </a:lstStyle>
          <a:p>
            <a:pPr rtl="0"/>
            <a:r>
              <a:rPr lang="en-GB" dirty="0"/>
              <a:t>R</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7" name="Footer Placeholder 6">
            <a:extLst>
              <a:ext uri="{FF2B5EF4-FFF2-40B4-BE49-F238E27FC236}">
                <a16:creationId xmlns:a16="http://schemas.microsoft.com/office/drawing/2014/main" id="{486CE65B-C283-8A90-DF86-161AC356BEA0}"/>
              </a:ext>
            </a:extLst>
          </p:cNvPr>
          <p:cNvSpPr>
            <a:spLocks noGrp="1"/>
          </p:cNvSpPr>
          <p:nvPr>
            <p:ph type="ftr" sz="quarter" idx="11"/>
          </p:nvPr>
        </p:nvSpPr>
        <p:spPr/>
        <p:txBody>
          <a:bodyPr rtlCol="0"/>
          <a:lstStyle>
            <a:defPPr>
              <a:defRPr lang="en-GB"/>
            </a:defPPr>
          </a:lstStyle>
          <a:p>
            <a:pPr rtl="0"/>
            <a:r>
              <a:rPr lang="en-GB" dirty="0"/>
              <a:t>End of Life</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32</a:t>
            </a:fld>
            <a:endParaRPr lang="en-GB" dirty="0"/>
          </a:p>
        </p:txBody>
      </p:sp>
      <p:sp>
        <p:nvSpPr>
          <p:cNvPr id="18" name="Content Placeholder 2">
            <a:extLst>
              <a:ext uri="{FF2B5EF4-FFF2-40B4-BE49-F238E27FC236}">
                <a16:creationId xmlns:a16="http://schemas.microsoft.com/office/drawing/2014/main" id="{C85550C3-5F02-2643-C1B6-FB2821C08107}"/>
              </a:ext>
            </a:extLst>
          </p:cNvPr>
          <p:cNvSpPr>
            <a:spLocks noGrp="1"/>
          </p:cNvSpPr>
          <p:nvPr>
            <p:ph type="body" idx="1"/>
          </p:nvPr>
        </p:nvSpPr>
        <p:spPr>
          <a:xfrm>
            <a:off x="5458072" y="1667435"/>
            <a:ext cx="6267584" cy="3822551"/>
          </a:xfrm>
        </p:spPr>
        <p:txBody>
          <a:bodyPr>
            <a:normAutofit fontScale="92500" lnSpcReduction="20000"/>
          </a:bodyPr>
          <a:lstStyle/>
          <a:p>
            <a:pPr marL="0" indent="0" algn="just">
              <a:buNone/>
            </a:pPr>
            <a:r>
              <a:rPr lang="en-US" dirty="0">
                <a:latin typeface="Arial" panose="020B0604020202020204" pitchFamily="34" charset="0"/>
                <a:cs typeface="Arial" panose="020B0604020202020204" pitchFamily="34" charset="0"/>
              </a:rPr>
              <a:t>The recommendation that should be suggested is Euthanasia should be thought about in the UK. This can help those who are in constant pain and want to end their suffering/ long term illness. It is freedom of choice as well freedom of will. </a:t>
            </a:r>
            <a:r>
              <a:rPr lang="en-GB" dirty="0">
                <a:latin typeface="Arial" panose="020B0604020202020204" pitchFamily="34" charset="0"/>
                <a:cs typeface="Arial" panose="020B0604020202020204" pitchFamily="34" charset="0"/>
              </a:rPr>
              <a:t>The only negative things is what about those who lack capacity or those who does not understand the deeper meaning of Euthanasia. This can be quite tricky to understand as this individual could have a DNR in place. Does it contradict between the two as this can go against the protocol, especially if an individual lacks capacity but has a DNR in place. What about Family, Power of Attorney or Advocate, would they agree in the best interest of those individuals. Another recommendation can be to ensure that there are enough resources and information about Euthanasia and put protocols in place so the system cannot be taken advantage of. </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5610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6104696" y="42134"/>
            <a:ext cx="4974336" cy="1325880"/>
          </a:xfrm>
        </p:spPr>
        <p:txBody>
          <a:bodyPr rtlCol="0"/>
          <a:lstStyle>
            <a:defPPr>
              <a:defRPr lang="en-GB"/>
            </a:defPPr>
          </a:lstStyle>
          <a:p>
            <a:pPr rtl="0"/>
            <a:r>
              <a:rPr lang="en-GB" dirty="0"/>
              <a:t>Conclusion</a:t>
            </a:r>
          </a:p>
        </p:txBody>
      </p:sp>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rtlCol="0"/>
          <a:lstStyle>
            <a:defPPr>
              <a:defRPr lang="en-GB"/>
            </a:defPPr>
          </a:lstStyle>
          <a:p>
            <a:pPr rtl="0"/>
            <a:r>
              <a:rPr lang="en-GB" dirty="0"/>
              <a:t>C</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7" name="Footer Placeholder 6">
            <a:extLst>
              <a:ext uri="{FF2B5EF4-FFF2-40B4-BE49-F238E27FC236}">
                <a16:creationId xmlns:a16="http://schemas.microsoft.com/office/drawing/2014/main" id="{486CE65B-C283-8A90-DF86-161AC356BEA0}"/>
              </a:ext>
            </a:extLst>
          </p:cNvPr>
          <p:cNvSpPr>
            <a:spLocks noGrp="1"/>
          </p:cNvSpPr>
          <p:nvPr>
            <p:ph type="ftr" sz="quarter" idx="11"/>
          </p:nvPr>
        </p:nvSpPr>
        <p:spPr/>
        <p:txBody>
          <a:bodyPr rtlCol="0"/>
          <a:lstStyle>
            <a:defPPr>
              <a:defRPr lang="en-GB"/>
            </a:defPPr>
          </a:lstStyle>
          <a:p>
            <a:pPr rtl="0"/>
            <a:r>
              <a:rPr lang="en-GB" dirty="0"/>
              <a:t>End of Life</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33</a:t>
            </a:fld>
            <a:endParaRPr lang="en-GB" dirty="0"/>
          </a:p>
        </p:txBody>
      </p:sp>
      <p:sp>
        <p:nvSpPr>
          <p:cNvPr id="18" name="Content Placeholder 2">
            <a:extLst>
              <a:ext uri="{FF2B5EF4-FFF2-40B4-BE49-F238E27FC236}">
                <a16:creationId xmlns:a16="http://schemas.microsoft.com/office/drawing/2014/main" id="{C85550C3-5F02-2643-C1B6-FB2821C08107}"/>
              </a:ext>
            </a:extLst>
          </p:cNvPr>
          <p:cNvSpPr>
            <a:spLocks noGrp="1"/>
          </p:cNvSpPr>
          <p:nvPr>
            <p:ph type="body" idx="1"/>
          </p:nvPr>
        </p:nvSpPr>
        <p:spPr>
          <a:xfrm>
            <a:off x="5163671" y="1426464"/>
            <a:ext cx="6787537" cy="3504124"/>
          </a:xfrm>
        </p:spPr>
        <p:txBody>
          <a:bodyPr>
            <a:normAutofit lnSpcReduction="10000"/>
          </a:bodyPr>
          <a:lstStyle/>
          <a:p>
            <a:pPr marL="0" indent="0" algn="just">
              <a:buNone/>
            </a:pPr>
            <a:r>
              <a:rPr lang="en-US" sz="2400" dirty="0">
                <a:latin typeface="Arial" panose="020B0604020202020204" pitchFamily="34" charset="0"/>
                <a:cs typeface="Arial" panose="020B0604020202020204" pitchFamily="34" charset="0"/>
              </a:rPr>
              <a:t>The conclusion of this presentation is to gain an understanding of elderly care and to interpret end of life and palliative care in every-day living. Understand Euthanasia (assisted suicide) and gain a perspective on whether this should be bought into the UK and to be used to help those who would like to be given a choice to use it.  There has also been some information regarding the legislations for the elderly to ensure the correct care can be delivered to those in need as well as being treated with respect.</a:t>
            </a:r>
          </a:p>
        </p:txBody>
      </p:sp>
    </p:spTree>
    <p:extLst>
      <p:ext uri="{BB962C8B-B14F-4D97-AF65-F5344CB8AC3E}">
        <p14:creationId xmlns:p14="http://schemas.microsoft.com/office/powerpoint/2010/main" val="11138274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6529894" y="-305145"/>
            <a:ext cx="4974336" cy="1325880"/>
          </a:xfrm>
        </p:spPr>
        <p:txBody>
          <a:bodyPr rtlCol="0"/>
          <a:lstStyle>
            <a:defPPr>
              <a:defRPr lang="en-GB"/>
            </a:defPPr>
          </a:lstStyle>
          <a:p>
            <a:pPr rtl="0"/>
            <a:r>
              <a:rPr lang="en-GB" dirty="0"/>
              <a:t>References</a:t>
            </a:r>
          </a:p>
        </p:txBody>
      </p:sp>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rtlCol="0"/>
          <a:lstStyle>
            <a:defPPr>
              <a:defRPr lang="en-GB"/>
            </a:defPPr>
          </a:lstStyle>
          <a:p>
            <a:pPr rtl="0"/>
            <a:r>
              <a:rPr lang="en-GB" dirty="0"/>
              <a:t>R</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7" name="Footer Placeholder 6">
            <a:extLst>
              <a:ext uri="{FF2B5EF4-FFF2-40B4-BE49-F238E27FC236}">
                <a16:creationId xmlns:a16="http://schemas.microsoft.com/office/drawing/2014/main" id="{486CE65B-C283-8A90-DF86-161AC356BEA0}"/>
              </a:ext>
            </a:extLst>
          </p:cNvPr>
          <p:cNvSpPr>
            <a:spLocks noGrp="1"/>
          </p:cNvSpPr>
          <p:nvPr>
            <p:ph type="ftr" sz="quarter" idx="11"/>
          </p:nvPr>
        </p:nvSpPr>
        <p:spPr/>
        <p:txBody>
          <a:bodyPr rtlCol="0"/>
          <a:lstStyle>
            <a:defPPr>
              <a:defRPr lang="en-GB"/>
            </a:defPPr>
          </a:lstStyle>
          <a:p>
            <a:pPr rtl="0"/>
            <a:r>
              <a:rPr lang="en-GB" dirty="0"/>
              <a:t>End of Life</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34</a:t>
            </a:fld>
            <a:endParaRPr lang="en-GB" dirty="0"/>
          </a:p>
        </p:txBody>
      </p:sp>
      <p:sp>
        <p:nvSpPr>
          <p:cNvPr id="5" name="TextBox 4">
            <a:extLst>
              <a:ext uri="{FF2B5EF4-FFF2-40B4-BE49-F238E27FC236}">
                <a16:creationId xmlns:a16="http://schemas.microsoft.com/office/drawing/2014/main" id="{F6668FA4-3674-D796-74E5-E97937EE8A57}"/>
              </a:ext>
            </a:extLst>
          </p:cNvPr>
          <p:cNvSpPr txBox="1"/>
          <p:nvPr/>
        </p:nvSpPr>
        <p:spPr>
          <a:xfrm>
            <a:off x="4623458" y="612026"/>
            <a:ext cx="7720942" cy="7950895"/>
          </a:xfrm>
          <a:prstGeom prst="rect">
            <a:avLst/>
          </a:prstGeom>
          <a:noFill/>
        </p:spPr>
        <p:txBody>
          <a:bodyPr wrap="square" rtlCol="0">
            <a:spAutoFit/>
          </a:bodyPr>
          <a:lstStyle/>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Brinkman-Stoppelenburg, A., Rietjens, J.A. and Van der Heide, A., (2014). The effects of advance care planning on end-of-life care: a systematic review. </a:t>
            </a:r>
            <a:r>
              <a:rPr lang="en-GB" sz="1000" i="1" dirty="0">
                <a:effectLst/>
                <a:latin typeface="Arial" panose="020B0604020202020204" pitchFamily="34" charset="0"/>
                <a:ea typeface="Calibri" panose="020F0502020204030204" pitchFamily="34" charset="0"/>
                <a:cs typeface="Arial" panose="020B0604020202020204" pitchFamily="34" charset="0"/>
              </a:rPr>
              <a:t>Palliative medicine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28</a:t>
            </a:r>
            <a:r>
              <a:rPr lang="en-GB" sz="1000" dirty="0">
                <a:effectLst/>
                <a:latin typeface="Arial" panose="020B0604020202020204" pitchFamily="34" charset="0"/>
                <a:ea typeface="Calibri" panose="020F0502020204030204" pitchFamily="34" charset="0"/>
                <a:cs typeface="Arial" panose="020B0604020202020204" pitchFamily="34" charset="0"/>
              </a:rPr>
              <a:t>(8), pp.1000-1025.</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Brovman, E.Y., Motejunas, M.W., Bonneval, L.A., Whang, E.E., Kaye, A.D. and Urman, R.D., (2020). </a:t>
            </a:r>
            <a:r>
              <a:rPr lang="en-GB" sz="1000" i="1" dirty="0">
                <a:effectLst/>
                <a:latin typeface="Arial" panose="020B0604020202020204" pitchFamily="34" charset="0"/>
                <a:ea typeface="Calibri" panose="020F0502020204030204" pitchFamily="34" charset="0"/>
                <a:cs typeface="Arial" panose="020B0604020202020204" pitchFamily="34" charset="0"/>
              </a:rPr>
              <a:t>Relationship between newly established perioperative DNR status and perioperative outcomes in the elderly population: a NSQIP database analysis. Journal of Palliative Care</a:t>
            </a:r>
            <a:r>
              <a:rPr lang="en-GB" sz="1000" dirty="0">
                <a:effectLst/>
                <a:latin typeface="Arial" panose="020B0604020202020204" pitchFamily="34" charset="0"/>
                <a:ea typeface="Calibri" panose="020F0502020204030204" pitchFamily="34" charset="0"/>
                <a:cs typeface="Arial" panose="020B0604020202020204" pitchFamily="34" charset="0"/>
              </a:rPr>
              <a:t>, [Online] p.0825859720944746.</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Browne, B., Kupeli, N., Moore, K.J., Sampson, E.L. and Davies, N., (2021). </a:t>
            </a:r>
            <a:r>
              <a:rPr lang="en-GB" sz="1000" i="1" dirty="0">
                <a:effectLst/>
                <a:latin typeface="Arial" panose="020B0604020202020204" pitchFamily="34" charset="0"/>
                <a:ea typeface="Calibri" panose="020F0502020204030204" pitchFamily="34" charset="0"/>
                <a:cs typeface="Arial" panose="020B0604020202020204" pitchFamily="34" charset="0"/>
              </a:rPr>
              <a:t>Defining end of life in dementia: a systematic review</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Palliative medicine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35</a:t>
            </a:r>
            <a:r>
              <a:rPr lang="en-GB" sz="1000" dirty="0">
                <a:effectLst/>
                <a:latin typeface="Arial" panose="020B0604020202020204" pitchFamily="34" charset="0"/>
                <a:ea typeface="Calibri" panose="020F0502020204030204" pitchFamily="34" charset="0"/>
                <a:cs typeface="Arial" panose="020B0604020202020204" pitchFamily="34" charset="0"/>
              </a:rPr>
              <a:t>(10), pp.1733-1746.</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Cabrera, P.G.T., Ramírez-Coronel, A.A., Mesa-Cano, I.C. and Vásquez, L.C.J., (2021). </a:t>
            </a:r>
            <a:r>
              <a:rPr lang="en-GB" sz="1000" i="1" dirty="0">
                <a:effectLst/>
                <a:latin typeface="Arial" panose="020B0604020202020204" pitchFamily="34" charset="0"/>
                <a:ea typeface="Calibri" panose="020F0502020204030204" pitchFamily="34" charset="0"/>
                <a:cs typeface="Arial" panose="020B0604020202020204" pitchFamily="34" charset="0"/>
              </a:rPr>
              <a:t>Perspective on assisted suicide and euthanasia: systematic review.</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Archivos Venezolanos de Farmacología y Terapéutica</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40</a:t>
            </a:r>
            <a:r>
              <a:rPr lang="en-GB" sz="1000" dirty="0">
                <a:effectLst/>
                <a:latin typeface="Arial" panose="020B0604020202020204" pitchFamily="34" charset="0"/>
                <a:ea typeface="Calibri" panose="020F0502020204030204" pitchFamily="34" charset="0"/>
                <a:cs typeface="Arial" panose="020B0604020202020204" pitchFamily="34" charset="0"/>
              </a:rPr>
              <a:t>(6), pp.581-586.</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Care Information Scotland., (2020). </a:t>
            </a:r>
            <a:r>
              <a:rPr lang="en-GB" sz="1000" i="1" dirty="0">
                <a:effectLst/>
                <a:latin typeface="Arial" panose="020B0604020202020204" pitchFamily="34" charset="0"/>
                <a:ea typeface="Calibri" panose="020F0502020204030204" pitchFamily="34" charset="0"/>
                <a:cs typeface="Arial" panose="020B0604020202020204" pitchFamily="34" charset="0"/>
              </a:rPr>
              <a:t>Legislation Protecting in Care,</a:t>
            </a:r>
            <a:r>
              <a:rPr lang="en-GB" sz="1000" dirty="0">
                <a:effectLst/>
                <a:latin typeface="Arial" panose="020B0604020202020204" pitchFamily="34" charset="0"/>
                <a:ea typeface="Calibri" panose="020F0502020204030204" pitchFamily="34" charset="0"/>
                <a:cs typeface="Arial" panose="020B0604020202020204" pitchFamily="34" charset="0"/>
              </a:rPr>
              <a:t> [Online] pp.1</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Cherniack, E.P., (2002). Increasing use of DNR orders in the elderly worldwide: whose choice is it?. </a:t>
            </a:r>
            <a:r>
              <a:rPr lang="en-GB" sz="1000" i="1" dirty="0">
                <a:effectLst/>
                <a:latin typeface="Arial" panose="020B0604020202020204" pitchFamily="34" charset="0"/>
                <a:ea typeface="Calibri" panose="020F0502020204030204" pitchFamily="34" charset="0"/>
                <a:cs typeface="Arial" panose="020B0604020202020204" pitchFamily="34" charset="0"/>
              </a:rPr>
              <a:t>Journal of medical ethics</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28</a:t>
            </a:r>
            <a:r>
              <a:rPr lang="en-GB" sz="1000" dirty="0">
                <a:effectLst/>
                <a:latin typeface="Arial" panose="020B0604020202020204" pitchFamily="34" charset="0"/>
                <a:ea typeface="Calibri" panose="020F0502020204030204" pitchFamily="34" charset="0"/>
                <a:cs typeface="Arial" panose="020B0604020202020204" pitchFamily="34" charset="0"/>
              </a:rPr>
              <a:t>(5), pp.303-307.</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Chochinov, H.M., (2023). </a:t>
            </a:r>
            <a:r>
              <a:rPr lang="en-GB" sz="1000" i="1" dirty="0">
                <a:effectLst/>
                <a:latin typeface="Arial" panose="020B0604020202020204" pitchFamily="34" charset="0"/>
                <a:ea typeface="Calibri" panose="020F0502020204030204" pitchFamily="34" charset="0"/>
                <a:cs typeface="Arial" panose="020B0604020202020204" pitchFamily="34" charset="0"/>
              </a:rPr>
              <a:t>S3-4 Euthanasia and assisted suicide:‘what’s dignity got to do with it?’. </a:t>
            </a:r>
            <a:r>
              <a:rPr lang="en-GB" sz="1000" dirty="0">
                <a:effectLst/>
                <a:latin typeface="Arial" panose="020B0604020202020204" pitchFamily="34" charset="0"/>
                <a:ea typeface="Calibri" panose="020F0502020204030204" pitchFamily="34" charset="0"/>
                <a:cs typeface="Arial" panose="020B0604020202020204" pitchFamily="34" charset="0"/>
              </a:rPr>
              <a:t>[Online]</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Comas-Herrera, A., Wittenberg, R. and Pickard, L., (2018). Long-term care for older people in the United Kingdom: structure and challenges. In </a:t>
            </a:r>
            <a:r>
              <a:rPr lang="en-GB" sz="1000" i="1" dirty="0">
                <a:effectLst/>
                <a:latin typeface="Arial" panose="020B0604020202020204" pitchFamily="34" charset="0"/>
                <a:ea typeface="Calibri" panose="020F0502020204030204" pitchFamily="34" charset="0"/>
                <a:cs typeface="Arial" panose="020B0604020202020204" pitchFamily="34" charset="0"/>
              </a:rPr>
              <a:t>Long-Term Care: Matching Resources and Needs</a:t>
            </a:r>
            <a:r>
              <a:rPr lang="en-GB" sz="1000" dirty="0">
                <a:effectLst/>
                <a:latin typeface="Arial" panose="020B0604020202020204" pitchFamily="34" charset="0"/>
                <a:ea typeface="Calibri" panose="020F0502020204030204" pitchFamily="34" charset="0"/>
                <a:cs typeface="Arial" panose="020B0604020202020204" pitchFamily="34" charset="0"/>
              </a:rPr>
              <a:t> [Online] (pp. 17-33). Routledge.</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Clarke, D.M., 2007. Growing old and getting sick: maintaining a positive spirit at the end of life. </a:t>
            </a:r>
            <a:r>
              <a:rPr lang="en-GB" sz="1000" b="0" i="1" u="none" strike="noStrike" dirty="0">
                <a:solidFill>
                  <a:srgbClr val="222222"/>
                </a:solidFill>
                <a:effectLst/>
                <a:latin typeface="Arial" panose="020B0604020202020204" pitchFamily="34" charset="0"/>
                <a:cs typeface="Arial" panose="020B0604020202020204" pitchFamily="34" charset="0"/>
              </a:rPr>
              <a:t>Australian Journal of Rural Health</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i="1" dirty="0">
                <a:solidFill>
                  <a:srgbClr val="222222"/>
                </a:solidFill>
                <a:latin typeface="Arial" panose="020B0604020202020204" pitchFamily="34" charset="0"/>
                <a:cs typeface="Arial" panose="020B0604020202020204" pitchFamily="34" charset="0"/>
              </a:rPr>
              <a:t>Available at: </a:t>
            </a:r>
            <a:r>
              <a:rPr lang="en-GB" sz="1000" i="1" dirty="0">
                <a:solidFill>
                  <a:srgbClr val="222222"/>
                </a:solidFill>
                <a:latin typeface="Arial" panose="020B0604020202020204" pitchFamily="34" charset="0"/>
                <a:cs typeface="Arial" panose="020B0604020202020204" pitchFamily="34" charset="0"/>
                <a:hlinkClick r:id="rId4"/>
              </a:rPr>
              <a:t>https://onlinelibrary.wiley.com/doi/abs/10.1111/j.1440-1584.2007.00867.x?casa_token=bvXEjmH0ENAAAAAA:loQkqE6-s5ThritQyrpBJfrPvpd7_elEcy7J3asIAjRPf3N_BPhAi8-HASkvHujLDx1-W50bPtCaWp0</a:t>
            </a:r>
            <a:r>
              <a:rPr lang="en-GB" sz="1000" i="1" dirty="0">
                <a:solidFill>
                  <a:srgbClr val="222222"/>
                </a:solidFill>
                <a:latin typeface="Arial" panose="020B0604020202020204" pitchFamily="34" charset="0"/>
                <a:cs typeface="Arial" panose="020B0604020202020204" pitchFamily="34" charset="0"/>
              </a:rPr>
              <a:t>. (Accessed on: 28</a:t>
            </a:r>
            <a:r>
              <a:rPr lang="en-GB" sz="1000" i="1" baseline="30000" dirty="0">
                <a:solidFill>
                  <a:srgbClr val="222222"/>
                </a:solidFill>
                <a:latin typeface="Arial" panose="020B0604020202020204" pitchFamily="34" charset="0"/>
                <a:cs typeface="Arial" panose="020B0604020202020204" pitchFamily="34" charset="0"/>
              </a:rPr>
              <a:t>th</a:t>
            </a:r>
            <a:r>
              <a:rPr lang="en-GB" sz="1000" i="1" dirty="0">
                <a:solidFill>
                  <a:srgbClr val="222222"/>
                </a:solidFill>
                <a:latin typeface="Arial" panose="020B0604020202020204" pitchFamily="34" charset="0"/>
                <a:cs typeface="Arial" panose="020B0604020202020204" pitchFamily="34" charset="0"/>
              </a:rPr>
              <a:t> February 2023)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French, M., Keegan, T., Anestis, E. and Preston, N., (2021). Exploring socioeconomic inequities in access to palliative and end-of-life care in the UK: a narrative synthesis. </a:t>
            </a:r>
            <a:r>
              <a:rPr lang="en-GB" sz="1000" i="1" dirty="0">
                <a:effectLst/>
                <a:latin typeface="Arial" panose="020B0604020202020204" pitchFamily="34" charset="0"/>
                <a:ea typeface="Calibri" panose="020F0502020204030204" pitchFamily="34" charset="0"/>
                <a:cs typeface="Arial" panose="020B0604020202020204" pitchFamily="34" charset="0"/>
              </a:rPr>
              <a:t>BMC palliative care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20</a:t>
            </a:r>
            <a:r>
              <a:rPr lang="en-GB" sz="1000" dirty="0">
                <a:effectLst/>
                <a:latin typeface="Arial" panose="020B0604020202020204" pitchFamily="34" charset="0"/>
                <a:ea typeface="Calibri" panose="020F0502020204030204" pitchFamily="34" charset="0"/>
                <a:cs typeface="Arial" panose="020B0604020202020204" pitchFamily="34" charset="0"/>
              </a:rPr>
              <a:t>, pp.1-20.</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Fontalis, A., Prousali, E. and Kulkarni, K., 2018. Euthanasia and assisted dying: what is the current position and what are the key arguments informing the debate?. </a:t>
            </a:r>
            <a:r>
              <a:rPr lang="en-GB" sz="1000" b="0" i="1" u="none" strike="noStrike" dirty="0">
                <a:solidFill>
                  <a:srgbClr val="222222"/>
                </a:solidFill>
                <a:effectLst/>
                <a:latin typeface="Arial" panose="020B0604020202020204" pitchFamily="34" charset="0"/>
                <a:cs typeface="Arial" panose="020B0604020202020204" pitchFamily="34" charset="0"/>
              </a:rPr>
              <a:t>Journal of the royal society of medicine</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b="0" i="1" u="none" strike="noStrike" dirty="0">
                <a:solidFill>
                  <a:srgbClr val="222222"/>
                </a:solidFill>
                <a:effectLst/>
                <a:latin typeface="Arial" panose="020B0604020202020204" pitchFamily="34" charset="0"/>
                <a:cs typeface="Arial" panose="020B0604020202020204" pitchFamily="34" charset="0"/>
              </a:rPr>
              <a:t>111</a:t>
            </a:r>
            <a:r>
              <a:rPr lang="en-GB" sz="1000" b="0" i="0" u="none" strike="noStrike" dirty="0">
                <a:solidFill>
                  <a:srgbClr val="222222"/>
                </a:solidFill>
                <a:effectLst/>
                <a:latin typeface="Arial" panose="020B0604020202020204" pitchFamily="34" charset="0"/>
                <a:cs typeface="Arial" panose="020B0604020202020204" pitchFamily="34" charset="0"/>
              </a:rPr>
              <a:t>(11), pp.407-413.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63807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rtlCol="0"/>
          <a:lstStyle>
            <a:defPPr>
              <a:defRPr lang="en-GB"/>
            </a:defPPr>
          </a:lstStyle>
          <a:p>
            <a:pPr rtl="0"/>
            <a:r>
              <a:rPr lang="en-GB" dirty="0"/>
              <a:t>R</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7" name="Footer Placeholder 6">
            <a:extLst>
              <a:ext uri="{FF2B5EF4-FFF2-40B4-BE49-F238E27FC236}">
                <a16:creationId xmlns:a16="http://schemas.microsoft.com/office/drawing/2014/main" id="{486CE65B-C283-8A90-DF86-161AC356BEA0}"/>
              </a:ext>
            </a:extLst>
          </p:cNvPr>
          <p:cNvSpPr>
            <a:spLocks noGrp="1"/>
          </p:cNvSpPr>
          <p:nvPr>
            <p:ph type="ftr" sz="quarter" idx="11"/>
          </p:nvPr>
        </p:nvSpPr>
        <p:spPr/>
        <p:txBody>
          <a:bodyPr rtlCol="0"/>
          <a:lstStyle>
            <a:defPPr>
              <a:defRPr lang="en-GB"/>
            </a:defPPr>
          </a:lstStyle>
          <a:p>
            <a:pPr rtl="0"/>
            <a:r>
              <a:rPr lang="en-GB" dirty="0"/>
              <a:t>End of Life</a:t>
            </a:r>
          </a:p>
        </p:txBody>
      </p:sp>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pPr rtl="0"/>
              <a:t>35</a:t>
            </a:fld>
            <a:endParaRPr lang="en-GB" dirty="0"/>
          </a:p>
        </p:txBody>
      </p:sp>
      <p:sp>
        <p:nvSpPr>
          <p:cNvPr id="5" name="TextBox 4">
            <a:extLst>
              <a:ext uri="{FF2B5EF4-FFF2-40B4-BE49-F238E27FC236}">
                <a16:creationId xmlns:a16="http://schemas.microsoft.com/office/drawing/2014/main" id="{F6668FA4-3674-D796-74E5-E97937EE8A57}"/>
              </a:ext>
            </a:extLst>
          </p:cNvPr>
          <p:cNvSpPr txBox="1"/>
          <p:nvPr/>
        </p:nvSpPr>
        <p:spPr>
          <a:xfrm>
            <a:off x="4389120" y="0"/>
            <a:ext cx="7568542" cy="7668766"/>
          </a:xfrm>
          <a:prstGeom prst="rect">
            <a:avLst/>
          </a:prstGeom>
          <a:noFill/>
        </p:spPr>
        <p:txBody>
          <a:bodyPr wrap="square" rtlCol="0">
            <a:spAutoFit/>
          </a:bodyPr>
          <a:lstStyle/>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Gallagher, A., Li, S., Wainwright, P., Jones, I.R. and Lee, D., (2008). Dignity in the care of older people–a review of the theoretical and empirical literature. </a:t>
            </a:r>
            <a:r>
              <a:rPr lang="en-GB" sz="1000" i="1" dirty="0">
                <a:effectLst/>
                <a:latin typeface="Arial" panose="020B0604020202020204" pitchFamily="34" charset="0"/>
                <a:ea typeface="Calibri" panose="020F0502020204030204" pitchFamily="34" charset="0"/>
                <a:cs typeface="Arial" panose="020B0604020202020204" pitchFamily="34" charset="0"/>
              </a:rPr>
              <a:t>BMC nursing</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 </a:t>
            </a:r>
            <a:r>
              <a:rPr lang="en-GB" sz="1000" dirty="0">
                <a:effectLst/>
                <a:latin typeface="Arial" panose="020B0604020202020204" pitchFamily="34" charset="0"/>
                <a:ea typeface="Calibri" panose="020F0502020204030204" pitchFamily="34" charset="0"/>
                <a:cs typeface="Arial" panose="020B0604020202020204" pitchFamily="34" charset="0"/>
              </a:rPr>
              <a:t>[Online] 7 (1), pp.1-12.</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Gonella, S., Basso, I., Dimonte, V., Martin, B., Berchialla, P., Campagna, S. and Di Giulio, P., 2019. Association between end-of-life conversations in nursing homes and end-of-life care outcomes: a systematic review and meta-analysis. </a:t>
            </a:r>
            <a:r>
              <a:rPr lang="en-GB" sz="1000" b="0" i="1" u="none" strike="noStrike" dirty="0">
                <a:solidFill>
                  <a:srgbClr val="222222"/>
                </a:solidFill>
                <a:effectLst/>
                <a:latin typeface="Arial" panose="020B0604020202020204" pitchFamily="34" charset="0"/>
                <a:cs typeface="Arial" panose="020B0604020202020204" pitchFamily="34" charset="0"/>
              </a:rPr>
              <a:t>Journal of the American Medical Directors Association</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i="1" dirty="0">
                <a:solidFill>
                  <a:srgbClr val="222222"/>
                </a:solidFill>
                <a:latin typeface="Arial" panose="020B0604020202020204" pitchFamily="34" charset="0"/>
                <a:cs typeface="Arial" panose="020B0604020202020204" pitchFamily="34" charset="0"/>
              </a:rPr>
              <a:t>Available at:  </a:t>
            </a:r>
            <a:r>
              <a:rPr lang="en-GB" sz="1000" i="1" dirty="0">
                <a:solidFill>
                  <a:srgbClr val="222222"/>
                </a:solidFill>
                <a:latin typeface="Arial" panose="020B0604020202020204" pitchFamily="34" charset="0"/>
                <a:cs typeface="Arial" panose="020B0604020202020204" pitchFamily="34" charset="0"/>
                <a:hlinkClick r:id="rId4"/>
              </a:rPr>
              <a:t>https://www.sciencedirect.com/science/article/abs/pii/S1525861018305541</a:t>
            </a:r>
            <a:r>
              <a:rPr lang="en-GB" sz="1000" i="1" dirty="0">
                <a:solidFill>
                  <a:srgbClr val="222222"/>
                </a:solidFill>
                <a:latin typeface="Arial" panose="020B0604020202020204" pitchFamily="34" charset="0"/>
                <a:cs typeface="Arial" panose="020B0604020202020204" pitchFamily="34" charset="0"/>
              </a:rPr>
              <a:t>. (Accessed at: 28</a:t>
            </a:r>
            <a:r>
              <a:rPr lang="en-GB" sz="1000" i="1" baseline="30000" dirty="0">
                <a:solidFill>
                  <a:srgbClr val="222222"/>
                </a:solidFill>
                <a:latin typeface="Arial" panose="020B0604020202020204" pitchFamily="34" charset="0"/>
                <a:cs typeface="Arial" panose="020B0604020202020204" pitchFamily="34" charset="0"/>
              </a:rPr>
              <a:t>th</a:t>
            </a:r>
            <a:r>
              <a:rPr lang="en-GB" sz="1000" i="1" dirty="0">
                <a:solidFill>
                  <a:srgbClr val="222222"/>
                </a:solidFill>
                <a:latin typeface="Arial" panose="020B0604020202020204" pitchFamily="34" charset="0"/>
                <a:cs typeface="Arial" panose="020B0604020202020204" pitchFamily="34" charset="0"/>
              </a:rPr>
              <a:t> February 2023)</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Griffith, S., (2018). Prepared for end-of-life care: a concept analysis. </a:t>
            </a:r>
            <a:r>
              <a:rPr lang="en-GB" sz="1000" i="1" dirty="0">
                <a:effectLst/>
                <a:latin typeface="Arial" panose="020B0604020202020204" pitchFamily="34" charset="0"/>
                <a:ea typeface="Calibri" panose="020F0502020204030204" pitchFamily="34" charset="0"/>
                <a:cs typeface="Arial" panose="020B0604020202020204" pitchFamily="34" charset="0"/>
              </a:rPr>
              <a:t>International journal of palliative nursing</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24</a:t>
            </a:r>
            <a:r>
              <a:rPr lang="en-GB" sz="1000" dirty="0">
                <a:effectLst/>
                <a:latin typeface="Arial" panose="020B0604020202020204" pitchFamily="34" charset="0"/>
                <a:ea typeface="Calibri" panose="020F0502020204030204" pitchFamily="34" charset="0"/>
                <a:cs typeface="Arial" panose="020B0604020202020204" pitchFamily="34" charset="0"/>
              </a:rPr>
              <a:t>(8), pp.399-410.</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Holmes, S., Wiebe, E., Shaw, J., Nuhn, A., Just, A. and Kelly, M., 2018. Exploring the experience of supporting a loved one through a medically assisted death in Canada. </a:t>
            </a:r>
            <a:r>
              <a:rPr lang="en-GB" sz="1000" b="0" i="1" u="none" strike="noStrike" dirty="0">
                <a:solidFill>
                  <a:srgbClr val="222222"/>
                </a:solidFill>
                <a:effectLst/>
                <a:latin typeface="Arial" panose="020B0604020202020204" pitchFamily="34" charset="0"/>
                <a:cs typeface="Arial" panose="020B0604020202020204" pitchFamily="34" charset="0"/>
              </a:rPr>
              <a:t>Canadian Family Physician</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b="0" i="1" u="none" strike="noStrike" dirty="0">
                <a:solidFill>
                  <a:srgbClr val="222222"/>
                </a:solidFill>
                <a:effectLst/>
                <a:latin typeface="Arial" panose="020B0604020202020204" pitchFamily="34" charset="0"/>
                <a:cs typeface="Arial" panose="020B0604020202020204" pitchFamily="34" charset="0"/>
              </a:rPr>
              <a:t>64</a:t>
            </a:r>
            <a:r>
              <a:rPr lang="en-GB" sz="1000" b="0" i="0" u="none" strike="noStrike" dirty="0">
                <a:solidFill>
                  <a:srgbClr val="222222"/>
                </a:solidFill>
                <a:effectLst/>
                <a:latin typeface="Arial" panose="020B0604020202020204" pitchFamily="34" charset="0"/>
                <a:cs typeface="Arial" panose="020B0604020202020204" pitchFamily="34" charset="0"/>
              </a:rPr>
              <a:t>(9), pp.e387-e393.</a:t>
            </a:r>
            <a:endParaRPr lang="en-GB" sz="1000" dirty="0">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Houde, S.C. and Melillo, K.D., (2009). Caring for an aging population: Review of policy initiatives. </a:t>
            </a:r>
            <a:r>
              <a:rPr lang="en-GB" sz="1000" i="1" dirty="0">
                <a:effectLst/>
                <a:latin typeface="Arial" panose="020B0604020202020204" pitchFamily="34" charset="0"/>
                <a:ea typeface="Calibri" panose="020F0502020204030204" pitchFamily="34" charset="0"/>
                <a:cs typeface="Arial" panose="020B0604020202020204" pitchFamily="34" charset="0"/>
              </a:rPr>
              <a:t>Journal of gerontological nursing</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35</a:t>
            </a:r>
            <a:r>
              <a:rPr lang="en-GB" sz="1000" dirty="0">
                <a:effectLst/>
                <a:latin typeface="Arial" panose="020B0604020202020204" pitchFamily="34" charset="0"/>
                <a:ea typeface="Calibri" panose="020F0502020204030204" pitchFamily="34" charset="0"/>
                <a:cs typeface="Arial" panose="020B0604020202020204" pitchFamily="34" charset="0"/>
              </a:rPr>
              <a:t>(12), pp.8-13.</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Karplus, R., 2021. People Facing the Question of Euthanasia: Patients, Family and Friends, Healthcare Workers. </a:t>
            </a:r>
            <a:r>
              <a:rPr lang="en-GB" sz="1000" b="0" i="1" u="none" strike="noStrike" dirty="0">
                <a:solidFill>
                  <a:srgbClr val="222222"/>
                </a:solidFill>
                <a:effectLst/>
                <a:latin typeface="Arial" panose="020B0604020202020204" pitchFamily="34" charset="0"/>
                <a:cs typeface="Arial" panose="020B0604020202020204" pitchFamily="34" charset="0"/>
              </a:rPr>
              <a:t>Euthanasia: Searching for the Full Story: Experiences and Insights of Belgian Doctors and Nurses</a:t>
            </a:r>
            <a:r>
              <a:rPr lang="en-GB" sz="1000" b="0" i="0" u="none" strike="noStrike" dirty="0">
                <a:solidFill>
                  <a:srgbClr val="222222"/>
                </a:solidFill>
                <a:effectLst/>
                <a:latin typeface="Arial" panose="020B0604020202020204" pitchFamily="34" charset="0"/>
                <a:cs typeface="Arial" panose="020B0604020202020204" pitchFamily="34" charset="0"/>
              </a:rPr>
              <a:t>, pp.49-59.</a:t>
            </a: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Kissane, D.W. and Kelly, B.J., 2000. Demoralisation, depression and desire for death: problems with the Dutch guidelines for euthanasia of the mentally ill. </a:t>
            </a:r>
            <a:r>
              <a:rPr lang="en-GB" sz="1000" b="0" i="1" u="none" strike="noStrike" dirty="0">
                <a:solidFill>
                  <a:srgbClr val="222222"/>
                </a:solidFill>
                <a:effectLst/>
                <a:latin typeface="Arial" panose="020B0604020202020204" pitchFamily="34" charset="0"/>
                <a:cs typeface="Arial" panose="020B0604020202020204" pitchFamily="34" charset="0"/>
              </a:rPr>
              <a:t>Australian &amp; New Zealand Journal of Psychiatry</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b="0" i="1" u="none" strike="noStrike" dirty="0">
                <a:solidFill>
                  <a:srgbClr val="222222"/>
                </a:solidFill>
                <a:effectLst/>
                <a:latin typeface="Arial" panose="020B0604020202020204" pitchFamily="34" charset="0"/>
                <a:cs typeface="Arial" panose="020B0604020202020204" pitchFamily="34" charset="0"/>
              </a:rPr>
              <a:t>34</a:t>
            </a:r>
            <a:r>
              <a:rPr lang="en-GB" sz="1000" b="0" i="0" u="none" strike="noStrike" dirty="0">
                <a:solidFill>
                  <a:srgbClr val="222222"/>
                </a:solidFill>
                <a:effectLst/>
                <a:latin typeface="Arial" panose="020B0604020202020204" pitchFamily="34" charset="0"/>
                <a:cs typeface="Arial" panose="020B0604020202020204" pitchFamily="34" charset="0"/>
              </a:rPr>
              <a:t>(2), pp.325-333.</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Legislation.Gov., (2014). </a:t>
            </a:r>
            <a:r>
              <a:rPr lang="en-GB" sz="1000" i="1" dirty="0">
                <a:effectLst/>
                <a:latin typeface="Arial" panose="020B0604020202020204" pitchFamily="34" charset="0"/>
                <a:ea typeface="Calibri" panose="020F0502020204030204" pitchFamily="34" charset="0"/>
                <a:cs typeface="Arial" panose="020B0604020202020204" pitchFamily="34" charset="0"/>
              </a:rPr>
              <a:t>Care Act 2014: 2014 Chapter 23.</a:t>
            </a:r>
            <a:r>
              <a:rPr lang="en-GB" sz="1000" dirty="0">
                <a:effectLst/>
                <a:latin typeface="Arial" panose="020B0604020202020204" pitchFamily="34" charset="0"/>
                <a:ea typeface="Calibri" panose="020F0502020204030204" pitchFamily="34" charset="0"/>
                <a:cs typeface="Arial" panose="020B0604020202020204" pitchFamily="34" charset="0"/>
              </a:rPr>
              <a:t> [Online] pp.1.</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Manthorpe, &amp; Moriarty, J. (2014). Examining day centre provision for older people in the UK using the Equality Act 2010: findings of a scoping review. </a:t>
            </a:r>
            <a:r>
              <a:rPr lang="en-GB" sz="1000" i="1" dirty="0">
                <a:effectLst/>
                <a:latin typeface="Arial" panose="020B0604020202020204" pitchFamily="34" charset="0"/>
                <a:ea typeface="Calibri" panose="020F0502020204030204" pitchFamily="34" charset="0"/>
                <a:cs typeface="Arial" panose="020B0604020202020204" pitchFamily="34" charset="0"/>
              </a:rPr>
              <a:t>Health &amp; Social Care in the Community</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22</a:t>
            </a:r>
            <a:r>
              <a:rPr lang="en-GB" sz="1000" dirty="0">
                <a:effectLst/>
                <a:latin typeface="Arial" panose="020B0604020202020204" pitchFamily="34" charset="0"/>
                <a:ea typeface="Calibri" panose="020F0502020204030204" pitchFamily="34" charset="0"/>
                <a:cs typeface="Arial" panose="020B0604020202020204" pitchFamily="34" charset="0"/>
              </a:rPr>
              <a:t>(4), 352–360.</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Mart, E.G., (2016). Neuropsychological assessment of testamentary capacity and undue influence. </a:t>
            </a:r>
            <a:r>
              <a:rPr lang="en-GB" sz="1000" i="1" dirty="0">
                <a:effectLst/>
                <a:latin typeface="Arial" panose="020B0604020202020204" pitchFamily="34" charset="0"/>
                <a:ea typeface="Calibri" panose="020F0502020204030204" pitchFamily="34" charset="0"/>
                <a:cs typeface="Arial" panose="020B0604020202020204" pitchFamily="34" charset="0"/>
              </a:rPr>
              <a:t>Archives of Clinical Neuropsychology</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31</a:t>
            </a:r>
            <a:r>
              <a:rPr lang="en-GB" sz="1000" dirty="0">
                <a:effectLst/>
                <a:latin typeface="Arial" panose="020B0604020202020204" pitchFamily="34" charset="0"/>
                <a:ea typeface="Calibri" panose="020F0502020204030204" pitchFamily="34" charset="0"/>
                <a:cs typeface="Arial" panose="020B0604020202020204" pitchFamily="34" charset="0"/>
              </a:rPr>
              <a:t>(6), pp.554-561.</a:t>
            </a:r>
          </a:p>
          <a:p>
            <a:pPr marL="540385" marR="540385" algn="just">
              <a:lnSpc>
                <a:spcPct val="150000"/>
              </a:lnSpc>
              <a:spcBef>
                <a:spcPts val="150"/>
              </a:spcBef>
              <a:spcAft>
                <a:spcPts val="150"/>
              </a:spcAft>
            </a:pPr>
            <a:r>
              <a:rPr lang="en-GB" sz="1000" dirty="0">
                <a:latin typeface="Arial" panose="020B0604020202020204" pitchFamily="34" charset="0"/>
                <a:ea typeface="Calibri" panose="020F0502020204030204" pitchFamily="34" charset="0"/>
                <a:cs typeface="Arial" panose="020B0604020202020204" pitchFamily="34" charset="0"/>
              </a:rPr>
              <a:t>Morris, P., 2019. Ethics Questions asked at Medical Interviews – Euthanasia. </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000" b="0" i="0" u="none" strike="noStrike" dirty="0">
                <a:solidFill>
                  <a:srgbClr val="3A3A3A"/>
                </a:solidFill>
                <a:effectLst/>
                <a:latin typeface="Arial" panose="020B0604020202020204" pitchFamily="34" charset="0"/>
                <a:cs typeface="Arial" panose="020B0604020202020204" pitchFamily="34" charset="0"/>
              </a:rPr>
              <a:t>Viftrup, Hvidt, N. C., &amp; Prinds, C. (2021). Dignity in end‐of‐life care at hospice: An Action Research Study. </a:t>
            </a:r>
            <a:r>
              <a:rPr lang="en-GB" sz="1000" b="0" i="1" u="none" strike="noStrike" dirty="0">
                <a:solidFill>
                  <a:srgbClr val="3A3A3A"/>
                </a:solidFill>
                <a:effectLst/>
                <a:latin typeface="Arial" panose="020B0604020202020204" pitchFamily="34" charset="0"/>
                <a:cs typeface="Arial" panose="020B0604020202020204" pitchFamily="34" charset="0"/>
              </a:rPr>
              <a:t>Scandinavian Journal of Caring Sciences</a:t>
            </a:r>
            <a:r>
              <a:rPr lang="en-GB" sz="1000" b="0" i="0" u="none" strike="noStrike" dirty="0">
                <a:solidFill>
                  <a:srgbClr val="3A3A3A"/>
                </a:solidFill>
                <a:effectLst/>
                <a:latin typeface="Arial" panose="020B0604020202020204" pitchFamily="34" charset="0"/>
                <a:cs typeface="Arial" panose="020B0604020202020204" pitchFamily="34" charset="0"/>
              </a:rPr>
              <a:t>,  [Online]  Available at:  </a:t>
            </a:r>
            <a:r>
              <a:rPr lang="en-GB" sz="1000" b="0" i="0" u="none" strike="noStrike" dirty="0">
                <a:solidFill>
                  <a:srgbClr val="3A3A3A"/>
                </a:solidFill>
                <a:effectLst/>
                <a:latin typeface="Arial" panose="020B0604020202020204" pitchFamily="34" charset="0"/>
                <a:cs typeface="Arial" panose="020B0604020202020204" pitchFamily="34" charset="0"/>
                <a:hlinkClick r:id="rId5"/>
              </a:rPr>
              <a:t>https://doi.org/10.1111/scs.12872</a:t>
            </a:r>
            <a:r>
              <a:rPr lang="en-GB" sz="1000" dirty="0">
                <a:solidFill>
                  <a:srgbClr val="3A3A3A"/>
                </a:solidFill>
                <a:latin typeface="Arial" panose="020B0604020202020204" pitchFamily="34" charset="0"/>
                <a:cs typeface="Arial" panose="020B0604020202020204" pitchFamily="34" charset="0"/>
              </a:rPr>
              <a:t> </a:t>
            </a:r>
            <a:r>
              <a:rPr lang="en-GB" sz="1000" dirty="0">
                <a:solidFill>
                  <a:srgbClr val="222222"/>
                </a:solidFill>
                <a:latin typeface="Arial" panose="020B0604020202020204" pitchFamily="34" charset="0"/>
                <a:cs typeface="Arial" panose="020B0604020202020204" pitchFamily="34" charset="0"/>
              </a:rPr>
              <a:t>(</a:t>
            </a:r>
            <a:r>
              <a:rPr lang="en-GB" sz="1000" b="0" i="0" u="none" strike="noStrike" dirty="0">
                <a:solidFill>
                  <a:srgbClr val="222222"/>
                </a:solidFill>
                <a:effectLst/>
                <a:latin typeface="Arial" panose="020B0604020202020204" pitchFamily="34" charset="0"/>
                <a:cs typeface="Arial" panose="020B0604020202020204" pitchFamily="34" charset="0"/>
              </a:rPr>
              <a:t>Accessed on: 28</a:t>
            </a:r>
            <a:r>
              <a:rPr lang="en-GB" sz="1000" b="0" i="0" u="none" strike="noStrike" baseline="30000" dirty="0">
                <a:solidFill>
                  <a:srgbClr val="222222"/>
                </a:solidFill>
                <a:effectLst/>
                <a:latin typeface="Arial" panose="020B0604020202020204" pitchFamily="34" charset="0"/>
                <a:cs typeface="Arial" panose="020B0604020202020204" pitchFamily="34" charset="0"/>
              </a:rPr>
              <a:t>th</a:t>
            </a:r>
            <a:r>
              <a:rPr lang="en-GB" sz="1000" b="0" i="0" u="none" strike="noStrike" dirty="0">
                <a:solidFill>
                  <a:srgbClr val="222222"/>
                </a:solidFill>
                <a:effectLst/>
                <a:latin typeface="Arial" panose="020B0604020202020204" pitchFamily="34" charset="0"/>
                <a:cs typeface="Arial" panose="020B0604020202020204" pitchFamily="34" charset="0"/>
              </a:rPr>
              <a:t> February 2023)</a:t>
            </a: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dirty="0">
              <a:effectLst/>
              <a:latin typeface="Arial" panose="020B0604020202020204" pitchFamily="34" charset="0"/>
              <a:ea typeface="Calibri" panose="020F050202020403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60348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CCA074D-8819-DFDE-9101-265426D1E031}"/>
              </a:ext>
            </a:extLst>
          </p:cNvPr>
          <p:cNvSpPr>
            <a:spLocks noGrp="1"/>
          </p:cNvSpPr>
          <p:nvPr>
            <p:ph type="ftr" sz="quarter" idx="11"/>
          </p:nvPr>
        </p:nvSpPr>
        <p:spPr/>
        <p:txBody>
          <a:bodyPr/>
          <a:lstStyle/>
          <a:p>
            <a:pPr rtl="0"/>
            <a:r>
              <a:rPr lang="en-GB" dirty="0"/>
              <a:t>Presentation title</a:t>
            </a:r>
          </a:p>
        </p:txBody>
      </p:sp>
      <p:sp>
        <p:nvSpPr>
          <p:cNvPr id="4" name="Slide Number Placeholder 3">
            <a:extLst>
              <a:ext uri="{FF2B5EF4-FFF2-40B4-BE49-F238E27FC236}">
                <a16:creationId xmlns:a16="http://schemas.microsoft.com/office/drawing/2014/main" id="{FF7D54BE-9083-2679-ADFE-5D8B22BD248B}"/>
              </a:ext>
            </a:extLst>
          </p:cNvPr>
          <p:cNvSpPr>
            <a:spLocks noGrp="1"/>
          </p:cNvSpPr>
          <p:nvPr>
            <p:ph type="sldNum" sz="quarter" idx="12"/>
          </p:nvPr>
        </p:nvSpPr>
        <p:spPr/>
        <p:txBody>
          <a:bodyPr/>
          <a:lstStyle/>
          <a:p>
            <a:pPr rtl="0"/>
            <a:fld id="{294A09A9-5501-47C1-A89A-A340965A2BE2}" type="slidenum">
              <a:rPr lang="en-GB" smtClean="0"/>
              <a:t>36</a:t>
            </a:fld>
            <a:endParaRPr lang="en-GB" dirty="0"/>
          </a:p>
        </p:txBody>
      </p:sp>
      <p:sp>
        <p:nvSpPr>
          <p:cNvPr id="9" name="Text Placeholder 8">
            <a:extLst>
              <a:ext uri="{FF2B5EF4-FFF2-40B4-BE49-F238E27FC236}">
                <a16:creationId xmlns:a16="http://schemas.microsoft.com/office/drawing/2014/main" id="{E4D3276A-8FE8-E7A1-2A8E-2158F5DE34F2}"/>
              </a:ext>
            </a:extLst>
          </p:cNvPr>
          <p:cNvSpPr>
            <a:spLocks noGrp="1"/>
          </p:cNvSpPr>
          <p:nvPr>
            <p:ph type="body" sz="quarter" idx="13"/>
          </p:nvPr>
        </p:nvSpPr>
        <p:spPr/>
        <p:txBody>
          <a:bodyPr/>
          <a:lstStyle/>
          <a:p>
            <a:r>
              <a:rPr lang="en-GB" dirty="0"/>
              <a:t>R</a:t>
            </a:r>
          </a:p>
        </p:txBody>
      </p:sp>
      <p:sp>
        <p:nvSpPr>
          <p:cNvPr id="10" name="TextBox 9">
            <a:extLst>
              <a:ext uri="{FF2B5EF4-FFF2-40B4-BE49-F238E27FC236}">
                <a16:creationId xmlns:a16="http://schemas.microsoft.com/office/drawing/2014/main" id="{45305BB1-9015-AC55-7436-6EA95B20FA15}"/>
              </a:ext>
            </a:extLst>
          </p:cNvPr>
          <p:cNvSpPr txBox="1"/>
          <p:nvPr/>
        </p:nvSpPr>
        <p:spPr>
          <a:xfrm>
            <a:off x="4427042" y="136525"/>
            <a:ext cx="7764958" cy="7040069"/>
          </a:xfrm>
          <a:prstGeom prst="rect">
            <a:avLst/>
          </a:prstGeom>
          <a:noFill/>
        </p:spPr>
        <p:txBody>
          <a:bodyPr wrap="square" rtlCol="0">
            <a:spAutoFit/>
          </a:bodyPr>
          <a:lstStyle/>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Leclerc, B.S., Lessard, S., Bechennec, C., Le Gal, E., Benoit, S. and Bellerose, L., 2014. Attitudes toward death, dying, end-of-life palliative care, and interdisciplinary practice in long term care workers. </a:t>
            </a:r>
            <a:r>
              <a:rPr lang="en-GB" sz="1000" b="0" i="1" u="none" strike="noStrike" dirty="0">
                <a:solidFill>
                  <a:srgbClr val="222222"/>
                </a:solidFill>
                <a:effectLst/>
                <a:latin typeface="Arial" panose="020B0604020202020204" pitchFamily="34" charset="0"/>
                <a:cs typeface="Arial" panose="020B0604020202020204" pitchFamily="34" charset="0"/>
              </a:rPr>
              <a:t>Journal of the American Medical Directors Association</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i="1" dirty="0">
                <a:solidFill>
                  <a:srgbClr val="222222"/>
                </a:solidFill>
                <a:latin typeface="Arial" panose="020B0604020202020204" pitchFamily="34" charset="0"/>
                <a:cs typeface="Arial" panose="020B0604020202020204" pitchFamily="34" charset="0"/>
              </a:rPr>
              <a:t> Available at|; </a:t>
            </a:r>
            <a:r>
              <a:rPr lang="en-GB" sz="1000" i="1" dirty="0">
                <a:solidFill>
                  <a:srgbClr val="222222"/>
                </a:solidFill>
                <a:latin typeface="Arial" panose="020B0604020202020204" pitchFamily="34" charset="0"/>
                <a:cs typeface="Arial" panose="020B0604020202020204" pitchFamily="34" charset="0"/>
                <a:hlinkClick r:id="rId2"/>
              </a:rPr>
              <a:t>https://www.sciencedirect.com/science/article/abs/pii/S1525861013006592</a:t>
            </a:r>
            <a:r>
              <a:rPr lang="en-GB" sz="1000" i="1" dirty="0">
                <a:solidFill>
                  <a:srgbClr val="222222"/>
                </a:solidFill>
                <a:latin typeface="Arial" panose="020B0604020202020204" pitchFamily="34" charset="0"/>
                <a:cs typeface="Arial" panose="020B0604020202020204" pitchFamily="34" charset="0"/>
              </a:rPr>
              <a:t>  (Accessed on: 28</a:t>
            </a:r>
            <a:r>
              <a:rPr lang="en-GB" sz="1000" i="1" baseline="30000" dirty="0">
                <a:solidFill>
                  <a:srgbClr val="222222"/>
                </a:solidFill>
                <a:latin typeface="Arial" panose="020B0604020202020204" pitchFamily="34" charset="0"/>
                <a:cs typeface="Arial" panose="020B0604020202020204" pitchFamily="34" charset="0"/>
              </a:rPr>
              <a:t>th</a:t>
            </a:r>
            <a:r>
              <a:rPr lang="en-GB" sz="1000" i="1" dirty="0">
                <a:solidFill>
                  <a:srgbClr val="222222"/>
                </a:solidFill>
                <a:latin typeface="Arial" panose="020B0604020202020204" pitchFamily="34" charset="0"/>
                <a:cs typeface="Arial" panose="020B0604020202020204" pitchFamily="34" charset="0"/>
              </a:rPr>
              <a:t> February 2023)</a:t>
            </a:r>
          </a:p>
          <a:p>
            <a:pPr marL="540385" marR="540385" algn="just">
              <a:lnSpc>
                <a:spcPct val="150000"/>
              </a:lnSpc>
              <a:spcBef>
                <a:spcPts val="150"/>
              </a:spcBef>
              <a:spcAft>
                <a:spcPts val="150"/>
              </a:spcAft>
            </a:pPr>
            <a:r>
              <a:rPr lang="en-GB" sz="1000" b="0" i="1" u="none" strike="noStrike" dirty="0">
                <a:solidFill>
                  <a:srgbClr val="222222"/>
                </a:solidFill>
                <a:effectLst/>
                <a:latin typeface="Arial" panose="020B0604020202020204" pitchFamily="34" charset="0"/>
                <a:cs typeface="Arial" panose="020B0604020202020204" pitchFamily="34" charset="0"/>
              </a:rPr>
              <a:t>NHS., (2020)  Euthan</a:t>
            </a:r>
            <a:r>
              <a:rPr lang="en-GB" sz="1000" i="1" dirty="0">
                <a:solidFill>
                  <a:srgbClr val="222222"/>
                </a:solidFill>
                <a:latin typeface="Arial" panose="020B0604020202020204" pitchFamily="34" charset="0"/>
                <a:cs typeface="Arial" panose="020B0604020202020204" pitchFamily="34" charset="0"/>
              </a:rPr>
              <a:t>asia and Assisted Suicide. Available at; </a:t>
            </a:r>
            <a:r>
              <a:rPr lang="en-GB" sz="1000" i="1" dirty="0">
                <a:solidFill>
                  <a:srgbClr val="222222"/>
                </a:solidFill>
                <a:latin typeface="Arial" panose="020B0604020202020204" pitchFamily="34" charset="0"/>
                <a:cs typeface="Arial" panose="020B0604020202020204" pitchFamily="34" charset="0"/>
                <a:hlinkClick r:id="rId3"/>
              </a:rPr>
              <a:t>https://www.nhs.uk/conditions/euthanasia-and-assisted-suicide/</a:t>
            </a:r>
            <a:r>
              <a:rPr lang="en-GB" sz="1000" i="1" dirty="0">
                <a:solidFill>
                  <a:srgbClr val="222222"/>
                </a:solidFill>
                <a:latin typeface="Arial" panose="020B0604020202020204" pitchFamily="34" charset="0"/>
                <a:cs typeface="Arial" panose="020B0604020202020204" pitchFamily="34" charset="0"/>
              </a:rPr>
              <a:t>  (Accessed on: 28</a:t>
            </a:r>
            <a:r>
              <a:rPr lang="en-GB" sz="1000" i="1" baseline="30000" dirty="0">
                <a:solidFill>
                  <a:srgbClr val="222222"/>
                </a:solidFill>
                <a:latin typeface="Arial" panose="020B0604020202020204" pitchFamily="34" charset="0"/>
                <a:cs typeface="Arial" panose="020B0604020202020204" pitchFamily="34" charset="0"/>
              </a:rPr>
              <a:t>th</a:t>
            </a:r>
            <a:r>
              <a:rPr lang="en-GB" sz="1000" i="1" dirty="0">
                <a:solidFill>
                  <a:srgbClr val="222222"/>
                </a:solidFill>
                <a:latin typeface="Arial" panose="020B0604020202020204" pitchFamily="34" charset="0"/>
                <a:cs typeface="Arial" panose="020B0604020202020204" pitchFamily="34" charset="0"/>
              </a:rPr>
              <a:t> February 2023)</a:t>
            </a:r>
            <a:endParaRPr lang="en-GB" sz="1000" b="0" i="0" u="none" strike="noStrike" dirty="0">
              <a:solidFill>
                <a:srgbClr val="222222"/>
              </a:solidFill>
              <a:effectLst/>
              <a:latin typeface="Arial" panose="020B0604020202020204" pitchFamily="34" charset="0"/>
              <a:cs typeface="Arial" panose="020B0604020202020204" pitchFamily="34" charset="0"/>
            </a:endParaRP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Robertson, E.M. and Fitzpatrick, J.M., (2022). </a:t>
            </a:r>
            <a:r>
              <a:rPr lang="en-GB" sz="1000" i="1" dirty="0">
                <a:effectLst/>
                <a:latin typeface="Arial" panose="020B0604020202020204" pitchFamily="34" charset="0"/>
                <a:ea typeface="Calibri" panose="020F0502020204030204" pitchFamily="34" charset="0"/>
                <a:cs typeface="Arial" panose="020B0604020202020204" pitchFamily="34" charset="0"/>
              </a:rPr>
              <a:t>‘Five things about me’–enhancing person-centred care for older people</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Nursing older people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34</a:t>
            </a:r>
            <a:r>
              <a:rPr lang="en-GB" sz="1000" dirty="0">
                <a:effectLst/>
                <a:latin typeface="Arial" panose="020B0604020202020204" pitchFamily="34" charset="0"/>
                <a:ea typeface="Calibri" panose="020F0502020204030204" pitchFamily="34" charset="0"/>
                <a:cs typeface="Arial" panose="020B0604020202020204" pitchFamily="34" charset="0"/>
              </a:rPr>
              <a:t>(5).</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Schot, E., Tummers, L. and Noordegraaf, M., (2020). Working on working together. A systematic review on how healthcare professionals contribute to interprofessional collaboration. </a:t>
            </a:r>
            <a:r>
              <a:rPr lang="en-GB" sz="1000" i="1" dirty="0">
                <a:effectLst/>
                <a:latin typeface="Arial" panose="020B0604020202020204" pitchFamily="34" charset="0"/>
                <a:ea typeface="Calibri" panose="020F0502020204030204" pitchFamily="34" charset="0"/>
                <a:cs typeface="Arial" panose="020B0604020202020204" pitchFamily="34" charset="0"/>
              </a:rPr>
              <a:t>Journal of interprofessional care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34</a:t>
            </a:r>
            <a:r>
              <a:rPr lang="en-GB" sz="1000" dirty="0">
                <a:effectLst/>
                <a:latin typeface="Arial" panose="020B0604020202020204" pitchFamily="34" charset="0"/>
                <a:ea typeface="Calibri" panose="020F0502020204030204" pitchFamily="34" charset="0"/>
                <a:cs typeface="Arial" panose="020B0604020202020204" pitchFamily="34" charset="0"/>
              </a:rPr>
              <a:t>(3), pp.332-342.</a:t>
            </a:r>
            <a:endParaRPr lang="en-GB" sz="1000" b="0" i="0" u="none" strike="noStrike" dirty="0">
              <a:solidFill>
                <a:srgbClr val="222222"/>
              </a:solidFill>
              <a:effectLst/>
              <a:latin typeface="Arial" panose="020B0604020202020204" pitchFamily="34" charset="0"/>
              <a:cs typeface="Arial" panose="020B0604020202020204" pitchFamily="34" charset="0"/>
            </a:endParaRP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Shepperd, S., Gonçalves-Bradley, D.C., Straus, S.E. and Wee, B., 2021. Hospital at home: home‐based end‐of‐life care. </a:t>
            </a:r>
            <a:r>
              <a:rPr lang="en-GB" sz="1000" b="0" i="1" u="none" strike="noStrike" dirty="0">
                <a:solidFill>
                  <a:srgbClr val="222222"/>
                </a:solidFill>
                <a:effectLst/>
                <a:latin typeface="Arial" panose="020B0604020202020204" pitchFamily="34" charset="0"/>
                <a:cs typeface="Arial" panose="020B0604020202020204" pitchFamily="34" charset="0"/>
              </a:rPr>
              <a:t>Cochrane Database of Systematic Reviews</a:t>
            </a:r>
            <a:r>
              <a:rPr lang="en-GB" sz="1000" b="0" i="0" u="none" strike="noStrike" dirty="0">
                <a:solidFill>
                  <a:srgbClr val="222222"/>
                </a:solidFill>
                <a:effectLst/>
                <a:latin typeface="Arial" panose="020B0604020202020204" pitchFamily="34" charset="0"/>
                <a:cs typeface="Arial" panose="020B0604020202020204" pitchFamily="34" charset="0"/>
              </a:rPr>
              <a:t>, [Online] Available at: </a:t>
            </a:r>
            <a:r>
              <a:rPr lang="en-GB" sz="1000" b="0" i="0" u="none" strike="noStrike" dirty="0">
                <a:solidFill>
                  <a:srgbClr val="222222"/>
                </a:solidFill>
                <a:effectLst/>
                <a:latin typeface="Arial" panose="020B0604020202020204" pitchFamily="34" charset="0"/>
                <a:cs typeface="Arial" panose="020B0604020202020204" pitchFamily="34" charset="0"/>
                <a:hlinkClick r:id="rId4"/>
              </a:rPr>
              <a:t>https://www.cochranelibrary.com/cdsr/doi/10.1002/14651858.CD009231.pub3/full</a:t>
            </a:r>
            <a:r>
              <a:rPr lang="en-GB" sz="1000" dirty="0">
                <a:solidFill>
                  <a:srgbClr val="222222"/>
                </a:solidFill>
                <a:latin typeface="Arial" panose="020B0604020202020204" pitchFamily="34" charset="0"/>
                <a:cs typeface="Arial" panose="020B0604020202020204" pitchFamily="34" charset="0"/>
              </a:rPr>
              <a:t> (Accessed on: 28th February 2021)</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Shi, J., Hua, W., Tang, D., Xu, K. and Xu, Q., (2021), May. A study on supply–demand satisfaction of community-based senior care combined with the psychological perception of the elderly. In </a:t>
            </a:r>
            <a:r>
              <a:rPr lang="en-GB" sz="1000" i="1" dirty="0">
                <a:effectLst/>
                <a:latin typeface="Arial" panose="020B0604020202020204" pitchFamily="34" charset="0"/>
                <a:ea typeface="Calibri" panose="020F0502020204030204" pitchFamily="34" charset="0"/>
                <a:cs typeface="Arial" panose="020B0604020202020204" pitchFamily="34" charset="0"/>
              </a:rPr>
              <a:t>Healthcare</a:t>
            </a:r>
            <a:r>
              <a:rPr lang="en-GB" sz="1000" dirty="0">
                <a:effectLst/>
                <a:latin typeface="Arial" panose="020B0604020202020204" pitchFamily="34" charset="0"/>
                <a:ea typeface="Calibri" panose="020F0502020204030204" pitchFamily="34" charset="0"/>
                <a:cs typeface="Arial" panose="020B0604020202020204" pitchFamily="34" charset="0"/>
              </a:rPr>
              <a:t> [Online] (Vol. 9, No. 6, p. 643). MDPI.</a:t>
            </a:r>
          </a:p>
          <a:p>
            <a:pPr marL="540385" marR="540385"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Sleeman, K.E., Timms, A., Gillam, J., Anderson, J.E., Harding, R., Sampson, E.L. and Evans, C.J., (2021). Priorities and opportunities for palliative and end of life care in United Kingdom health policies: a national documentary analysis. </a:t>
            </a:r>
            <a:r>
              <a:rPr lang="en-GB" sz="1000" i="1" dirty="0">
                <a:effectLst/>
                <a:latin typeface="Arial" panose="020B0604020202020204" pitchFamily="34" charset="0"/>
                <a:ea typeface="Calibri" panose="020F0502020204030204" pitchFamily="34" charset="0"/>
                <a:cs typeface="Arial" panose="020B0604020202020204" pitchFamily="34" charset="0"/>
              </a:rPr>
              <a:t>BMC Palliative Care</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20</a:t>
            </a:r>
            <a:r>
              <a:rPr lang="en-GB" sz="1000" dirty="0">
                <a:effectLst/>
                <a:latin typeface="Arial" panose="020B0604020202020204" pitchFamily="34" charset="0"/>
                <a:ea typeface="Calibri" panose="020F0502020204030204" pitchFamily="34" charset="0"/>
                <a:cs typeface="Arial" panose="020B0604020202020204" pitchFamily="34" charset="0"/>
              </a:rPr>
              <a:t>(1), pp.1-10.</a:t>
            </a:r>
          </a:p>
          <a:p>
            <a:pPr marL="540000"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Sjöberg, M., Edberg, A.K., Rasmussen, B.H. and Beck, I., 2021. Documentation of older people’s end-of-life care in the context of specialised palliative care: a retrospective review of patient records. </a:t>
            </a:r>
            <a:r>
              <a:rPr lang="en-GB" sz="1000" b="0" i="1" u="none" strike="noStrike" dirty="0">
                <a:solidFill>
                  <a:srgbClr val="222222"/>
                </a:solidFill>
                <a:effectLst/>
                <a:latin typeface="Arial" panose="020B0604020202020204" pitchFamily="34" charset="0"/>
                <a:cs typeface="Arial" panose="020B0604020202020204" pitchFamily="34" charset="0"/>
              </a:rPr>
              <a:t>BMC Palliative Care</a:t>
            </a:r>
            <a:r>
              <a:rPr lang="en-GB" sz="1000" b="0" i="0" u="none" strike="noStrike" dirty="0">
                <a:solidFill>
                  <a:srgbClr val="222222"/>
                </a:solidFill>
                <a:effectLst/>
                <a:latin typeface="Arial" panose="020B0604020202020204" pitchFamily="34" charset="0"/>
                <a:cs typeface="Arial" panose="020B0604020202020204" pitchFamily="34" charset="0"/>
              </a:rPr>
              <a:t>, [Online] Available at: </a:t>
            </a:r>
            <a:r>
              <a:rPr lang="en-GB" sz="1000" b="0" i="0" u="none" strike="noStrike" dirty="0">
                <a:solidFill>
                  <a:srgbClr val="222222"/>
                </a:solidFill>
                <a:effectLst/>
                <a:latin typeface="Arial" panose="020B0604020202020204" pitchFamily="34" charset="0"/>
                <a:cs typeface="Arial" panose="020B0604020202020204" pitchFamily="34" charset="0"/>
                <a:hlinkClick r:id="rId5"/>
              </a:rPr>
              <a:t>https://link.springer.com/article/10.1186/s12904-021-00771-w</a:t>
            </a:r>
            <a:r>
              <a:rPr lang="en-GB" sz="1000" b="0" i="0" u="none" strike="noStrike" dirty="0">
                <a:solidFill>
                  <a:srgbClr val="222222"/>
                </a:solidFill>
                <a:effectLst/>
                <a:latin typeface="Arial" panose="020B0604020202020204" pitchFamily="34" charset="0"/>
                <a:cs typeface="Arial" panose="020B0604020202020204" pitchFamily="34" charset="0"/>
              </a:rPr>
              <a:t>  (Accessed on: 28</a:t>
            </a:r>
            <a:r>
              <a:rPr lang="en-GB" sz="1000" b="0" i="0" u="none" strike="noStrike" baseline="30000" dirty="0">
                <a:solidFill>
                  <a:srgbClr val="222222"/>
                </a:solidFill>
                <a:effectLst/>
                <a:latin typeface="Arial" panose="020B0604020202020204" pitchFamily="34" charset="0"/>
                <a:cs typeface="Arial" panose="020B0604020202020204" pitchFamily="34" charset="0"/>
              </a:rPr>
              <a:t>th</a:t>
            </a:r>
            <a:r>
              <a:rPr lang="en-GB" sz="1000" b="0" i="0" u="none" strike="noStrike" dirty="0">
                <a:solidFill>
                  <a:srgbClr val="222222"/>
                </a:solidFill>
                <a:effectLst/>
                <a:latin typeface="Arial" panose="020B0604020202020204" pitchFamily="34" charset="0"/>
                <a:cs typeface="Arial" panose="020B0604020202020204" pitchFamily="34" charset="0"/>
              </a:rPr>
              <a:t> February 2023)</a:t>
            </a:r>
          </a:p>
          <a:p>
            <a:pPr marL="540000" algn="just">
              <a:lnSpc>
                <a:spcPct val="150000"/>
              </a:lnSpc>
              <a:spcBef>
                <a:spcPts val="150"/>
              </a:spcBef>
              <a:spcAft>
                <a:spcPts val="150"/>
              </a:spcAft>
            </a:pPr>
            <a:r>
              <a:rPr lang="en-GB" sz="1000" dirty="0">
                <a:solidFill>
                  <a:srgbClr val="222222"/>
                </a:solidFill>
                <a:latin typeface="Arial" panose="020B0604020202020204" pitchFamily="34" charset="0"/>
                <a:cs typeface="Arial" panose="020B0604020202020204" pitchFamily="34" charset="0"/>
              </a:rPr>
              <a:t>The Christian Institute., 2022. Better for them to die’: The lie that will only get bigger if Scotland legalises assisted suicide. </a:t>
            </a:r>
            <a:endParaRPr lang="en-GB" sz="1000" b="0" i="0" u="none" strike="noStrike" dirty="0">
              <a:solidFill>
                <a:srgbClr val="222222"/>
              </a:solidFill>
              <a:effectLst/>
              <a:latin typeface="Arial" panose="020B0604020202020204" pitchFamily="34" charset="0"/>
              <a:cs typeface="Arial" panose="020B0604020202020204" pitchFamily="34" charset="0"/>
            </a:endParaRPr>
          </a:p>
          <a:p>
            <a:pPr marL="540385" marR="540385" algn="just">
              <a:lnSpc>
                <a:spcPct val="150000"/>
              </a:lnSpc>
              <a:spcBef>
                <a:spcPts val="150"/>
              </a:spcBef>
              <a:spcAft>
                <a:spcPts val="150"/>
              </a:spcAft>
            </a:pPr>
            <a:r>
              <a:rPr lang="en-GB" sz="1000" b="0" i="0" u="none" strike="noStrike" dirty="0">
                <a:solidFill>
                  <a:srgbClr val="222222"/>
                </a:solidFill>
                <a:effectLst/>
                <a:latin typeface="Arial" panose="020B0604020202020204" pitchFamily="34" charset="0"/>
                <a:cs typeface="Arial" panose="020B0604020202020204" pitchFamily="34" charset="0"/>
              </a:rPr>
              <a:t>Verbakel, E. and Jaspers, E., 2010. A comparative study on permissiveness toward euthanasia: Religiosity, slippery slope, autonomy, and death with dignity. </a:t>
            </a:r>
            <a:r>
              <a:rPr lang="en-GB" sz="1000" b="0" i="1" u="none" strike="noStrike" dirty="0">
                <a:solidFill>
                  <a:srgbClr val="222222"/>
                </a:solidFill>
                <a:effectLst/>
                <a:latin typeface="Arial" panose="020B0604020202020204" pitchFamily="34" charset="0"/>
                <a:cs typeface="Arial" panose="020B0604020202020204" pitchFamily="34" charset="0"/>
              </a:rPr>
              <a:t>Public Opinion Quarterly</a:t>
            </a:r>
            <a:r>
              <a:rPr lang="en-GB" sz="1000" b="0" i="0" u="none" strike="noStrike" dirty="0">
                <a:solidFill>
                  <a:srgbClr val="222222"/>
                </a:solidFill>
                <a:effectLst/>
                <a:latin typeface="Arial" panose="020B0604020202020204" pitchFamily="34" charset="0"/>
                <a:cs typeface="Arial" panose="020B0604020202020204" pitchFamily="34" charset="0"/>
              </a:rPr>
              <a:t>, </a:t>
            </a:r>
            <a:r>
              <a:rPr lang="en-GB" sz="1000" b="0" i="1" u="none" strike="noStrike" dirty="0">
                <a:solidFill>
                  <a:srgbClr val="222222"/>
                </a:solidFill>
                <a:effectLst/>
                <a:latin typeface="Arial" panose="020B0604020202020204" pitchFamily="34" charset="0"/>
                <a:cs typeface="Arial" panose="020B0604020202020204" pitchFamily="34" charset="0"/>
              </a:rPr>
              <a:t>74</a:t>
            </a:r>
            <a:r>
              <a:rPr lang="en-GB" sz="1000" b="0" i="0" u="none" strike="noStrike" dirty="0">
                <a:solidFill>
                  <a:srgbClr val="222222"/>
                </a:solidFill>
                <a:effectLst/>
                <a:latin typeface="Arial" panose="020B0604020202020204" pitchFamily="34" charset="0"/>
                <a:cs typeface="Arial" panose="020B0604020202020204" pitchFamily="34" charset="0"/>
              </a:rPr>
              <a:t>(1), pp.109-139</a:t>
            </a:r>
            <a:endParaRPr lang="en-GB" sz="1000" dirty="0">
              <a:latin typeface="Arial" panose="020B0604020202020204" pitchFamily="34" charset="0"/>
              <a:ea typeface="Calibri" panose="020F0502020204030204" pitchFamily="34" charset="0"/>
              <a:cs typeface="Arial" panose="020B0604020202020204" pitchFamily="34" charset="0"/>
            </a:endParaRPr>
          </a:p>
          <a:p>
            <a:pPr marL="540385" marR="540385" algn="just">
              <a:lnSpc>
                <a:spcPct val="150000"/>
              </a:lnSpc>
              <a:spcBef>
                <a:spcPts val="150"/>
              </a:spcBef>
              <a:spcAft>
                <a:spcPts val="150"/>
              </a:spcAft>
            </a:pPr>
            <a:endParaRPr lang="en-GB" sz="1000" b="0" i="0" u="none" strike="noStrike"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1900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041633EB-98C6-8693-5E1B-79276BEBA417}"/>
              </a:ext>
            </a:extLst>
          </p:cNvPr>
          <p:cNvSpPr>
            <a:spLocks noGrp="1"/>
          </p:cNvSpPr>
          <p:nvPr>
            <p:ph type="ftr" sz="quarter" idx="11"/>
          </p:nvPr>
        </p:nvSpPr>
        <p:spPr/>
        <p:txBody>
          <a:bodyPr/>
          <a:lstStyle/>
          <a:p>
            <a:pPr rtl="0"/>
            <a:r>
              <a:rPr lang="en-GB" dirty="0"/>
              <a:t>Presentation title</a:t>
            </a:r>
          </a:p>
        </p:txBody>
      </p:sp>
      <p:sp>
        <p:nvSpPr>
          <p:cNvPr id="4" name="Slide Number Placeholder 3">
            <a:extLst>
              <a:ext uri="{FF2B5EF4-FFF2-40B4-BE49-F238E27FC236}">
                <a16:creationId xmlns:a16="http://schemas.microsoft.com/office/drawing/2014/main" id="{6AE4DC17-8510-93D3-997C-2A2D39CC83F2}"/>
              </a:ext>
            </a:extLst>
          </p:cNvPr>
          <p:cNvSpPr>
            <a:spLocks noGrp="1"/>
          </p:cNvSpPr>
          <p:nvPr>
            <p:ph type="sldNum" sz="quarter" idx="12"/>
          </p:nvPr>
        </p:nvSpPr>
        <p:spPr/>
        <p:txBody>
          <a:bodyPr/>
          <a:lstStyle/>
          <a:p>
            <a:pPr rtl="0"/>
            <a:fld id="{294A09A9-5501-47C1-A89A-A340965A2BE2}" type="slidenum">
              <a:rPr lang="en-GB" smtClean="0"/>
              <a:t>37</a:t>
            </a:fld>
            <a:endParaRPr lang="en-GB" dirty="0"/>
          </a:p>
        </p:txBody>
      </p:sp>
      <p:sp>
        <p:nvSpPr>
          <p:cNvPr id="9" name="Text Placeholder 8">
            <a:extLst>
              <a:ext uri="{FF2B5EF4-FFF2-40B4-BE49-F238E27FC236}">
                <a16:creationId xmlns:a16="http://schemas.microsoft.com/office/drawing/2014/main" id="{9CEECC2A-21DF-CB5B-04DD-28EFF60A8A64}"/>
              </a:ext>
            </a:extLst>
          </p:cNvPr>
          <p:cNvSpPr>
            <a:spLocks noGrp="1"/>
          </p:cNvSpPr>
          <p:nvPr>
            <p:ph type="body" sz="quarter" idx="13"/>
          </p:nvPr>
        </p:nvSpPr>
        <p:spPr/>
        <p:txBody>
          <a:bodyPr/>
          <a:lstStyle/>
          <a:p>
            <a:r>
              <a:rPr lang="en-GB" dirty="0"/>
              <a:t>R</a:t>
            </a:r>
          </a:p>
        </p:txBody>
      </p:sp>
      <p:sp>
        <p:nvSpPr>
          <p:cNvPr id="14" name="TextBox 13">
            <a:extLst>
              <a:ext uri="{FF2B5EF4-FFF2-40B4-BE49-F238E27FC236}">
                <a16:creationId xmlns:a16="http://schemas.microsoft.com/office/drawing/2014/main" id="{11F1E17C-53E8-42FB-E1FA-23D64B885142}"/>
              </a:ext>
            </a:extLst>
          </p:cNvPr>
          <p:cNvSpPr txBox="1"/>
          <p:nvPr/>
        </p:nvSpPr>
        <p:spPr>
          <a:xfrm>
            <a:off x="4389120" y="0"/>
            <a:ext cx="7707400" cy="2113399"/>
          </a:xfrm>
          <a:prstGeom prst="rect">
            <a:avLst/>
          </a:prstGeom>
          <a:noFill/>
        </p:spPr>
        <p:txBody>
          <a:bodyPr wrap="square" rtlCol="0">
            <a:spAutoFit/>
          </a:bodyPr>
          <a:lstStyle/>
          <a:p>
            <a:pPr marL="540000"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Wallerstedt, B. and Andershed, B., (2007). Caring for dying patients outside special palliative care settings: experiences from a nursing perspective. </a:t>
            </a:r>
            <a:r>
              <a:rPr lang="en-GB" sz="1000" i="1" dirty="0">
                <a:effectLst/>
                <a:latin typeface="Arial" panose="020B0604020202020204" pitchFamily="34" charset="0"/>
                <a:ea typeface="Calibri" panose="020F0502020204030204" pitchFamily="34" charset="0"/>
                <a:cs typeface="Arial" panose="020B0604020202020204" pitchFamily="34" charset="0"/>
              </a:rPr>
              <a:t>Scandinavian journal of caring sciences</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21</a:t>
            </a:r>
            <a:r>
              <a:rPr lang="en-GB" sz="1000" dirty="0">
                <a:effectLst/>
                <a:latin typeface="Arial" panose="020B0604020202020204" pitchFamily="34" charset="0"/>
                <a:ea typeface="Calibri" panose="020F0502020204030204" pitchFamily="34" charset="0"/>
                <a:cs typeface="Arial" panose="020B0604020202020204" pitchFamily="34" charset="0"/>
              </a:rPr>
              <a:t>(1), pp.32-40.</a:t>
            </a:r>
          </a:p>
          <a:p>
            <a:pPr marL="540000"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Wallerstedt, B., Benzein, E., Schildmeijer, K. and Sandgren, A., (2019). What is palliative care? Perceptions of healthcare professionals. </a:t>
            </a:r>
            <a:r>
              <a:rPr lang="en-GB" sz="1000" i="1" dirty="0">
                <a:effectLst/>
                <a:latin typeface="Arial" panose="020B0604020202020204" pitchFamily="34" charset="0"/>
                <a:ea typeface="Calibri" panose="020F0502020204030204" pitchFamily="34" charset="0"/>
                <a:cs typeface="Arial" panose="020B0604020202020204" pitchFamily="34" charset="0"/>
              </a:rPr>
              <a:t>Scandinavian journal of caring sciences</a:t>
            </a:r>
            <a:r>
              <a:rPr lang="en-GB" sz="1000" dirty="0">
                <a:effectLst/>
                <a:latin typeface="Arial" panose="020B0604020202020204" pitchFamily="34" charset="0"/>
                <a:ea typeface="Calibri" panose="020F0502020204030204" pitchFamily="34" charset="0"/>
                <a:cs typeface="Arial" panose="020B0604020202020204" pitchFamily="34" charset="0"/>
              </a:rPr>
              <a:t>, [Online] </a:t>
            </a:r>
            <a:r>
              <a:rPr lang="en-GB" sz="1000" i="1" dirty="0">
                <a:effectLst/>
                <a:latin typeface="Arial" panose="020B0604020202020204" pitchFamily="34" charset="0"/>
                <a:ea typeface="Calibri" panose="020F0502020204030204" pitchFamily="34" charset="0"/>
                <a:cs typeface="Arial" panose="020B0604020202020204" pitchFamily="34" charset="0"/>
              </a:rPr>
              <a:t>33</a:t>
            </a:r>
            <a:r>
              <a:rPr lang="en-GB" sz="1000" dirty="0">
                <a:effectLst/>
                <a:latin typeface="Arial" panose="020B0604020202020204" pitchFamily="34" charset="0"/>
                <a:ea typeface="Calibri" panose="020F0502020204030204" pitchFamily="34" charset="0"/>
                <a:cs typeface="Arial" panose="020B0604020202020204" pitchFamily="34" charset="0"/>
              </a:rPr>
              <a:t>(1), pp.77-84.</a:t>
            </a:r>
          </a:p>
          <a:p>
            <a:pPr marL="540000" algn="just">
              <a:lnSpc>
                <a:spcPct val="150000"/>
              </a:lnSpc>
              <a:spcBef>
                <a:spcPts val="150"/>
              </a:spcBef>
              <a:spcAft>
                <a:spcPts val="150"/>
              </a:spcAft>
            </a:pPr>
            <a:r>
              <a:rPr lang="en-GB" sz="1000" dirty="0">
                <a:effectLst/>
                <a:latin typeface="Arial" panose="020B0604020202020204" pitchFamily="34" charset="0"/>
                <a:ea typeface="Calibri" panose="020F0502020204030204" pitchFamily="34" charset="0"/>
                <a:cs typeface="Arial" panose="020B0604020202020204" pitchFamily="34" charset="0"/>
              </a:rPr>
              <a:t>World Health Organization, (2022). </a:t>
            </a:r>
            <a:r>
              <a:rPr lang="en-GB" sz="1000" i="1" dirty="0">
                <a:effectLst/>
                <a:latin typeface="Arial" panose="020B0604020202020204" pitchFamily="34" charset="0"/>
                <a:ea typeface="Calibri" panose="020F0502020204030204" pitchFamily="34" charset="0"/>
                <a:cs typeface="Arial" panose="020B0604020202020204" pitchFamily="34" charset="0"/>
              </a:rPr>
              <a:t>Rebuilding for sustainability and resilience: strengthening the integrated delivery of long-term care in the European Region</a:t>
            </a:r>
            <a:r>
              <a:rPr lang="en-GB" sz="1000" dirty="0">
                <a:effectLst/>
                <a:latin typeface="Arial" panose="020B0604020202020204" pitchFamily="34" charset="0"/>
                <a:ea typeface="Calibri" panose="020F0502020204030204" pitchFamily="34" charset="0"/>
                <a:cs typeface="Arial" panose="020B0604020202020204" pitchFamily="34" charset="0"/>
              </a:rPr>
              <a:t>(No. WHO/EURO: 2022-5330-45095-64318). World Health Organization. Regional Office for Europe. </a:t>
            </a:r>
          </a:p>
          <a:p>
            <a:endParaRPr lang="en-GB" dirty="0"/>
          </a:p>
        </p:txBody>
      </p:sp>
    </p:spTree>
    <p:extLst>
      <p:ext uri="{BB962C8B-B14F-4D97-AF65-F5344CB8AC3E}">
        <p14:creationId xmlns:p14="http://schemas.microsoft.com/office/powerpoint/2010/main" val="1926519426"/>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84BFC8-02DA-464F-AE97-4951BE47415C}">
  <ds:schemaRefs>
    <ds:schemaRef ds:uri="http://schemas.microsoft.com/office/2006/documentManagement/types"/>
    <ds:schemaRef ds:uri="http://schemas.openxmlformats.org/package/2006/metadata/core-properties"/>
    <ds:schemaRef ds:uri="http://schemas.microsoft.com/office/infopath/2007/PartnerControls"/>
    <ds:schemaRef ds:uri="http://purl.org/dc/terms/"/>
    <ds:schemaRef ds:uri="http://purl.org/dc/elements/1.1/"/>
    <ds:schemaRef ds:uri="http://schemas.microsoft.com/office/2006/metadata/properties"/>
    <ds:schemaRef ds:uri="16c05727-aa75-4e4a-9b5f-8a80a1165891"/>
    <ds:schemaRef ds:uri="http://schemas.microsoft.com/sharepoint/v3"/>
    <ds:schemaRef ds:uri="http://purl.org/dc/dcmitype/"/>
    <ds:schemaRef ds:uri="230e9df3-be65-4c73-a93b-d1236ebd677e"/>
    <ds:schemaRef ds:uri="71af3243-3dd4-4a8d-8c0d-dd76da1f02a5"/>
    <ds:schemaRef ds:uri="http://www.w3.org/XML/1998/namespace"/>
  </ds:schemaRefs>
</ds:datastoreItem>
</file>

<file path=customXml/itemProps2.xml><?xml version="1.0" encoding="utf-8"?>
<ds:datastoreItem xmlns:ds="http://schemas.openxmlformats.org/officeDocument/2006/customXml" ds:itemID="{19915FD3-F777-4046-A12C-BE3860E324BC}">
  <ds:schemaRefs>
    <ds:schemaRef ds:uri="http://schemas.microsoft.com/sharepoint/v3/contenttype/forms"/>
  </ds:schemaRefs>
</ds:datastoreItem>
</file>

<file path=customXml/itemProps3.xml><?xml version="1.0" encoding="utf-8"?>
<ds:datastoreItem xmlns:ds="http://schemas.openxmlformats.org/officeDocument/2006/customXml" ds:itemID="{57F5C475-47AD-432E-9A10-9421DF1AA1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TM56410444</Template>
  <TotalTime>0</TotalTime>
  <Words>4461</Words>
  <Application>Microsoft Macintosh PowerPoint</Application>
  <PresentationFormat>Widescreen</PresentationFormat>
  <Paragraphs>296</Paragraphs>
  <Slides>37</Slides>
  <Notes>25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Arial</vt:lpstr>
      <vt:lpstr>Baskerville</vt:lpstr>
      <vt:lpstr>Baskerville Old Face</vt:lpstr>
      <vt:lpstr>Calibri</vt:lpstr>
      <vt:lpstr>Gill Sans Light</vt:lpstr>
      <vt:lpstr>Gill Sans Nova</vt:lpstr>
      <vt:lpstr>Gill Sans Nova Light</vt:lpstr>
      <vt:lpstr>Wingdings</vt:lpstr>
      <vt:lpstr>Office Theme</vt:lpstr>
      <vt:lpstr>End of Life</vt:lpstr>
      <vt:lpstr>Contents Page</vt:lpstr>
      <vt:lpstr>Introduction</vt:lpstr>
      <vt:lpstr>What Is The Purpose Of The End Of Life Including Palliative Care</vt:lpstr>
      <vt:lpstr>PowerPoint Presentation</vt:lpstr>
      <vt:lpstr>Support and Care Available in Different Care Settings</vt:lpstr>
      <vt:lpstr>PowerPoint Presentation</vt:lpstr>
      <vt:lpstr>Different Care Settings </vt:lpstr>
      <vt:lpstr>PowerPoint Presentation</vt:lpstr>
      <vt:lpstr>Critically Evaluate &amp; Compare Local, National &amp; Global Provision With Current Initiatives &amp; Policies </vt:lpstr>
      <vt:lpstr>PowerPoint Presentation</vt:lpstr>
      <vt:lpstr>The Gap Between The Need &amp; Availability of End of Life Care</vt:lpstr>
      <vt:lpstr>PowerPoint Presentation</vt:lpstr>
      <vt:lpstr>End of Life Plan (Wills &amp; DNR’S)</vt:lpstr>
      <vt:lpstr>PowerPoint Presentation</vt:lpstr>
      <vt:lpstr>What is Euthanasia? (Assisted Suicide)</vt:lpstr>
      <vt:lpstr>PowerPoint Presentation</vt:lpstr>
      <vt:lpstr>PowerPoint Presentation</vt:lpstr>
      <vt:lpstr>Euthanasia For</vt:lpstr>
      <vt:lpstr>PowerPoint Presentation</vt:lpstr>
      <vt:lpstr>Euthanasia Against</vt:lpstr>
      <vt:lpstr>PowerPoint Presentation</vt:lpstr>
      <vt:lpstr>What Future Holds For The Elderly Within The Health Care Provision</vt:lpstr>
      <vt:lpstr>PowerPoint Presentation</vt:lpstr>
      <vt:lpstr>Legislations, Policies and Theories of Aging in Relations to Older People</vt:lpstr>
      <vt:lpstr>PowerPoint Presentation</vt:lpstr>
      <vt:lpstr>PowerPoint Presentation</vt:lpstr>
      <vt:lpstr>PowerPoint Presentation</vt:lpstr>
      <vt:lpstr>Abraham Maslow’s Theory</vt:lpstr>
      <vt:lpstr>PowerPoint Presentation</vt:lpstr>
      <vt:lpstr>PowerPoint Presentation</vt:lpstr>
      <vt:lpstr>Recommendation</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2022-07-27T06:38:31Z</dcterms:created>
  <dcterms:modified xsi:type="dcterms:W3CDTF">2023-03-02T23:27:16Z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