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1" r:id="rId4"/>
    <p:sldId id="267" r:id="rId5"/>
    <p:sldId id="259" r:id="rId6"/>
    <p:sldId id="260" r:id="rId7"/>
    <p:sldId id="262" r:id="rId8"/>
    <p:sldId id="263" r:id="rId9"/>
    <p:sldId id="266" r:id="rId10"/>
    <p:sldId id="264"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0CE42-D1F7-1834-7A1B-90A4587942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B859D46-8630-C4CE-68AF-A3964BAC04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EF3461B-29BF-1BBC-6179-F951649418E1}"/>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5" name="Footer Placeholder 4">
            <a:extLst>
              <a:ext uri="{FF2B5EF4-FFF2-40B4-BE49-F238E27FC236}">
                <a16:creationId xmlns:a16="http://schemas.microsoft.com/office/drawing/2014/main" id="{3B388896-5F6A-C2D7-643B-2410037126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D36A1F-E807-4AE9-C8E8-4C689AC12E07}"/>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73448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8B59-276F-9A6A-76D1-DC20B77B5E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039E24-90F8-88B2-7770-102A939EF6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3BFB6D-D4E3-9E24-1366-B3486758A4D6}"/>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5" name="Footer Placeholder 4">
            <a:extLst>
              <a:ext uri="{FF2B5EF4-FFF2-40B4-BE49-F238E27FC236}">
                <a16:creationId xmlns:a16="http://schemas.microsoft.com/office/drawing/2014/main" id="{DEA70328-BFB2-1937-CECB-9DB0490997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38DB45-FA04-C57B-5CD4-D07040783C55}"/>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2540162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90B2F-792B-1F93-D9A9-94A75C4476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A5221E-58CD-242E-2E0D-B7F8950103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3972D4-E089-E6F6-A07B-77B93A4A5586}"/>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5" name="Footer Placeholder 4">
            <a:extLst>
              <a:ext uri="{FF2B5EF4-FFF2-40B4-BE49-F238E27FC236}">
                <a16:creationId xmlns:a16="http://schemas.microsoft.com/office/drawing/2014/main" id="{00F12757-77D5-B3AE-D083-D4FC17E012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0C3BA3-6880-F758-D37A-9E537E0FA0EB}"/>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1970364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80EF4-5D33-1A76-1EE6-309FEA613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855231-CFD5-BD1E-CF64-BCFA5C0683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BE7C8FF-F0AD-3B28-C1B4-4BD77BF41D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4BC826-9970-69DE-0B0E-BF2D3C61C967}"/>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6" name="Footer Placeholder 5">
            <a:extLst>
              <a:ext uri="{FF2B5EF4-FFF2-40B4-BE49-F238E27FC236}">
                <a16:creationId xmlns:a16="http://schemas.microsoft.com/office/drawing/2014/main" id="{E042E810-5ABF-F7D2-67B7-ADB76D9B35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9A748B-C7F8-7629-7C17-9C7C4044B65D}"/>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41918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E0B8F-0250-CAC5-56BC-A362FA7E0C7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BFC90BE-9940-388C-2966-D1608B94EB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2765AD-01FD-FD4B-B273-014DA40033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8EAA308-3BF0-090F-2361-6C6BDA3360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044006-6AEF-379F-A130-8B55224617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78C113-BF9B-E4BD-4335-D84864BCCB89}"/>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8" name="Footer Placeholder 7">
            <a:extLst>
              <a:ext uri="{FF2B5EF4-FFF2-40B4-BE49-F238E27FC236}">
                <a16:creationId xmlns:a16="http://schemas.microsoft.com/office/drawing/2014/main" id="{49EDC3CD-6590-5B4E-8883-B43DBF3380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84C976-598A-35DC-A8A7-701475A1B310}"/>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268242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57289-339B-E3DC-4554-0D8E73E0E1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22A685D-FC56-1A77-2AAB-86ABA74452C5}"/>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4" name="Footer Placeholder 3">
            <a:extLst>
              <a:ext uri="{FF2B5EF4-FFF2-40B4-BE49-F238E27FC236}">
                <a16:creationId xmlns:a16="http://schemas.microsoft.com/office/drawing/2014/main" id="{4EA3CF56-C02E-61A3-B28D-4A32350C3C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1164355-623D-81DE-ED82-B1DC7F9FA435}"/>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562403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7D1396-B80E-E2DE-291F-790238783055}"/>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3" name="Footer Placeholder 2">
            <a:extLst>
              <a:ext uri="{FF2B5EF4-FFF2-40B4-BE49-F238E27FC236}">
                <a16:creationId xmlns:a16="http://schemas.microsoft.com/office/drawing/2014/main" id="{A7D04583-75C3-D7F9-9227-A585A5A209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F6AF39-D701-6CC4-894B-E741BAB579D8}"/>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1184558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539C-6A72-2B10-AC77-D536A9EB8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379399E-D0E7-DDAD-BB27-1C34AACD28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15AF1D-B49C-F648-ABB9-F3AA96D128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3DF9A-E541-BE86-B637-C8CCF8B14583}"/>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6" name="Footer Placeholder 5">
            <a:extLst>
              <a:ext uri="{FF2B5EF4-FFF2-40B4-BE49-F238E27FC236}">
                <a16:creationId xmlns:a16="http://schemas.microsoft.com/office/drawing/2014/main" id="{C6E1293D-6B70-9C70-8F13-53C4FE0DD7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B9F2A3-A740-FCB3-3083-7833E44F6ED5}"/>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949524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BA67-CEBF-4EFC-8EE5-4693A0D87B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4460E0E-3E29-D06B-0376-5657E84B1B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0DF4013-B77B-2D2C-2176-F16BA4F80A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DC6BA-C050-DA24-61EE-F4C050C096D9}"/>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6" name="Footer Placeholder 5">
            <a:extLst>
              <a:ext uri="{FF2B5EF4-FFF2-40B4-BE49-F238E27FC236}">
                <a16:creationId xmlns:a16="http://schemas.microsoft.com/office/drawing/2014/main" id="{F3E58D3C-E298-A433-1250-8ECFDB773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9DB141-F9F4-6EA2-0990-7216C8E4A17D}"/>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2193217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8BB4-372D-28D6-B1E1-A25471272A1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2C5FFC5-2D1D-9CEF-449A-3393082442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CB9A8B-D7E3-34CE-9E61-33B584054BFC}"/>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5" name="Footer Placeholder 4">
            <a:extLst>
              <a:ext uri="{FF2B5EF4-FFF2-40B4-BE49-F238E27FC236}">
                <a16:creationId xmlns:a16="http://schemas.microsoft.com/office/drawing/2014/main" id="{95C4419A-D989-271D-1A2E-BC93A8BEB9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3C6294-C522-484D-ACFC-C09FC51D0D6E}"/>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4016541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12BC57-73CE-25A0-7AD3-8ECF5B92618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7591570-6886-FA02-2F44-FB525BBE43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B0B4DA-9244-7AE2-526E-87F6274B5A17}"/>
              </a:ext>
            </a:extLst>
          </p:cNvPr>
          <p:cNvSpPr>
            <a:spLocks noGrp="1"/>
          </p:cNvSpPr>
          <p:nvPr>
            <p:ph type="dt" sz="half" idx="10"/>
          </p:nvPr>
        </p:nvSpPr>
        <p:spPr/>
        <p:txBody>
          <a:bodyPr/>
          <a:lstStyle/>
          <a:p>
            <a:fld id="{B17F7694-2D56-44B1-9D37-99252DA4A076}" type="datetimeFigureOut">
              <a:rPr lang="en-US" smtClean="0"/>
              <a:t>12/3/2022</a:t>
            </a:fld>
            <a:endParaRPr lang="en-US"/>
          </a:p>
        </p:txBody>
      </p:sp>
      <p:sp>
        <p:nvSpPr>
          <p:cNvPr id="5" name="Footer Placeholder 4">
            <a:extLst>
              <a:ext uri="{FF2B5EF4-FFF2-40B4-BE49-F238E27FC236}">
                <a16:creationId xmlns:a16="http://schemas.microsoft.com/office/drawing/2014/main" id="{86D72698-0370-FEC5-6FF9-89B711A910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BDFC0F-2B0E-5AE4-C6E2-68F3EB194B18}"/>
              </a:ext>
            </a:extLst>
          </p:cNvPr>
          <p:cNvSpPr>
            <a:spLocks noGrp="1"/>
          </p:cNvSpPr>
          <p:nvPr>
            <p:ph type="sldNum" sz="quarter" idx="12"/>
          </p:nvPr>
        </p:nvSpPr>
        <p:spPr/>
        <p:txBody>
          <a:bodyPr/>
          <a:lstStyle/>
          <a:p>
            <a:fld id="{20AE4A29-E510-4236-9312-5C8D18CD720E}" type="slidenum">
              <a:rPr lang="en-US" smtClean="0"/>
              <a:t>‹#›</a:t>
            </a:fld>
            <a:endParaRPr lang="en-US"/>
          </a:p>
        </p:txBody>
      </p:sp>
    </p:spTree>
    <p:extLst>
      <p:ext uri="{BB962C8B-B14F-4D97-AF65-F5344CB8AC3E}">
        <p14:creationId xmlns:p14="http://schemas.microsoft.com/office/powerpoint/2010/main" val="820396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77370C-0A81-723F-B1C3-B94FEF45EE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AE47AC3-83A1-8CB6-AB62-09D8CC8EE1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3AF0B8-BF20-A105-9713-D6F432498F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7F7694-2D56-44B1-9D37-99252DA4A076}" type="datetimeFigureOut">
              <a:rPr lang="en-US" smtClean="0"/>
              <a:t>12/3/2022</a:t>
            </a:fld>
            <a:endParaRPr lang="en-US"/>
          </a:p>
        </p:txBody>
      </p:sp>
      <p:sp>
        <p:nvSpPr>
          <p:cNvPr id="5" name="Footer Placeholder 4">
            <a:extLst>
              <a:ext uri="{FF2B5EF4-FFF2-40B4-BE49-F238E27FC236}">
                <a16:creationId xmlns:a16="http://schemas.microsoft.com/office/drawing/2014/main" id="{F3E00416-E8EA-BD31-EA7A-3AE0AB3CF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6254E54-3B0D-751A-DEFA-7AD1CC8D39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AE4A29-E510-4236-9312-5C8D18CD720E}" type="slidenum">
              <a:rPr lang="en-US" smtClean="0"/>
              <a:t>‹#›</a:t>
            </a:fld>
            <a:endParaRPr lang="en-US"/>
          </a:p>
        </p:txBody>
      </p:sp>
    </p:spTree>
    <p:extLst>
      <p:ext uri="{BB962C8B-B14F-4D97-AF65-F5344CB8AC3E}">
        <p14:creationId xmlns:p14="http://schemas.microsoft.com/office/powerpoint/2010/main" val="3131823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isneyinstitute.com/" TargetMode="External"/><Relationship Id="rId2" Type="http://schemas.openxmlformats.org/officeDocument/2006/relationships/hyperlink" Target="https://panmore.com/" TargetMode="External"/><Relationship Id="rId1" Type="http://schemas.openxmlformats.org/officeDocument/2006/relationships/slideLayout" Target="../slideLayouts/slideLayout2.xml"/><Relationship Id="rId5" Type="http://schemas.openxmlformats.org/officeDocument/2006/relationships/hyperlink" Target="http://disney.com/" TargetMode="External"/><Relationship Id="rId4" Type="http://schemas.openxmlformats.org/officeDocument/2006/relationships/hyperlink" Target="https://edubirdi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23C3-656D-0C1A-C6F4-01B833EC764E}"/>
              </a:ext>
            </a:extLst>
          </p:cNvPr>
          <p:cNvSpPr>
            <a:spLocks noGrp="1"/>
          </p:cNvSpPr>
          <p:nvPr>
            <p:ph type="ctrTitle"/>
          </p:nvPr>
        </p:nvSpPr>
        <p:spPr/>
        <p:txBody>
          <a:bodyPr/>
          <a:lstStyle/>
          <a:p>
            <a:r>
              <a:rPr lang="en-US" dirty="0"/>
              <a:t>People Management</a:t>
            </a:r>
          </a:p>
        </p:txBody>
      </p:sp>
      <p:sp>
        <p:nvSpPr>
          <p:cNvPr id="3" name="Subtitle 2">
            <a:extLst>
              <a:ext uri="{FF2B5EF4-FFF2-40B4-BE49-F238E27FC236}">
                <a16:creationId xmlns:a16="http://schemas.microsoft.com/office/drawing/2014/main" id="{16BA2F4A-9086-F6BF-558B-B086350F16AC}"/>
              </a:ext>
            </a:extLst>
          </p:cNvPr>
          <p:cNvSpPr>
            <a:spLocks noGrp="1"/>
          </p:cNvSpPr>
          <p:nvPr>
            <p:ph type="subTitle" idx="1"/>
          </p:nvPr>
        </p:nvSpPr>
        <p:spPr/>
        <p:txBody>
          <a:bodyPr>
            <a:normAutofit fontScale="55000" lnSpcReduction="20000"/>
          </a:bodyPr>
          <a:lstStyle/>
          <a:p>
            <a:r>
              <a:rPr lang="en-US" sz="3600" dirty="0"/>
              <a:t> Walt Disney Company</a:t>
            </a:r>
          </a:p>
          <a:p>
            <a:endParaRPr lang="en-US" dirty="0"/>
          </a:p>
          <a:p>
            <a:endParaRPr lang="en-US" dirty="0"/>
          </a:p>
          <a:p>
            <a:endParaRPr lang="en-US" dirty="0"/>
          </a:p>
          <a:p>
            <a:endParaRPr lang="en-US" dirty="0"/>
          </a:p>
          <a:p>
            <a:r>
              <a:rPr lang="en-US" dirty="0"/>
              <a:t>Madalina Petre (1918822)</a:t>
            </a:r>
          </a:p>
        </p:txBody>
      </p:sp>
    </p:spTree>
    <p:extLst>
      <p:ext uri="{BB962C8B-B14F-4D97-AF65-F5344CB8AC3E}">
        <p14:creationId xmlns:p14="http://schemas.microsoft.com/office/powerpoint/2010/main" val="2426598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89E01-5ACC-F97C-2B75-CFDF49606D6E}"/>
              </a:ext>
            </a:extLst>
          </p:cNvPr>
          <p:cNvSpPr>
            <a:spLocks noGrp="1"/>
          </p:cNvSpPr>
          <p:nvPr>
            <p:ph type="title"/>
          </p:nvPr>
        </p:nvSpPr>
        <p:spPr/>
        <p:txBody>
          <a:bodyPr/>
          <a:lstStyle/>
          <a:p>
            <a:r>
              <a:rPr lang="en-US" dirty="0"/>
              <a:t>Introduction</a:t>
            </a:r>
            <a:br>
              <a:rPr lang="en-US" dirty="0"/>
            </a:br>
            <a:endParaRPr lang="en-US" dirty="0"/>
          </a:p>
        </p:txBody>
      </p:sp>
      <p:sp>
        <p:nvSpPr>
          <p:cNvPr id="3" name="Content Placeholder 2">
            <a:extLst>
              <a:ext uri="{FF2B5EF4-FFF2-40B4-BE49-F238E27FC236}">
                <a16:creationId xmlns:a16="http://schemas.microsoft.com/office/drawing/2014/main" id="{56A14B92-0013-7FAE-B165-910C89D43D42}"/>
              </a:ext>
            </a:extLst>
          </p:cNvPr>
          <p:cNvSpPr>
            <a:spLocks noGrp="1"/>
          </p:cNvSpPr>
          <p:nvPr>
            <p:ph idx="1"/>
          </p:nvPr>
        </p:nvSpPr>
        <p:spPr/>
        <p:txBody>
          <a:bodyPr/>
          <a:lstStyle/>
          <a:p>
            <a:r>
              <a:rPr lang="en-US" b="0" i="0" dirty="0">
                <a:solidFill>
                  <a:srgbClr val="333333"/>
                </a:solidFill>
                <a:effectLst/>
                <a:latin typeface="lato" panose="020F0502020204030203" pitchFamily="34" charset="0"/>
              </a:rPr>
              <a:t>Culture is a key advantage when it comes to attracting talent and outperforming the competition</a:t>
            </a:r>
          </a:p>
          <a:p>
            <a:r>
              <a:rPr lang="en-US" b="0" i="0" dirty="0">
                <a:solidFill>
                  <a:srgbClr val="333333"/>
                </a:solidFill>
                <a:effectLst/>
                <a:latin typeface="lato" panose="020F0502020204030203" pitchFamily="34" charset="0"/>
              </a:rPr>
              <a:t>Organizational culture affects all aspects of your business, from punctuality and tone to contract terms and employee benefits. When workplace culture aligns with your employees, they’re more likely to feel more comfortable, supported, and valued.</a:t>
            </a:r>
            <a:endParaRPr lang="en-US" dirty="0"/>
          </a:p>
        </p:txBody>
      </p:sp>
    </p:spTree>
    <p:extLst>
      <p:ext uri="{BB962C8B-B14F-4D97-AF65-F5344CB8AC3E}">
        <p14:creationId xmlns:p14="http://schemas.microsoft.com/office/powerpoint/2010/main" val="2275926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Edgar Schein - Organizational Culture: Artifacts, Values &amp; Assumptions">
            <a:extLst>
              <a:ext uri="{FF2B5EF4-FFF2-40B4-BE49-F238E27FC236}">
                <a16:creationId xmlns:a16="http://schemas.microsoft.com/office/drawing/2014/main" id="{40B826C3-39F1-8378-DDEF-476E5A8587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702733"/>
            <a:ext cx="10905066" cy="545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551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744E5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105" name="Rectangle 410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4098" name="Picture 2" descr="Organizational Culture: 3 Models That You Must Know For Success">
            <a:extLst>
              <a:ext uri="{FF2B5EF4-FFF2-40B4-BE49-F238E27FC236}">
                <a16:creationId xmlns:a16="http://schemas.microsoft.com/office/drawing/2014/main" id="{8C3BEB0B-FFD5-68DD-4E81-773D526F37F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8248" r="-2" b="11203"/>
          <a:stretch/>
        </p:blipFill>
        <p:spPr bwMode="auto">
          <a:xfrm>
            <a:off x="2551176" y="448056"/>
            <a:ext cx="9180576" cy="595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824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1A655-B1D7-F449-BD2B-CF9E21C4474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DE1ABF5-4E41-F6B5-3E95-78FE1DC85DAD}"/>
              </a:ext>
            </a:extLst>
          </p:cNvPr>
          <p:cNvSpPr>
            <a:spLocks noGrp="1"/>
          </p:cNvSpPr>
          <p:nvPr>
            <p:ph idx="1"/>
          </p:nvPr>
        </p:nvSpPr>
        <p:spPr/>
        <p:txBody>
          <a:bodyPr/>
          <a:lstStyle/>
          <a:p>
            <a:r>
              <a:rPr lang="en-US" dirty="0"/>
              <a:t>‘a complex mixture of norms, values, expectations, policies and procedures that influence individuals and groups patterns of behavior’(Morcos,2018)</a:t>
            </a:r>
          </a:p>
          <a:p>
            <a:endParaRPr lang="en-US" dirty="0"/>
          </a:p>
          <a:p>
            <a:r>
              <a:rPr lang="en-US" dirty="0"/>
              <a:t>‘organizational culture is the real personality of the organization’(Morcos,2018)</a:t>
            </a:r>
          </a:p>
        </p:txBody>
      </p:sp>
    </p:spTree>
    <p:extLst>
      <p:ext uri="{BB962C8B-B14F-4D97-AF65-F5344CB8AC3E}">
        <p14:creationId xmlns:p14="http://schemas.microsoft.com/office/powerpoint/2010/main" val="3756470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E2127-6A80-F7FA-88A1-7980BDD63E49}"/>
              </a:ext>
            </a:extLst>
          </p:cNvPr>
          <p:cNvSpPr>
            <a:spLocks noGrp="1"/>
          </p:cNvSpPr>
          <p:nvPr>
            <p:ph type="title"/>
          </p:nvPr>
        </p:nvSpPr>
        <p:spPr/>
        <p:txBody>
          <a:bodyPr>
            <a:normAutofit/>
          </a:bodyPr>
          <a:lstStyle/>
          <a:p>
            <a:r>
              <a:rPr lang="en-US" sz="3600" b="1" dirty="0"/>
              <a:t>Organizational culture at Walt Disney Company</a:t>
            </a:r>
          </a:p>
        </p:txBody>
      </p:sp>
      <p:sp>
        <p:nvSpPr>
          <p:cNvPr id="3" name="Content Placeholder 2">
            <a:extLst>
              <a:ext uri="{FF2B5EF4-FFF2-40B4-BE49-F238E27FC236}">
                <a16:creationId xmlns:a16="http://schemas.microsoft.com/office/drawing/2014/main" id="{0CAFD6D4-B6EF-E9EC-D5BE-480A3957D749}"/>
              </a:ext>
            </a:extLst>
          </p:cNvPr>
          <p:cNvSpPr>
            <a:spLocks noGrp="1"/>
          </p:cNvSpPr>
          <p:nvPr>
            <p:ph idx="1"/>
          </p:nvPr>
        </p:nvSpPr>
        <p:spPr/>
        <p:txBody>
          <a:bodyPr/>
          <a:lstStyle/>
          <a:p>
            <a:r>
              <a:rPr lang="en-US" dirty="0"/>
              <a:t>Walt Disney Company’s organizational culture is associated with American culture</a:t>
            </a:r>
          </a:p>
          <a:p>
            <a:endParaRPr lang="en-US" dirty="0"/>
          </a:p>
          <a:p>
            <a:r>
              <a:rPr lang="en-US" dirty="0"/>
              <a:t>Disney culture ensure that employees reflects ideals that align with target customers preferences and expectations</a:t>
            </a:r>
          </a:p>
          <a:p>
            <a:endParaRPr lang="en-US" dirty="0"/>
          </a:p>
          <a:p>
            <a:r>
              <a:rPr lang="en-US" dirty="0"/>
              <a:t>Characteristics</a:t>
            </a:r>
          </a:p>
          <a:p>
            <a:endParaRPr lang="en-US" dirty="0"/>
          </a:p>
          <a:p>
            <a:endParaRPr lang="en-US" dirty="0"/>
          </a:p>
        </p:txBody>
      </p:sp>
    </p:spTree>
    <p:extLst>
      <p:ext uri="{BB962C8B-B14F-4D97-AF65-F5344CB8AC3E}">
        <p14:creationId xmlns:p14="http://schemas.microsoft.com/office/powerpoint/2010/main" val="2268998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Content Placeholder 2053">
            <a:extLst>
              <a:ext uri="{FF2B5EF4-FFF2-40B4-BE49-F238E27FC236}">
                <a16:creationId xmlns:a16="http://schemas.microsoft.com/office/drawing/2014/main" id="{09514C6C-1205-6236-097B-4F242E8627F1}"/>
              </a:ext>
            </a:extLst>
          </p:cNvPr>
          <p:cNvSpPr>
            <a:spLocks noGrp="1"/>
          </p:cNvSpPr>
          <p:nvPr>
            <p:ph idx="1"/>
          </p:nvPr>
        </p:nvSpPr>
        <p:spPr>
          <a:xfrm>
            <a:off x="630936" y="2807208"/>
            <a:ext cx="3429000" cy="3410712"/>
          </a:xfrm>
        </p:spPr>
        <p:txBody>
          <a:bodyPr anchor="t">
            <a:normAutofit/>
          </a:bodyPr>
          <a:lstStyle/>
          <a:p>
            <a:r>
              <a:rPr lang="en-US" sz="2200"/>
              <a:t>Innovation</a:t>
            </a:r>
          </a:p>
          <a:p>
            <a:r>
              <a:rPr lang="en-US" sz="2200"/>
              <a:t>Decency</a:t>
            </a:r>
          </a:p>
          <a:p>
            <a:r>
              <a:rPr lang="en-US" sz="2200"/>
              <a:t>Quality</a:t>
            </a:r>
          </a:p>
          <a:p>
            <a:r>
              <a:rPr lang="en-US" sz="2200"/>
              <a:t>Community</a:t>
            </a:r>
          </a:p>
          <a:p>
            <a:r>
              <a:rPr lang="en-US" sz="2200"/>
              <a:t>Storytelling</a:t>
            </a:r>
          </a:p>
          <a:p>
            <a:r>
              <a:rPr lang="en-US" sz="2200"/>
              <a:t>Optimism</a:t>
            </a:r>
          </a:p>
          <a:p>
            <a:endParaRPr lang="en-US" sz="2200"/>
          </a:p>
          <a:p>
            <a:endParaRPr lang="en-US" sz="2200" dirty="0"/>
          </a:p>
        </p:txBody>
      </p:sp>
      <p:pic>
        <p:nvPicPr>
          <p:cNvPr id="2050" name="Picture 2" descr="Walt Disney's Dream Culture">
            <a:extLst>
              <a:ext uri="{FF2B5EF4-FFF2-40B4-BE49-F238E27FC236}">
                <a16:creationId xmlns:a16="http://schemas.microsoft.com/office/drawing/2014/main" id="{1AC9007E-81F9-96D1-013E-6CD513190D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86" r="13165"/>
          <a:stretch/>
        </p:blipFill>
        <p:spPr bwMode="auto">
          <a:xfrm>
            <a:off x="4654296" y="2138378"/>
            <a:ext cx="6903720" cy="2581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1664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2F793-8E40-FFE1-E8F6-E579FA298E39}"/>
              </a:ext>
            </a:extLst>
          </p:cNvPr>
          <p:cNvSpPr>
            <a:spLocks noGrp="1"/>
          </p:cNvSpPr>
          <p:nvPr>
            <p:ph type="title"/>
          </p:nvPr>
        </p:nvSpPr>
        <p:spPr/>
        <p:txBody>
          <a:bodyPr/>
          <a:lstStyle/>
          <a:p>
            <a:r>
              <a:rPr lang="en-US" dirty="0"/>
              <a:t>Disney’s ethical stance</a:t>
            </a:r>
          </a:p>
        </p:txBody>
      </p:sp>
      <p:sp>
        <p:nvSpPr>
          <p:cNvPr id="3" name="Content Placeholder 2">
            <a:extLst>
              <a:ext uri="{FF2B5EF4-FFF2-40B4-BE49-F238E27FC236}">
                <a16:creationId xmlns:a16="http://schemas.microsoft.com/office/drawing/2014/main" id="{A0E8E201-529F-0CE0-A3CB-0FAAA8A093A3}"/>
              </a:ext>
            </a:extLst>
          </p:cNvPr>
          <p:cNvSpPr>
            <a:spLocks noGrp="1"/>
          </p:cNvSpPr>
          <p:nvPr>
            <p:ph idx="1"/>
          </p:nvPr>
        </p:nvSpPr>
        <p:spPr/>
        <p:txBody>
          <a:bodyPr/>
          <a:lstStyle/>
          <a:p>
            <a:r>
              <a:rPr lang="en-US" dirty="0"/>
              <a:t>Ethical conduct</a:t>
            </a:r>
          </a:p>
          <a:p>
            <a:r>
              <a:rPr lang="en-US" dirty="0"/>
              <a:t>Responsible content</a:t>
            </a:r>
          </a:p>
          <a:p>
            <a:r>
              <a:rPr lang="en-US" dirty="0"/>
              <a:t>Responsible supply chain</a:t>
            </a:r>
          </a:p>
          <a:p>
            <a:r>
              <a:rPr lang="en-US" dirty="0"/>
              <a:t>Diversity&amp; Inclusion</a:t>
            </a:r>
          </a:p>
          <a:p>
            <a:r>
              <a:rPr lang="en-US" dirty="0"/>
              <a:t>Environmental stewardship</a:t>
            </a:r>
          </a:p>
          <a:p>
            <a:r>
              <a:rPr lang="en-US" dirty="0"/>
              <a:t>Healthy living commitment </a:t>
            </a:r>
          </a:p>
          <a:p>
            <a:endParaRPr lang="en-US" dirty="0"/>
          </a:p>
        </p:txBody>
      </p:sp>
    </p:spTree>
    <p:extLst>
      <p:ext uri="{BB962C8B-B14F-4D97-AF65-F5344CB8AC3E}">
        <p14:creationId xmlns:p14="http://schemas.microsoft.com/office/powerpoint/2010/main" val="1181030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6785A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081" name="Rectangle 308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3074" name="Picture 2">
            <a:extLst>
              <a:ext uri="{FF2B5EF4-FFF2-40B4-BE49-F238E27FC236}">
                <a16:creationId xmlns:a16="http://schemas.microsoft.com/office/drawing/2014/main" id="{A2654C62-1966-766E-3BAF-6D932783DE0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297"/>
          <a:stretch/>
        </p:blipFill>
        <p:spPr bwMode="auto">
          <a:xfrm>
            <a:off x="2551176" y="448056"/>
            <a:ext cx="9180576" cy="595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429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CDEA9-F852-E17D-1125-95FFE50970BB}"/>
              </a:ext>
            </a:extLst>
          </p:cNvPr>
          <p:cNvSpPr>
            <a:spLocks noGrp="1"/>
          </p:cNvSpPr>
          <p:nvPr>
            <p:ph type="title"/>
          </p:nvPr>
        </p:nvSpPr>
        <p:spPr/>
        <p:txBody>
          <a:bodyPr/>
          <a:lstStyle/>
          <a:p>
            <a:r>
              <a:rPr lang="en-US" dirty="0"/>
              <a:t>Unethical Behavior at Disney</a:t>
            </a:r>
          </a:p>
        </p:txBody>
      </p:sp>
      <p:sp>
        <p:nvSpPr>
          <p:cNvPr id="3" name="Content Placeholder 2">
            <a:extLst>
              <a:ext uri="{FF2B5EF4-FFF2-40B4-BE49-F238E27FC236}">
                <a16:creationId xmlns:a16="http://schemas.microsoft.com/office/drawing/2014/main" id="{C7D8BDB1-7DD8-5935-4572-067D3B2C868A}"/>
              </a:ext>
            </a:extLst>
          </p:cNvPr>
          <p:cNvSpPr>
            <a:spLocks noGrp="1"/>
          </p:cNvSpPr>
          <p:nvPr>
            <p:ph idx="1"/>
          </p:nvPr>
        </p:nvSpPr>
        <p:spPr/>
        <p:txBody>
          <a:bodyPr/>
          <a:lstStyle/>
          <a:p>
            <a:r>
              <a:rPr lang="en-US" dirty="0"/>
              <a:t>Limited emphasis on non-family-oriented subjects</a:t>
            </a:r>
          </a:p>
          <a:p>
            <a:r>
              <a:rPr lang="en-US" dirty="0"/>
              <a:t>Political discussion</a:t>
            </a:r>
          </a:p>
          <a:p>
            <a:r>
              <a:rPr lang="en-US" dirty="0"/>
              <a:t>Soaring prices</a:t>
            </a:r>
          </a:p>
          <a:p>
            <a:r>
              <a:rPr lang="en-US" dirty="0"/>
              <a:t>Customer service issues</a:t>
            </a:r>
          </a:p>
          <a:p>
            <a:r>
              <a:rPr lang="en-US" dirty="0"/>
              <a:t>Inflation &amp; pandemic-related layoffs</a:t>
            </a:r>
          </a:p>
          <a:p>
            <a:r>
              <a:rPr lang="en-US" dirty="0"/>
              <a:t>Failed leadership</a:t>
            </a:r>
          </a:p>
          <a:p>
            <a:r>
              <a:rPr lang="en-US" dirty="0"/>
              <a:t>Fewer hotel perks</a:t>
            </a:r>
          </a:p>
          <a:p>
            <a:r>
              <a:rPr lang="en-US" dirty="0"/>
              <a:t>Poor wages for employees </a:t>
            </a:r>
          </a:p>
          <a:p>
            <a:endParaRPr lang="en-US" dirty="0"/>
          </a:p>
        </p:txBody>
      </p:sp>
    </p:spTree>
    <p:extLst>
      <p:ext uri="{BB962C8B-B14F-4D97-AF65-F5344CB8AC3E}">
        <p14:creationId xmlns:p14="http://schemas.microsoft.com/office/powerpoint/2010/main" val="2758070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05F-7EAC-81CA-CC3E-FE53DE7A554E}"/>
              </a:ext>
            </a:extLst>
          </p:cNvPr>
          <p:cNvSpPr>
            <a:spLocks noGrp="1"/>
          </p:cNvSpPr>
          <p:nvPr>
            <p:ph type="title"/>
          </p:nvPr>
        </p:nvSpPr>
        <p:spPr/>
        <p:txBody>
          <a:bodyPr/>
          <a:lstStyle/>
          <a:p>
            <a:r>
              <a:rPr lang="en-US" dirty="0"/>
              <a:t>Conclusions</a:t>
            </a:r>
            <a:br>
              <a:rPr lang="en-US" dirty="0"/>
            </a:br>
            <a:endParaRPr lang="en-US" dirty="0"/>
          </a:p>
        </p:txBody>
      </p:sp>
      <p:sp>
        <p:nvSpPr>
          <p:cNvPr id="3" name="Content Placeholder 2">
            <a:extLst>
              <a:ext uri="{FF2B5EF4-FFF2-40B4-BE49-F238E27FC236}">
                <a16:creationId xmlns:a16="http://schemas.microsoft.com/office/drawing/2014/main" id="{B5F4C6A0-F064-88C1-3989-1088182C5383}"/>
              </a:ext>
            </a:extLst>
          </p:cNvPr>
          <p:cNvSpPr>
            <a:spLocks noGrp="1"/>
          </p:cNvSpPr>
          <p:nvPr>
            <p:ph idx="1"/>
          </p:nvPr>
        </p:nvSpPr>
        <p:spPr/>
        <p:txBody>
          <a:bodyPr/>
          <a:lstStyle/>
          <a:p>
            <a:pPr algn="l"/>
            <a:r>
              <a:rPr lang="en-US" b="0" i="0" dirty="0">
                <a:solidFill>
                  <a:srgbClr val="292A4A"/>
                </a:solidFill>
                <a:effectLst/>
                <a:latin typeface="work sans" panose="020B0604020202020204" pitchFamily="2" charset="0"/>
              </a:rPr>
              <a:t>Walt Disney has a different sets of values that make up their organizational cultures.</a:t>
            </a:r>
          </a:p>
          <a:p>
            <a:pPr algn="l"/>
            <a:r>
              <a:rPr lang="en-US" dirty="0">
                <a:solidFill>
                  <a:srgbClr val="292A4A"/>
                </a:solidFill>
                <a:latin typeface="work sans" panose="020B0604020202020204" pitchFamily="2" charset="0"/>
              </a:rPr>
              <a:t>The </a:t>
            </a:r>
            <a:r>
              <a:rPr lang="en-US" b="0" i="0" dirty="0">
                <a:solidFill>
                  <a:srgbClr val="292A4A"/>
                </a:solidFill>
                <a:effectLst/>
                <a:latin typeface="work sans" panose="020B0604020202020204" pitchFamily="2" charset="0"/>
              </a:rPr>
              <a:t> unique approaches lead to the successful implementation of their goals. </a:t>
            </a:r>
          </a:p>
          <a:p>
            <a:pPr algn="l"/>
            <a:r>
              <a:rPr lang="en-US" b="0" i="0" dirty="0">
                <a:solidFill>
                  <a:srgbClr val="292A4A"/>
                </a:solidFill>
                <a:effectLst/>
                <a:latin typeface="work sans" panose="020B0604020202020204" pitchFamily="2" charset="0"/>
              </a:rPr>
              <a:t>The diversity of applied methods </a:t>
            </a:r>
            <a:r>
              <a:rPr lang="en-US" dirty="0">
                <a:solidFill>
                  <a:srgbClr val="292A4A"/>
                </a:solidFill>
                <a:latin typeface="work sans" panose="020B0604020202020204" pitchFamily="2" charset="0"/>
              </a:rPr>
              <a:t>was</a:t>
            </a:r>
            <a:r>
              <a:rPr lang="en-US" b="0" i="0" dirty="0">
                <a:solidFill>
                  <a:srgbClr val="292A4A"/>
                </a:solidFill>
                <a:effectLst/>
                <a:latin typeface="work sans" panose="020B0604020202020204" pitchFamily="2" charset="0"/>
              </a:rPr>
              <a:t> necessary to adapt to different circumstances. </a:t>
            </a:r>
          </a:p>
          <a:p>
            <a:pPr algn="l"/>
            <a:r>
              <a:rPr lang="en-US" b="0" i="0" dirty="0">
                <a:solidFill>
                  <a:srgbClr val="292A4A"/>
                </a:solidFill>
                <a:effectLst/>
                <a:latin typeface="work sans" panose="020B0604020202020204" pitchFamily="2" charset="0"/>
              </a:rPr>
              <a:t>Therefore, organizational culture is a tool that allowed Walt Disney to develop and prosper.</a:t>
            </a:r>
            <a:endParaRPr lang="en-US" b="1" i="0" dirty="0">
              <a:effectLst/>
              <a:latin typeface="work sans" panose="020B0604020202020204" pitchFamily="2" charset="0"/>
            </a:endParaRPr>
          </a:p>
          <a:p>
            <a:endParaRPr lang="en-US" dirty="0"/>
          </a:p>
        </p:txBody>
      </p:sp>
    </p:spTree>
    <p:extLst>
      <p:ext uri="{BB962C8B-B14F-4D97-AF65-F5344CB8AC3E}">
        <p14:creationId xmlns:p14="http://schemas.microsoft.com/office/powerpoint/2010/main" val="3723378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77DCA-BDCB-CB4B-9B3E-7BBD67CED2B7}"/>
              </a:ext>
            </a:extLst>
          </p:cNvPr>
          <p:cNvSpPr>
            <a:spLocks noGrp="1"/>
          </p:cNvSpPr>
          <p:nvPr>
            <p:ph type="title"/>
          </p:nvPr>
        </p:nvSpPr>
        <p:spPr/>
        <p:txBody>
          <a:bodyPr/>
          <a:lstStyle/>
          <a:p>
            <a:r>
              <a:rPr lang="en-US" dirty="0"/>
              <a:t>Reference</a:t>
            </a:r>
            <a:br>
              <a:rPr lang="en-US" dirty="0"/>
            </a:br>
            <a:endParaRPr lang="en-US" dirty="0"/>
          </a:p>
        </p:txBody>
      </p:sp>
      <p:sp>
        <p:nvSpPr>
          <p:cNvPr id="3" name="Content Placeholder 2">
            <a:extLst>
              <a:ext uri="{FF2B5EF4-FFF2-40B4-BE49-F238E27FC236}">
                <a16:creationId xmlns:a16="http://schemas.microsoft.com/office/drawing/2014/main" id="{31C76DB0-D9A5-3735-628F-D3523DA0679C}"/>
              </a:ext>
            </a:extLst>
          </p:cNvPr>
          <p:cNvSpPr>
            <a:spLocks noGrp="1"/>
          </p:cNvSpPr>
          <p:nvPr>
            <p:ph idx="1"/>
          </p:nvPr>
        </p:nvSpPr>
        <p:spPr/>
        <p:txBody>
          <a:bodyPr>
            <a:normAutofit fontScale="85000" lnSpcReduction="20000"/>
          </a:bodyPr>
          <a:lstStyle/>
          <a:p>
            <a:r>
              <a:rPr lang="en-US" dirty="0"/>
              <a:t>Walt Disney Company Forum</a:t>
            </a:r>
          </a:p>
          <a:p>
            <a:r>
              <a:rPr lang="en-US" dirty="0">
                <a:hlinkClick r:id="rId2"/>
              </a:rPr>
              <a:t>https://panmore.com</a:t>
            </a:r>
            <a:endParaRPr lang="en-US" dirty="0"/>
          </a:p>
          <a:p>
            <a:r>
              <a:rPr lang="en-US" dirty="0">
                <a:hlinkClick r:id="rId3"/>
              </a:rPr>
              <a:t>https://www.disneyinstitute.com</a:t>
            </a:r>
            <a:endParaRPr lang="en-US" dirty="0"/>
          </a:p>
          <a:p>
            <a:r>
              <a:rPr lang="en-US" dirty="0">
                <a:hlinkClick r:id="rId4"/>
              </a:rPr>
              <a:t>https://edubirdie.com</a:t>
            </a:r>
            <a:endParaRPr lang="en-US" dirty="0"/>
          </a:p>
          <a:p>
            <a:r>
              <a:rPr lang="en-US" dirty="0">
                <a:hlinkClick r:id="rId5"/>
              </a:rPr>
              <a:t>http://Disney.com</a:t>
            </a:r>
            <a:endParaRPr lang="en-US" dirty="0"/>
          </a:p>
          <a:p>
            <a:r>
              <a:rPr lang="en-US" dirty="0"/>
              <a:t>Edgar H. Schein-Organizational Culture and Leadership, Wiley,2010</a:t>
            </a:r>
          </a:p>
          <a:p>
            <a:r>
              <a:rPr lang="en-US" dirty="0"/>
              <a:t>Gerald W. Driskill , Angela Laird Brenton-Organizational Culture in Action , Sage Publication,2010</a:t>
            </a:r>
          </a:p>
          <a:p>
            <a:r>
              <a:rPr lang="en-US" dirty="0"/>
              <a:t>Kim s. Cameron, Robert E. Quinn-Diagnosing and Changing Organizational Culture, Wiley, San Francisco, 2011</a:t>
            </a:r>
          </a:p>
          <a:p>
            <a:r>
              <a:rPr lang="en-US" dirty="0"/>
              <a:t>Robert j. House, Paul J. </a:t>
            </a:r>
            <a:r>
              <a:rPr lang="en-US" dirty="0" err="1"/>
              <a:t>Hanges</a:t>
            </a:r>
            <a:r>
              <a:rPr lang="en-US" dirty="0"/>
              <a:t>, Mansour </a:t>
            </a:r>
            <a:r>
              <a:rPr lang="en-US" dirty="0" err="1"/>
              <a:t>Javidan</a:t>
            </a:r>
            <a:r>
              <a:rPr lang="en-US" dirty="0"/>
              <a:t> - Culture, Leadership, and Organizations : The Globe Study of 62 Societies,Sage,London,2011</a:t>
            </a:r>
          </a:p>
          <a:p>
            <a:endParaRPr lang="en-US" dirty="0"/>
          </a:p>
          <a:p>
            <a:endParaRPr lang="en-US" dirty="0"/>
          </a:p>
          <a:p>
            <a:endParaRPr lang="en-US" dirty="0"/>
          </a:p>
        </p:txBody>
      </p:sp>
    </p:spTree>
    <p:extLst>
      <p:ext uri="{BB962C8B-B14F-4D97-AF65-F5344CB8AC3E}">
        <p14:creationId xmlns:p14="http://schemas.microsoft.com/office/powerpoint/2010/main" val="3160322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361</Words>
  <Application>Microsoft Office PowerPoint</Application>
  <PresentationFormat>Widescreen</PresentationFormat>
  <Paragraphs>57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lato</vt:lpstr>
      <vt:lpstr>work sans</vt:lpstr>
      <vt:lpstr>Office Theme</vt:lpstr>
      <vt:lpstr>People Management</vt:lpstr>
      <vt:lpstr>Introduction </vt:lpstr>
      <vt:lpstr>PowerPoint Presentation</vt:lpstr>
      <vt:lpstr>PowerPoint Presentation</vt:lpstr>
      <vt:lpstr>PowerPoint Presentation</vt:lpstr>
      <vt:lpstr>Organizational culture at Walt Disney Company</vt:lpstr>
      <vt:lpstr>PowerPoint Presentation</vt:lpstr>
      <vt:lpstr>Disney’s ethical stance</vt:lpstr>
      <vt:lpstr>PowerPoint Presentation</vt:lpstr>
      <vt:lpstr>Unethical Behavior at Disney</vt:lpstr>
      <vt:lpstr>Conclusions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Management</dc:title>
  <dc:creator>petre daniel</dc:creator>
  <cp:lastModifiedBy>petre daniel</cp:lastModifiedBy>
  <cp:revision>3</cp:revision>
  <dcterms:created xsi:type="dcterms:W3CDTF">2022-12-02T16:04:32Z</dcterms:created>
  <dcterms:modified xsi:type="dcterms:W3CDTF">2022-12-03T22:47:57Z</dcterms:modified>
</cp:coreProperties>
</file>