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1" r:id="rId4"/>
    <p:sldId id="274" r:id="rId5"/>
    <p:sldId id="284" r:id="rId6"/>
    <p:sldId id="285" r:id="rId7"/>
    <p:sldId id="286" r:id="rId8"/>
    <p:sldId id="287" r:id="rId9"/>
    <p:sldId id="294" r:id="rId10"/>
    <p:sldId id="265" r:id="rId11"/>
    <p:sldId id="266" r:id="rId12"/>
    <p:sldId id="267" r:id="rId13"/>
    <p:sldId id="258" r:id="rId14"/>
    <p:sldId id="288" r:id="rId15"/>
    <p:sldId id="289" r:id="rId16"/>
    <p:sldId id="290" r:id="rId17"/>
    <p:sldId id="278" r:id="rId18"/>
    <p:sldId id="291" r:id="rId19"/>
    <p:sldId id="293" r:id="rId20"/>
    <p:sldId id="292" r:id="rId21"/>
    <p:sldId id="271" r:id="rId22"/>
    <p:sldId id="268" r:id="rId23"/>
    <p:sldId id="264" r:id="rId24"/>
    <p:sldId id="262" r:id="rId25"/>
    <p:sldId id="260" r:id="rId26"/>
    <p:sldId id="263"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182"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30/10/2016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6516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30/10/2016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13950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30/10/2016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824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30/10/2016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70212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E0B0E4-BFB2-45EF-B44E-0D2084CE85CD}" type="datetimeFigureOut">
              <a:rPr lang="en-GB" smtClean="0">
                <a:solidFill>
                  <a:prstClr val="black">
                    <a:tint val="75000"/>
                  </a:prstClr>
                </a:solidFill>
              </a:rPr>
              <a:pPr/>
              <a:t>30/10/2016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25000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E0B0E4-BFB2-45EF-B44E-0D2084CE85CD}" type="datetimeFigureOut">
              <a:rPr lang="en-GB" smtClean="0">
                <a:solidFill>
                  <a:prstClr val="black">
                    <a:tint val="75000"/>
                  </a:prstClr>
                </a:solidFill>
              </a:rPr>
              <a:pPr/>
              <a:t>30/10/2016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65918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E0B0E4-BFB2-45EF-B44E-0D2084CE85CD}" type="datetimeFigureOut">
              <a:rPr lang="en-GB" smtClean="0">
                <a:solidFill>
                  <a:prstClr val="black">
                    <a:tint val="75000"/>
                  </a:prstClr>
                </a:solidFill>
              </a:rPr>
              <a:pPr/>
              <a:t>30/10/2016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2848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30/10/2016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3960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E0B0E4-BFB2-45EF-B44E-0D2084CE85CD}" type="datetimeFigureOut">
              <a:rPr lang="en-GB" smtClean="0">
                <a:solidFill>
                  <a:prstClr val="black">
                    <a:tint val="75000"/>
                  </a:prstClr>
                </a:solidFill>
              </a:rPr>
              <a:pPr/>
              <a:t>30/10/2016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19524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30/10/2016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16027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E0B0E4-BFB2-45EF-B44E-0D2084CE85CD}" type="datetimeFigureOut">
              <a:rPr lang="en-GB" smtClean="0">
                <a:solidFill>
                  <a:prstClr val="black">
                    <a:tint val="75000"/>
                  </a:prstClr>
                </a:solidFill>
              </a:rPr>
              <a:pPr/>
              <a:t>30/10/2016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84517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solidFill>
                <a:prstClr val="black">
                  <a:tint val="75000"/>
                </a:prstClr>
              </a:solidFill>
            </a:endParaRPr>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solidFill>
                <a:prstClr val="black">
                  <a:tint val="75000"/>
                </a:prstClr>
              </a:solidFill>
            </a:endParaRPr>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25F5978B-4F9B-4BAC-A104-F94AD6724B62}" type="slidenum">
              <a:rPr lang="en-GB" altLang="en-US">
                <a:solidFill>
                  <a:prstClr val="black">
                    <a:tint val="75000"/>
                  </a:prstClr>
                </a:solidFill>
              </a:rPr>
              <a:pPr/>
              <a:t>‹#›</a:t>
            </a:fld>
            <a:endParaRPr lang="en-GB" altLang="en-US">
              <a:solidFill>
                <a:prstClr val="black">
                  <a:tint val="75000"/>
                </a:prstClr>
              </a:solidFill>
            </a:endParaRPr>
          </a:p>
        </p:txBody>
      </p:sp>
    </p:spTree>
    <p:extLst>
      <p:ext uri="{BB962C8B-B14F-4D97-AF65-F5344CB8AC3E}">
        <p14:creationId xmlns:p14="http://schemas.microsoft.com/office/powerpoint/2010/main" val="33547376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687E7C8-9889-47EA-829E-5BCDC1457FB6}"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11920719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57200" y="3938588"/>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ltLang="en-US">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ltLang="en-US">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4B1A5C76-19B2-481E-96A7-8852DFEE2C78}" type="slidenum">
              <a:rPr lang="en-GB" altLang="en-US">
                <a:solidFill>
                  <a:prstClr val="black">
                    <a:tint val="75000"/>
                  </a:prstClr>
                </a:solidFill>
              </a:rPr>
              <a:pPr>
                <a:defRPr/>
              </a:pPr>
              <a:t>‹#›</a:t>
            </a:fld>
            <a:endParaRPr lang="en-GB" altLang="en-US">
              <a:solidFill>
                <a:prstClr val="black">
                  <a:tint val="75000"/>
                </a:prstClr>
              </a:solidFill>
            </a:endParaRPr>
          </a:p>
        </p:txBody>
      </p:sp>
    </p:spTree>
    <p:extLst>
      <p:ext uri="{BB962C8B-B14F-4D97-AF65-F5344CB8AC3E}">
        <p14:creationId xmlns:p14="http://schemas.microsoft.com/office/powerpoint/2010/main" val="966602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46DA4D"/>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E0B0E4-BFB2-45EF-B44E-0D2084CE85CD}" type="datetimeFigureOut">
              <a:rPr lang="en-GB" smtClean="0">
                <a:solidFill>
                  <a:prstClr val="black">
                    <a:tint val="75000"/>
                  </a:prstClr>
                </a:solidFill>
              </a:rPr>
              <a:pPr/>
              <a:t>30/10/2016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E539EF-0347-4BA9-8E95-16E3AFF8725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975588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jpeg"/><Relationship Id="rId1" Type="http://schemas.openxmlformats.org/officeDocument/2006/relationships/slideLayout" Target="../slideLayouts/slideLayout5.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8" Type="http://schemas.openxmlformats.org/officeDocument/2006/relationships/image" Target="../media/image23.emf"/><Relationship Id="rId3" Type="http://schemas.openxmlformats.org/officeDocument/2006/relationships/image" Target="../media/image18.png"/><Relationship Id="rId7" Type="http://schemas.openxmlformats.org/officeDocument/2006/relationships/image" Target="../media/image22.jpeg"/><Relationship Id="rId2" Type="http://schemas.openxmlformats.org/officeDocument/2006/relationships/image" Target="../media/image17.jpeg"/><Relationship Id="rId1" Type="http://schemas.openxmlformats.org/officeDocument/2006/relationships/slideLayout" Target="../slideLayouts/slideLayout5.xml"/><Relationship Id="rId6" Type="http://schemas.openxmlformats.org/officeDocument/2006/relationships/image" Target="../media/image21.jpeg"/><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76672"/>
            <a:ext cx="7772400" cy="4608512"/>
          </a:xfrm>
        </p:spPr>
        <p:txBody>
          <a:bodyPr>
            <a:normAutofit/>
          </a:bodyPr>
          <a:lstStyle/>
          <a:p>
            <a:pPr>
              <a:lnSpc>
                <a:spcPct val="115000"/>
              </a:lnSpc>
            </a:pPr>
            <a:r>
              <a:rPr lang="en-US" b="1" dirty="0">
                <a:ea typeface="Times New Roman"/>
                <a:cs typeface="Calibri"/>
              </a:rPr>
              <a:t>West meets East: At the Borders of the </a:t>
            </a:r>
            <a:r>
              <a:rPr lang="en-US" b="1" i="1" dirty="0">
                <a:ea typeface="Times New Roman"/>
                <a:cs typeface="Calibri"/>
              </a:rPr>
              <a:t>Oikoumen</a:t>
            </a:r>
            <a:r>
              <a:rPr lang="en-US" b="1" i="1" dirty="0">
                <a:ea typeface="Times New Roman"/>
                <a:cs typeface="Times New Roman"/>
              </a:rPr>
              <a:t>ē </a:t>
            </a:r>
            <a:r>
              <a:rPr lang="en-US" b="1" dirty="0" smtClean="0">
                <a:ea typeface="Times New Roman"/>
                <a:cs typeface="Calibri"/>
              </a:rPr>
              <a:t>and </a:t>
            </a:r>
            <a:r>
              <a:rPr lang="en-US" b="1" dirty="0">
                <a:ea typeface="Times New Roman"/>
                <a:cs typeface="Calibri"/>
              </a:rPr>
              <a:t>Beyond </a:t>
            </a:r>
            <a:r>
              <a:rPr lang="en-US" sz="2000" b="1" dirty="0">
                <a:ea typeface="Times New Roman"/>
                <a:cs typeface="Calibri"/>
              </a:rPr>
              <a:t/>
            </a:r>
            <a:br>
              <a:rPr lang="en-US" sz="2000" b="1" dirty="0">
                <a:ea typeface="Times New Roman"/>
                <a:cs typeface="Calibri"/>
              </a:rPr>
            </a:br>
            <a:r>
              <a:rPr lang="en-US" sz="2000" b="1" dirty="0" smtClean="0">
                <a:ea typeface="Times New Roman"/>
                <a:cs typeface="Calibri"/>
              </a:rPr>
              <a:t/>
            </a:r>
            <a:br>
              <a:rPr lang="en-US" sz="2000" b="1" dirty="0" smtClean="0">
                <a:ea typeface="Times New Roman"/>
                <a:cs typeface="Calibri"/>
              </a:rPr>
            </a:br>
            <a:r>
              <a:rPr lang="en-GB" sz="2800" b="1" dirty="0" smtClean="0">
                <a:ea typeface="Times New Roman"/>
                <a:cs typeface="Calibri"/>
              </a:rPr>
              <a:t>A </a:t>
            </a:r>
            <a:r>
              <a:rPr lang="en-GB" sz="2800" b="1" dirty="0">
                <a:ea typeface="Times New Roman"/>
                <a:cs typeface="Calibri"/>
              </a:rPr>
              <a:t>new age of globalisation / “</a:t>
            </a:r>
            <a:r>
              <a:rPr lang="en-GB" sz="2800" b="1" dirty="0" err="1">
                <a:ea typeface="Times New Roman"/>
                <a:cs typeface="Calibri"/>
              </a:rPr>
              <a:t>oikoumenisation</a:t>
            </a:r>
            <a:r>
              <a:rPr lang="en-GB" sz="2800" b="1" dirty="0">
                <a:ea typeface="Times New Roman"/>
                <a:cs typeface="Calibri"/>
              </a:rPr>
              <a:t>”</a:t>
            </a:r>
            <a:r>
              <a:rPr lang="en-US" sz="2800" b="1" dirty="0" smtClean="0">
                <a:ea typeface="Times New Roman"/>
                <a:cs typeface="Calibri"/>
              </a:rPr>
              <a:t/>
            </a:r>
            <a:br>
              <a:rPr lang="en-US" sz="2800" b="1" dirty="0" smtClean="0">
                <a:ea typeface="Times New Roman"/>
                <a:cs typeface="Calibri"/>
              </a:rPr>
            </a:br>
            <a:r>
              <a:rPr lang="en-GB" sz="2000" dirty="0">
                <a:ea typeface="Times New Roman"/>
                <a:cs typeface="Times New Roman"/>
              </a:rPr>
              <a:t/>
            </a:r>
            <a:br>
              <a:rPr lang="en-GB" sz="2000" dirty="0">
                <a:ea typeface="Times New Roman"/>
                <a:cs typeface="Times New Roman"/>
              </a:rPr>
            </a:br>
            <a:endParaRPr lang="en-GB" dirty="0"/>
          </a:p>
        </p:txBody>
      </p:sp>
      <p:sp>
        <p:nvSpPr>
          <p:cNvPr id="3" name="Subtitle 2"/>
          <p:cNvSpPr>
            <a:spLocks noGrp="1"/>
          </p:cNvSpPr>
          <p:nvPr>
            <p:ph type="subTitle" idx="1"/>
          </p:nvPr>
        </p:nvSpPr>
        <p:spPr>
          <a:xfrm>
            <a:off x="1403648" y="5733256"/>
            <a:ext cx="6400800" cy="744488"/>
          </a:xfrm>
        </p:spPr>
        <p:txBody>
          <a:bodyPr/>
          <a:lstStyle/>
          <a:p>
            <a:pPr>
              <a:lnSpc>
                <a:spcPct val="115000"/>
              </a:lnSpc>
            </a:pPr>
            <a:r>
              <a:rPr lang="en-GB" b="1" dirty="0" smtClean="0">
                <a:solidFill>
                  <a:schemeClr val="tx1"/>
                </a:solidFill>
                <a:ea typeface="Times New Roman"/>
                <a:cs typeface="Calibri"/>
              </a:rPr>
              <a:t>CLAH6007</a:t>
            </a:r>
            <a:endParaRPr lang="en-GB" sz="1400" dirty="0">
              <a:solidFill>
                <a:schemeClr val="tx1"/>
              </a:solidFill>
              <a:ea typeface="Times New Roman"/>
              <a:cs typeface="Times New Roman"/>
            </a:endParaRPr>
          </a:p>
        </p:txBody>
      </p:sp>
      <p:pic>
        <p:nvPicPr>
          <p:cNvPr id="4" name="Picture 3"/>
          <p:cNvPicPr>
            <a:picLocks noChangeAspect="1"/>
          </p:cNvPicPr>
          <p:nvPr/>
        </p:nvPicPr>
        <p:blipFill>
          <a:blip r:embed="rId2"/>
          <a:stretch>
            <a:fillRect/>
          </a:stretch>
        </p:blipFill>
        <p:spPr>
          <a:xfrm>
            <a:off x="6300192" y="3582288"/>
            <a:ext cx="1732140" cy="2610608"/>
          </a:xfrm>
          <a:prstGeom prst="rect">
            <a:avLst/>
          </a:prstGeom>
        </p:spPr>
      </p:pic>
      <p:pic>
        <p:nvPicPr>
          <p:cNvPr id="5" name="Picture 4"/>
          <p:cNvPicPr>
            <a:picLocks noChangeAspect="1"/>
          </p:cNvPicPr>
          <p:nvPr/>
        </p:nvPicPr>
        <p:blipFill>
          <a:blip r:embed="rId3"/>
          <a:stretch>
            <a:fillRect/>
          </a:stretch>
        </p:blipFill>
        <p:spPr>
          <a:xfrm>
            <a:off x="989530" y="3534810"/>
            <a:ext cx="1914310" cy="2658086"/>
          </a:xfrm>
          <a:prstGeom prst="rect">
            <a:avLst/>
          </a:prstGeom>
        </p:spPr>
      </p:pic>
      <p:pic>
        <p:nvPicPr>
          <p:cNvPr id="6" name="Picture 5"/>
          <p:cNvPicPr>
            <a:picLocks noChangeAspect="1"/>
          </p:cNvPicPr>
          <p:nvPr/>
        </p:nvPicPr>
        <p:blipFill>
          <a:blip r:embed="rId4"/>
          <a:stretch>
            <a:fillRect/>
          </a:stretch>
        </p:blipFill>
        <p:spPr>
          <a:xfrm>
            <a:off x="3232525" y="3534810"/>
            <a:ext cx="2731245" cy="2198446"/>
          </a:xfrm>
          <a:prstGeom prst="rect">
            <a:avLst/>
          </a:prstGeom>
        </p:spPr>
      </p:pic>
    </p:spTree>
    <p:extLst>
      <p:ext uri="{BB962C8B-B14F-4D97-AF65-F5344CB8AC3E}">
        <p14:creationId xmlns:p14="http://schemas.microsoft.com/office/powerpoint/2010/main" val="16548169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88640"/>
            <a:ext cx="8640960" cy="3384376"/>
          </a:xfrm>
        </p:spPr>
        <p:txBody>
          <a:bodyPr>
            <a:normAutofit fontScale="85000" lnSpcReduction="20000"/>
          </a:bodyPr>
          <a:lstStyle/>
          <a:p>
            <a:r>
              <a:rPr lang="en-GB" dirty="0"/>
              <a:t>A</a:t>
            </a:r>
            <a:r>
              <a:rPr lang="en-GB" dirty="0" smtClean="0"/>
              <a:t>nnexation </a:t>
            </a:r>
            <a:r>
              <a:rPr lang="en-GB" dirty="0"/>
              <a:t>of Egypt by </a:t>
            </a:r>
            <a:r>
              <a:rPr lang="en-GB" dirty="0" smtClean="0"/>
              <a:t>Octavian in </a:t>
            </a:r>
            <a:r>
              <a:rPr lang="en-GB" dirty="0"/>
              <a:t>30 </a:t>
            </a:r>
            <a:r>
              <a:rPr lang="en-GB" dirty="0" smtClean="0"/>
              <a:t>BC. </a:t>
            </a:r>
          </a:p>
          <a:p>
            <a:endParaRPr lang="en-GB" sz="500" dirty="0"/>
          </a:p>
          <a:p>
            <a:r>
              <a:rPr lang="en-GB" dirty="0" smtClean="0"/>
              <a:t>Scale of Mediterranean participation in Indian Ocean trade reaches levels not seen previously:</a:t>
            </a:r>
          </a:p>
          <a:p>
            <a:pPr lvl="1"/>
            <a:r>
              <a:rPr lang="en-GB" dirty="0" smtClean="0"/>
              <a:t>Intensity of occupation at Red Sea ports.</a:t>
            </a:r>
          </a:p>
          <a:p>
            <a:pPr lvl="1"/>
            <a:r>
              <a:rPr lang="en-GB" dirty="0" smtClean="0"/>
              <a:t>Quantity of Roman finds vs. Ptolemaic era finds.</a:t>
            </a:r>
          </a:p>
          <a:p>
            <a:pPr lvl="1"/>
            <a:r>
              <a:rPr lang="en-GB" dirty="0" smtClean="0"/>
              <a:t>Impressionistic evidence of literary sources. </a:t>
            </a:r>
          </a:p>
          <a:p>
            <a:endParaRPr lang="en-GB" sz="500" dirty="0"/>
          </a:p>
          <a:p>
            <a:r>
              <a:rPr lang="en-GB" dirty="0" err="1" smtClean="0"/>
              <a:t>Seland</a:t>
            </a:r>
            <a:r>
              <a:rPr lang="en-GB" dirty="0" smtClean="0"/>
              <a:t> (2008) characterises this phase as akin to </a:t>
            </a:r>
            <a:r>
              <a:rPr lang="en-GB" dirty="0"/>
              <a:t>ancient globalisation or “</a:t>
            </a:r>
            <a:r>
              <a:rPr lang="en-GB" dirty="0" err="1"/>
              <a:t>oikoumenisation</a:t>
            </a:r>
            <a:r>
              <a:rPr lang="en-GB" dirty="0" smtClean="0"/>
              <a:t>”.</a:t>
            </a:r>
            <a:endParaRPr lang="en-GB" dirty="0"/>
          </a:p>
        </p:txBody>
      </p:sp>
      <p:pic>
        <p:nvPicPr>
          <p:cNvPr id="2" name="Picture 1"/>
          <p:cNvPicPr>
            <a:picLocks noChangeAspect="1"/>
          </p:cNvPicPr>
          <p:nvPr/>
        </p:nvPicPr>
        <p:blipFill rotWithShape="1">
          <a:blip r:embed="rId2"/>
          <a:srcRect t="6381" b="7117"/>
          <a:stretch/>
        </p:blipFill>
        <p:spPr>
          <a:xfrm>
            <a:off x="3350735" y="3502965"/>
            <a:ext cx="5629560" cy="3168352"/>
          </a:xfrm>
          <a:prstGeom prst="rect">
            <a:avLst/>
          </a:prstGeom>
        </p:spPr>
      </p:pic>
      <p:pic>
        <p:nvPicPr>
          <p:cNvPr id="4" name="Picture 3"/>
          <p:cNvPicPr>
            <a:picLocks noChangeAspect="1"/>
          </p:cNvPicPr>
          <p:nvPr/>
        </p:nvPicPr>
        <p:blipFill>
          <a:blip r:embed="rId3"/>
          <a:stretch>
            <a:fillRect/>
          </a:stretch>
        </p:blipFill>
        <p:spPr>
          <a:xfrm>
            <a:off x="163705" y="3502965"/>
            <a:ext cx="3082054" cy="3168352"/>
          </a:xfrm>
          <a:prstGeom prst="rect">
            <a:avLst/>
          </a:prstGeom>
        </p:spPr>
      </p:pic>
    </p:spTree>
    <p:extLst>
      <p:ext uri="{BB962C8B-B14F-4D97-AF65-F5344CB8AC3E}">
        <p14:creationId xmlns:p14="http://schemas.microsoft.com/office/powerpoint/2010/main" val="1128500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 Multi-Ethnic Trade</a:t>
            </a:r>
            <a:endParaRPr lang="en-GB" b="1" dirty="0"/>
          </a:p>
        </p:txBody>
      </p:sp>
      <p:sp>
        <p:nvSpPr>
          <p:cNvPr id="4" name="Content Placeholder 3"/>
          <p:cNvSpPr>
            <a:spLocks noGrp="1"/>
          </p:cNvSpPr>
          <p:nvPr>
            <p:ph sz="half" idx="1"/>
          </p:nvPr>
        </p:nvSpPr>
        <p:spPr>
          <a:xfrm>
            <a:off x="179512" y="1340768"/>
            <a:ext cx="8856984" cy="5517232"/>
          </a:xfrm>
        </p:spPr>
        <p:txBody>
          <a:bodyPr>
            <a:normAutofit fontScale="85000" lnSpcReduction="10000"/>
          </a:bodyPr>
          <a:lstStyle/>
          <a:p>
            <a:r>
              <a:rPr lang="en-GB" dirty="0" smtClean="0"/>
              <a:t>Dangers of a Roman-centric view. </a:t>
            </a:r>
          </a:p>
          <a:p>
            <a:endParaRPr lang="en-GB" sz="500" dirty="0"/>
          </a:p>
          <a:p>
            <a:r>
              <a:rPr lang="en-GB" dirty="0" smtClean="0"/>
              <a:t>Various ethnic groups with pre-existing trade networks – e.g. Indians</a:t>
            </a:r>
            <a:r>
              <a:rPr lang="en-GB" dirty="0"/>
              <a:t>, </a:t>
            </a:r>
            <a:r>
              <a:rPr lang="en-GB" dirty="0" smtClean="0"/>
              <a:t>Arabians, </a:t>
            </a:r>
            <a:r>
              <a:rPr lang="en-GB" dirty="0" smtClean="0"/>
              <a:t>Persians etc. </a:t>
            </a:r>
          </a:p>
          <a:p>
            <a:endParaRPr lang="en-GB" sz="500" dirty="0"/>
          </a:p>
          <a:p>
            <a:r>
              <a:rPr lang="en-GB" dirty="0" smtClean="0"/>
              <a:t>Alternative routes – Persian Gulf (also overland routes). </a:t>
            </a:r>
          </a:p>
          <a:p>
            <a:pPr marL="0" indent="0">
              <a:buNone/>
            </a:pPr>
            <a:endParaRPr lang="en-GB" sz="500" dirty="0" smtClean="0"/>
          </a:p>
          <a:p>
            <a:pPr marL="0" indent="0">
              <a:buNone/>
            </a:pPr>
            <a:r>
              <a:rPr lang="en-GB" dirty="0" smtClean="0"/>
              <a:t>“After sailing by the mouth of the gulf, six runs further on you come to another port of trade of Persis called </a:t>
            </a:r>
            <a:r>
              <a:rPr lang="en-GB" dirty="0" err="1" smtClean="0"/>
              <a:t>Omana</a:t>
            </a:r>
            <a:r>
              <a:rPr lang="en-GB" dirty="0" smtClean="0"/>
              <a:t>. Customarily the merchants of </a:t>
            </a:r>
            <a:r>
              <a:rPr lang="en-GB" dirty="0" err="1" smtClean="0"/>
              <a:t>Barygaza</a:t>
            </a:r>
            <a:r>
              <a:rPr lang="en-GB" dirty="0" smtClean="0"/>
              <a:t> deal with it…” – </a:t>
            </a:r>
            <a:r>
              <a:rPr lang="en-GB" b="1" i="1" dirty="0" smtClean="0"/>
              <a:t>PME </a:t>
            </a:r>
            <a:r>
              <a:rPr lang="en-GB" b="1" dirty="0" smtClean="0"/>
              <a:t>36</a:t>
            </a:r>
            <a:r>
              <a:rPr lang="en-GB" dirty="0" smtClean="0"/>
              <a:t>.</a:t>
            </a:r>
          </a:p>
          <a:p>
            <a:pPr marL="0" indent="0">
              <a:buNone/>
            </a:pPr>
            <a:endParaRPr lang="en-GB" sz="500" dirty="0" smtClean="0"/>
          </a:p>
          <a:p>
            <a:pPr marL="0" indent="0">
              <a:buNone/>
            </a:pPr>
            <a:r>
              <a:rPr lang="en-GB" dirty="0" smtClean="0"/>
              <a:t>“</a:t>
            </a:r>
            <a:r>
              <a:rPr lang="en-GB" dirty="0" err="1"/>
              <a:t>Muziris</a:t>
            </a:r>
            <a:r>
              <a:rPr lang="en-GB" dirty="0"/>
              <a:t>, in the same kingdom, owes its prosperity to the shipping from </a:t>
            </a:r>
            <a:r>
              <a:rPr lang="en-GB" dirty="0" err="1"/>
              <a:t>Ariakê</a:t>
            </a:r>
            <a:r>
              <a:rPr lang="en-GB" dirty="0"/>
              <a:t> that comes there as well as to Greek shipping.” </a:t>
            </a:r>
            <a:r>
              <a:rPr lang="en-GB" dirty="0" smtClean="0"/>
              <a:t>–</a:t>
            </a:r>
            <a:r>
              <a:rPr lang="en-GB" b="1" dirty="0" smtClean="0"/>
              <a:t> </a:t>
            </a:r>
            <a:r>
              <a:rPr lang="en-GB" dirty="0" smtClean="0"/>
              <a:t>(</a:t>
            </a:r>
            <a:r>
              <a:rPr lang="en-GB" b="1" dirty="0" smtClean="0"/>
              <a:t>54</a:t>
            </a:r>
            <a:r>
              <a:rPr lang="en-GB" dirty="0" smtClean="0"/>
              <a:t>).</a:t>
            </a:r>
            <a:endParaRPr lang="en-GB" dirty="0"/>
          </a:p>
          <a:p>
            <a:pPr marL="0" indent="0">
              <a:buNone/>
            </a:pPr>
            <a:endParaRPr lang="en-GB" sz="500" dirty="0"/>
          </a:p>
          <a:p>
            <a:pPr marL="0" indent="0">
              <a:buNone/>
            </a:pPr>
            <a:r>
              <a:rPr lang="en-GB" dirty="0"/>
              <a:t>“…Kamara, </a:t>
            </a:r>
            <a:r>
              <a:rPr lang="en-GB" dirty="0" err="1"/>
              <a:t>Podukê</a:t>
            </a:r>
            <a:r>
              <a:rPr lang="en-GB" dirty="0"/>
              <a:t>, and </a:t>
            </a:r>
            <a:r>
              <a:rPr lang="en-GB" dirty="0" err="1"/>
              <a:t>Sôpatma</a:t>
            </a:r>
            <a:r>
              <a:rPr lang="en-GB" dirty="0"/>
              <a:t>. They are the home ports for local boats that sail along the coast as far as </a:t>
            </a:r>
            <a:r>
              <a:rPr lang="en-GB" dirty="0" err="1"/>
              <a:t>Limyrikê</a:t>
            </a:r>
            <a:r>
              <a:rPr lang="en-GB" dirty="0"/>
              <a:t> and others, called </a:t>
            </a:r>
            <a:r>
              <a:rPr lang="en-GB" i="1" dirty="0" err="1"/>
              <a:t>sangara</a:t>
            </a:r>
            <a:r>
              <a:rPr lang="en-GB" dirty="0"/>
              <a:t>, that are very big dug-out canoes held together by a yoke, as well as for the very big </a:t>
            </a:r>
            <a:r>
              <a:rPr lang="en-GB" i="1" dirty="0" err="1" smtClean="0"/>
              <a:t>kolandiophonta</a:t>
            </a:r>
            <a:r>
              <a:rPr lang="en-GB" i="1" dirty="0" smtClean="0"/>
              <a:t> </a:t>
            </a:r>
            <a:r>
              <a:rPr lang="en-GB" dirty="0" smtClean="0"/>
              <a:t>that sail across to </a:t>
            </a:r>
            <a:r>
              <a:rPr lang="en-GB" dirty="0" err="1" smtClean="0"/>
              <a:t>Chrys</a:t>
            </a:r>
            <a:r>
              <a:rPr lang="en-GB" dirty="0" err="1" smtClean="0">
                <a:cs typeface="Times New Roman"/>
              </a:rPr>
              <a:t>ê</a:t>
            </a:r>
            <a:r>
              <a:rPr lang="en-GB" dirty="0" smtClean="0">
                <a:cs typeface="Times New Roman"/>
              </a:rPr>
              <a:t> and the </a:t>
            </a:r>
            <a:r>
              <a:rPr lang="en-GB" dirty="0" err="1" smtClean="0">
                <a:cs typeface="Times New Roman"/>
              </a:rPr>
              <a:t>Gangês</a:t>
            </a:r>
            <a:r>
              <a:rPr lang="en-GB" dirty="0" smtClean="0">
                <a:cs typeface="Times New Roman"/>
              </a:rPr>
              <a:t> region.” (</a:t>
            </a:r>
            <a:r>
              <a:rPr lang="en-GB" b="1" dirty="0" smtClean="0">
                <a:cs typeface="Times New Roman"/>
              </a:rPr>
              <a:t>60</a:t>
            </a:r>
            <a:r>
              <a:rPr lang="en-GB" dirty="0" smtClean="0">
                <a:cs typeface="Times New Roman"/>
              </a:rPr>
              <a:t>).</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41854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48"/>
          </a:xfrm>
        </p:spPr>
        <p:txBody>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smtClean="0"/>
              <a:t>Organisation and Finance</a:t>
            </a:r>
          </a:p>
        </p:txBody>
      </p:sp>
    </p:spTree>
    <p:extLst>
      <p:ext uri="{BB962C8B-B14F-4D97-AF65-F5344CB8AC3E}">
        <p14:creationId xmlns:p14="http://schemas.microsoft.com/office/powerpoint/2010/main" val="6016249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b="1" dirty="0" smtClean="0"/>
              <a:t>“Roman Merchants”</a:t>
            </a:r>
            <a:endParaRPr lang="en-GB" b="1" dirty="0"/>
          </a:p>
        </p:txBody>
      </p:sp>
      <p:sp>
        <p:nvSpPr>
          <p:cNvPr id="3" name="Content Placeholder 2"/>
          <p:cNvSpPr>
            <a:spLocks noGrp="1"/>
          </p:cNvSpPr>
          <p:nvPr>
            <p:ph idx="1"/>
          </p:nvPr>
        </p:nvSpPr>
        <p:spPr>
          <a:xfrm>
            <a:off x="0" y="836712"/>
            <a:ext cx="9144000" cy="6021288"/>
          </a:xfrm>
        </p:spPr>
        <p:txBody>
          <a:bodyPr>
            <a:normAutofit fontScale="85000" lnSpcReduction="20000"/>
          </a:bodyPr>
          <a:lstStyle/>
          <a:p>
            <a:r>
              <a:rPr lang="en-GB" dirty="0" err="1" smtClean="0"/>
              <a:t>Nikanor</a:t>
            </a:r>
            <a:r>
              <a:rPr lang="en-GB" dirty="0"/>
              <a:t> archive - 67 </a:t>
            </a:r>
            <a:r>
              <a:rPr lang="en-GB" dirty="0" smtClean="0"/>
              <a:t>names of which:</a:t>
            </a:r>
          </a:p>
          <a:p>
            <a:pPr lvl="1"/>
            <a:r>
              <a:rPr lang="en-GB" dirty="0" smtClean="0"/>
              <a:t>32 Graeco-Egyptians/Jewish </a:t>
            </a:r>
            <a:r>
              <a:rPr lang="en-GB" dirty="0"/>
              <a:t>merchants </a:t>
            </a:r>
            <a:r>
              <a:rPr lang="en-GB" dirty="0" smtClean="0"/>
              <a:t>- 7 individuals </a:t>
            </a:r>
            <a:r>
              <a:rPr lang="en-GB" dirty="0"/>
              <a:t>granted </a:t>
            </a:r>
            <a:r>
              <a:rPr lang="en-GB" dirty="0" smtClean="0"/>
              <a:t>citizenship - 16 </a:t>
            </a:r>
            <a:r>
              <a:rPr lang="en-GB" dirty="0"/>
              <a:t>are associated with (possible) imperial </a:t>
            </a:r>
            <a:r>
              <a:rPr lang="en-GB" dirty="0" smtClean="0"/>
              <a:t>freedmen/slaves – 7 potential Italians? </a:t>
            </a:r>
          </a:p>
          <a:p>
            <a:endParaRPr lang="en-GB" sz="500" dirty="0"/>
          </a:p>
          <a:p>
            <a:r>
              <a:rPr lang="en-GB" dirty="0"/>
              <a:t>Berenike customs </a:t>
            </a:r>
            <a:r>
              <a:rPr lang="en-GB" dirty="0" smtClean="0"/>
              <a:t>passes</a:t>
            </a:r>
            <a:r>
              <a:rPr lang="en-GB" dirty="0" smtClean="0"/>
              <a:t> </a:t>
            </a:r>
            <a:r>
              <a:rPr lang="en-GB" dirty="0" smtClean="0"/>
              <a:t>- 81 </a:t>
            </a:r>
            <a:r>
              <a:rPr lang="en-GB" dirty="0" smtClean="0"/>
              <a:t>names (1994-1998 seasons):</a:t>
            </a:r>
            <a:endParaRPr lang="en-GB" dirty="0" smtClean="0"/>
          </a:p>
          <a:p>
            <a:pPr lvl="1"/>
            <a:r>
              <a:rPr lang="en-GB" dirty="0" smtClean="0"/>
              <a:t>34 </a:t>
            </a:r>
            <a:r>
              <a:rPr lang="en-GB" dirty="0"/>
              <a:t>of them Egyptian </a:t>
            </a:r>
            <a:r>
              <a:rPr lang="en-GB" dirty="0" smtClean="0"/>
              <a:t>- </a:t>
            </a:r>
            <a:r>
              <a:rPr lang="en-GB" dirty="0"/>
              <a:t>29 </a:t>
            </a:r>
            <a:r>
              <a:rPr lang="en-GB" dirty="0" smtClean="0"/>
              <a:t>Greek – 10-11 with Latin praenomina (some may be freedmen). </a:t>
            </a:r>
          </a:p>
          <a:p>
            <a:endParaRPr lang="en-GB" sz="500" dirty="0"/>
          </a:p>
          <a:p>
            <a:r>
              <a:rPr lang="en-GB" dirty="0" smtClean="0"/>
              <a:t>Scripts found at Berenike: </a:t>
            </a:r>
          </a:p>
          <a:p>
            <a:pPr lvl="1"/>
            <a:r>
              <a:rPr lang="en-GB" dirty="0" smtClean="0"/>
              <a:t>Greek, Demotic, Hebrew</a:t>
            </a:r>
            <a:r>
              <a:rPr lang="en-GB" dirty="0"/>
              <a:t>,</a:t>
            </a:r>
            <a:r>
              <a:rPr lang="en-GB" dirty="0" smtClean="0"/>
              <a:t> </a:t>
            </a:r>
            <a:r>
              <a:rPr lang="en-GB" dirty="0"/>
              <a:t>Latin, Aramaic, Palmyrene; as well as some Indian scripts (Tamil-Brahmi, </a:t>
            </a:r>
            <a:r>
              <a:rPr lang="en-GB" dirty="0" err="1"/>
              <a:t>Prakrit</a:t>
            </a:r>
            <a:r>
              <a:rPr lang="en-GB" dirty="0"/>
              <a:t>, and </a:t>
            </a:r>
            <a:r>
              <a:rPr lang="en-GB" dirty="0" smtClean="0"/>
              <a:t>Sanskrit).</a:t>
            </a:r>
          </a:p>
          <a:p>
            <a:pPr marL="0" indent="0">
              <a:buNone/>
            </a:pPr>
            <a:endParaRPr lang="en-GB" sz="600" dirty="0" smtClean="0"/>
          </a:p>
          <a:p>
            <a:pPr marL="0" indent="0">
              <a:buNone/>
            </a:pPr>
            <a:r>
              <a:rPr lang="en-GB" dirty="0" smtClean="0"/>
              <a:t>“…</a:t>
            </a:r>
            <a:r>
              <a:rPr lang="en-GB" dirty="0"/>
              <a:t>the merchants </a:t>
            </a:r>
            <a:r>
              <a:rPr lang="en-GB" dirty="0" smtClean="0"/>
              <a:t>of </a:t>
            </a:r>
            <a:r>
              <a:rPr lang="en-GB" dirty="0"/>
              <a:t>Alexandria are already sailing with fleets by way of the Nile and of the Arabian Gulf as far as </a:t>
            </a:r>
            <a:r>
              <a:rPr lang="en-GB" dirty="0" smtClean="0"/>
              <a:t>India…” – </a:t>
            </a:r>
            <a:r>
              <a:rPr lang="en-GB" b="1" dirty="0" smtClean="0"/>
              <a:t>Strabo </a:t>
            </a:r>
            <a:r>
              <a:rPr lang="en-GB" b="1" i="1" dirty="0" smtClean="0"/>
              <a:t>Geog. </a:t>
            </a:r>
            <a:r>
              <a:rPr lang="en-GB" b="1" dirty="0" smtClean="0"/>
              <a:t>2.5.12</a:t>
            </a:r>
            <a:r>
              <a:rPr lang="en-GB" dirty="0" smtClean="0"/>
              <a:t>.</a:t>
            </a:r>
          </a:p>
          <a:p>
            <a:pPr marL="0" indent="0">
              <a:buNone/>
            </a:pPr>
            <a:endParaRPr lang="en-GB" sz="500" dirty="0"/>
          </a:p>
          <a:p>
            <a:pPr marL="0" indent="0">
              <a:buNone/>
            </a:pPr>
            <a:r>
              <a:rPr lang="en-GB" dirty="0" smtClean="0"/>
              <a:t>“My father once sailed to the Red Sea of his own free will, since he commanded the ship that the Egyptians send to the land of India.” – </a:t>
            </a:r>
            <a:r>
              <a:rPr lang="en-GB" b="1" dirty="0" err="1" smtClean="0"/>
              <a:t>Philostratus</a:t>
            </a:r>
            <a:r>
              <a:rPr lang="en-GB" b="1" dirty="0" smtClean="0"/>
              <a:t> </a:t>
            </a:r>
            <a:r>
              <a:rPr lang="en-GB" b="1" i="1" dirty="0" smtClean="0"/>
              <a:t>The Life of Apollonius of </a:t>
            </a:r>
            <a:r>
              <a:rPr lang="en-GB" b="1" i="1" dirty="0" err="1" smtClean="0"/>
              <a:t>Tyana</a:t>
            </a:r>
            <a:r>
              <a:rPr lang="en-GB" b="1" i="1" dirty="0" smtClean="0"/>
              <a:t> </a:t>
            </a:r>
            <a:r>
              <a:rPr lang="en-GB" b="1" dirty="0" smtClean="0"/>
              <a:t>6.16.3</a:t>
            </a:r>
            <a:r>
              <a:rPr lang="en-GB" dirty="0" smtClean="0"/>
              <a:t>.</a:t>
            </a:r>
            <a:endParaRPr lang="en-GB" dirty="0"/>
          </a:p>
        </p:txBody>
      </p:sp>
    </p:spTree>
    <p:extLst>
      <p:ext uri="{BB962C8B-B14F-4D97-AF65-F5344CB8AC3E}">
        <p14:creationId xmlns:p14="http://schemas.microsoft.com/office/powerpoint/2010/main" val="43484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b="1" dirty="0" smtClean="0"/>
              <a:t>Finance</a:t>
            </a:r>
            <a:endParaRPr lang="en-GB" b="1" dirty="0"/>
          </a:p>
        </p:txBody>
      </p:sp>
      <p:sp>
        <p:nvSpPr>
          <p:cNvPr id="3" name="Content Placeholder 2"/>
          <p:cNvSpPr>
            <a:spLocks noGrp="1"/>
          </p:cNvSpPr>
          <p:nvPr>
            <p:ph idx="1"/>
          </p:nvPr>
        </p:nvSpPr>
        <p:spPr>
          <a:xfrm>
            <a:off x="107504" y="836712"/>
            <a:ext cx="8928992" cy="6021288"/>
          </a:xfrm>
        </p:spPr>
        <p:txBody>
          <a:bodyPr>
            <a:normAutofit fontScale="85000" lnSpcReduction="10000"/>
          </a:bodyPr>
          <a:lstStyle/>
          <a:p>
            <a:r>
              <a:rPr lang="en-GB" b="1" dirty="0" err="1"/>
              <a:t>Muziris</a:t>
            </a:r>
            <a:r>
              <a:rPr lang="en-GB" b="1" dirty="0"/>
              <a:t> Papyrus (P. </a:t>
            </a:r>
            <a:r>
              <a:rPr lang="en-GB" b="1" dirty="0" err="1"/>
              <a:t>Vindob</a:t>
            </a:r>
            <a:r>
              <a:rPr lang="en-GB" b="1" dirty="0"/>
              <a:t> G 40822) </a:t>
            </a:r>
            <a:r>
              <a:rPr lang="en-GB" dirty="0" smtClean="0"/>
              <a:t>- Verso </a:t>
            </a:r>
            <a:r>
              <a:rPr lang="en-GB" dirty="0"/>
              <a:t>mentions a consignment of ivory, cloth(?) and nard weighing 3.5 tons and valued at (after a small tax deduction) 1,154 Egyptian talents and 2,852 drachmae (c. 7,000,000 </a:t>
            </a:r>
            <a:r>
              <a:rPr lang="en-GB" dirty="0" err="1"/>
              <a:t>sestertii</a:t>
            </a:r>
            <a:r>
              <a:rPr lang="en-GB" dirty="0" smtClean="0"/>
              <a:t>).</a:t>
            </a:r>
          </a:p>
          <a:p>
            <a:endParaRPr lang="en-GB" sz="600" dirty="0"/>
          </a:p>
          <a:p>
            <a:r>
              <a:rPr lang="en-GB" dirty="0" smtClean="0"/>
              <a:t>Complex organisation – use of agents – merchant diaspora. </a:t>
            </a:r>
          </a:p>
          <a:p>
            <a:endParaRPr lang="en-GB" sz="600" dirty="0"/>
          </a:p>
          <a:p>
            <a:r>
              <a:rPr lang="en-GB" dirty="0" smtClean="0"/>
              <a:t>Marcus Julius Alexander – Brother of Tiberius Julius Alexander (Prefect of Egypt between AD 66-69).</a:t>
            </a:r>
          </a:p>
          <a:p>
            <a:pPr marL="0" indent="0">
              <a:buNone/>
            </a:pPr>
            <a:endParaRPr lang="en-GB" sz="600" dirty="0"/>
          </a:p>
          <a:p>
            <a:pPr marL="0" indent="0">
              <a:buNone/>
            </a:pPr>
            <a:r>
              <a:rPr lang="en-GB" dirty="0"/>
              <a:t>“To the great goddess </a:t>
            </a:r>
            <a:r>
              <a:rPr lang="en-GB" dirty="0" err="1"/>
              <a:t>Leto</a:t>
            </a:r>
            <a:r>
              <a:rPr lang="en-GB" dirty="0"/>
              <a:t>, </a:t>
            </a:r>
            <a:r>
              <a:rPr lang="en-GB" dirty="0" err="1"/>
              <a:t>Aelia</a:t>
            </a:r>
            <a:r>
              <a:rPr lang="en-GB" dirty="0"/>
              <a:t> </a:t>
            </a:r>
            <a:r>
              <a:rPr lang="en-GB" dirty="0" err="1"/>
              <a:t>Isidora</a:t>
            </a:r>
            <a:r>
              <a:rPr lang="en-GB" dirty="0"/>
              <a:t> and </a:t>
            </a:r>
            <a:r>
              <a:rPr lang="en-GB" dirty="0" err="1"/>
              <a:t>Aelia</a:t>
            </a:r>
            <a:r>
              <a:rPr lang="en-GB" dirty="0"/>
              <a:t> Olympias, distinguished matrons, </a:t>
            </a:r>
            <a:r>
              <a:rPr lang="en-GB" i="1" dirty="0" err="1"/>
              <a:t>naukleroi</a:t>
            </a:r>
            <a:r>
              <a:rPr lang="en-GB" dirty="0"/>
              <a:t> and merchants of the Red Sea, together with </a:t>
            </a:r>
            <a:r>
              <a:rPr lang="en-GB" dirty="0" err="1"/>
              <a:t>Apollinarios</a:t>
            </a:r>
            <a:r>
              <a:rPr lang="en-GB" dirty="0"/>
              <a:t> the </a:t>
            </a:r>
            <a:r>
              <a:rPr lang="en-GB" i="1" dirty="0" err="1" smtClean="0"/>
              <a:t>eparchos</a:t>
            </a:r>
            <a:r>
              <a:rPr lang="en-GB" dirty="0" smtClean="0"/>
              <a:t>… of </a:t>
            </a:r>
            <a:r>
              <a:rPr lang="en-GB" dirty="0"/>
              <a:t>Olympias and (</a:t>
            </a:r>
            <a:r>
              <a:rPr lang="en-GB" dirty="0" err="1"/>
              <a:t>Isidora</a:t>
            </a:r>
            <a:r>
              <a:rPr lang="en-GB" dirty="0"/>
              <a:t>) both…dedicated (this</a:t>
            </a:r>
            <a:r>
              <a:rPr lang="en-GB" dirty="0" smtClean="0"/>
              <a:t>).” – Inscription from the temple of </a:t>
            </a:r>
            <a:r>
              <a:rPr lang="en-GB" dirty="0" err="1"/>
              <a:t>Medamoud</a:t>
            </a:r>
            <a:r>
              <a:rPr lang="en-GB" dirty="0"/>
              <a:t> (ancient </a:t>
            </a:r>
            <a:r>
              <a:rPr lang="en-GB" dirty="0" err="1"/>
              <a:t>Madu</a:t>
            </a:r>
            <a:r>
              <a:rPr lang="en-GB" dirty="0"/>
              <a:t>, 8 km north of </a:t>
            </a:r>
            <a:r>
              <a:rPr lang="en-GB" dirty="0" smtClean="0"/>
              <a:t>Luxor).</a:t>
            </a:r>
          </a:p>
          <a:p>
            <a:pPr marL="0" indent="0">
              <a:buNone/>
            </a:pPr>
            <a:endParaRPr lang="en-GB" sz="600" dirty="0"/>
          </a:p>
          <a:p>
            <a:r>
              <a:rPr lang="en-GB" dirty="0" err="1" smtClean="0"/>
              <a:t>Tchernia</a:t>
            </a:r>
            <a:r>
              <a:rPr lang="en-GB" dirty="0" smtClean="0"/>
              <a:t> (1997) – importance of Italian finance - </a:t>
            </a:r>
            <a:r>
              <a:rPr lang="en-GB" dirty="0" err="1" smtClean="0"/>
              <a:t>Anni</a:t>
            </a:r>
            <a:r>
              <a:rPr lang="en-GB" dirty="0" smtClean="0"/>
              <a:t>, </a:t>
            </a:r>
            <a:r>
              <a:rPr lang="en-GB" dirty="0" err="1" smtClean="0"/>
              <a:t>Caii</a:t>
            </a:r>
            <a:r>
              <a:rPr lang="en-GB" dirty="0" smtClean="0"/>
              <a:t> </a:t>
            </a:r>
            <a:r>
              <a:rPr lang="en-GB" dirty="0" err="1"/>
              <a:t>Norbanii</a:t>
            </a:r>
            <a:r>
              <a:rPr lang="en-GB" dirty="0"/>
              <a:t>, the </a:t>
            </a:r>
            <a:r>
              <a:rPr lang="en-GB" dirty="0" err="1"/>
              <a:t>Peticii</a:t>
            </a:r>
            <a:r>
              <a:rPr lang="en-GB" dirty="0"/>
              <a:t>, and </a:t>
            </a:r>
            <a:r>
              <a:rPr lang="en-GB" dirty="0" err="1"/>
              <a:t>Auli</a:t>
            </a:r>
            <a:r>
              <a:rPr lang="en-GB" dirty="0"/>
              <a:t> </a:t>
            </a:r>
            <a:r>
              <a:rPr lang="en-GB" dirty="0" err="1" smtClean="0"/>
              <a:t>Gabinii</a:t>
            </a:r>
            <a:r>
              <a:rPr lang="en-GB" dirty="0" smtClean="0"/>
              <a:t>. </a:t>
            </a:r>
          </a:p>
          <a:p>
            <a:endParaRPr lang="en-GB" dirty="0"/>
          </a:p>
          <a:p>
            <a:endParaRPr lang="en-GB" dirty="0"/>
          </a:p>
          <a:p>
            <a:endParaRPr lang="en-GB" dirty="0"/>
          </a:p>
        </p:txBody>
      </p:sp>
    </p:spTree>
    <p:extLst>
      <p:ext uri="{BB962C8B-B14F-4D97-AF65-F5344CB8AC3E}">
        <p14:creationId xmlns:p14="http://schemas.microsoft.com/office/powerpoint/2010/main" val="728336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784976" cy="1340768"/>
          </a:xfrm>
        </p:spPr>
        <p:txBody>
          <a:bodyPr>
            <a:normAutofit/>
          </a:bodyPr>
          <a:lstStyle/>
          <a:p>
            <a:r>
              <a:rPr lang="en-GB" b="1" dirty="0" smtClean="0"/>
              <a:t>Involvement of the Imperial Family?</a:t>
            </a:r>
            <a:endParaRPr lang="en-GB" b="1" dirty="0"/>
          </a:p>
        </p:txBody>
      </p:sp>
      <p:sp>
        <p:nvSpPr>
          <p:cNvPr id="3" name="Content Placeholder 2"/>
          <p:cNvSpPr>
            <a:spLocks noGrp="1"/>
          </p:cNvSpPr>
          <p:nvPr>
            <p:ph idx="1"/>
          </p:nvPr>
        </p:nvSpPr>
        <p:spPr>
          <a:xfrm>
            <a:off x="107504" y="1196752"/>
            <a:ext cx="8928992" cy="5661248"/>
          </a:xfrm>
        </p:spPr>
        <p:txBody>
          <a:bodyPr>
            <a:normAutofit lnSpcReduction="10000"/>
          </a:bodyPr>
          <a:lstStyle/>
          <a:p>
            <a:r>
              <a:rPr lang="en-GB" dirty="0" smtClean="0"/>
              <a:t>Sidebotham (1986) – direct commercial involvement of Imperial family though freedmen? </a:t>
            </a:r>
            <a:r>
              <a:rPr lang="en-GB" dirty="0"/>
              <a:t>– contra </a:t>
            </a:r>
            <a:r>
              <a:rPr lang="en-GB" dirty="0" err="1"/>
              <a:t>Casson</a:t>
            </a:r>
            <a:r>
              <a:rPr lang="en-GB" dirty="0"/>
              <a:t> (</a:t>
            </a:r>
            <a:r>
              <a:rPr lang="en-GB" dirty="0" smtClean="0"/>
              <a:t>1989); Young </a:t>
            </a:r>
            <a:r>
              <a:rPr lang="en-GB" dirty="0"/>
              <a:t>(2001) - local administration rather than </a:t>
            </a:r>
            <a:r>
              <a:rPr lang="en-GB" dirty="0" smtClean="0"/>
              <a:t>trade.</a:t>
            </a:r>
          </a:p>
          <a:p>
            <a:endParaRPr lang="en-GB" sz="500" dirty="0"/>
          </a:p>
          <a:p>
            <a:r>
              <a:rPr lang="en-GB" i="1" dirty="0"/>
              <a:t>O. Petr. </a:t>
            </a:r>
            <a:r>
              <a:rPr lang="en-GB" i="1" dirty="0" smtClean="0"/>
              <a:t>290</a:t>
            </a:r>
            <a:r>
              <a:rPr lang="en-GB" dirty="0"/>
              <a:t> - </a:t>
            </a:r>
            <a:r>
              <a:rPr lang="en-GB" i="1" dirty="0"/>
              <a:t>OGIS</a:t>
            </a:r>
            <a:r>
              <a:rPr lang="en-GB" dirty="0"/>
              <a:t> </a:t>
            </a:r>
            <a:r>
              <a:rPr lang="en-GB" dirty="0" smtClean="0"/>
              <a:t>678 - </a:t>
            </a:r>
            <a:r>
              <a:rPr lang="en-GB" i="1" dirty="0"/>
              <a:t>IGRR</a:t>
            </a:r>
            <a:r>
              <a:rPr lang="en-GB" dirty="0"/>
              <a:t> I.1256 </a:t>
            </a:r>
            <a:r>
              <a:rPr lang="en-GB" dirty="0" smtClean="0"/>
              <a:t>-</a:t>
            </a:r>
            <a:r>
              <a:rPr lang="en-GB" i="1" dirty="0" smtClean="0"/>
              <a:t> </a:t>
            </a:r>
            <a:r>
              <a:rPr lang="en-GB" dirty="0" smtClean="0"/>
              <a:t>Tiberius </a:t>
            </a:r>
            <a:r>
              <a:rPr lang="en-GB" dirty="0"/>
              <a:t>Claudius </a:t>
            </a:r>
            <a:r>
              <a:rPr lang="en-GB" dirty="0" err="1" smtClean="0"/>
              <a:t>Epaphrodites</a:t>
            </a:r>
            <a:r>
              <a:rPr lang="en-GB" dirty="0" smtClean="0"/>
              <a:t>?</a:t>
            </a:r>
          </a:p>
          <a:p>
            <a:endParaRPr lang="en-GB" sz="500" dirty="0"/>
          </a:p>
          <a:p>
            <a:r>
              <a:rPr lang="en-GB" dirty="0" err="1"/>
              <a:t>Anikētos</a:t>
            </a:r>
            <a:r>
              <a:rPr lang="en-GB" dirty="0"/>
              <a:t> </a:t>
            </a:r>
            <a:r>
              <a:rPr lang="en-GB" dirty="0" err="1"/>
              <a:t>Kommonos</a:t>
            </a:r>
            <a:r>
              <a:rPr lang="en-GB" dirty="0"/>
              <a:t> </a:t>
            </a:r>
            <a:r>
              <a:rPr lang="en-GB" dirty="0" smtClean="0"/>
              <a:t>freedman </a:t>
            </a:r>
            <a:r>
              <a:rPr lang="en-GB" dirty="0"/>
              <a:t>of Tiberius (</a:t>
            </a:r>
            <a:r>
              <a:rPr lang="en-GB" i="1" dirty="0"/>
              <a:t>O. Petr.</a:t>
            </a:r>
            <a:r>
              <a:rPr lang="en-GB" dirty="0"/>
              <a:t> 237-39, 242, 247) -  tutor </a:t>
            </a:r>
            <a:r>
              <a:rPr lang="en-GB" dirty="0" smtClean="0"/>
              <a:t>to the young </a:t>
            </a:r>
            <a:r>
              <a:rPr lang="en-GB" dirty="0"/>
              <a:t>Nero </a:t>
            </a:r>
            <a:r>
              <a:rPr lang="en-GB" dirty="0" smtClean="0"/>
              <a:t>and </a:t>
            </a:r>
            <a:r>
              <a:rPr lang="en-GB" dirty="0"/>
              <a:t>later commander of the fleet at </a:t>
            </a:r>
            <a:r>
              <a:rPr lang="en-GB" dirty="0" err="1" smtClean="0"/>
              <a:t>Misenum</a:t>
            </a:r>
            <a:r>
              <a:rPr lang="en-GB" dirty="0" smtClean="0"/>
              <a:t>?</a:t>
            </a:r>
          </a:p>
          <a:p>
            <a:endParaRPr lang="en-GB" sz="500" dirty="0"/>
          </a:p>
          <a:p>
            <a:r>
              <a:rPr lang="en-GB" dirty="0" err="1"/>
              <a:t>Zethos</a:t>
            </a:r>
            <a:r>
              <a:rPr lang="en-GB" dirty="0"/>
              <a:t>, slave of </a:t>
            </a:r>
            <a:r>
              <a:rPr lang="en-GB" dirty="0" err="1"/>
              <a:t>Tratos</a:t>
            </a:r>
            <a:r>
              <a:rPr lang="en-GB" dirty="0"/>
              <a:t>, slave of Caesar (</a:t>
            </a:r>
            <a:r>
              <a:rPr lang="en-GB" i="1" dirty="0"/>
              <a:t>O. </a:t>
            </a:r>
            <a:r>
              <a:rPr lang="en-GB" i="1" dirty="0" err="1"/>
              <a:t>Ber</a:t>
            </a:r>
            <a:r>
              <a:rPr lang="en-GB" i="1" dirty="0"/>
              <a:t>. </a:t>
            </a:r>
            <a:r>
              <a:rPr lang="en-GB" dirty="0" smtClean="0"/>
              <a:t>106</a:t>
            </a:r>
            <a:r>
              <a:rPr lang="en-GB" dirty="0"/>
              <a:t>; </a:t>
            </a:r>
            <a:r>
              <a:rPr lang="en-GB" i="1" dirty="0"/>
              <a:t>O. Petr. </a:t>
            </a:r>
            <a:r>
              <a:rPr lang="en-GB" dirty="0" smtClean="0"/>
              <a:t>292). </a:t>
            </a:r>
          </a:p>
          <a:p>
            <a:endParaRPr lang="en-GB" dirty="0"/>
          </a:p>
          <a:p>
            <a:endParaRPr lang="en-GB" dirty="0"/>
          </a:p>
        </p:txBody>
      </p:sp>
    </p:spTree>
    <p:extLst>
      <p:ext uri="{BB962C8B-B14F-4D97-AF65-F5344CB8AC3E}">
        <p14:creationId xmlns:p14="http://schemas.microsoft.com/office/powerpoint/2010/main" val="3096876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340768"/>
          </a:xfrm>
        </p:spPr>
        <p:txBody>
          <a:bodyPr/>
          <a:lstStyle/>
          <a:p>
            <a:r>
              <a:rPr lang="en-GB" b="1" dirty="0" smtClean="0"/>
              <a:t>Ship Construction</a:t>
            </a:r>
            <a:endParaRPr lang="en-GB" b="1" dirty="0"/>
          </a:p>
        </p:txBody>
      </p:sp>
      <p:sp>
        <p:nvSpPr>
          <p:cNvPr id="4" name="Content Placeholder 3"/>
          <p:cNvSpPr>
            <a:spLocks noGrp="1"/>
          </p:cNvSpPr>
          <p:nvPr>
            <p:ph sz="half" idx="1"/>
          </p:nvPr>
        </p:nvSpPr>
        <p:spPr>
          <a:xfrm>
            <a:off x="107504" y="1125822"/>
            <a:ext cx="8784976" cy="1468760"/>
          </a:xfrm>
        </p:spPr>
        <p:txBody>
          <a:bodyPr>
            <a:normAutofit/>
          </a:bodyPr>
          <a:lstStyle/>
          <a:p>
            <a:r>
              <a:rPr lang="en-GB" sz="2200" dirty="0"/>
              <a:t>The square-rigged merchant </a:t>
            </a:r>
            <a:r>
              <a:rPr lang="en-GB" sz="2200" dirty="0" smtClean="0"/>
              <a:t>in </a:t>
            </a:r>
            <a:r>
              <a:rPr lang="en-GB" sz="2200" dirty="0"/>
              <a:t>the Mediterranean </a:t>
            </a:r>
            <a:r>
              <a:rPr lang="en-GB" sz="2200" dirty="0" smtClean="0"/>
              <a:t>- capacity </a:t>
            </a:r>
            <a:r>
              <a:rPr lang="en-GB" sz="2200" dirty="0"/>
              <a:t>from 75 to several hundred </a:t>
            </a:r>
            <a:r>
              <a:rPr lang="en-GB" sz="2200" dirty="0" smtClean="0"/>
              <a:t>tons (at extreme end 1000 tons).</a:t>
            </a:r>
          </a:p>
          <a:p>
            <a:endParaRPr lang="en-GB"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0232" y="6579055"/>
            <a:ext cx="1878013" cy="280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Content Placeholder 3"/>
          <p:cNvSpPr txBox="1">
            <a:spLocks/>
          </p:cNvSpPr>
          <p:nvPr/>
        </p:nvSpPr>
        <p:spPr>
          <a:xfrm>
            <a:off x="107504" y="1988840"/>
            <a:ext cx="5976664" cy="5076564"/>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r>
              <a:rPr lang="en-GB" sz="2600" dirty="0" smtClean="0">
                <a:solidFill>
                  <a:prstClr val="black"/>
                </a:solidFill>
              </a:rPr>
              <a:t>Shell </a:t>
            </a:r>
            <a:r>
              <a:rPr lang="en-GB" sz="2600" dirty="0">
                <a:solidFill>
                  <a:prstClr val="black"/>
                </a:solidFill>
              </a:rPr>
              <a:t>of planks held together by thousands of closely-set mortise-and-</a:t>
            </a:r>
            <a:r>
              <a:rPr lang="en-GB" sz="2600" dirty="0" err="1">
                <a:solidFill>
                  <a:prstClr val="black"/>
                </a:solidFill>
              </a:rPr>
              <a:t>tenon</a:t>
            </a:r>
            <a:r>
              <a:rPr lang="en-GB" sz="2600" dirty="0">
                <a:solidFill>
                  <a:prstClr val="black"/>
                </a:solidFill>
              </a:rPr>
              <a:t> joints, and sets of frames that were inserted </a:t>
            </a:r>
            <a:r>
              <a:rPr lang="en-GB" sz="2600" dirty="0" smtClean="0">
                <a:solidFill>
                  <a:prstClr val="black"/>
                </a:solidFill>
              </a:rPr>
              <a:t>afterwards</a:t>
            </a:r>
          </a:p>
          <a:p>
            <a:endParaRPr lang="en-GB" sz="900" dirty="0" smtClean="0">
              <a:solidFill>
                <a:prstClr val="black"/>
              </a:solidFill>
            </a:endParaRPr>
          </a:p>
          <a:p>
            <a:r>
              <a:rPr lang="en-GB" sz="2600" dirty="0" smtClean="0">
                <a:solidFill>
                  <a:prstClr val="black"/>
                </a:solidFill>
              </a:rPr>
              <a:t>Dimensions </a:t>
            </a:r>
            <a:r>
              <a:rPr lang="en-GB" sz="2600" dirty="0">
                <a:solidFill>
                  <a:prstClr val="black"/>
                </a:solidFill>
              </a:rPr>
              <a:t>of </a:t>
            </a:r>
            <a:r>
              <a:rPr lang="en-GB" sz="2600" dirty="0" smtClean="0">
                <a:solidFill>
                  <a:prstClr val="black"/>
                </a:solidFill>
              </a:rPr>
              <a:t>harbour </a:t>
            </a:r>
            <a:r>
              <a:rPr lang="en-GB" sz="2600" dirty="0">
                <a:solidFill>
                  <a:prstClr val="black"/>
                </a:solidFill>
              </a:rPr>
              <a:t>at </a:t>
            </a:r>
            <a:r>
              <a:rPr lang="en-GB" sz="2600" dirty="0" smtClean="0">
                <a:solidFill>
                  <a:prstClr val="black"/>
                </a:solidFill>
              </a:rPr>
              <a:t>Berenike - 19-22 </a:t>
            </a:r>
            <a:r>
              <a:rPr lang="en-GB" sz="2600" dirty="0">
                <a:solidFill>
                  <a:prstClr val="black"/>
                </a:solidFill>
              </a:rPr>
              <a:t>m wide and up to </a:t>
            </a:r>
            <a:r>
              <a:rPr lang="en-GB" sz="2600" dirty="0" smtClean="0">
                <a:solidFill>
                  <a:prstClr val="black"/>
                </a:solidFill>
              </a:rPr>
              <a:t>60-61 </a:t>
            </a:r>
            <a:r>
              <a:rPr lang="en-GB" sz="2600" dirty="0">
                <a:solidFill>
                  <a:prstClr val="black"/>
                </a:solidFill>
              </a:rPr>
              <a:t>m in </a:t>
            </a:r>
            <a:r>
              <a:rPr lang="en-GB" sz="2600" dirty="0" smtClean="0">
                <a:solidFill>
                  <a:prstClr val="black"/>
                </a:solidFill>
              </a:rPr>
              <a:t>length.</a:t>
            </a:r>
          </a:p>
          <a:p>
            <a:endParaRPr lang="en-GB" sz="900" dirty="0">
              <a:solidFill>
                <a:prstClr val="black"/>
              </a:solidFill>
            </a:endParaRPr>
          </a:p>
          <a:p>
            <a:r>
              <a:rPr lang="en-GB" sz="2600" dirty="0" smtClean="0">
                <a:solidFill>
                  <a:prstClr val="black"/>
                </a:solidFill>
              </a:rPr>
              <a:t>Brail-rings</a:t>
            </a:r>
            <a:r>
              <a:rPr lang="en-GB" sz="2600" dirty="0">
                <a:solidFill>
                  <a:prstClr val="black"/>
                </a:solidFill>
              </a:rPr>
              <a:t>, a deadeye, various sheaves from rigging-blocks, and several fragments of sailcloth - S/S </a:t>
            </a:r>
            <a:r>
              <a:rPr lang="en-GB" sz="2600" dirty="0" smtClean="0">
                <a:solidFill>
                  <a:prstClr val="black"/>
                </a:solidFill>
              </a:rPr>
              <a:t>(Egyptian) and </a:t>
            </a:r>
            <a:r>
              <a:rPr lang="en-GB" sz="2600" dirty="0">
                <a:solidFill>
                  <a:prstClr val="black"/>
                </a:solidFill>
              </a:rPr>
              <a:t>Z/Z (Indian) </a:t>
            </a:r>
            <a:r>
              <a:rPr lang="en-GB" sz="2600" dirty="0" smtClean="0">
                <a:solidFill>
                  <a:prstClr val="black"/>
                </a:solidFill>
              </a:rPr>
              <a:t>material.</a:t>
            </a:r>
          </a:p>
          <a:p>
            <a:endParaRPr lang="en-GB" sz="900" dirty="0">
              <a:solidFill>
                <a:prstClr val="black"/>
              </a:solidFill>
            </a:endParaRPr>
          </a:p>
          <a:p>
            <a:r>
              <a:rPr lang="en-GB" sz="2600" i="1" dirty="0">
                <a:solidFill>
                  <a:prstClr val="black"/>
                </a:solidFill>
              </a:rPr>
              <a:t>O. </a:t>
            </a:r>
            <a:r>
              <a:rPr lang="en-GB" sz="2600" i="1" dirty="0" err="1">
                <a:solidFill>
                  <a:prstClr val="black"/>
                </a:solidFill>
              </a:rPr>
              <a:t>Krok</a:t>
            </a:r>
            <a:r>
              <a:rPr lang="en-GB" sz="2600" i="1" dirty="0">
                <a:solidFill>
                  <a:prstClr val="black"/>
                </a:solidFill>
              </a:rPr>
              <a:t>. 41 </a:t>
            </a:r>
            <a:r>
              <a:rPr lang="en-GB" sz="2600" dirty="0" smtClean="0">
                <a:solidFill>
                  <a:prstClr val="black"/>
                </a:solidFill>
              </a:rPr>
              <a:t>– wagon with shipbuilding wood.</a:t>
            </a:r>
          </a:p>
          <a:p>
            <a:endParaRPr lang="en-GB" sz="900" i="1" dirty="0">
              <a:solidFill>
                <a:prstClr val="black"/>
              </a:solidFill>
            </a:endParaRPr>
          </a:p>
          <a:p>
            <a:r>
              <a:rPr lang="en-GB" sz="2600" dirty="0">
                <a:solidFill>
                  <a:prstClr val="black"/>
                </a:solidFill>
              </a:rPr>
              <a:t>Koptos Tariff - tolls paid by shipbuilders’ servants and </a:t>
            </a:r>
            <a:r>
              <a:rPr lang="en-GB" sz="2600" dirty="0" smtClean="0">
                <a:solidFill>
                  <a:prstClr val="black"/>
                </a:solidFill>
              </a:rPr>
              <a:t>artisans – also on </a:t>
            </a:r>
            <a:r>
              <a:rPr lang="en-GB" sz="2600" dirty="0">
                <a:solidFill>
                  <a:prstClr val="black"/>
                </a:solidFill>
              </a:rPr>
              <a:t>components such as masts and </a:t>
            </a:r>
            <a:r>
              <a:rPr lang="en-GB" sz="2600" dirty="0" smtClean="0">
                <a:solidFill>
                  <a:prstClr val="black"/>
                </a:solidFill>
              </a:rPr>
              <a:t>yardarms. </a:t>
            </a:r>
          </a:p>
          <a:p>
            <a:endParaRPr lang="en-GB" sz="2600" dirty="0">
              <a:solidFill>
                <a:prstClr val="black"/>
              </a:solidFill>
            </a:endParaRPr>
          </a:p>
          <a:p>
            <a:endParaRPr lang="en-GB" sz="2600" dirty="0" smtClean="0">
              <a:solidFill>
                <a:prstClr val="black"/>
              </a:solidFill>
            </a:endParaRPr>
          </a:p>
        </p:txBody>
      </p:sp>
      <p:pic>
        <p:nvPicPr>
          <p:cNvPr id="2050" name="Picture 2"/>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22454" t="32245" r="14578" b="10499"/>
          <a:stretch/>
        </p:blipFill>
        <p:spPr bwMode="auto">
          <a:xfrm>
            <a:off x="6012160" y="2060848"/>
            <a:ext cx="2978428" cy="44913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00101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547664" y="260648"/>
            <a:ext cx="5904656" cy="6405196"/>
          </a:xfrm>
          <a:prstGeom prst="rect">
            <a:avLst/>
          </a:prstGeom>
        </p:spPr>
      </p:pic>
    </p:spTree>
    <p:extLst>
      <p:ext uri="{BB962C8B-B14F-4D97-AF65-F5344CB8AC3E}">
        <p14:creationId xmlns:p14="http://schemas.microsoft.com/office/powerpoint/2010/main" val="3589973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lstStyle/>
          <a:p>
            <a:r>
              <a:rPr lang="en-GB" b="1" dirty="0" smtClean="0"/>
              <a:t>Routes and Schedules</a:t>
            </a:r>
            <a:endParaRPr lang="en-GB" b="1" dirty="0"/>
          </a:p>
        </p:txBody>
      </p:sp>
      <p:sp>
        <p:nvSpPr>
          <p:cNvPr id="4" name="Content Placeholder 3"/>
          <p:cNvSpPr>
            <a:spLocks noGrp="1"/>
          </p:cNvSpPr>
          <p:nvPr>
            <p:ph sz="half" idx="1"/>
          </p:nvPr>
        </p:nvSpPr>
        <p:spPr>
          <a:xfrm>
            <a:off x="179512" y="1124745"/>
            <a:ext cx="3960440" cy="4104456"/>
          </a:xfrm>
        </p:spPr>
        <p:txBody>
          <a:bodyPr>
            <a:normAutofit/>
          </a:bodyPr>
          <a:lstStyle/>
          <a:p>
            <a:pPr lvl="0"/>
            <a:r>
              <a:rPr lang="en-GB" sz="2600" dirty="0">
                <a:solidFill>
                  <a:prstClr val="black"/>
                </a:solidFill>
              </a:rPr>
              <a:t>Monsoon winds:</a:t>
            </a:r>
          </a:p>
          <a:p>
            <a:pPr lvl="1"/>
            <a:r>
              <a:rPr lang="en-GB" sz="2200" dirty="0">
                <a:solidFill>
                  <a:prstClr val="black"/>
                </a:solidFill>
              </a:rPr>
              <a:t>Southwest Monsoon – June to September.</a:t>
            </a:r>
          </a:p>
          <a:p>
            <a:pPr lvl="1"/>
            <a:r>
              <a:rPr lang="en-GB" sz="2200" dirty="0">
                <a:solidFill>
                  <a:prstClr val="black"/>
                </a:solidFill>
              </a:rPr>
              <a:t>Transitional period – October to November.</a:t>
            </a:r>
          </a:p>
          <a:p>
            <a:pPr lvl="1"/>
            <a:r>
              <a:rPr lang="en-GB" sz="2200" dirty="0">
                <a:solidFill>
                  <a:prstClr val="black"/>
                </a:solidFill>
              </a:rPr>
              <a:t>Northeast Monsoon – November to March.</a:t>
            </a:r>
          </a:p>
          <a:p>
            <a:pPr lvl="1"/>
            <a:r>
              <a:rPr lang="en-GB" sz="2200" dirty="0">
                <a:solidFill>
                  <a:prstClr val="black"/>
                </a:solidFill>
              </a:rPr>
              <a:t>Transitional period – April to May.</a:t>
            </a:r>
          </a:p>
          <a:p>
            <a:endParaRPr lang="en-GB" dirty="0"/>
          </a:p>
        </p:txBody>
      </p:sp>
      <p:sp>
        <p:nvSpPr>
          <p:cNvPr id="5" name="Content Placeholder 4"/>
          <p:cNvSpPr>
            <a:spLocks noGrp="1"/>
          </p:cNvSpPr>
          <p:nvPr>
            <p:ph sz="half" idx="2"/>
          </p:nvPr>
        </p:nvSpPr>
        <p:spPr>
          <a:xfrm>
            <a:off x="179512" y="4891473"/>
            <a:ext cx="8784976" cy="1916832"/>
          </a:xfrm>
        </p:spPr>
        <p:txBody>
          <a:bodyPr>
            <a:normAutofit/>
          </a:bodyPr>
          <a:lstStyle/>
          <a:p>
            <a:pPr marL="0" lvl="0" indent="0">
              <a:buNone/>
            </a:pPr>
            <a:r>
              <a:rPr lang="en-GB" sz="2200" dirty="0">
                <a:solidFill>
                  <a:prstClr val="black"/>
                </a:solidFill>
              </a:rPr>
              <a:t>“Travellers normally set sail at midsummer, before the rising of the Dog-star, or else straightaway after [mid-July]… Travellers set sail from India on their return to Egypt, at the beginning of the Egyptian month </a:t>
            </a:r>
            <a:r>
              <a:rPr lang="en-GB" sz="2200" dirty="0" err="1">
                <a:solidFill>
                  <a:prstClr val="black"/>
                </a:solidFill>
              </a:rPr>
              <a:t>Tybis</a:t>
            </a:r>
            <a:r>
              <a:rPr lang="en-GB" sz="2200" dirty="0">
                <a:solidFill>
                  <a:prstClr val="black"/>
                </a:solidFill>
              </a:rPr>
              <a:t>, which is our December, or at all events before the sixth day of the Egyptian month </a:t>
            </a:r>
            <a:r>
              <a:rPr lang="en-GB" sz="2200" dirty="0" err="1">
                <a:solidFill>
                  <a:prstClr val="black"/>
                </a:solidFill>
              </a:rPr>
              <a:t>Mechir</a:t>
            </a:r>
            <a:r>
              <a:rPr lang="en-GB" sz="2200" dirty="0">
                <a:solidFill>
                  <a:prstClr val="black"/>
                </a:solidFill>
              </a:rPr>
              <a:t>, the same as our ides of January [13</a:t>
            </a:r>
            <a:r>
              <a:rPr lang="en-GB" sz="2200" baseline="30000" dirty="0">
                <a:solidFill>
                  <a:prstClr val="black"/>
                </a:solidFill>
              </a:rPr>
              <a:t>th</a:t>
            </a:r>
            <a:r>
              <a:rPr lang="en-GB" sz="2200" dirty="0">
                <a:solidFill>
                  <a:prstClr val="black"/>
                </a:solidFill>
              </a:rPr>
              <a:t>]…” </a:t>
            </a:r>
            <a:r>
              <a:rPr lang="en-GB" sz="2200" b="1" dirty="0">
                <a:solidFill>
                  <a:prstClr val="black"/>
                </a:solidFill>
              </a:rPr>
              <a:t>Pliny </a:t>
            </a:r>
            <a:r>
              <a:rPr lang="en-GB" sz="2200" b="1" i="1" dirty="0">
                <a:solidFill>
                  <a:prstClr val="black"/>
                </a:solidFill>
              </a:rPr>
              <a:t>NH </a:t>
            </a:r>
            <a:r>
              <a:rPr lang="en-GB" sz="2200" b="1" dirty="0">
                <a:solidFill>
                  <a:prstClr val="black"/>
                </a:solidFill>
              </a:rPr>
              <a:t>6.26.104, 106.</a:t>
            </a:r>
          </a:p>
          <a:p>
            <a:pPr marL="0" indent="0">
              <a:buNone/>
            </a:pPr>
            <a:endParaRPr lang="en-GB" sz="1400" dirty="0"/>
          </a:p>
        </p:txBody>
      </p:sp>
      <p:pic>
        <p:nvPicPr>
          <p:cNvPr id="3"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270387" y="1124745"/>
            <a:ext cx="4694101" cy="36003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61372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p:cNvGraphicFramePr>
            <a:graphicFrameLocks noGrp="1"/>
          </p:cNvGraphicFramePr>
          <p:nvPr>
            <p:extLst>
              <p:ext uri="{D42A27DB-BD31-4B8C-83A1-F6EECF244321}">
                <p14:modId xmlns:p14="http://schemas.microsoft.com/office/powerpoint/2010/main" val="2860996978"/>
              </p:ext>
            </p:extLst>
          </p:nvPr>
        </p:nvGraphicFramePr>
        <p:xfrm>
          <a:off x="179512" y="548682"/>
          <a:ext cx="8712967" cy="6150925"/>
        </p:xfrm>
        <a:graphic>
          <a:graphicData uri="http://schemas.openxmlformats.org/drawingml/2006/table">
            <a:tbl>
              <a:tblPr firstRow="1" firstCol="1" lastRow="1" lastCol="1" bandRow="1" bandCol="1"/>
              <a:tblGrid>
                <a:gridCol w="2903681"/>
                <a:gridCol w="2904643"/>
                <a:gridCol w="2904643"/>
              </a:tblGrid>
              <a:tr h="546818">
                <a:tc>
                  <a:txBody>
                    <a:bodyPr/>
                    <a:lstStyle/>
                    <a:p>
                      <a:pPr algn="ctr">
                        <a:lnSpc>
                          <a:spcPct val="200000"/>
                        </a:lnSpc>
                        <a:spcAft>
                          <a:spcPts val="0"/>
                        </a:spcAft>
                      </a:pPr>
                      <a:r>
                        <a:rPr lang="en-GB" sz="900" b="1" dirty="0">
                          <a:effectLst/>
                          <a:latin typeface="Times New Roman"/>
                          <a:ea typeface="Calibri"/>
                          <a:cs typeface="Times New Roman"/>
                        </a:rPr>
                        <a:t>Location</a:t>
                      </a:r>
                      <a:endParaRPr lang="en-GB" sz="7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200000"/>
                        </a:lnSpc>
                        <a:spcAft>
                          <a:spcPts val="0"/>
                        </a:spcAft>
                      </a:pPr>
                      <a:r>
                        <a:rPr lang="en-GB" sz="900" b="1" dirty="0">
                          <a:effectLst/>
                          <a:latin typeface="Times New Roman"/>
                          <a:ea typeface="Calibri"/>
                          <a:cs typeface="Times New Roman"/>
                        </a:rPr>
                        <a:t>Faster Time of Arrival</a:t>
                      </a:r>
                      <a:endParaRPr lang="en-GB" sz="7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a:lnSpc>
                          <a:spcPct val="200000"/>
                        </a:lnSpc>
                        <a:spcAft>
                          <a:spcPts val="0"/>
                        </a:spcAft>
                      </a:pPr>
                      <a:r>
                        <a:rPr lang="en-GB" sz="900" b="1" dirty="0">
                          <a:effectLst/>
                          <a:latin typeface="Times New Roman"/>
                          <a:ea typeface="Calibri"/>
                          <a:cs typeface="Times New Roman"/>
                        </a:rPr>
                        <a:t>Slower Time of Arrival</a:t>
                      </a:r>
                      <a:endParaRPr lang="en-GB" sz="7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443572">
                <a:tc>
                  <a:txBody>
                    <a:bodyPr/>
                    <a:lstStyle/>
                    <a:p>
                      <a:pPr algn="ctr">
                        <a:lnSpc>
                          <a:spcPct val="150000"/>
                        </a:lnSpc>
                        <a:spcAft>
                          <a:spcPts val="0"/>
                        </a:spcAft>
                      </a:pPr>
                      <a:r>
                        <a:rPr lang="en-GB" sz="1000" dirty="0" err="1">
                          <a:effectLst/>
                          <a:latin typeface="Times New Roman"/>
                          <a:ea typeface="Calibri"/>
                          <a:cs typeface="Times New Roman"/>
                        </a:rPr>
                        <a:t>Puteoli</a:t>
                      </a:r>
                      <a:r>
                        <a:rPr lang="en-GB" sz="1000" dirty="0">
                          <a:effectLst/>
                          <a:latin typeface="Times New Roman"/>
                          <a:ea typeface="Calibri"/>
                          <a:cs typeface="Times New Roman"/>
                        </a:rPr>
                        <a:t>/Ostia to Alexandria</a:t>
                      </a:r>
                      <a:endParaRPr lang="en-GB" sz="10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dirty="0">
                          <a:effectLst/>
                          <a:latin typeface="Times New Roman"/>
                          <a:ea typeface="Calibri"/>
                          <a:cs typeface="Times New Roman"/>
                        </a:rPr>
                        <a:t>Depart: mid-April.</a:t>
                      </a:r>
                      <a:endParaRPr lang="en-GB" sz="1000" dirty="0">
                        <a:effectLst/>
                        <a:latin typeface="Calibri"/>
                        <a:ea typeface="Calibri"/>
                        <a:cs typeface="Times New Roman"/>
                      </a:endParaRPr>
                    </a:p>
                    <a:p>
                      <a:pPr>
                        <a:lnSpc>
                          <a:spcPct val="150000"/>
                        </a:lnSpc>
                        <a:spcAft>
                          <a:spcPts val="0"/>
                        </a:spcAft>
                      </a:pPr>
                      <a:r>
                        <a:rPr lang="en-GB" sz="1000" dirty="0">
                          <a:effectLst/>
                          <a:latin typeface="Times New Roman"/>
                          <a:ea typeface="Calibri"/>
                          <a:cs typeface="Times New Roman"/>
                        </a:rPr>
                        <a:t>Arrive: late-April (eight days).</a:t>
                      </a:r>
                      <a:endParaRPr lang="en-GB" sz="10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dirty="0">
                          <a:effectLst/>
                          <a:latin typeface="Times New Roman"/>
                          <a:ea typeface="Calibri"/>
                          <a:cs typeface="Times New Roman"/>
                        </a:rPr>
                        <a:t>Depart: mid-March (more risky).</a:t>
                      </a:r>
                      <a:endParaRPr lang="en-GB" sz="1000" dirty="0">
                        <a:effectLst/>
                        <a:latin typeface="Calibri"/>
                        <a:ea typeface="Calibri"/>
                        <a:cs typeface="Times New Roman"/>
                      </a:endParaRPr>
                    </a:p>
                    <a:p>
                      <a:pPr>
                        <a:lnSpc>
                          <a:spcPct val="150000"/>
                        </a:lnSpc>
                        <a:spcAft>
                          <a:spcPts val="0"/>
                        </a:spcAft>
                      </a:pPr>
                      <a:r>
                        <a:rPr lang="en-GB" sz="1000" dirty="0">
                          <a:effectLst/>
                          <a:latin typeface="Times New Roman"/>
                          <a:ea typeface="Calibri"/>
                          <a:cs typeface="Times New Roman"/>
                        </a:rPr>
                        <a:t>Arrive: mid-May (nine weeks).</a:t>
                      </a:r>
                      <a:endParaRPr lang="en-GB" sz="10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456136">
                <a:tc>
                  <a:txBody>
                    <a:bodyPr/>
                    <a:lstStyle/>
                    <a:p>
                      <a:pPr algn="ctr">
                        <a:lnSpc>
                          <a:spcPct val="150000"/>
                        </a:lnSpc>
                        <a:spcAft>
                          <a:spcPts val="0"/>
                        </a:spcAft>
                      </a:pPr>
                      <a:r>
                        <a:rPr lang="en-GB" sz="1000" dirty="0">
                          <a:effectLst/>
                          <a:latin typeface="Times New Roman"/>
                          <a:ea typeface="Calibri"/>
                          <a:cs typeface="Times New Roman"/>
                        </a:rPr>
                        <a:t>Alexandria to Koptos</a:t>
                      </a:r>
                      <a:endParaRPr lang="en-GB" sz="10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dirty="0">
                          <a:effectLst/>
                          <a:latin typeface="Times New Roman"/>
                          <a:ea typeface="Calibri"/>
                          <a:cs typeface="Times New Roman"/>
                        </a:rPr>
                        <a:t>Arrive: early-mid May (10-14 days).</a:t>
                      </a:r>
                      <a:endParaRPr lang="en-GB" sz="10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a:effectLst/>
                          <a:latin typeface="Times New Roman"/>
                          <a:ea typeface="Calibri"/>
                          <a:cs typeface="Times New Roman"/>
                        </a:rPr>
                        <a:t>Arrive: early-mid July (a month or two).</a:t>
                      </a:r>
                      <a:endParaRPr lang="en-GB" sz="100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405333">
                <a:tc>
                  <a:txBody>
                    <a:bodyPr/>
                    <a:lstStyle/>
                    <a:p>
                      <a:pPr algn="ctr">
                        <a:lnSpc>
                          <a:spcPct val="150000"/>
                        </a:lnSpc>
                        <a:spcAft>
                          <a:spcPts val="0"/>
                        </a:spcAft>
                      </a:pPr>
                      <a:r>
                        <a:rPr lang="es-ES" sz="1000" dirty="0">
                          <a:effectLst/>
                          <a:latin typeface="Times New Roman"/>
                          <a:ea typeface="Calibri"/>
                          <a:cs typeface="Times New Roman"/>
                        </a:rPr>
                        <a:t>Koptos to Red Sea </a:t>
                      </a:r>
                      <a:r>
                        <a:rPr lang="es-ES" sz="1000" dirty="0" err="1">
                          <a:effectLst/>
                          <a:latin typeface="Times New Roman"/>
                          <a:ea typeface="Calibri"/>
                          <a:cs typeface="Times New Roman"/>
                        </a:rPr>
                        <a:t>ports</a:t>
                      </a:r>
                      <a:endParaRPr lang="en-GB" sz="10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dirty="0">
                          <a:effectLst/>
                          <a:latin typeface="Times New Roman"/>
                          <a:ea typeface="Calibri"/>
                          <a:cs typeface="Times New Roman"/>
                        </a:rPr>
                        <a:t>Arrive: mid-late May (5-12 days)</a:t>
                      </a:r>
                      <a:endParaRPr lang="en-GB" sz="10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a:effectLst/>
                          <a:latin typeface="Times New Roman"/>
                          <a:ea typeface="Calibri"/>
                          <a:cs typeface="Times New Roman"/>
                        </a:rPr>
                        <a:t>Arrive: mid-late July (5-12 days, but potential delays).</a:t>
                      </a:r>
                      <a:endParaRPr lang="en-GB" sz="100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93315">
                <a:tc>
                  <a:txBody>
                    <a:bodyPr/>
                    <a:lstStyle/>
                    <a:p>
                      <a:pPr algn="ctr">
                        <a:lnSpc>
                          <a:spcPct val="150000"/>
                        </a:lnSpc>
                        <a:spcAft>
                          <a:spcPts val="0"/>
                        </a:spcAft>
                      </a:pPr>
                      <a:r>
                        <a:rPr lang="en-GB" sz="1000">
                          <a:effectLst/>
                          <a:latin typeface="Times New Roman"/>
                          <a:ea typeface="Calibri"/>
                          <a:cs typeface="Times New Roman"/>
                        </a:rPr>
                        <a:t>Red Sea to Gulf of Aden</a:t>
                      </a:r>
                      <a:endParaRPr lang="en-GB" sz="100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dirty="0">
                          <a:effectLst/>
                          <a:latin typeface="Times New Roman"/>
                          <a:ea typeface="Calibri"/>
                          <a:cs typeface="Times New Roman"/>
                        </a:rPr>
                        <a:t>Depart: mid-July.</a:t>
                      </a:r>
                      <a:endParaRPr lang="en-GB" sz="1000" dirty="0">
                        <a:effectLst/>
                        <a:latin typeface="Calibri"/>
                        <a:ea typeface="Calibri"/>
                        <a:cs typeface="Times New Roman"/>
                      </a:endParaRPr>
                    </a:p>
                    <a:p>
                      <a:pPr>
                        <a:lnSpc>
                          <a:spcPct val="150000"/>
                        </a:lnSpc>
                        <a:spcAft>
                          <a:spcPts val="0"/>
                        </a:spcAft>
                      </a:pPr>
                      <a:r>
                        <a:rPr lang="en-GB" sz="1000" dirty="0">
                          <a:effectLst/>
                          <a:latin typeface="Times New Roman"/>
                          <a:ea typeface="Calibri"/>
                          <a:cs typeface="Times New Roman"/>
                        </a:rPr>
                        <a:t>Arrive: mid-August (30 days).</a:t>
                      </a:r>
                      <a:endParaRPr lang="en-GB" sz="10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a:effectLst/>
                          <a:latin typeface="Times New Roman"/>
                          <a:ea typeface="Calibri"/>
                          <a:cs typeface="Times New Roman"/>
                        </a:rPr>
                        <a:t>Depart: mid-July (just about).</a:t>
                      </a:r>
                      <a:endParaRPr lang="en-GB" sz="1000">
                        <a:effectLst/>
                        <a:latin typeface="Calibri"/>
                        <a:ea typeface="Calibri"/>
                        <a:cs typeface="Times New Roman"/>
                      </a:endParaRPr>
                    </a:p>
                    <a:p>
                      <a:pPr>
                        <a:lnSpc>
                          <a:spcPct val="150000"/>
                        </a:lnSpc>
                        <a:spcAft>
                          <a:spcPts val="0"/>
                        </a:spcAft>
                      </a:pPr>
                      <a:r>
                        <a:rPr lang="en-GB" sz="1000">
                          <a:effectLst/>
                          <a:latin typeface="Times New Roman"/>
                          <a:ea typeface="Calibri"/>
                          <a:cs typeface="Times New Roman"/>
                        </a:rPr>
                        <a:t>Arrive: mid-August (30 days).</a:t>
                      </a:r>
                      <a:endParaRPr lang="en-GB" sz="100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93315">
                <a:tc>
                  <a:txBody>
                    <a:bodyPr/>
                    <a:lstStyle/>
                    <a:p>
                      <a:pPr algn="ctr">
                        <a:lnSpc>
                          <a:spcPct val="150000"/>
                        </a:lnSpc>
                        <a:spcAft>
                          <a:spcPts val="0"/>
                        </a:spcAft>
                      </a:pPr>
                      <a:r>
                        <a:rPr lang="en-GB" sz="1000">
                          <a:effectLst/>
                          <a:latin typeface="Times New Roman"/>
                          <a:ea typeface="Calibri"/>
                          <a:cs typeface="Times New Roman"/>
                        </a:rPr>
                        <a:t>Gulf of Aden to Indian ports</a:t>
                      </a:r>
                      <a:endParaRPr lang="en-GB" sz="100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dirty="0">
                          <a:effectLst/>
                          <a:latin typeface="Times New Roman"/>
                          <a:ea typeface="Calibri"/>
                          <a:cs typeface="Times New Roman"/>
                        </a:rPr>
                        <a:t>Arrive: late-September (Pliny’s 40 days, but Arabic sources say less).</a:t>
                      </a:r>
                      <a:endParaRPr lang="en-GB" sz="10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a:effectLst/>
                          <a:latin typeface="Times New Roman"/>
                          <a:ea typeface="Calibri"/>
                          <a:cs typeface="Times New Roman"/>
                        </a:rPr>
                        <a:t>Arrive: late-September (Pliny’s 40 days, but Arabic sources say less).</a:t>
                      </a:r>
                      <a:endParaRPr lang="en-GB" sz="100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93315">
                <a:tc>
                  <a:txBody>
                    <a:bodyPr/>
                    <a:lstStyle/>
                    <a:p>
                      <a:pPr algn="ctr">
                        <a:lnSpc>
                          <a:spcPct val="150000"/>
                        </a:lnSpc>
                        <a:spcAft>
                          <a:spcPts val="0"/>
                        </a:spcAft>
                      </a:pPr>
                      <a:r>
                        <a:rPr lang="en-GB" sz="1000">
                          <a:effectLst/>
                          <a:latin typeface="Times New Roman"/>
                          <a:ea typeface="Calibri"/>
                          <a:cs typeface="Times New Roman"/>
                        </a:rPr>
                        <a:t>Return from India to Red Sea</a:t>
                      </a:r>
                      <a:endParaRPr lang="en-GB" sz="100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dirty="0">
                          <a:effectLst/>
                          <a:latin typeface="Times New Roman"/>
                          <a:ea typeface="Calibri"/>
                          <a:cs typeface="Times New Roman"/>
                        </a:rPr>
                        <a:t>Arrive: February (</a:t>
                      </a:r>
                      <a:r>
                        <a:rPr lang="en-GB" sz="1000" dirty="0">
                          <a:effectLst/>
                          <a:latin typeface="Times New Roman"/>
                          <a:ea typeface="Times New Roman"/>
                          <a:cs typeface="Times New Roman"/>
                        </a:rPr>
                        <a:t>graffito of Gaius </a:t>
                      </a:r>
                      <a:r>
                        <a:rPr lang="en-GB" sz="1000" dirty="0" err="1">
                          <a:effectLst/>
                          <a:latin typeface="Times New Roman"/>
                          <a:ea typeface="Times New Roman"/>
                          <a:cs typeface="Times New Roman"/>
                        </a:rPr>
                        <a:t>Numidius</a:t>
                      </a:r>
                      <a:r>
                        <a:rPr lang="en-GB" sz="1000" dirty="0">
                          <a:effectLst/>
                          <a:latin typeface="Times New Roman"/>
                          <a:ea typeface="Times New Roman"/>
                          <a:cs typeface="Times New Roman"/>
                        </a:rPr>
                        <a:t> Eros).</a:t>
                      </a:r>
                      <a:endParaRPr lang="en-GB" sz="10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a:effectLst/>
                          <a:latin typeface="Times New Roman"/>
                          <a:ea typeface="Calibri"/>
                          <a:cs typeface="Times New Roman"/>
                        </a:rPr>
                        <a:t>Arrive: June (</a:t>
                      </a:r>
                      <a:r>
                        <a:rPr lang="en-GB" sz="1000">
                          <a:effectLst/>
                          <a:latin typeface="Times New Roman"/>
                          <a:ea typeface="Times New Roman"/>
                          <a:cs typeface="Times New Roman"/>
                        </a:rPr>
                        <a:t>P.CtYBR inv. 624).</a:t>
                      </a:r>
                      <a:endParaRPr lang="en-GB" sz="100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93315">
                <a:tc>
                  <a:txBody>
                    <a:bodyPr/>
                    <a:lstStyle/>
                    <a:p>
                      <a:pPr algn="ctr">
                        <a:lnSpc>
                          <a:spcPct val="150000"/>
                        </a:lnSpc>
                        <a:spcAft>
                          <a:spcPts val="0"/>
                        </a:spcAft>
                      </a:pPr>
                      <a:r>
                        <a:rPr lang="en-GB" sz="1000">
                          <a:effectLst/>
                          <a:latin typeface="Times New Roman"/>
                          <a:ea typeface="Calibri"/>
                          <a:cs typeface="Times New Roman"/>
                        </a:rPr>
                        <a:t>Red Sea ports to Koptos</a:t>
                      </a:r>
                      <a:endParaRPr lang="en-GB" sz="100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dirty="0">
                          <a:effectLst/>
                          <a:latin typeface="Times New Roman"/>
                          <a:ea typeface="Calibri"/>
                          <a:cs typeface="Times New Roman"/>
                        </a:rPr>
                        <a:t>Arrive: mid-February (5-12 days).</a:t>
                      </a:r>
                      <a:endParaRPr lang="en-GB" sz="10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a:effectLst/>
                          <a:latin typeface="Times New Roman"/>
                          <a:ea typeface="Calibri"/>
                          <a:cs typeface="Times New Roman"/>
                        </a:rPr>
                        <a:t>Arrive: mid-June (5-12 days, but potential delays).</a:t>
                      </a:r>
                      <a:endParaRPr lang="en-GB" sz="100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381843">
                <a:tc>
                  <a:txBody>
                    <a:bodyPr/>
                    <a:lstStyle/>
                    <a:p>
                      <a:pPr algn="ctr">
                        <a:lnSpc>
                          <a:spcPct val="150000"/>
                        </a:lnSpc>
                        <a:spcAft>
                          <a:spcPts val="0"/>
                        </a:spcAft>
                      </a:pPr>
                      <a:r>
                        <a:rPr lang="en-GB" sz="1000">
                          <a:effectLst/>
                          <a:latin typeface="Times New Roman"/>
                          <a:ea typeface="Calibri"/>
                          <a:cs typeface="Times New Roman"/>
                        </a:rPr>
                        <a:t>Koptos to Alexandria</a:t>
                      </a:r>
                      <a:endParaRPr lang="en-GB" sz="100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dirty="0">
                          <a:effectLst/>
                          <a:latin typeface="Times New Roman"/>
                          <a:ea typeface="Calibri"/>
                          <a:cs typeface="Times New Roman"/>
                        </a:rPr>
                        <a:t>Arrive: early-March (10-14 days).</a:t>
                      </a:r>
                      <a:endParaRPr lang="en-GB" sz="10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a:effectLst/>
                          <a:latin typeface="Times New Roman"/>
                          <a:ea typeface="Calibri"/>
                          <a:cs typeface="Times New Roman"/>
                        </a:rPr>
                        <a:t>Arrive: mid-August (50 days).</a:t>
                      </a:r>
                      <a:endParaRPr lang="en-GB" sz="100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983288">
                <a:tc>
                  <a:txBody>
                    <a:bodyPr/>
                    <a:lstStyle/>
                    <a:p>
                      <a:pPr algn="ctr">
                        <a:lnSpc>
                          <a:spcPct val="150000"/>
                        </a:lnSpc>
                        <a:spcAft>
                          <a:spcPts val="0"/>
                        </a:spcAft>
                      </a:pPr>
                      <a:r>
                        <a:rPr lang="en-GB" sz="1000">
                          <a:effectLst/>
                          <a:latin typeface="Times New Roman"/>
                          <a:ea typeface="Calibri"/>
                          <a:cs typeface="Times New Roman"/>
                        </a:rPr>
                        <a:t>Alexandria to Puteoli/Ostia</a:t>
                      </a:r>
                      <a:endParaRPr lang="en-GB" sz="100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dirty="0">
                          <a:effectLst/>
                          <a:latin typeface="Times New Roman"/>
                          <a:ea typeface="Calibri"/>
                          <a:cs typeface="Times New Roman"/>
                        </a:rPr>
                        <a:t>Depart: mid-march (riskier) or mid-April (preferable)</a:t>
                      </a:r>
                      <a:endParaRPr lang="en-GB" sz="1000" dirty="0">
                        <a:effectLst/>
                        <a:latin typeface="Calibri"/>
                        <a:ea typeface="Calibri"/>
                        <a:cs typeface="Times New Roman"/>
                      </a:endParaRPr>
                    </a:p>
                    <a:p>
                      <a:pPr>
                        <a:lnSpc>
                          <a:spcPct val="150000"/>
                        </a:lnSpc>
                        <a:spcAft>
                          <a:spcPts val="0"/>
                        </a:spcAft>
                      </a:pPr>
                      <a:r>
                        <a:rPr lang="en-GB" sz="1000" dirty="0">
                          <a:effectLst/>
                          <a:latin typeface="Times New Roman"/>
                          <a:ea typeface="Calibri"/>
                          <a:cs typeface="Times New Roman"/>
                        </a:rPr>
                        <a:t>Arrive: mid-April (riskier) or mid-May (preferable): (30 days, but in most cases clearly longer).</a:t>
                      </a:r>
                      <a:endParaRPr lang="en-GB" sz="10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dirty="0">
                          <a:effectLst/>
                          <a:latin typeface="Times New Roman"/>
                          <a:ea typeface="Calibri"/>
                          <a:cs typeface="Times New Roman"/>
                        </a:rPr>
                        <a:t>Depart: mid-Augustus</a:t>
                      </a:r>
                      <a:endParaRPr lang="en-GB" sz="1000" dirty="0">
                        <a:effectLst/>
                        <a:latin typeface="Calibri"/>
                        <a:ea typeface="Calibri"/>
                        <a:cs typeface="Times New Roman"/>
                      </a:endParaRPr>
                    </a:p>
                    <a:p>
                      <a:pPr>
                        <a:lnSpc>
                          <a:spcPct val="150000"/>
                        </a:lnSpc>
                        <a:spcAft>
                          <a:spcPts val="0"/>
                        </a:spcAft>
                      </a:pPr>
                      <a:r>
                        <a:rPr lang="en-GB" sz="1000" dirty="0">
                          <a:effectLst/>
                          <a:latin typeface="Times New Roman"/>
                          <a:ea typeface="Calibri"/>
                          <a:cs typeface="Times New Roman"/>
                        </a:rPr>
                        <a:t>Arrive: mid-November (any later and vessels would be sailing during </a:t>
                      </a:r>
                      <a:r>
                        <a:rPr lang="en-GB" sz="1000" i="1" dirty="0">
                          <a:effectLst/>
                          <a:latin typeface="Times New Roman"/>
                          <a:ea typeface="Times New Roman"/>
                          <a:cs typeface="Times New Roman"/>
                        </a:rPr>
                        <a:t>mare </a:t>
                      </a:r>
                      <a:r>
                        <a:rPr lang="en-GB" sz="1000" i="1" dirty="0" err="1">
                          <a:effectLst/>
                          <a:latin typeface="Times New Roman"/>
                          <a:ea typeface="Times New Roman"/>
                          <a:cs typeface="Times New Roman"/>
                        </a:rPr>
                        <a:t>clausum</a:t>
                      </a:r>
                      <a:r>
                        <a:rPr lang="en-GB" sz="1000" dirty="0">
                          <a:effectLst/>
                          <a:latin typeface="Times New Roman"/>
                          <a:ea typeface="Times New Roman"/>
                          <a:cs typeface="Times New Roman"/>
                        </a:rPr>
                        <a:t>): (two to three months).</a:t>
                      </a:r>
                      <a:endParaRPr lang="en-GB" sz="10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219277">
                <a:tc>
                  <a:txBody>
                    <a:bodyPr/>
                    <a:lstStyle/>
                    <a:p>
                      <a:pPr algn="ctr">
                        <a:lnSpc>
                          <a:spcPct val="150000"/>
                        </a:lnSpc>
                        <a:spcAft>
                          <a:spcPts val="0"/>
                        </a:spcAft>
                      </a:pPr>
                      <a:r>
                        <a:rPr lang="en-GB" sz="1000" b="1">
                          <a:effectLst/>
                          <a:latin typeface="Times New Roman"/>
                          <a:ea typeface="Calibri"/>
                          <a:cs typeface="Times New Roman"/>
                        </a:rPr>
                        <a:t>Estimate Duration of Voyage/Transit</a:t>
                      </a:r>
                      <a:endParaRPr lang="en-GB" sz="100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b="1" dirty="0">
                          <a:effectLst/>
                          <a:latin typeface="Times New Roman"/>
                          <a:ea typeface="Calibri"/>
                          <a:cs typeface="Times New Roman"/>
                        </a:rPr>
                        <a:t>12-13 months </a:t>
                      </a:r>
                      <a:r>
                        <a:rPr lang="en-GB" sz="1000" dirty="0">
                          <a:effectLst/>
                          <a:latin typeface="Times New Roman"/>
                          <a:ea typeface="Calibri"/>
                          <a:cs typeface="Times New Roman"/>
                        </a:rPr>
                        <a:t>(Within 12 months is possible if one starts the journey in mid-May, though this increases the risk of missing the crucial mid-July departure from the Red Sea ports).</a:t>
                      </a:r>
                      <a:endParaRPr lang="en-GB" sz="10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50000"/>
                        </a:lnSpc>
                        <a:spcAft>
                          <a:spcPts val="0"/>
                        </a:spcAft>
                      </a:pPr>
                      <a:r>
                        <a:rPr lang="en-GB" sz="1000" b="1" dirty="0">
                          <a:effectLst/>
                          <a:latin typeface="Times New Roman"/>
                          <a:ea typeface="Calibri"/>
                          <a:cs typeface="Times New Roman"/>
                        </a:rPr>
                        <a:t>20 months</a:t>
                      </a:r>
                      <a:r>
                        <a:rPr lang="en-GB" sz="1000" dirty="0">
                          <a:effectLst/>
                          <a:latin typeface="Times New Roman"/>
                          <a:ea typeface="Calibri"/>
                          <a:cs typeface="Times New Roman"/>
                        </a:rPr>
                        <a:t>.</a:t>
                      </a:r>
                      <a:endParaRPr lang="en-GB" sz="1000" dirty="0">
                        <a:effectLst/>
                        <a:latin typeface="Calibri"/>
                        <a:ea typeface="Calibri"/>
                        <a:cs typeface="Times New Roman"/>
                      </a:endParaRPr>
                    </a:p>
                  </a:txBody>
                  <a:tcPr marL="44433" marR="4443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bl>
          </a:graphicData>
        </a:graphic>
      </p:graphicFrame>
      <p:sp>
        <p:nvSpPr>
          <p:cNvPr id="9" name="Rectangle 3"/>
          <p:cNvSpPr>
            <a:spLocks noChangeArrowheads="1"/>
          </p:cNvSpPr>
          <p:nvPr/>
        </p:nvSpPr>
        <p:spPr bwMode="auto">
          <a:xfrm>
            <a:off x="3275856" y="116632"/>
            <a:ext cx="267881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400" b="1"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Range of Potential Sailing Times</a:t>
            </a:r>
            <a:endParaRPr kumimoji="0" lang="en-GB" altLang="en-US" sz="8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27361083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Price Fluctuations</a:t>
            </a:r>
            <a:endParaRPr lang="en-GB" b="1" dirty="0"/>
          </a:p>
        </p:txBody>
      </p:sp>
      <p:sp>
        <p:nvSpPr>
          <p:cNvPr id="3" name="Content Placeholder 2"/>
          <p:cNvSpPr>
            <a:spLocks noGrp="1"/>
          </p:cNvSpPr>
          <p:nvPr>
            <p:ph idx="1"/>
          </p:nvPr>
        </p:nvSpPr>
        <p:spPr>
          <a:xfrm>
            <a:off x="107504" y="1340768"/>
            <a:ext cx="8928992" cy="5517232"/>
          </a:xfrm>
        </p:spPr>
        <p:txBody>
          <a:bodyPr>
            <a:normAutofit fontScale="85000" lnSpcReduction="20000"/>
          </a:bodyPr>
          <a:lstStyle/>
          <a:p>
            <a:r>
              <a:rPr lang="en-GB" dirty="0" err="1" smtClean="0"/>
              <a:t>Puteoli</a:t>
            </a:r>
            <a:r>
              <a:rPr lang="en-GB" dirty="0" smtClean="0"/>
              <a:t>/Ostia to Alexandria and Alexandria to India as separate networks connected by Alexandria. </a:t>
            </a:r>
          </a:p>
          <a:p>
            <a:endParaRPr lang="en-GB" sz="1000" dirty="0"/>
          </a:p>
          <a:p>
            <a:r>
              <a:rPr lang="en-GB" dirty="0" smtClean="0"/>
              <a:t>Fluctuating volume of western Mediterranean goods? </a:t>
            </a:r>
          </a:p>
          <a:p>
            <a:endParaRPr lang="en-GB" sz="1000" dirty="0"/>
          </a:p>
          <a:p>
            <a:r>
              <a:rPr lang="en-GB" dirty="0" smtClean="0"/>
              <a:t>Fluctuating prices for goods – Pliny </a:t>
            </a:r>
            <a:r>
              <a:rPr lang="en-GB" i="1" dirty="0" smtClean="0"/>
              <a:t>NH </a:t>
            </a:r>
            <a:r>
              <a:rPr lang="en-GB" dirty="0" smtClean="0"/>
              <a:t>book 12:</a:t>
            </a:r>
          </a:p>
          <a:p>
            <a:pPr lvl="1"/>
            <a:r>
              <a:rPr lang="en-GB" dirty="0" smtClean="0"/>
              <a:t>Stacte myrrh 3 to 50 denarii per </a:t>
            </a:r>
            <a:r>
              <a:rPr lang="en-GB" dirty="0" err="1" smtClean="0"/>
              <a:t>libra</a:t>
            </a:r>
            <a:r>
              <a:rPr lang="en-GB" dirty="0" smtClean="0"/>
              <a:t>.</a:t>
            </a:r>
          </a:p>
          <a:p>
            <a:pPr lvl="1"/>
            <a:r>
              <a:rPr lang="en-GB" dirty="0" err="1" smtClean="0"/>
              <a:t>Malabathron</a:t>
            </a:r>
            <a:r>
              <a:rPr lang="en-GB" dirty="0" smtClean="0"/>
              <a:t> 1 to 400 denarii per </a:t>
            </a:r>
            <a:r>
              <a:rPr lang="en-GB" dirty="0" err="1" smtClean="0"/>
              <a:t>libra</a:t>
            </a:r>
            <a:r>
              <a:rPr lang="en-GB" dirty="0" smtClean="0"/>
              <a:t>.</a:t>
            </a:r>
          </a:p>
          <a:p>
            <a:pPr lvl="1"/>
            <a:r>
              <a:rPr lang="en-GB" dirty="0" smtClean="0"/>
              <a:t>Cassia 5 to 50 denarii per </a:t>
            </a:r>
            <a:r>
              <a:rPr lang="en-GB" dirty="0" err="1" smtClean="0"/>
              <a:t>libra</a:t>
            </a:r>
            <a:r>
              <a:rPr lang="en-GB" dirty="0" smtClean="0"/>
              <a:t>. </a:t>
            </a:r>
            <a:endParaRPr lang="en-GB" dirty="0"/>
          </a:p>
          <a:p>
            <a:pPr marL="57150" indent="0">
              <a:buNone/>
            </a:pPr>
            <a:endParaRPr lang="en-GB" sz="1000" dirty="0"/>
          </a:p>
          <a:p>
            <a:pPr marL="57150" indent="0">
              <a:buNone/>
            </a:pPr>
            <a:r>
              <a:rPr lang="en-GB" dirty="0" smtClean="0"/>
              <a:t>“The </a:t>
            </a:r>
            <a:r>
              <a:rPr lang="en-GB" dirty="0"/>
              <a:t>price of </a:t>
            </a:r>
            <a:r>
              <a:rPr lang="en-GB" dirty="0" smtClean="0"/>
              <a:t>it [cinnamon] </a:t>
            </a:r>
            <a:r>
              <a:rPr lang="en-GB" dirty="0"/>
              <a:t>was </a:t>
            </a:r>
            <a:r>
              <a:rPr lang="en-GB" dirty="0" smtClean="0"/>
              <a:t>previously </a:t>
            </a:r>
            <a:r>
              <a:rPr lang="en-GB" dirty="0"/>
              <a:t>as much as </a:t>
            </a:r>
            <a:r>
              <a:rPr lang="en-GB" dirty="0" smtClean="0"/>
              <a:t>1,000 </a:t>
            </a:r>
            <a:r>
              <a:rPr lang="en-GB" dirty="0"/>
              <a:t>denarii per </a:t>
            </a:r>
            <a:r>
              <a:rPr lang="en-GB" dirty="0" err="1" smtClean="0"/>
              <a:t>libra</a:t>
            </a:r>
            <a:r>
              <a:rPr lang="en-GB" dirty="0" smtClean="0"/>
              <a:t>; </a:t>
            </a:r>
            <a:r>
              <a:rPr lang="en-GB" dirty="0"/>
              <a:t>which was afterwards increased to half as much again, </a:t>
            </a:r>
            <a:r>
              <a:rPr lang="en-GB" dirty="0" smtClean="0"/>
              <a:t>as a result, </a:t>
            </a:r>
            <a:r>
              <a:rPr lang="en-GB" dirty="0"/>
              <a:t>it is said, of the forests having been set on fire by the barbarians, from motives of resentment; whether this took place through any injustice exercised by those in power, or only by accident, has not been </a:t>
            </a:r>
            <a:r>
              <a:rPr lang="en-GB" dirty="0" smtClean="0"/>
              <a:t>as yet </a:t>
            </a:r>
            <a:r>
              <a:rPr lang="en-GB" dirty="0"/>
              <a:t>exactly </a:t>
            </a:r>
            <a:r>
              <a:rPr lang="en-GB" dirty="0" smtClean="0"/>
              <a:t>established.” – </a:t>
            </a:r>
            <a:r>
              <a:rPr lang="en-GB" b="1" dirty="0" smtClean="0"/>
              <a:t>Pliny </a:t>
            </a:r>
            <a:r>
              <a:rPr lang="en-GB" b="1" i="1" dirty="0" smtClean="0"/>
              <a:t>NH </a:t>
            </a:r>
            <a:r>
              <a:rPr lang="en-GB" b="1" dirty="0" smtClean="0"/>
              <a:t>12.42.93-94</a:t>
            </a:r>
            <a:r>
              <a:rPr lang="en-GB" dirty="0" smtClean="0"/>
              <a:t>.</a:t>
            </a:r>
            <a:endParaRPr lang="en-GB" dirty="0"/>
          </a:p>
        </p:txBody>
      </p:sp>
    </p:spTree>
    <p:extLst>
      <p:ext uri="{BB962C8B-B14F-4D97-AF65-F5344CB8AC3E}">
        <p14:creationId xmlns:p14="http://schemas.microsoft.com/office/powerpoint/2010/main" val="1461698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48"/>
          </a:xfrm>
        </p:spPr>
        <p:txBody>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smtClean="0"/>
              <a:t>Imports and Exports</a:t>
            </a:r>
          </a:p>
        </p:txBody>
      </p:sp>
    </p:spTree>
    <p:extLst>
      <p:ext uri="{BB962C8B-B14F-4D97-AF65-F5344CB8AC3E}">
        <p14:creationId xmlns:p14="http://schemas.microsoft.com/office/powerpoint/2010/main" val="196074561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939784"/>
          </a:xfrm>
        </p:spPr>
        <p:txBody>
          <a:bodyPr/>
          <a:lstStyle/>
          <a:p>
            <a:r>
              <a:rPr lang="en-GB" b="1" dirty="0" smtClean="0"/>
              <a:t>The goods traded - Imports</a:t>
            </a:r>
            <a:endParaRPr lang="en-GB" b="1" dirty="0"/>
          </a:p>
        </p:txBody>
      </p:sp>
      <p:sp>
        <p:nvSpPr>
          <p:cNvPr id="6" name="Content Placeholder 5"/>
          <p:cNvSpPr>
            <a:spLocks noGrp="1"/>
          </p:cNvSpPr>
          <p:nvPr>
            <p:ph sz="half" idx="2"/>
          </p:nvPr>
        </p:nvSpPr>
        <p:spPr>
          <a:xfrm>
            <a:off x="107503" y="1214422"/>
            <a:ext cx="7056783" cy="4086786"/>
          </a:xfrm>
        </p:spPr>
        <p:txBody>
          <a:bodyPr/>
          <a:lstStyle/>
          <a:p>
            <a:r>
              <a:rPr lang="en-GB" dirty="0" smtClean="0"/>
              <a:t>A variety of different products imported from bulkier goods to low weight high value items.</a:t>
            </a:r>
          </a:p>
          <a:p>
            <a:r>
              <a:rPr lang="en-GB" dirty="0" smtClean="0"/>
              <a:t>Spices and aromatics – pepper (esp. </a:t>
            </a:r>
            <a:r>
              <a:rPr lang="en-GB" dirty="0"/>
              <a:t>b</a:t>
            </a:r>
            <a:r>
              <a:rPr lang="en-GB" dirty="0" smtClean="0"/>
              <a:t>lack), cassia, frankincense, nard.</a:t>
            </a:r>
          </a:p>
          <a:p>
            <a:r>
              <a:rPr lang="en-GB" dirty="0" smtClean="0"/>
              <a:t>Textiles – silks, </a:t>
            </a:r>
            <a:r>
              <a:rPr lang="en-GB" dirty="0" err="1" smtClean="0"/>
              <a:t>Seric</a:t>
            </a:r>
            <a:r>
              <a:rPr lang="en-GB" dirty="0" smtClean="0"/>
              <a:t> skins, cotton cloth.</a:t>
            </a:r>
          </a:p>
          <a:p>
            <a:r>
              <a:rPr lang="en-GB" dirty="0" smtClean="0"/>
              <a:t>Precious gems – beryl, opal.</a:t>
            </a:r>
          </a:p>
          <a:p>
            <a:r>
              <a:rPr lang="en-GB" dirty="0" smtClean="0"/>
              <a:t>Woods – teak, ebony.</a:t>
            </a:r>
          </a:p>
          <a:p>
            <a:r>
              <a:rPr lang="en-GB" dirty="0" smtClean="0"/>
              <a:t>Animals (exotic pets and food)</a:t>
            </a:r>
          </a:p>
          <a:p>
            <a:r>
              <a:rPr lang="en-GB" dirty="0" smtClean="0"/>
              <a:t>Slaves</a:t>
            </a:r>
            <a:endParaRPr lang="en-GB" dirty="0"/>
          </a:p>
        </p:txBody>
      </p:sp>
      <p:pic>
        <p:nvPicPr>
          <p:cNvPr id="5" name="Content Placeholder 4" descr="black-pepper.jpg"/>
          <p:cNvPicPr>
            <a:picLocks noGrp="1" noChangeAspect="1"/>
          </p:cNvPicPr>
          <p:nvPr>
            <p:ph sz="quarter" idx="4"/>
          </p:nvPr>
        </p:nvPicPr>
        <p:blipFill rotWithShape="1">
          <a:blip r:embed="rId2" cstate="print"/>
          <a:srcRect t="8069" r="3854"/>
          <a:stretch/>
        </p:blipFill>
        <p:spPr>
          <a:xfrm>
            <a:off x="7164287" y="1484784"/>
            <a:ext cx="1800201" cy="1429900"/>
          </a:xfrm>
        </p:spPr>
      </p:pic>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7812" y="5229200"/>
            <a:ext cx="1217078" cy="11807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5831" r="3629"/>
          <a:stretch/>
        </p:blipFill>
        <p:spPr bwMode="auto">
          <a:xfrm>
            <a:off x="7164289" y="3068414"/>
            <a:ext cx="1800200" cy="36729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83140" y="4797152"/>
            <a:ext cx="2736304" cy="1752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 name="Picture 3"/>
          <p:cNvPicPr>
            <a:picLocks noChangeAspect="1" noChangeArrowheads="1"/>
          </p:cNvPicPr>
          <p:nvPr/>
        </p:nvPicPr>
        <p:blipFill rotWithShape="1">
          <a:blip r:embed="rId6">
            <a:extLst>
              <a:ext uri="{28A0092B-C50C-407E-A947-70E740481C1C}">
                <a14:useLocalDpi xmlns:a14="http://schemas.microsoft.com/office/drawing/2010/main" val="0"/>
              </a:ext>
            </a:extLst>
          </a:blip>
          <a:srcRect l="7933" r="9279"/>
          <a:stretch/>
        </p:blipFill>
        <p:spPr bwMode="auto">
          <a:xfrm>
            <a:off x="2928390" y="5229200"/>
            <a:ext cx="1224137" cy="11559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Rectangle 10"/>
          <p:cNvSpPr/>
          <p:nvPr/>
        </p:nvSpPr>
        <p:spPr>
          <a:xfrm>
            <a:off x="3743079" y="6590955"/>
            <a:ext cx="3816425" cy="246221"/>
          </a:xfrm>
          <a:prstGeom prst="rect">
            <a:avLst/>
          </a:prstGeom>
        </p:spPr>
        <p:txBody>
          <a:bodyPr wrap="square">
            <a:spAutoFit/>
          </a:bodyPr>
          <a:lstStyle/>
          <a:p>
            <a:pPr algn="ctr"/>
            <a:r>
              <a:rPr lang="en-GB" sz="1000" dirty="0" smtClean="0"/>
              <a:t>Peacock Mosaic – Antioch – Worchester Art Museum</a:t>
            </a:r>
            <a:endParaRPr lang="en-GB" sz="1000" dirty="0"/>
          </a:p>
        </p:txBody>
      </p:sp>
      <p:sp>
        <p:nvSpPr>
          <p:cNvPr id="12" name="Rectangle 11"/>
          <p:cNvSpPr/>
          <p:nvPr/>
        </p:nvSpPr>
        <p:spPr>
          <a:xfrm>
            <a:off x="3157224" y="6409799"/>
            <a:ext cx="1053494" cy="400110"/>
          </a:xfrm>
          <a:prstGeom prst="rect">
            <a:avLst/>
          </a:prstGeom>
        </p:spPr>
        <p:txBody>
          <a:bodyPr wrap="none">
            <a:spAutoFit/>
          </a:bodyPr>
          <a:lstStyle/>
          <a:p>
            <a:r>
              <a:rPr lang="en-GB" sz="1000" dirty="0">
                <a:ea typeface="Calibri"/>
                <a:cs typeface="Times New Roman"/>
              </a:rPr>
              <a:t>Frankincense </a:t>
            </a:r>
            <a:r>
              <a:rPr lang="en-GB" sz="1000" dirty="0" smtClean="0">
                <a:ea typeface="Calibri"/>
                <a:cs typeface="Times New Roman"/>
              </a:rPr>
              <a:t> -   </a:t>
            </a:r>
          </a:p>
          <a:p>
            <a:r>
              <a:rPr lang="en-GB" sz="1000" i="1" dirty="0" err="1" smtClean="0">
                <a:ea typeface="Calibri"/>
                <a:cs typeface="Times New Roman"/>
              </a:rPr>
              <a:t>Boswellia</a:t>
            </a:r>
            <a:r>
              <a:rPr lang="en-GB" sz="1000" i="1" dirty="0" smtClean="0">
                <a:ea typeface="Calibri"/>
                <a:cs typeface="Times New Roman"/>
              </a:rPr>
              <a:t> </a:t>
            </a:r>
            <a:r>
              <a:rPr lang="en-GB" sz="1000" i="1" dirty="0">
                <a:ea typeface="Calibri"/>
                <a:cs typeface="Times New Roman"/>
              </a:rPr>
              <a:t>Sacra</a:t>
            </a:r>
            <a:r>
              <a:rPr lang="en-GB" sz="1000" dirty="0">
                <a:ea typeface="Calibri"/>
                <a:cs typeface="Times New Roman"/>
              </a:rPr>
              <a:t> </a:t>
            </a:r>
            <a:endParaRPr lang="en-GB" sz="1000" dirty="0"/>
          </a:p>
        </p:txBody>
      </p:sp>
      <p:sp>
        <p:nvSpPr>
          <p:cNvPr id="13" name="Rectangle 12"/>
          <p:cNvSpPr/>
          <p:nvPr/>
        </p:nvSpPr>
        <p:spPr>
          <a:xfrm>
            <a:off x="342255" y="6422965"/>
            <a:ext cx="981359" cy="400110"/>
          </a:xfrm>
          <a:prstGeom prst="rect">
            <a:avLst/>
          </a:prstGeom>
        </p:spPr>
        <p:txBody>
          <a:bodyPr wrap="none">
            <a:spAutoFit/>
          </a:bodyPr>
          <a:lstStyle/>
          <a:p>
            <a:r>
              <a:rPr lang="en-GB" sz="1000" dirty="0"/>
              <a:t>Black Pepper – </a:t>
            </a:r>
            <a:endParaRPr lang="en-GB" sz="1000" dirty="0" smtClean="0"/>
          </a:p>
          <a:p>
            <a:r>
              <a:rPr lang="en-GB" sz="1000" i="1" dirty="0" smtClean="0"/>
              <a:t>Piper </a:t>
            </a:r>
            <a:r>
              <a:rPr lang="en-GB" sz="1000" i="1" dirty="0" err="1"/>
              <a:t>Nigrum</a:t>
            </a:r>
            <a:endParaRPr lang="en-GB" sz="1000" i="1" dirty="0"/>
          </a:p>
        </p:txBody>
      </p:sp>
      <p:pic>
        <p:nvPicPr>
          <p:cNvPr id="14"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26007" y="5229200"/>
            <a:ext cx="1429962" cy="11805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Rectangle 14"/>
          <p:cNvSpPr/>
          <p:nvPr/>
        </p:nvSpPr>
        <p:spPr>
          <a:xfrm>
            <a:off x="1454443" y="6409799"/>
            <a:ext cx="1419401" cy="400110"/>
          </a:xfrm>
          <a:prstGeom prst="rect">
            <a:avLst/>
          </a:prstGeom>
        </p:spPr>
        <p:txBody>
          <a:bodyPr wrap="square">
            <a:spAutoFit/>
          </a:bodyPr>
          <a:lstStyle/>
          <a:p>
            <a:r>
              <a:rPr lang="en-GB" sz="1000" dirty="0"/>
              <a:t>Cassia </a:t>
            </a:r>
            <a:r>
              <a:rPr lang="en-GB" sz="1000" dirty="0" smtClean="0"/>
              <a:t>– </a:t>
            </a:r>
          </a:p>
          <a:p>
            <a:r>
              <a:rPr lang="en-GB" sz="1000" i="1" dirty="0" err="1" smtClean="0"/>
              <a:t>Cinnamomum</a:t>
            </a:r>
            <a:r>
              <a:rPr lang="en-GB" sz="1000" i="1" dirty="0" smtClean="0"/>
              <a:t> </a:t>
            </a:r>
            <a:r>
              <a:rPr lang="en-GB" sz="1000" i="1" dirty="0"/>
              <a:t>cassia </a:t>
            </a:r>
          </a:p>
        </p:txBody>
      </p:sp>
      <p:pic>
        <p:nvPicPr>
          <p:cNvPr id="16"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04048" y="3356992"/>
            <a:ext cx="2015396" cy="13411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1942636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goods traded - exports</a:t>
            </a:r>
            <a:endParaRPr lang="en-GB" b="1" dirty="0"/>
          </a:p>
        </p:txBody>
      </p:sp>
      <p:sp>
        <p:nvSpPr>
          <p:cNvPr id="4" name="Content Placeholder 3"/>
          <p:cNvSpPr>
            <a:spLocks noGrp="1"/>
          </p:cNvSpPr>
          <p:nvPr>
            <p:ph sz="half" idx="2"/>
          </p:nvPr>
        </p:nvSpPr>
        <p:spPr>
          <a:xfrm>
            <a:off x="107504" y="1417638"/>
            <a:ext cx="5688632" cy="4340237"/>
          </a:xfrm>
        </p:spPr>
        <p:txBody>
          <a:bodyPr>
            <a:normAutofit/>
          </a:bodyPr>
          <a:lstStyle/>
          <a:p>
            <a:r>
              <a:rPr lang="en-GB" dirty="0" smtClean="0"/>
              <a:t>Mixed types of goods.</a:t>
            </a:r>
          </a:p>
          <a:p>
            <a:r>
              <a:rPr lang="en-GB" dirty="0" smtClean="0"/>
              <a:t>Heavy/bulky items – non-precious metals, e.g. copper.</a:t>
            </a:r>
          </a:p>
          <a:p>
            <a:r>
              <a:rPr lang="en-GB" dirty="0" smtClean="0"/>
              <a:t>Crafted goods – bronze-wares, glass, reworked imports (silk!).</a:t>
            </a:r>
          </a:p>
          <a:p>
            <a:r>
              <a:rPr lang="en-GB" dirty="0" smtClean="0"/>
              <a:t>Foodstuffs and drink – wine, olive oil, maybe </a:t>
            </a:r>
            <a:r>
              <a:rPr lang="en-GB" dirty="0" err="1" smtClean="0"/>
              <a:t>garum</a:t>
            </a:r>
            <a:r>
              <a:rPr lang="en-GB" dirty="0" smtClean="0"/>
              <a:t>?</a:t>
            </a:r>
          </a:p>
          <a:p>
            <a:r>
              <a:rPr lang="en-GB" dirty="0" smtClean="0"/>
              <a:t>Mediterranean red coral.</a:t>
            </a:r>
          </a:p>
          <a:p>
            <a:r>
              <a:rPr lang="en-GB" dirty="0" smtClean="0"/>
              <a:t>Gold and silver crafted wares.</a:t>
            </a:r>
          </a:p>
          <a:p>
            <a:r>
              <a:rPr lang="en-GB" dirty="0" err="1" smtClean="0"/>
              <a:t>Peridot</a:t>
            </a:r>
            <a:r>
              <a:rPr lang="en-GB" dirty="0"/>
              <a:t> (</a:t>
            </a:r>
            <a:r>
              <a:rPr lang="en-GB" i="1" dirty="0" err="1" smtClean="0"/>
              <a:t>chrysolithon</a:t>
            </a:r>
            <a:r>
              <a:rPr lang="en-GB" i="1" dirty="0"/>
              <a:t> </a:t>
            </a:r>
            <a:r>
              <a:rPr lang="en-GB" dirty="0"/>
              <a:t>/ </a:t>
            </a:r>
            <a:r>
              <a:rPr lang="en-GB" i="1" dirty="0" err="1" smtClean="0"/>
              <a:t>topazos</a:t>
            </a:r>
            <a:r>
              <a:rPr lang="en-GB" dirty="0" smtClean="0"/>
              <a:t>)</a:t>
            </a:r>
          </a:p>
          <a:p>
            <a:endParaRPr lang="en-GB" dirty="0" smtClean="0"/>
          </a:p>
          <a:p>
            <a:endParaRPr lang="en-GB" dirty="0" smtClean="0"/>
          </a:p>
          <a:p>
            <a:endParaRPr lang="en-GB" dirty="0"/>
          </a:p>
        </p:txBody>
      </p:sp>
      <p:pic>
        <p:nvPicPr>
          <p:cNvPr id="5" name="Content Placeholder 4" descr="Beaker_477.jpg"/>
          <p:cNvPicPr>
            <a:picLocks noGrp="1" noChangeAspect="1"/>
          </p:cNvPicPr>
          <p:nvPr>
            <p:ph sz="quarter" idx="4"/>
          </p:nvPr>
        </p:nvPicPr>
        <p:blipFill rotWithShape="1">
          <a:blip r:embed="rId2" cstate="print"/>
          <a:srcRect l="19552" r="18424"/>
          <a:stretch/>
        </p:blipFill>
        <p:spPr>
          <a:xfrm>
            <a:off x="7051852" y="1417638"/>
            <a:ext cx="1916152" cy="2659434"/>
          </a:xfrm>
        </p:spPr>
      </p:pic>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13409" y="2852936"/>
            <a:ext cx="1649851" cy="1935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stretch>
            <a:fillRect/>
          </a:stretch>
        </p:blipFill>
        <p:spPr>
          <a:xfrm>
            <a:off x="7051852" y="4173164"/>
            <a:ext cx="1916152" cy="2551090"/>
          </a:xfrm>
          <a:prstGeom prst="rect">
            <a:avLst/>
          </a:prstGeom>
        </p:spPr>
      </p:pic>
      <p:pic>
        <p:nvPicPr>
          <p:cNvPr id="7" name="Picture 5"/>
          <p:cNvPicPr>
            <a:picLocks noChangeAspect="1" noChangeArrowheads="1"/>
          </p:cNvPicPr>
          <p:nvPr/>
        </p:nvPicPr>
        <p:blipFill rotWithShape="1">
          <a:blip r:embed="rId5">
            <a:extLst>
              <a:ext uri="{28A0092B-C50C-407E-A947-70E740481C1C}">
                <a14:useLocalDpi xmlns:a14="http://schemas.microsoft.com/office/drawing/2010/main" val="0"/>
              </a:ext>
            </a:extLst>
          </a:blip>
          <a:srcRect l="5623" t="6810" r="5191" b="4131"/>
          <a:stretch/>
        </p:blipFill>
        <p:spPr bwMode="auto">
          <a:xfrm>
            <a:off x="5313408" y="4856230"/>
            <a:ext cx="1649851" cy="18630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descr="http://www.traderoots.com/PhotosImages/coral_rough.jpg"/>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8627"/>
          <a:stretch/>
        </p:blipFill>
        <p:spPr bwMode="auto">
          <a:xfrm>
            <a:off x="1952305" y="5686889"/>
            <a:ext cx="1381060" cy="108649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www.ayanajewellery.com/wp-content/uploads/2015/07/peridot-02.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23528" y="5686889"/>
            <a:ext cx="1477804" cy="110835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rotWithShape="1">
          <a:blip r:embed="rId8"/>
          <a:srcRect l="8977" t="44130" r="52871" b="39999"/>
          <a:stretch/>
        </p:blipFill>
        <p:spPr>
          <a:xfrm>
            <a:off x="3484338" y="5731808"/>
            <a:ext cx="1687160" cy="992446"/>
          </a:xfrm>
          <a:prstGeom prst="rect">
            <a:avLst/>
          </a:prstGeom>
        </p:spPr>
      </p:pic>
      <p:pic>
        <p:nvPicPr>
          <p:cNvPr id="9" name="Picture 8"/>
          <p:cNvPicPr>
            <a:picLocks noChangeAspect="1"/>
          </p:cNvPicPr>
          <p:nvPr/>
        </p:nvPicPr>
        <p:blipFill rotWithShape="1">
          <a:blip r:embed="rId8"/>
          <a:srcRect l="8846" t="15102" r="50120" b="65727"/>
          <a:stretch/>
        </p:blipFill>
        <p:spPr>
          <a:xfrm>
            <a:off x="4932041" y="1442857"/>
            <a:ext cx="2031220" cy="1341914"/>
          </a:xfrm>
          <a:prstGeom prst="rect">
            <a:avLst/>
          </a:prstGeom>
        </p:spPr>
      </p:pic>
    </p:spTree>
    <p:extLst>
      <p:ext uri="{BB962C8B-B14F-4D97-AF65-F5344CB8AC3E}">
        <p14:creationId xmlns:p14="http://schemas.microsoft.com/office/powerpoint/2010/main" val="106633358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170" y="85868"/>
            <a:ext cx="8258204" cy="750844"/>
          </a:xfrm>
        </p:spPr>
        <p:txBody>
          <a:bodyPr>
            <a:normAutofit/>
          </a:bodyPr>
          <a:lstStyle/>
          <a:p>
            <a:pPr algn="ctr"/>
            <a:r>
              <a:rPr lang="en-GB" sz="3400" dirty="0" smtClean="0"/>
              <a:t>Roman and imitation coins found in India</a:t>
            </a:r>
            <a:endParaRPr lang="en-GB" sz="3400" dirty="0"/>
          </a:p>
        </p:txBody>
      </p:sp>
      <p:pic>
        <p:nvPicPr>
          <p:cNvPr id="5" name="Content Placeholder 4" descr="aureus.jpg"/>
          <p:cNvPicPr>
            <a:picLocks noGrp="1" noChangeAspect="1"/>
          </p:cNvPicPr>
          <p:nvPr>
            <p:ph idx="1"/>
          </p:nvPr>
        </p:nvPicPr>
        <p:blipFill>
          <a:blip r:embed="rId2" cstate="print"/>
          <a:stretch>
            <a:fillRect/>
          </a:stretch>
        </p:blipFill>
        <p:spPr>
          <a:xfrm>
            <a:off x="4716016" y="4622372"/>
            <a:ext cx="4043358" cy="2058228"/>
          </a:xfrm>
        </p:spPr>
      </p:pic>
      <p:sp>
        <p:nvSpPr>
          <p:cNvPr id="4" name="Text Placeholder 3"/>
          <p:cNvSpPr>
            <a:spLocks noGrp="1"/>
          </p:cNvSpPr>
          <p:nvPr>
            <p:ph type="body" sz="half" idx="2"/>
          </p:nvPr>
        </p:nvSpPr>
        <p:spPr>
          <a:xfrm>
            <a:off x="323528" y="1052736"/>
            <a:ext cx="8435846" cy="3528392"/>
          </a:xfrm>
        </p:spPr>
        <p:txBody>
          <a:bodyPr>
            <a:normAutofit/>
          </a:bodyPr>
          <a:lstStyle/>
          <a:p>
            <a:pPr>
              <a:buFont typeface="Arial" pitchFamily="34" charset="0"/>
              <a:buChar char="•"/>
            </a:pPr>
            <a:r>
              <a:rPr lang="en-GB" sz="1800" dirty="0" smtClean="0"/>
              <a:t> </a:t>
            </a:r>
            <a:r>
              <a:rPr lang="en-GB" sz="2100" dirty="0" smtClean="0"/>
              <a:t>Around 6,000 </a:t>
            </a:r>
            <a:r>
              <a:rPr lang="en-GB" sz="2100" i="1" dirty="0" smtClean="0"/>
              <a:t>denarii</a:t>
            </a:r>
            <a:r>
              <a:rPr lang="en-GB" sz="2100" dirty="0" smtClean="0"/>
              <a:t> (silver coins) and 1,500 </a:t>
            </a:r>
            <a:r>
              <a:rPr lang="en-GB" sz="2100" i="1" dirty="0" smtClean="0"/>
              <a:t>aurei </a:t>
            </a:r>
            <a:r>
              <a:rPr lang="en-GB" sz="2100" dirty="0" smtClean="0"/>
              <a:t>(gold coins) found in India, including some imitations.</a:t>
            </a:r>
          </a:p>
          <a:p>
            <a:pPr>
              <a:buFont typeface="Arial" pitchFamily="34" charset="0"/>
              <a:buChar char="•"/>
            </a:pPr>
            <a:r>
              <a:rPr lang="en-GB" sz="2100" i="1" dirty="0" smtClean="0"/>
              <a:t> </a:t>
            </a:r>
            <a:r>
              <a:rPr lang="en-GB" sz="2100" dirty="0" smtClean="0"/>
              <a:t>Possibly an extra 8,000 </a:t>
            </a:r>
            <a:r>
              <a:rPr lang="en-GB" sz="2100" i="1" dirty="0" smtClean="0"/>
              <a:t>aurei </a:t>
            </a:r>
            <a:r>
              <a:rPr lang="en-GB" sz="2100" dirty="0" smtClean="0"/>
              <a:t>in </a:t>
            </a:r>
            <a:r>
              <a:rPr lang="en-GB" sz="2100" dirty="0" err="1" smtClean="0"/>
              <a:t>Kottayam</a:t>
            </a:r>
            <a:r>
              <a:rPr lang="en-GB" sz="2100" dirty="0" smtClean="0"/>
              <a:t> hoard.</a:t>
            </a:r>
          </a:p>
          <a:p>
            <a:pPr>
              <a:buFont typeface="Arial" pitchFamily="34" charset="0"/>
              <a:buChar char="•"/>
            </a:pPr>
            <a:r>
              <a:rPr lang="en-GB" sz="2100" i="1" dirty="0" smtClean="0"/>
              <a:t> </a:t>
            </a:r>
            <a:r>
              <a:rPr lang="en-GB" sz="2100" dirty="0" smtClean="0"/>
              <a:t>Most of the coins Julio-Claudian (30 BC-AD 68), and mostly found in southern and central India.</a:t>
            </a:r>
          </a:p>
          <a:p>
            <a:pPr>
              <a:buFont typeface="Arial" pitchFamily="34" charset="0"/>
              <a:buChar char="•"/>
            </a:pPr>
            <a:r>
              <a:rPr lang="en-GB" sz="2100" i="1" dirty="0" smtClean="0"/>
              <a:t> </a:t>
            </a:r>
            <a:r>
              <a:rPr lang="en-GB" sz="2100" dirty="0" smtClean="0"/>
              <a:t>Most aurei probably exported from reigns of Nero to Antoninus Pius.</a:t>
            </a:r>
          </a:p>
          <a:p>
            <a:pPr>
              <a:buFont typeface="Arial" pitchFamily="34" charset="0"/>
              <a:buChar char="•"/>
            </a:pPr>
            <a:r>
              <a:rPr lang="en-GB" sz="2100" dirty="0" smtClean="0"/>
              <a:t> One </a:t>
            </a:r>
            <a:r>
              <a:rPr lang="en-GB" sz="2100" i="1" dirty="0" smtClean="0"/>
              <a:t>aureus </a:t>
            </a:r>
            <a:r>
              <a:rPr lang="en-GB" sz="2100" dirty="0" smtClean="0"/>
              <a:t>equal to 25 </a:t>
            </a:r>
            <a:r>
              <a:rPr lang="en-GB" sz="2100" i="1" dirty="0" smtClean="0"/>
              <a:t>denarii </a:t>
            </a:r>
            <a:r>
              <a:rPr lang="en-GB" sz="2100" dirty="0" smtClean="0"/>
              <a:t>(in Roman Empire)</a:t>
            </a:r>
          </a:p>
          <a:p>
            <a:pPr>
              <a:buFont typeface="Arial" pitchFamily="34" charset="0"/>
              <a:buChar char="•"/>
            </a:pPr>
            <a:r>
              <a:rPr lang="en-GB" sz="2100" dirty="0" smtClean="0"/>
              <a:t> </a:t>
            </a:r>
            <a:r>
              <a:rPr lang="en-GB" sz="2100" i="1" dirty="0" smtClean="0"/>
              <a:t>Aureus </a:t>
            </a:r>
            <a:r>
              <a:rPr lang="en-GB" sz="2100" dirty="0" smtClean="0"/>
              <a:t>= 8 g./ 7.3 g </a:t>
            </a:r>
          </a:p>
          <a:p>
            <a:pPr>
              <a:buFont typeface="Arial" pitchFamily="34" charset="0"/>
              <a:buChar char="•"/>
            </a:pPr>
            <a:r>
              <a:rPr lang="en-GB" sz="2100" dirty="0" smtClean="0"/>
              <a:t> </a:t>
            </a:r>
            <a:r>
              <a:rPr lang="en-GB" sz="2100" i="1" dirty="0" smtClean="0"/>
              <a:t>Denarius </a:t>
            </a:r>
            <a:r>
              <a:rPr lang="en-GB" sz="2100" dirty="0" smtClean="0"/>
              <a:t>= 3.9 g. / 3.4 g</a:t>
            </a:r>
          </a:p>
          <a:p>
            <a:pPr>
              <a:buFont typeface="Arial" pitchFamily="34" charset="0"/>
              <a:buChar char="•"/>
            </a:pPr>
            <a:endParaRPr lang="en-GB" sz="1800" i="1" dirty="0"/>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4653136"/>
            <a:ext cx="4071937" cy="20162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0348437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688632"/>
          </a:xfrm>
        </p:spPr>
        <p:txBody>
          <a:bodyPr/>
          <a:lstStyle/>
          <a:p>
            <a:pPr marL="0" indent="0">
              <a:buNone/>
            </a:pPr>
            <a:endParaRPr lang="en-GB" dirty="0" smtClean="0"/>
          </a:p>
          <a:p>
            <a:pPr marL="0" indent="0">
              <a:buNone/>
            </a:pPr>
            <a:endParaRPr lang="en-GB" dirty="0"/>
          </a:p>
          <a:p>
            <a:pPr marL="0" indent="0" algn="ctr">
              <a:buNone/>
            </a:pPr>
            <a:endParaRPr lang="en-GB" sz="6000" b="1" dirty="0" smtClean="0"/>
          </a:p>
          <a:p>
            <a:pPr marL="0" indent="0" algn="ctr">
              <a:buNone/>
            </a:pPr>
            <a:r>
              <a:rPr lang="en-GB" sz="6000" b="1" dirty="0" smtClean="0"/>
              <a:t>Indian Ocean Goods and Roman Society</a:t>
            </a:r>
          </a:p>
        </p:txBody>
      </p:sp>
    </p:spTree>
    <p:extLst>
      <p:ext uri="{BB962C8B-B14F-4D97-AF65-F5344CB8AC3E}">
        <p14:creationId xmlns:p14="http://schemas.microsoft.com/office/powerpoint/2010/main" val="1989620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195" y="116632"/>
            <a:ext cx="8229600" cy="1008112"/>
          </a:xfrm>
        </p:spPr>
        <p:txBody>
          <a:bodyPr/>
          <a:lstStyle/>
          <a:p>
            <a:r>
              <a:rPr lang="en-GB" b="1" dirty="0" smtClean="0"/>
              <a:t>Elite Social Competition</a:t>
            </a:r>
            <a:endParaRPr lang="en-GB" b="1" dirty="0"/>
          </a:p>
        </p:txBody>
      </p:sp>
      <p:sp>
        <p:nvSpPr>
          <p:cNvPr id="3" name="Content Placeholder 2"/>
          <p:cNvSpPr>
            <a:spLocks noGrp="1"/>
          </p:cNvSpPr>
          <p:nvPr>
            <p:ph idx="1"/>
          </p:nvPr>
        </p:nvSpPr>
        <p:spPr>
          <a:xfrm>
            <a:off x="251519" y="980728"/>
            <a:ext cx="8712968" cy="4176464"/>
          </a:xfrm>
        </p:spPr>
        <p:txBody>
          <a:bodyPr>
            <a:normAutofit fontScale="92500" lnSpcReduction="20000"/>
          </a:bodyPr>
          <a:lstStyle/>
          <a:p>
            <a:r>
              <a:rPr lang="en-GB" dirty="0" smtClean="0"/>
              <a:t>Goods </a:t>
            </a:r>
            <a:r>
              <a:rPr lang="en-GB" dirty="0"/>
              <a:t>acquire meaning in the specific social contexts in which they are </a:t>
            </a:r>
            <a:r>
              <a:rPr lang="en-GB" dirty="0" smtClean="0"/>
              <a:t>used – social competition vs. moral outrage. </a:t>
            </a:r>
          </a:p>
          <a:p>
            <a:endParaRPr lang="en-GB" sz="500" dirty="0"/>
          </a:p>
          <a:p>
            <a:r>
              <a:rPr lang="en-GB" dirty="0" smtClean="0"/>
              <a:t>Use of Indian Ocean goods:</a:t>
            </a:r>
          </a:p>
          <a:p>
            <a:pPr lvl="1"/>
            <a:r>
              <a:rPr lang="en-GB" dirty="0" smtClean="0"/>
              <a:t>Funerary rituals</a:t>
            </a:r>
          </a:p>
          <a:p>
            <a:pPr lvl="1"/>
            <a:r>
              <a:rPr lang="en-GB" dirty="0" smtClean="0"/>
              <a:t>Religious worship / dedication</a:t>
            </a:r>
          </a:p>
          <a:p>
            <a:pPr lvl="1"/>
            <a:r>
              <a:rPr lang="en-GB" dirty="0" smtClean="0"/>
              <a:t>Medicines</a:t>
            </a:r>
          </a:p>
          <a:p>
            <a:pPr lvl="1"/>
            <a:r>
              <a:rPr lang="en-GB" dirty="0" smtClean="0"/>
              <a:t>Cuisines (spices), but also paraphernalia at banquets (“utensils”, cups, furniture, etc.)</a:t>
            </a:r>
          </a:p>
          <a:p>
            <a:pPr lvl="1"/>
            <a:r>
              <a:rPr lang="en-GB" dirty="0" smtClean="0"/>
              <a:t>Clothing – jewellery – perfume – makeup </a:t>
            </a:r>
            <a:endParaRPr lang="en-GB" dirty="0"/>
          </a:p>
        </p:txBody>
      </p:sp>
      <p:sp>
        <p:nvSpPr>
          <p:cNvPr id="4" name="Rectangle 3"/>
          <p:cNvSpPr/>
          <p:nvPr/>
        </p:nvSpPr>
        <p:spPr>
          <a:xfrm>
            <a:off x="84711" y="5011341"/>
            <a:ext cx="9059289" cy="1846659"/>
          </a:xfrm>
          <a:prstGeom prst="rect">
            <a:avLst/>
          </a:prstGeom>
        </p:spPr>
        <p:txBody>
          <a:bodyPr wrap="square">
            <a:spAutoFit/>
          </a:bodyPr>
          <a:lstStyle/>
          <a:p>
            <a:r>
              <a:rPr lang="en-GB" sz="1900" dirty="0"/>
              <a:t>It is the luxury which is displayed by man, even in the paraphernalia of death, that has </a:t>
            </a:r>
            <a:r>
              <a:rPr lang="en-GB" sz="1900" dirty="0" smtClean="0"/>
              <a:t>made </a:t>
            </a:r>
            <a:r>
              <a:rPr lang="en-GB" sz="1900" dirty="0"/>
              <a:t>Arabia thus "happy;" and which prompts him to burn with the dead what was originally </a:t>
            </a:r>
            <a:r>
              <a:rPr lang="en-GB" sz="1900" dirty="0" smtClean="0"/>
              <a:t>known </a:t>
            </a:r>
            <a:r>
              <a:rPr lang="en-GB" sz="1900" dirty="0"/>
              <a:t>to have been </a:t>
            </a:r>
            <a:r>
              <a:rPr lang="en-GB" sz="1900" dirty="0" smtClean="0"/>
              <a:t>made </a:t>
            </a:r>
            <a:r>
              <a:rPr lang="en-GB" sz="1900" dirty="0"/>
              <a:t>for the service of the gods… And then let us only take into account the vast number of funerals that are celebrated throughout the whole world each year, and the heaps of odours that are piled up in honour of the bodies of the dead…” - </a:t>
            </a:r>
            <a:r>
              <a:rPr lang="en-GB" sz="1900" b="1" dirty="0"/>
              <a:t>Pliny </a:t>
            </a:r>
            <a:r>
              <a:rPr lang="en-GB" sz="1900" b="1" i="1" dirty="0" smtClean="0"/>
              <a:t>NH</a:t>
            </a:r>
            <a:r>
              <a:rPr lang="en-GB" sz="1900" b="1" dirty="0" smtClean="0"/>
              <a:t> 12.41.83</a:t>
            </a:r>
            <a:r>
              <a:rPr lang="en-GB" sz="1900" dirty="0" smtClean="0"/>
              <a:t>.</a:t>
            </a:r>
            <a:endParaRPr lang="en-GB" sz="1900" dirty="0"/>
          </a:p>
        </p:txBody>
      </p:sp>
    </p:spTree>
    <p:extLst>
      <p:ext uri="{BB962C8B-B14F-4D97-AF65-F5344CB8AC3E}">
        <p14:creationId xmlns:p14="http://schemas.microsoft.com/office/powerpoint/2010/main" val="3329548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b="1" dirty="0" smtClean="0"/>
              <a:t>Prices for Spices</a:t>
            </a:r>
            <a:endParaRPr lang="en-GB" b="1" dirty="0"/>
          </a:p>
        </p:txBody>
      </p:sp>
      <p:sp>
        <p:nvSpPr>
          <p:cNvPr id="3" name="Content Placeholder 2"/>
          <p:cNvSpPr>
            <a:spLocks noGrp="1"/>
          </p:cNvSpPr>
          <p:nvPr>
            <p:ph idx="1"/>
          </p:nvPr>
        </p:nvSpPr>
        <p:spPr>
          <a:xfrm>
            <a:off x="251520" y="1268760"/>
            <a:ext cx="8640960" cy="5589240"/>
          </a:xfrm>
        </p:spPr>
        <p:txBody>
          <a:bodyPr>
            <a:normAutofit fontScale="92500" lnSpcReduction="20000"/>
          </a:bodyPr>
          <a:lstStyle/>
          <a:p>
            <a:r>
              <a:rPr lang="en-GB" dirty="0" smtClean="0"/>
              <a:t>Pliny </a:t>
            </a:r>
            <a:r>
              <a:rPr lang="en-GB" i="1" dirty="0" smtClean="0"/>
              <a:t>Natural History </a:t>
            </a:r>
            <a:r>
              <a:rPr lang="en-GB" dirty="0" smtClean="0"/>
              <a:t>book 12 (Flavian period):</a:t>
            </a:r>
          </a:p>
          <a:p>
            <a:pPr lvl="1"/>
            <a:r>
              <a:rPr lang="en-GB" dirty="0" smtClean="0"/>
              <a:t>Long pepper </a:t>
            </a:r>
            <a:r>
              <a:rPr lang="it-IT" dirty="0" smtClean="0"/>
              <a:t>15 </a:t>
            </a:r>
            <a:r>
              <a:rPr lang="it-IT" dirty="0"/>
              <a:t>denarii per libra (329g</a:t>
            </a:r>
            <a:r>
              <a:rPr lang="it-IT" dirty="0" smtClean="0"/>
              <a:t>) = 60 HS</a:t>
            </a:r>
          </a:p>
          <a:p>
            <a:pPr lvl="1"/>
            <a:r>
              <a:rPr lang="it-IT" dirty="0" smtClean="0"/>
              <a:t>Black pepper  4 denarii per libra = 16 HS</a:t>
            </a:r>
          </a:p>
          <a:p>
            <a:pPr lvl="1"/>
            <a:r>
              <a:rPr lang="it-IT" dirty="0" smtClean="0"/>
              <a:t>Frankincense 3-5 denarii per libra = 12-20 HS</a:t>
            </a:r>
          </a:p>
          <a:p>
            <a:pPr lvl="1"/>
            <a:r>
              <a:rPr lang="it-IT" dirty="0" smtClean="0"/>
              <a:t>Cassia 5-50 denarii per libra = 20-200 HS</a:t>
            </a:r>
          </a:p>
          <a:p>
            <a:pPr lvl="1"/>
            <a:endParaRPr lang="it-IT" sz="500" dirty="0"/>
          </a:p>
          <a:p>
            <a:r>
              <a:rPr lang="it-IT" dirty="0" smtClean="0"/>
              <a:t>Cf. Muziris Papyrus (mid-second century AD)</a:t>
            </a:r>
          </a:p>
          <a:p>
            <a:pPr lvl="1"/>
            <a:r>
              <a:rPr lang="en-GB" dirty="0"/>
              <a:t>ivory </a:t>
            </a:r>
            <a:r>
              <a:rPr lang="en-GB" dirty="0" smtClean="0"/>
              <a:t>valued </a:t>
            </a:r>
            <a:r>
              <a:rPr lang="en-GB" dirty="0"/>
              <a:t>at 100 </a:t>
            </a:r>
            <a:r>
              <a:rPr lang="en-GB" dirty="0" smtClean="0"/>
              <a:t>Egyptian drachmae </a:t>
            </a:r>
            <a:r>
              <a:rPr lang="en-GB" dirty="0"/>
              <a:t>(25 denarii) per mina (436g) of </a:t>
            </a:r>
            <a:r>
              <a:rPr lang="en-GB" dirty="0" smtClean="0"/>
              <a:t>weight</a:t>
            </a:r>
          </a:p>
          <a:p>
            <a:pPr lvl="1"/>
            <a:endParaRPr lang="en-GB" sz="500" dirty="0"/>
          </a:p>
          <a:p>
            <a:r>
              <a:rPr lang="en-GB" dirty="0" smtClean="0"/>
              <a:t>Cf. cost of precious gems and materials</a:t>
            </a:r>
          </a:p>
          <a:p>
            <a:pPr lvl="1"/>
            <a:r>
              <a:rPr lang="en-GB" dirty="0"/>
              <a:t>150,000 sesterces (37,500 denarii) on a ladle made of </a:t>
            </a:r>
            <a:r>
              <a:rPr lang="en-GB" dirty="0" smtClean="0"/>
              <a:t>rock-crystal (Pliny </a:t>
            </a:r>
            <a:r>
              <a:rPr lang="en-GB" i="1" dirty="0" smtClean="0"/>
              <a:t>NH </a:t>
            </a:r>
            <a:r>
              <a:rPr lang="en-GB" dirty="0" smtClean="0"/>
              <a:t>37.10.29).</a:t>
            </a:r>
          </a:p>
          <a:p>
            <a:pPr lvl="1"/>
            <a:endParaRPr lang="en-GB" sz="500" dirty="0"/>
          </a:p>
          <a:p>
            <a:r>
              <a:rPr lang="en-GB" dirty="0" smtClean="0"/>
              <a:t>Price of wheat in ancient Rome </a:t>
            </a:r>
            <a:r>
              <a:rPr lang="en-GB" dirty="0"/>
              <a:t>- 6 to </a:t>
            </a:r>
            <a:r>
              <a:rPr lang="en-GB" dirty="0" smtClean="0"/>
              <a:t>12 HS </a:t>
            </a:r>
            <a:r>
              <a:rPr lang="en-GB" dirty="0"/>
              <a:t>per </a:t>
            </a:r>
            <a:r>
              <a:rPr lang="en-GB" dirty="0" err="1"/>
              <a:t>modius</a:t>
            </a:r>
            <a:r>
              <a:rPr lang="en-GB" dirty="0"/>
              <a:t> (6.8 kg) </a:t>
            </a:r>
            <a:r>
              <a:rPr lang="en-GB" dirty="0" smtClean="0"/>
              <a:t>– feed on man of a week.</a:t>
            </a:r>
          </a:p>
        </p:txBody>
      </p:sp>
    </p:spTree>
    <p:extLst>
      <p:ext uri="{BB962C8B-B14F-4D97-AF65-F5344CB8AC3E}">
        <p14:creationId xmlns:p14="http://schemas.microsoft.com/office/powerpoint/2010/main" val="26512529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Autofit/>
          </a:bodyPr>
          <a:lstStyle/>
          <a:p>
            <a:r>
              <a:rPr lang="en-GB" sz="3400" b="1" dirty="0"/>
              <a:t>Indian Ocean Goods and the Wider Population</a:t>
            </a:r>
          </a:p>
        </p:txBody>
      </p:sp>
      <p:sp>
        <p:nvSpPr>
          <p:cNvPr id="3" name="Content Placeholder 2"/>
          <p:cNvSpPr>
            <a:spLocks noGrp="1"/>
          </p:cNvSpPr>
          <p:nvPr>
            <p:ph idx="1"/>
          </p:nvPr>
        </p:nvSpPr>
        <p:spPr>
          <a:xfrm>
            <a:off x="179512" y="1417638"/>
            <a:ext cx="8712968" cy="5440362"/>
          </a:xfrm>
        </p:spPr>
        <p:txBody>
          <a:bodyPr>
            <a:normAutofit/>
          </a:bodyPr>
          <a:lstStyle/>
          <a:p>
            <a:r>
              <a:rPr lang="en-GB" dirty="0" smtClean="0"/>
              <a:t>Could a wider segment of the population by smaller amounts of cheaper goods?:</a:t>
            </a:r>
          </a:p>
          <a:p>
            <a:pPr lvl="1" algn="just"/>
            <a:r>
              <a:rPr lang="en-GB" dirty="0"/>
              <a:t>Legionaries - 100 sesterces per </a:t>
            </a:r>
            <a:r>
              <a:rPr lang="en-GB" dirty="0" smtClean="0"/>
              <a:t>month (c. Domitian to the </a:t>
            </a:r>
            <a:r>
              <a:rPr lang="en-GB" dirty="0" err="1" smtClean="0"/>
              <a:t>Severans</a:t>
            </a:r>
            <a:r>
              <a:rPr lang="en-GB" dirty="0" smtClean="0"/>
              <a:t>)</a:t>
            </a:r>
          </a:p>
          <a:p>
            <a:pPr lvl="2" algn="just"/>
            <a:r>
              <a:rPr lang="en-GB" dirty="0" smtClean="0"/>
              <a:t>Libra (329g) </a:t>
            </a:r>
            <a:r>
              <a:rPr lang="en-GB" dirty="0"/>
              <a:t>of frankincense or </a:t>
            </a:r>
            <a:r>
              <a:rPr lang="en-GB" dirty="0" smtClean="0"/>
              <a:t>pepper represents </a:t>
            </a:r>
            <a:r>
              <a:rPr lang="en-GB" dirty="0"/>
              <a:t>around 15-25% of that monthly </a:t>
            </a:r>
            <a:r>
              <a:rPr lang="en-GB" dirty="0" smtClean="0"/>
              <a:t>income</a:t>
            </a:r>
          </a:p>
          <a:p>
            <a:pPr lvl="1" algn="just"/>
            <a:r>
              <a:rPr lang="en-GB" dirty="0"/>
              <a:t>skilled </a:t>
            </a:r>
            <a:r>
              <a:rPr lang="en-GB" dirty="0" smtClean="0"/>
              <a:t>workers (quarrymen</a:t>
            </a:r>
            <a:r>
              <a:rPr lang="en-GB" dirty="0"/>
              <a:t>, masons and </a:t>
            </a:r>
            <a:r>
              <a:rPr lang="en-GB" dirty="0" smtClean="0"/>
              <a:t>smiths) </a:t>
            </a:r>
            <a:r>
              <a:rPr lang="en-GB" dirty="0"/>
              <a:t>at Mons Claudianus </a:t>
            </a:r>
            <a:r>
              <a:rPr lang="en-GB" dirty="0" smtClean="0"/>
              <a:t>earning 47 sesterces a month</a:t>
            </a:r>
          </a:p>
          <a:p>
            <a:pPr lvl="1" algn="just"/>
            <a:endParaRPr lang="en-GB" sz="800" dirty="0"/>
          </a:p>
          <a:p>
            <a:pPr algn="just"/>
            <a:r>
              <a:rPr lang="en-GB" dirty="0" smtClean="0"/>
              <a:t>Rural vs. urban; payment vs. barter; subsistence vs. “profession” or “craft”. </a:t>
            </a:r>
            <a:endParaRPr lang="en-GB" dirty="0"/>
          </a:p>
          <a:p>
            <a:pPr lvl="1" algn="just"/>
            <a:endParaRPr lang="en-GB" dirty="0" smtClean="0"/>
          </a:p>
          <a:p>
            <a:pPr lvl="1" algn="just"/>
            <a:endParaRPr lang="en-GB" dirty="0"/>
          </a:p>
        </p:txBody>
      </p:sp>
    </p:spTree>
    <p:extLst>
      <p:ext uri="{BB962C8B-B14F-4D97-AF65-F5344CB8AC3E}">
        <p14:creationId xmlns:p14="http://schemas.microsoft.com/office/powerpoint/2010/main" val="36178647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(1)</a:t>
            </a:r>
            <a:endParaRPr lang="en-GB" b="1" dirty="0"/>
          </a:p>
        </p:txBody>
      </p:sp>
      <p:sp>
        <p:nvSpPr>
          <p:cNvPr id="3" name="Content Placeholder 2"/>
          <p:cNvSpPr>
            <a:spLocks noGrp="1"/>
          </p:cNvSpPr>
          <p:nvPr>
            <p:ph idx="1"/>
          </p:nvPr>
        </p:nvSpPr>
        <p:spPr>
          <a:xfrm>
            <a:off x="107504" y="1340768"/>
            <a:ext cx="8928992" cy="5517232"/>
          </a:xfrm>
        </p:spPr>
        <p:txBody>
          <a:bodyPr>
            <a:normAutofit fontScale="85000" lnSpcReduction="20000"/>
          </a:bodyPr>
          <a:lstStyle/>
          <a:p>
            <a:r>
              <a:rPr lang="en-GB" dirty="0"/>
              <a:t>Adams, C. </a:t>
            </a:r>
            <a:r>
              <a:rPr lang="en-GB" dirty="0" smtClean="0"/>
              <a:t>2007. </a:t>
            </a:r>
            <a:r>
              <a:rPr lang="en-GB" i="1" dirty="0"/>
              <a:t>Land Transport in Roman Egypt A Study of Economics and Administration in a Roman Province</a:t>
            </a:r>
            <a:r>
              <a:rPr lang="en-GB" dirty="0"/>
              <a:t>. Oxford: Oxford University </a:t>
            </a:r>
            <a:r>
              <a:rPr lang="en-GB" dirty="0" smtClean="0"/>
              <a:t>Press.</a:t>
            </a:r>
          </a:p>
          <a:p>
            <a:endParaRPr lang="en-GB" sz="500" dirty="0"/>
          </a:p>
          <a:p>
            <a:r>
              <a:rPr lang="en-GB" dirty="0"/>
              <a:t>Alston, R. </a:t>
            </a:r>
            <a:r>
              <a:rPr lang="en-GB" dirty="0" smtClean="0"/>
              <a:t>2007. </a:t>
            </a:r>
            <a:r>
              <a:rPr lang="en-GB" dirty="0"/>
              <a:t>‘Fraying Round the Edges Models of Change on the Margins’, in </a:t>
            </a:r>
            <a:r>
              <a:rPr lang="en-GB" i="1" dirty="0"/>
              <a:t>Aspects of the Roman East: Papers in Honour of Professor Fergus Millar FBA</a:t>
            </a:r>
            <a:r>
              <a:rPr lang="en-GB" dirty="0"/>
              <a:t>. </a:t>
            </a:r>
            <a:r>
              <a:rPr lang="en-GB" i="1" dirty="0" err="1"/>
              <a:t>Studia</a:t>
            </a:r>
            <a:r>
              <a:rPr lang="en-GB" i="1" dirty="0"/>
              <a:t> Antiqua </a:t>
            </a:r>
            <a:r>
              <a:rPr lang="en-GB" i="1" dirty="0" err="1"/>
              <a:t>Australiensia</a:t>
            </a:r>
            <a:r>
              <a:rPr lang="en-GB" i="1" dirty="0"/>
              <a:t> 3 </a:t>
            </a:r>
            <a:r>
              <a:rPr lang="en-GB" dirty="0"/>
              <a:t>(eds., Alston, R. and Lieu, S. N. C.) </a:t>
            </a:r>
            <a:r>
              <a:rPr lang="en-GB" dirty="0" err="1"/>
              <a:t>Brepols</a:t>
            </a:r>
            <a:r>
              <a:rPr lang="en-GB" dirty="0"/>
              <a:t>: Ancient History Documentary Research Centre Macquarie University NSW Australia</a:t>
            </a:r>
            <a:r>
              <a:rPr lang="en-GB" dirty="0" smtClean="0"/>
              <a:t>.</a:t>
            </a:r>
          </a:p>
          <a:p>
            <a:endParaRPr lang="en-GB" sz="500" dirty="0"/>
          </a:p>
          <a:p>
            <a:r>
              <a:rPr lang="en-GB" dirty="0" err="1"/>
              <a:t>Bagnall</a:t>
            </a:r>
            <a:r>
              <a:rPr lang="en-GB" dirty="0"/>
              <a:t>, R. S., Helms, C., and </a:t>
            </a:r>
            <a:r>
              <a:rPr lang="en-GB" dirty="0" err="1"/>
              <a:t>Verhoogt</a:t>
            </a:r>
            <a:r>
              <a:rPr lang="en-GB" dirty="0"/>
              <a:t>, A. M. F. W. </a:t>
            </a:r>
            <a:r>
              <a:rPr lang="en-GB" dirty="0" smtClean="0"/>
              <a:t>2000</a:t>
            </a:r>
            <a:r>
              <a:rPr lang="en-GB" dirty="0"/>
              <a:t>.</a:t>
            </a:r>
            <a:r>
              <a:rPr lang="en-GB" dirty="0" smtClean="0"/>
              <a:t> </a:t>
            </a:r>
            <a:r>
              <a:rPr lang="en-GB" i="1" dirty="0"/>
              <a:t>Documents from Berenike Volume I Greek Ostraka from the 1996-1998 Seasons</a:t>
            </a:r>
            <a:r>
              <a:rPr lang="en-GB" dirty="0"/>
              <a:t>. </a:t>
            </a:r>
            <a:r>
              <a:rPr lang="en-GB" dirty="0" err="1"/>
              <a:t>Bruxelles</a:t>
            </a:r>
            <a:r>
              <a:rPr lang="en-GB" dirty="0"/>
              <a:t>: </a:t>
            </a:r>
            <a:r>
              <a:rPr lang="en-GB" dirty="0" err="1"/>
              <a:t>Fondation</a:t>
            </a:r>
            <a:r>
              <a:rPr lang="en-GB" dirty="0"/>
              <a:t> </a:t>
            </a:r>
            <a:r>
              <a:rPr lang="en-GB" dirty="0" err="1"/>
              <a:t>Égyptologique</a:t>
            </a:r>
            <a:r>
              <a:rPr lang="en-GB" dirty="0"/>
              <a:t> </a:t>
            </a:r>
            <a:r>
              <a:rPr lang="en-GB" dirty="0" err="1"/>
              <a:t>Reine</a:t>
            </a:r>
            <a:r>
              <a:rPr lang="en-GB" dirty="0"/>
              <a:t> </a:t>
            </a:r>
            <a:r>
              <a:rPr lang="en-GB" dirty="0" err="1" smtClean="0"/>
              <a:t>Élisabeth</a:t>
            </a:r>
            <a:r>
              <a:rPr lang="en-GB" dirty="0" smtClean="0"/>
              <a:t>.</a:t>
            </a:r>
          </a:p>
          <a:p>
            <a:endParaRPr lang="en-GB" sz="500" dirty="0"/>
          </a:p>
          <a:p>
            <a:r>
              <a:rPr lang="en-GB" dirty="0"/>
              <a:t>Casson, L. 1989. [Trans. and Comm.] </a:t>
            </a:r>
            <a:r>
              <a:rPr lang="en-GB" i="1" dirty="0" err="1"/>
              <a:t>Periplus</a:t>
            </a:r>
            <a:r>
              <a:rPr lang="en-GB" i="1" dirty="0"/>
              <a:t> Maris </a:t>
            </a:r>
            <a:r>
              <a:rPr lang="en-GB" i="1" dirty="0" err="1"/>
              <a:t>Erythraei</a:t>
            </a:r>
            <a:r>
              <a:rPr lang="en-GB" dirty="0"/>
              <a:t>. </a:t>
            </a:r>
            <a:r>
              <a:rPr lang="en-GB" dirty="0" smtClean="0"/>
              <a:t>Guildford. </a:t>
            </a:r>
            <a:endParaRPr lang="en-GB" dirty="0"/>
          </a:p>
        </p:txBody>
      </p:sp>
    </p:spTree>
    <p:extLst>
      <p:ext uri="{BB962C8B-B14F-4D97-AF65-F5344CB8AC3E}">
        <p14:creationId xmlns:p14="http://schemas.microsoft.com/office/powerpoint/2010/main" val="2733700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(2)</a:t>
            </a:r>
            <a:endParaRPr lang="en-GB" b="1" dirty="0"/>
          </a:p>
        </p:txBody>
      </p:sp>
      <p:sp>
        <p:nvSpPr>
          <p:cNvPr id="3" name="Content Placeholder 2"/>
          <p:cNvSpPr>
            <a:spLocks noGrp="1"/>
          </p:cNvSpPr>
          <p:nvPr>
            <p:ph idx="1"/>
          </p:nvPr>
        </p:nvSpPr>
        <p:spPr>
          <a:xfrm>
            <a:off x="107504" y="1628800"/>
            <a:ext cx="8928992" cy="5229200"/>
          </a:xfrm>
        </p:spPr>
        <p:txBody>
          <a:bodyPr>
            <a:normAutofit fontScale="77500" lnSpcReduction="20000"/>
          </a:bodyPr>
          <a:lstStyle/>
          <a:p>
            <a:r>
              <a:rPr lang="en-GB" dirty="0" smtClean="0"/>
              <a:t>Cobb, M. A. 2013. ‘The Reception and Consumption of Eastern Goods in Roman Society’, </a:t>
            </a:r>
            <a:r>
              <a:rPr lang="en-GB" i="1" dirty="0" smtClean="0"/>
              <a:t>Greece &amp; Rome </a:t>
            </a:r>
            <a:r>
              <a:rPr lang="en-GB" dirty="0" smtClean="0"/>
              <a:t>60.1: 136-152.</a:t>
            </a:r>
          </a:p>
          <a:p>
            <a:endParaRPr lang="en-GB" sz="700" dirty="0" smtClean="0"/>
          </a:p>
          <a:p>
            <a:r>
              <a:rPr lang="en-GB" dirty="0" smtClean="0"/>
              <a:t>Cobb, M. A. 2014. ‘The Exchange of Goods from Italy to India during the Early Roman Empire: The Range of Travelling Times’, </a:t>
            </a:r>
            <a:r>
              <a:rPr lang="en-GB" i="1" dirty="0" smtClean="0"/>
              <a:t>Ancient West &amp; East </a:t>
            </a:r>
            <a:r>
              <a:rPr lang="en-GB" dirty="0" smtClean="0"/>
              <a:t>13: 89-116.</a:t>
            </a:r>
          </a:p>
          <a:p>
            <a:endParaRPr lang="en-GB" sz="700" dirty="0"/>
          </a:p>
          <a:p>
            <a:r>
              <a:rPr lang="en-GB" dirty="0" err="1"/>
              <a:t>Deloche</a:t>
            </a:r>
            <a:r>
              <a:rPr lang="en-GB" dirty="0"/>
              <a:t>, J. 1996. Iconographic Evidence on the Development of Boat and Ship Structures in India (2nd C. B.C - 15th C. A.D.): A new Approach. In </a:t>
            </a:r>
            <a:r>
              <a:rPr lang="en-GB" i="1" dirty="0"/>
              <a:t>Tradition and Archaeology: Early Maritime Contacts in the Indian Ocean</a:t>
            </a:r>
            <a:r>
              <a:rPr lang="en-GB" dirty="0"/>
              <a:t>, ed. </a:t>
            </a:r>
            <a:r>
              <a:rPr lang="en-GB" dirty="0" err="1"/>
              <a:t>Himanshu</a:t>
            </a:r>
            <a:r>
              <a:rPr lang="en-GB" dirty="0"/>
              <a:t> P. Ray and Jean-François </a:t>
            </a:r>
            <a:r>
              <a:rPr lang="en-GB" dirty="0" err="1"/>
              <a:t>Salles</a:t>
            </a:r>
            <a:r>
              <a:rPr lang="en-GB" dirty="0"/>
              <a:t>. New Delhi: </a:t>
            </a:r>
            <a:r>
              <a:rPr lang="en-GB" dirty="0" smtClean="0"/>
              <a:t>199-224</a:t>
            </a:r>
            <a:r>
              <a:rPr lang="en-GB" dirty="0"/>
              <a:t>.</a:t>
            </a:r>
          </a:p>
          <a:p>
            <a:endParaRPr lang="en-GB" sz="700" dirty="0"/>
          </a:p>
          <a:p>
            <a:r>
              <a:rPr lang="en-GB" dirty="0"/>
              <a:t>De </a:t>
            </a:r>
            <a:r>
              <a:rPr lang="en-GB" dirty="0" err="1"/>
              <a:t>Romanis</a:t>
            </a:r>
            <a:r>
              <a:rPr lang="en-GB" dirty="0"/>
              <a:t>, F. 1997. Rome and the </a:t>
            </a:r>
            <a:r>
              <a:rPr lang="en-GB" dirty="0" err="1"/>
              <a:t>Notia</a:t>
            </a:r>
            <a:r>
              <a:rPr lang="en-GB" dirty="0"/>
              <a:t> of India: Relations Between Rome and Southern India from 30 BC to the Flavian Period. In </a:t>
            </a:r>
            <a:r>
              <a:rPr lang="en-GB" i="1" dirty="0"/>
              <a:t>Crossings Early Mediterranean Contacts with India</a:t>
            </a:r>
            <a:r>
              <a:rPr lang="en-GB" dirty="0"/>
              <a:t>, ed. Federico De </a:t>
            </a:r>
            <a:r>
              <a:rPr lang="en-GB" dirty="0" err="1"/>
              <a:t>Romanis</a:t>
            </a:r>
            <a:r>
              <a:rPr lang="en-GB" dirty="0"/>
              <a:t> and André </a:t>
            </a:r>
            <a:r>
              <a:rPr lang="en-GB" dirty="0" err="1"/>
              <a:t>Tchernia</a:t>
            </a:r>
            <a:r>
              <a:rPr lang="en-GB" dirty="0"/>
              <a:t>. New </a:t>
            </a:r>
            <a:r>
              <a:rPr lang="en-GB" dirty="0" smtClean="0"/>
              <a:t>Delhi: 80-160.</a:t>
            </a:r>
            <a:endParaRPr lang="en-GB" dirty="0"/>
          </a:p>
        </p:txBody>
      </p:sp>
    </p:spTree>
    <p:extLst>
      <p:ext uri="{BB962C8B-B14F-4D97-AF65-F5344CB8AC3E}">
        <p14:creationId xmlns:p14="http://schemas.microsoft.com/office/powerpoint/2010/main" val="91047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(3)</a:t>
            </a:r>
            <a:endParaRPr lang="en-GB" b="1" dirty="0"/>
          </a:p>
        </p:txBody>
      </p:sp>
      <p:sp>
        <p:nvSpPr>
          <p:cNvPr id="3" name="Content Placeholder 2"/>
          <p:cNvSpPr>
            <a:spLocks noGrp="1"/>
          </p:cNvSpPr>
          <p:nvPr>
            <p:ph idx="1"/>
          </p:nvPr>
        </p:nvSpPr>
        <p:spPr>
          <a:xfrm>
            <a:off x="107504" y="1268760"/>
            <a:ext cx="8928992" cy="5589240"/>
          </a:xfrm>
        </p:spPr>
        <p:txBody>
          <a:bodyPr>
            <a:normAutofit fontScale="85000" lnSpcReduction="20000"/>
          </a:bodyPr>
          <a:lstStyle/>
          <a:p>
            <a:endParaRPr lang="en-GB" sz="1200" dirty="0"/>
          </a:p>
          <a:p>
            <a:r>
              <a:rPr lang="en-GB" dirty="0" err="1"/>
              <a:t>Lebedeva</a:t>
            </a:r>
            <a:r>
              <a:rPr lang="en-GB" dirty="0"/>
              <a:t>, Elena. 1988. India in Roman External Trade: The Evidence of Numismatics. </a:t>
            </a:r>
            <a:r>
              <a:rPr lang="en-GB" i="1" dirty="0"/>
              <a:t>UNESCO International Association for the Study of the Cultures of Central Asia Information Bulletin </a:t>
            </a:r>
            <a:r>
              <a:rPr lang="en-GB" dirty="0"/>
              <a:t>14: </a:t>
            </a:r>
            <a:r>
              <a:rPr lang="en-GB" dirty="0" smtClean="0"/>
              <a:t>45-58.</a:t>
            </a:r>
          </a:p>
          <a:p>
            <a:endParaRPr lang="en-GB" sz="600" dirty="0" smtClean="0"/>
          </a:p>
          <a:p>
            <a:r>
              <a:rPr lang="en-GB" dirty="0" smtClean="0"/>
              <a:t>McLaughlin</a:t>
            </a:r>
            <a:r>
              <a:rPr lang="en-GB" dirty="0"/>
              <a:t>, R. 2010. Rome and the Distance East: Trade Routes to the Ancient Lands of Arabia, India and China. London: Continuum</a:t>
            </a:r>
          </a:p>
          <a:p>
            <a:endParaRPr lang="en-GB" sz="600" dirty="0" smtClean="0"/>
          </a:p>
          <a:p>
            <a:r>
              <a:rPr lang="en-GB" dirty="0" smtClean="0"/>
              <a:t>Rathbone</a:t>
            </a:r>
            <a:r>
              <a:rPr lang="en-GB" dirty="0"/>
              <a:t>, D. </a:t>
            </a:r>
            <a:r>
              <a:rPr lang="en-GB" dirty="0" smtClean="0"/>
              <a:t>1983. </a:t>
            </a:r>
            <a:r>
              <a:rPr lang="en-GB" dirty="0"/>
              <a:t>‘Italian Wines in Roman Egypt’, </a:t>
            </a:r>
            <a:r>
              <a:rPr lang="en-GB" i="1" dirty="0"/>
              <a:t>OPVS International Journal for Social and Economic History of Antiquity</a:t>
            </a:r>
            <a:r>
              <a:rPr lang="en-GB" dirty="0"/>
              <a:t> 2: 81-98.</a:t>
            </a:r>
          </a:p>
          <a:p>
            <a:endParaRPr lang="en-GB" sz="600" dirty="0"/>
          </a:p>
          <a:p>
            <a:r>
              <a:rPr lang="en-GB" dirty="0"/>
              <a:t>Rathbone, D. </a:t>
            </a:r>
            <a:r>
              <a:rPr lang="en-GB" dirty="0" smtClean="0"/>
              <a:t>2000. </a:t>
            </a:r>
            <a:r>
              <a:rPr lang="en-GB" dirty="0"/>
              <a:t>‘The ‘</a:t>
            </a:r>
            <a:r>
              <a:rPr lang="en-GB" dirty="0" err="1"/>
              <a:t>Muziris</a:t>
            </a:r>
            <a:r>
              <a:rPr lang="en-GB" dirty="0"/>
              <a:t>’ Papyrus (SB XVIII 13167): Financing Roman Trade with India’, in </a:t>
            </a:r>
            <a:r>
              <a:rPr lang="en-GB" i="1" dirty="0"/>
              <a:t>Alexandrian Studies in Honour of </a:t>
            </a:r>
            <a:r>
              <a:rPr lang="en-GB" i="1" dirty="0" err="1"/>
              <a:t>Mostafa</a:t>
            </a:r>
            <a:r>
              <a:rPr lang="en-GB" i="1" dirty="0"/>
              <a:t> el </a:t>
            </a:r>
            <a:r>
              <a:rPr lang="en-GB" i="1" dirty="0" err="1"/>
              <a:t>Abbadi</a:t>
            </a:r>
            <a:r>
              <a:rPr lang="en-GB" dirty="0"/>
              <a:t> (eds., </a:t>
            </a:r>
            <a:r>
              <a:rPr lang="en-GB" dirty="0" err="1"/>
              <a:t>Abd</a:t>
            </a:r>
            <a:r>
              <a:rPr lang="en-GB" dirty="0"/>
              <a:t>-El-</a:t>
            </a:r>
            <a:r>
              <a:rPr lang="en-GB" dirty="0" err="1"/>
              <a:t>Ghani</a:t>
            </a:r>
            <a:r>
              <a:rPr lang="en-GB" dirty="0"/>
              <a:t>, S. Z. B. M., </a:t>
            </a:r>
            <a:r>
              <a:rPr lang="en-GB" dirty="0" err="1"/>
              <a:t>Farag</a:t>
            </a:r>
            <a:r>
              <a:rPr lang="en-GB" dirty="0"/>
              <a:t>, W. A.) </a:t>
            </a:r>
            <a:r>
              <a:rPr lang="en-GB" dirty="0" err="1"/>
              <a:t>Societé</a:t>
            </a:r>
            <a:r>
              <a:rPr lang="en-GB" dirty="0"/>
              <a:t> </a:t>
            </a:r>
            <a:r>
              <a:rPr lang="en-GB" dirty="0" err="1"/>
              <a:t>Archéologique</a:t>
            </a:r>
            <a:r>
              <a:rPr lang="en-GB" dirty="0"/>
              <a:t> </a:t>
            </a:r>
            <a:r>
              <a:rPr lang="en-GB" dirty="0" err="1"/>
              <a:t>d’Alexandrie</a:t>
            </a:r>
            <a:r>
              <a:rPr lang="en-GB" dirty="0"/>
              <a:t>. 39-50</a:t>
            </a:r>
          </a:p>
          <a:p>
            <a:endParaRPr lang="en-GB" dirty="0"/>
          </a:p>
        </p:txBody>
      </p:sp>
    </p:spTree>
    <p:extLst>
      <p:ext uri="{BB962C8B-B14F-4D97-AF65-F5344CB8AC3E}">
        <p14:creationId xmlns:p14="http://schemas.microsoft.com/office/powerpoint/2010/main" val="59798953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(4)</a:t>
            </a:r>
            <a:endParaRPr lang="en-GB" b="1" dirty="0"/>
          </a:p>
        </p:txBody>
      </p:sp>
      <p:sp>
        <p:nvSpPr>
          <p:cNvPr id="3" name="Content Placeholder 2"/>
          <p:cNvSpPr>
            <a:spLocks noGrp="1"/>
          </p:cNvSpPr>
          <p:nvPr>
            <p:ph idx="1"/>
          </p:nvPr>
        </p:nvSpPr>
        <p:spPr>
          <a:xfrm>
            <a:off x="0" y="1268760"/>
            <a:ext cx="9144000" cy="5589240"/>
          </a:xfrm>
        </p:spPr>
        <p:txBody>
          <a:bodyPr>
            <a:normAutofit fontScale="77500" lnSpcReduction="20000"/>
          </a:bodyPr>
          <a:lstStyle/>
          <a:p>
            <a:r>
              <a:rPr lang="en-GB" dirty="0"/>
              <a:t>Sidebotham, </a:t>
            </a:r>
            <a:r>
              <a:rPr lang="en-GB" dirty="0" smtClean="0"/>
              <a:t>S. </a:t>
            </a:r>
            <a:r>
              <a:rPr lang="en-GB" dirty="0"/>
              <a:t>E. and Wendrich, W. Z. </a:t>
            </a:r>
            <a:r>
              <a:rPr lang="en-GB" dirty="0" smtClean="0"/>
              <a:t>eds. </a:t>
            </a:r>
            <a:r>
              <a:rPr lang="en-GB" dirty="0"/>
              <a:t>2007. </a:t>
            </a:r>
            <a:r>
              <a:rPr lang="en-GB" i="1" dirty="0"/>
              <a:t>Berenike 1999/2000 Report on the Excavations at Berenike, Including Excavations in </a:t>
            </a:r>
            <a:r>
              <a:rPr lang="en-GB" i="1" dirty="0" err="1"/>
              <a:t>Wadi</a:t>
            </a:r>
            <a:r>
              <a:rPr lang="en-GB" i="1" dirty="0"/>
              <a:t> </a:t>
            </a:r>
            <a:r>
              <a:rPr lang="en-GB" i="1" dirty="0" err="1"/>
              <a:t>Kalalat</a:t>
            </a:r>
            <a:r>
              <a:rPr lang="en-GB" i="1" dirty="0"/>
              <a:t> and </a:t>
            </a:r>
            <a:r>
              <a:rPr lang="en-GB" i="1" dirty="0" err="1"/>
              <a:t>Siket</a:t>
            </a:r>
            <a:r>
              <a:rPr lang="en-GB" i="1" dirty="0"/>
              <a:t>, and the Survey of the Mons </a:t>
            </a:r>
            <a:r>
              <a:rPr lang="en-GB" i="1" dirty="0" err="1"/>
              <a:t>Smaragdus</a:t>
            </a:r>
            <a:r>
              <a:rPr lang="en-GB" i="1" dirty="0"/>
              <a:t> Region</a:t>
            </a:r>
            <a:r>
              <a:rPr lang="en-GB" dirty="0"/>
              <a:t>. Los Angeles: </a:t>
            </a:r>
            <a:r>
              <a:rPr lang="en-GB" dirty="0" err="1"/>
              <a:t>Cotsen</a:t>
            </a:r>
            <a:r>
              <a:rPr lang="en-GB" dirty="0"/>
              <a:t> Institute of </a:t>
            </a:r>
            <a:r>
              <a:rPr lang="en-GB" dirty="0" smtClean="0"/>
              <a:t>Archaeology.</a:t>
            </a:r>
          </a:p>
          <a:p>
            <a:endParaRPr lang="en-GB" sz="700" dirty="0" smtClean="0"/>
          </a:p>
          <a:p>
            <a:r>
              <a:rPr lang="en-GB" dirty="0" err="1"/>
              <a:t>Seland</a:t>
            </a:r>
            <a:r>
              <a:rPr lang="en-GB" dirty="0"/>
              <a:t>, </a:t>
            </a:r>
            <a:r>
              <a:rPr lang="en-GB" dirty="0" smtClean="0"/>
              <a:t>E. </a:t>
            </a:r>
            <a:r>
              <a:rPr lang="en-GB" dirty="0"/>
              <a:t>H. 2008. The Indian Ocean and the Globalisation of the Ancient World. </a:t>
            </a:r>
            <a:r>
              <a:rPr lang="en-GB" i="1" dirty="0"/>
              <a:t>Ancient West </a:t>
            </a:r>
            <a:r>
              <a:rPr lang="en-GB" i="1" dirty="0" smtClean="0"/>
              <a:t>&amp; </a:t>
            </a:r>
            <a:r>
              <a:rPr lang="en-GB" i="1" dirty="0"/>
              <a:t>East </a:t>
            </a:r>
            <a:r>
              <a:rPr lang="en-GB" dirty="0"/>
              <a:t>7: </a:t>
            </a:r>
            <a:r>
              <a:rPr lang="en-GB" dirty="0" smtClean="0"/>
              <a:t>67-79.</a:t>
            </a:r>
          </a:p>
          <a:p>
            <a:endParaRPr lang="en-GB" sz="700" dirty="0"/>
          </a:p>
          <a:p>
            <a:r>
              <a:rPr lang="en-GB" dirty="0" err="1" smtClean="0"/>
              <a:t>Seland</a:t>
            </a:r>
            <a:r>
              <a:rPr lang="en-GB" dirty="0" smtClean="0"/>
              <a:t>, E. H. </a:t>
            </a:r>
            <a:r>
              <a:rPr lang="en-GB" dirty="0"/>
              <a:t>2010. </a:t>
            </a:r>
            <a:r>
              <a:rPr lang="en-GB" i="1" dirty="0"/>
              <a:t>Ports and Political Power in the </a:t>
            </a:r>
            <a:r>
              <a:rPr lang="en-GB" i="1" dirty="0" err="1"/>
              <a:t>Periplus</a:t>
            </a:r>
            <a:r>
              <a:rPr lang="en-GB" i="1" dirty="0"/>
              <a:t>: Complex Societies and Maritime Trade on the Indian Ocean in the First Century AD</a:t>
            </a:r>
            <a:r>
              <a:rPr lang="en-GB" dirty="0"/>
              <a:t>. Oxford: </a:t>
            </a:r>
            <a:r>
              <a:rPr lang="en-GB" dirty="0" err="1" smtClean="0"/>
              <a:t>Archaeopress</a:t>
            </a:r>
            <a:r>
              <a:rPr lang="en-GB" dirty="0" smtClean="0"/>
              <a:t>.</a:t>
            </a:r>
          </a:p>
          <a:p>
            <a:endParaRPr lang="en-GB" sz="700" dirty="0"/>
          </a:p>
          <a:p>
            <a:r>
              <a:rPr lang="en-GB" dirty="0"/>
              <a:t>Suresh, </a:t>
            </a:r>
            <a:r>
              <a:rPr lang="en-GB" dirty="0" smtClean="0"/>
              <a:t>S. </a:t>
            </a:r>
            <a:r>
              <a:rPr lang="en-GB" dirty="0"/>
              <a:t>2004. </a:t>
            </a:r>
            <a:r>
              <a:rPr lang="en-GB" i="1" dirty="0"/>
              <a:t>Symbols of Trade Roman and Pseudo-Roman Objects Found in India</a:t>
            </a:r>
            <a:r>
              <a:rPr lang="en-GB" dirty="0"/>
              <a:t>. Delhi: </a:t>
            </a:r>
            <a:r>
              <a:rPr lang="en-GB" dirty="0" smtClean="0"/>
              <a:t>Manohar.</a:t>
            </a:r>
          </a:p>
          <a:p>
            <a:endParaRPr lang="en-GB" sz="600" dirty="0"/>
          </a:p>
          <a:p>
            <a:r>
              <a:rPr lang="en-GB" dirty="0" err="1" smtClean="0"/>
              <a:t>Tchernia</a:t>
            </a:r>
            <a:r>
              <a:rPr lang="en-GB" dirty="0" smtClean="0"/>
              <a:t>, A. 1997. ‘The </a:t>
            </a:r>
            <a:r>
              <a:rPr lang="en-GB" dirty="0"/>
              <a:t>Dromedary of the </a:t>
            </a:r>
            <a:r>
              <a:rPr lang="en-GB" dirty="0" err="1"/>
              <a:t>Peticii</a:t>
            </a:r>
            <a:r>
              <a:rPr lang="en-GB" dirty="0"/>
              <a:t> and Trade with the </a:t>
            </a:r>
            <a:r>
              <a:rPr lang="en-GB" dirty="0" smtClean="0"/>
              <a:t>East’, in</a:t>
            </a:r>
            <a:r>
              <a:rPr lang="en-GB" i="1" dirty="0" smtClean="0"/>
              <a:t> </a:t>
            </a:r>
            <a:r>
              <a:rPr lang="en-GB" i="1" dirty="0"/>
              <a:t>Crossings Early Mediterranean Contacts with India</a:t>
            </a:r>
            <a:r>
              <a:rPr lang="en-GB" dirty="0"/>
              <a:t>, ed. Federico De </a:t>
            </a:r>
            <a:r>
              <a:rPr lang="en-GB" dirty="0" err="1"/>
              <a:t>Romanis</a:t>
            </a:r>
            <a:r>
              <a:rPr lang="en-GB" dirty="0"/>
              <a:t> and André </a:t>
            </a:r>
            <a:r>
              <a:rPr lang="en-GB" dirty="0" err="1"/>
              <a:t>Tchernia</a:t>
            </a:r>
            <a:r>
              <a:rPr lang="en-GB" dirty="0"/>
              <a:t>. New Delhi: Manohar: </a:t>
            </a:r>
            <a:r>
              <a:rPr lang="en-GB" dirty="0" smtClean="0"/>
              <a:t>238-249.</a:t>
            </a:r>
            <a:endParaRPr lang="en-GB" dirty="0"/>
          </a:p>
        </p:txBody>
      </p:sp>
    </p:spTree>
    <p:extLst>
      <p:ext uri="{BB962C8B-B14F-4D97-AF65-F5344CB8AC3E}">
        <p14:creationId xmlns:p14="http://schemas.microsoft.com/office/powerpoint/2010/main" val="21512727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(5)</a:t>
            </a:r>
            <a:endParaRPr lang="en-GB" b="1" dirty="0"/>
          </a:p>
        </p:txBody>
      </p:sp>
      <p:sp>
        <p:nvSpPr>
          <p:cNvPr id="3" name="Content Placeholder 2"/>
          <p:cNvSpPr>
            <a:spLocks noGrp="1"/>
          </p:cNvSpPr>
          <p:nvPr>
            <p:ph idx="1"/>
          </p:nvPr>
        </p:nvSpPr>
        <p:spPr>
          <a:xfrm>
            <a:off x="0" y="1268760"/>
            <a:ext cx="9144000" cy="5589240"/>
          </a:xfrm>
        </p:spPr>
        <p:txBody>
          <a:bodyPr>
            <a:normAutofit fontScale="85000" lnSpcReduction="10000"/>
          </a:bodyPr>
          <a:lstStyle/>
          <a:p>
            <a:r>
              <a:rPr lang="en-GB" dirty="0" err="1"/>
              <a:t>Tomber</a:t>
            </a:r>
            <a:r>
              <a:rPr lang="en-GB" dirty="0"/>
              <a:t>, R</a:t>
            </a:r>
            <a:r>
              <a:rPr lang="en-GB" dirty="0" smtClean="0"/>
              <a:t>. </a:t>
            </a:r>
            <a:r>
              <a:rPr lang="en-GB" dirty="0"/>
              <a:t>2000. Indo-Roman Trade: The Ceramic Evidence from Egypt. </a:t>
            </a:r>
            <a:r>
              <a:rPr lang="en-GB" i="1" dirty="0"/>
              <a:t>Antiquity</a:t>
            </a:r>
            <a:r>
              <a:rPr lang="en-GB" dirty="0"/>
              <a:t> 74 (285): </a:t>
            </a:r>
            <a:r>
              <a:rPr lang="en-GB" dirty="0" smtClean="0"/>
              <a:t>624-631.</a:t>
            </a:r>
          </a:p>
          <a:p>
            <a:endParaRPr lang="en-GB" sz="500" dirty="0"/>
          </a:p>
          <a:p>
            <a:r>
              <a:rPr lang="en-GB" dirty="0" err="1" smtClean="0"/>
              <a:t>Tomber</a:t>
            </a:r>
            <a:r>
              <a:rPr lang="en-GB" dirty="0" smtClean="0"/>
              <a:t>, R. </a:t>
            </a:r>
            <a:r>
              <a:rPr lang="en-GB" dirty="0"/>
              <a:t>2008. </a:t>
            </a:r>
            <a:r>
              <a:rPr lang="en-GB" i="1" dirty="0"/>
              <a:t>Indo-Roman Trade: From Pots to Pepper. </a:t>
            </a:r>
            <a:r>
              <a:rPr lang="en-GB" dirty="0"/>
              <a:t>London: </a:t>
            </a:r>
            <a:r>
              <a:rPr lang="en-GB" dirty="0" smtClean="0"/>
              <a:t>Duckworth. </a:t>
            </a:r>
          </a:p>
          <a:p>
            <a:endParaRPr lang="en-GB" sz="500" dirty="0"/>
          </a:p>
          <a:p>
            <a:r>
              <a:rPr lang="en-GB" dirty="0" err="1" smtClean="0"/>
              <a:t>Tomber</a:t>
            </a:r>
            <a:r>
              <a:rPr lang="en-GB" dirty="0" smtClean="0"/>
              <a:t>, R. 2009</a:t>
            </a:r>
            <a:r>
              <a:rPr lang="en-GB" dirty="0"/>
              <a:t>. Beyond Western India: the Evidence from Imported Amphorae. In </a:t>
            </a:r>
            <a:r>
              <a:rPr lang="en-GB" i="1" dirty="0"/>
              <a:t>Migration, Trade and People: Part 1: Indian Ocean Commerce and the Archaeology of Western India</a:t>
            </a:r>
            <a:r>
              <a:rPr lang="en-GB" dirty="0"/>
              <a:t>, ed. Roberta </a:t>
            </a:r>
            <a:r>
              <a:rPr lang="en-GB" dirty="0" err="1"/>
              <a:t>Tomber</a:t>
            </a:r>
            <a:r>
              <a:rPr lang="en-GB" dirty="0"/>
              <a:t>, Lucy Blue and </a:t>
            </a:r>
            <a:r>
              <a:rPr lang="en-GB" dirty="0" err="1"/>
              <a:t>Shinu</a:t>
            </a:r>
            <a:r>
              <a:rPr lang="en-GB" dirty="0"/>
              <a:t> Abraham. London: The British Academy: </a:t>
            </a:r>
            <a:r>
              <a:rPr lang="en-GB" dirty="0" smtClean="0"/>
              <a:t>42-57.</a:t>
            </a:r>
          </a:p>
          <a:p>
            <a:endParaRPr lang="en-GB" sz="500" dirty="0" smtClean="0"/>
          </a:p>
          <a:p>
            <a:r>
              <a:rPr lang="en-GB" dirty="0" err="1" smtClean="0"/>
              <a:t>Tripati</a:t>
            </a:r>
            <a:r>
              <a:rPr lang="en-GB" dirty="0"/>
              <a:t>, </a:t>
            </a:r>
            <a:r>
              <a:rPr lang="en-GB" dirty="0" smtClean="0"/>
              <a:t>S. </a:t>
            </a:r>
            <a:r>
              <a:rPr lang="en-GB" dirty="0"/>
              <a:t>2011. Ancient Maritime Trade of the Eastern Indian Littoral. </a:t>
            </a:r>
            <a:r>
              <a:rPr lang="en-GB" i="1" dirty="0"/>
              <a:t>Current Science </a:t>
            </a:r>
            <a:r>
              <a:rPr lang="en-GB" dirty="0"/>
              <a:t>100 (7): </a:t>
            </a:r>
            <a:r>
              <a:rPr lang="en-GB" dirty="0" smtClean="0"/>
              <a:t>1076-1086.</a:t>
            </a:r>
          </a:p>
          <a:p>
            <a:endParaRPr lang="en-GB" sz="500" dirty="0"/>
          </a:p>
          <a:p>
            <a:r>
              <a:rPr lang="en-GB" dirty="0"/>
              <a:t>Turner, </a:t>
            </a:r>
            <a:r>
              <a:rPr lang="en-GB" dirty="0" smtClean="0"/>
              <a:t>P. </a:t>
            </a:r>
            <a:r>
              <a:rPr lang="en-GB" dirty="0"/>
              <a:t>J. 1989. </a:t>
            </a:r>
            <a:r>
              <a:rPr lang="en-GB" i="1" dirty="0"/>
              <a:t>Roman Coins from India</a:t>
            </a:r>
            <a:r>
              <a:rPr lang="en-GB" dirty="0"/>
              <a:t>. London: Royal Numismatics Society Special Publication </a:t>
            </a:r>
            <a:r>
              <a:rPr lang="en-GB" dirty="0" smtClean="0"/>
              <a:t>No.22.</a:t>
            </a:r>
            <a:endParaRPr lang="en-GB" dirty="0"/>
          </a:p>
        </p:txBody>
      </p:sp>
    </p:spTree>
    <p:extLst>
      <p:ext uri="{BB962C8B-B14F-4D97-AF65-F5344CB8AC3E}">
        <p14:creationId xmlns:p14="http://schemas.microsoft.com/office/powerpoint/2010/main" val="12456628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 (6)</a:t>
            </a:r>
            <a:endParaRPr lang="en-GB" b="1" dirty="0"/>
          </a:p>
        </p:txBody>
      </p:sp>
      <p:sp>
        <p:nvSpPr>
          <p:cNvPr id="3" name="Content Placeholder 2"/>
          <p:cNvSpPr>
            <a:spLocks noGrp="1"/>
          </p:cNvSpPr>
          <p:nvPr>
            <p:ph idx="1"/>
          </p:nvPr>
        </p:nvSpPr>
        <p:spPr>
          <a:xfrm>
            <a:off x="0" y="1340768"/>
            <a:ext cx="9144000" cy="5517232"/>
          </a:xfrm>
        </p:spPr>
        <p:txBody>
          <a:bodyPr>
            <a:normAutofit fontScale="85000" lnSpcReduction="10000"/>
          </a:bodyPr>
          <a:lstStyle/>
          <a:p>
            <a:r>
              <a:rPr lang="en-GB" dirty="0"/>
              <a:t>Warmington, </a:t>
            </a:r>
            <a:r>
              <a:rPr lang="en-GB" dirty="0" smtClean="0"/>
              <a:t>E. </a:t>
            </a:r>
            <a:r>
              <a:rPr lang="en-GB" dirty="0"/>
              <a:t>H. 1928. </a:t>
            </a:r>
            <a:r>
              <a:rPr lang="en-GB" i="1" dirty="0"/>
              <a:t>The Commerce between the Roman Empire and India</a:t>
            </a:r>
            <a:r>
              <a:rPr lang="en-GB" dirty="0"/>
              <a:t>. London: Cambridge University </a:t>
            </a:r>
            <a:r>
              <a:rPr lang="en-GB" dirty="0" smtClean="0"/>
              <a:t>Press. </a:t>
            </a:r>
          </a:p>
          <a:p>
            <a:endParaRPr lang="en-GB" sz="1100" dirty="0"/>
          </a:p>
          <a:p>
            <a:r>
              <a:rPr lang="en-GB" dirty="0"/>
              <a:t>Wheeler, </a:t>
            </a:r>
            <a:r>
              <a:rPr lang="en-GB" dirty="0" smtClean="0"/>
              <a:t>R. </a:t>
            </a:r>
            <a:r>
              <a:rPr lang="en-GB" dirty="0"/>
              <a:t>E. M. 1954. </a:t>
            </a:r>
            <a:r>
              <a:rPr lang="en-GB" i="1" dirty="0"/>
              <a:t>Rome Beyond the Imperial Frontiers</a:t>
            </a:r>
            <a:r>
              <a:rPr lang="en-GB" dirty="0"/>
              <a:t>. London: G. Bell and Sons, </a:t>
            </a:r>
            <a:r>
              <a:rPr lang="en-GB" dirty="0" smtClean="0"/>
              <a:t>Ltd.</a:t>
            </a:r>
          </a:p>
          <a:p>
            <a:endParaRPr lang="en-GB" sz="1000" dirty="0"/>
          </a:p>
          <a:p>
            <a:r>
              <a:rPr lang="en-GB" dirty="0"/>
              <a:t>Whittaker, </a:t>
            </a:r>
            <a:r>
              <a:rPr lang="en-GB" dirty="0" smtClean="0"/>
              <a:t>C. </a:t>
            </a:r>
            <a:r>
              <a:rPr lang="en-GB" dirty="0"/>
              <a:t>R. 2004. </a:t>
            </a:r>
            <a:r>
              <a:rPr lang="en-GB" i="1" dirty="0"/>
              <a:t>Rome and Its Frontiers: The Dynamics of Empire</a:t>
            </a:r>
            <a:r>
              <a:rPr lang="en-GB" dirty="0"/>
              <a:t>. London: </a:t>
            </a:r>
            <a:r>
              <a:rPr lang="en-GB" dirty="0" smtClean="0"/>
              <a:t>Routledge.</a:t>
            </a:r>
          </a:p>
          <a:p>
            <a:endParaRPr lang="en-GB" sz="1100" dirty="0"/>
          </a:p>
          <a:p>
            <a:r>
              <a:rPr lang="en-GB" dirty="0"/>
              <a:t>Wild, F. C. and Wild, J. P. </a:t>
            </a:r>
            <a:r>
              <a:rPr lang="en-GB" dirty="0" smtClean="0"/>
              <a:t>2001. </a:t>
            </a:r>
            <a:r>
              <a:rPr lang="en-GB" dirty="0"/>
              <a:t>‘Sails from the Roman Port at Berenike, Egypt’, </a:t>
            </a:r>
            <a:r>
              <a:rPr lang="en-GB" i="1" dirty="0"/>
              <a:t>International Journal of Nautical Archaeology</a:t>
            </a:r>
            <a:r>
              <a:rPr lang="en-GB" dirty="0"/>
              <a:t> 30 (2): 211-220.</a:t>
            </a:r>
            <a:endParaRPr lang="en-GB" dirty="0" smtClean="0"/>
          </a:p>
          <a:p>
            <a:endParaRPr lang="en-GB" sz="1000" dirty="0"/>
          </a:p>
          <a:p>
            <a:r>
              <a:rPr lang="en-GB" dirty="0"/>
              <a:t>Young, Gary. K. 2001. </a:t>
            </a:r>
            <a:r>
              <a:rPr lang="en-GB" i="1" dirty="0"/>
              <a:t>Rome’s Eastern Trade International Commerce and Imperial Policy, 31 BC - AD 305</a:t>
            </a:r>
            <a:r>
              <a:rPr lang="en-GB" dirty="0"/>
              <a:t>. London: </a:t>
            </a:r>
            <a:r>
              <a:rPr lang="en-GB" dirty="0" smtClean="0"/>
              <a:t>Routledge. </a:t>
            </a:r>
            <a:endParaRPr lang="en-GB" dirty="0"/>
          </a:p>
        </p:txBody>
      </p:sp>
    </p:spTree>
    <p:extLst>
      <p:ext uri="{BB962C8B-B14F-4D97-AF65-F5344CB8AC3E}">
        <p14:creationId xmlns:p14="http://schemas.microsoft.com/office/powerpoint/2010/main" val="3921852810"/>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710</TotalTime>
  <Words>2929</Words>
  <Application>Microsoft Office PowerPoint</Application>
  <PresentationFormat>On-screen Show (4:3)</PresentationFormat>
  <Paragraphs>253</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Times New Roman</vt:lpstr>
      <vt:lpstr>1_Office Theme</vt:lpstr>
      <vt:lpstr>West meets East: At the Borders of the Oikoumenē and Beyond   A new age of globalisation / “oikoumenisation”  </vt:lpstr>
      <vt:lpstr>PowerPoint Presentation</vt:lpstr>
      <vt:lpstr>A Multi-Ethnic Trade</vt:lpstr>
      <vt:lpstr>PowerPoint Presentation</vt:lpstr>
      <vt:lpstr>“Roman Merchants”</vt:lpstr>
      <vt:lpstr>Finance</vt:lpstr>
      <vt:lpstr>Involvement of the Imperial Family?</vt:lpstr>
      <vt:lpstr>Ship Construction</vt:lpstr>
      <vt:lpstr>PowerPoint Presentation</vt:lpstr>
      <vt:lpstr>Routes and Schedules</vt:lpstr>
      <vt:lpstr>PowerPoint Presentation</vt:lpstr>
      <vt:lpstr>Price Fluctuations</vt:lpstr>
      <vt:lpstr>PowerPoint Presentation</vt:lpstr>
      <vt:lpstr>The goods traded - Imports</vt:lpstr>
      <vt:lpstr>The goods traded - exports</vt:lpstr>
      <vt:lpstr>Roman and imitation coins found in India</vt:lpstr>
      <vt:lpstr>PowerPoint Presentation</vt:lpstr>
      <vt:lpstr>Elite Social Competition</vt:lpstr>
      <vt:lpstr>Prices for Spices</vt:lpstr>
      <vt:lpstr>Indian Ocean Goods and the Wider Population</vt:lpstr>
      <vt:lpstr>Bibliography (1)</vt:lpstr>
      <vt:lpstr>Bibliography (2)</vt:lpstr>
      <vt:lpstr>Bibliography (3)</vt:lpstr>
      <vt:lpstr>Bibliography (4)</vt:lpstr>
      <vt:lpstr>Bibliography (5)</vt:lpstr>
      <vt:lpstr>Bibliography (6)</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 meets East: At the Borders of the Oikoumene and Beyond   Lecture 10 – A new age of globalisation / “oikoumenisation”  </dc:title>
  <dc:creator>Matt</dc:creator>
  <cp:lastModifiedBy>Matt</cp:lastModifiedBy>
  <cp:revision>239</cp:revision>
  <dcterms:created xsi:type="dcterms:W3CDTF">2014-09-16T16:10:52Z</dcterms:created>
  <dcterms:modified xsi:type="dcterms:W3CDTF">2016-10-30T17:34:12Z</dcterms:modified>
</cp:coreProperties>
</file>