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2" r:id="rId9"/>
    <p:sldId id="263" r:id="rId10"/>
    <p:sldId id="264" r:id="rId11"/>
    <p:sldId id="265" r:id="rId12"/>
  </p:sldIdLst>
  <p:sldSz cx="14630400" cy="8229600"/>
  <p:notesSz cx="8229600" cy="14630400"/>
  <p:embeddedFontLst>
    <p:embeddedFont>
      <p:font typeface="DM Sans Semi Bold" pitchFamily="2" charset="77"/>
      <p:regular r:id="rId14"/>
    </p:embeddedFont>
    <p:embeddedFont>
      <p:font typeface="Inter Medium" panose="02000503000000020004" pitchFamily="2" charset="0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82"/>
    <p:restoredTop sz="94610"/>
  </p:normalViewPr>
  <p:slideViewPr>
    <p:cSldViewPr snapToGrid="0" snapToObjects="1">
      <p:cViewPr varScale="1">
        <p:scale>
          <a:sx n="126" d="100"/>
          <a:sy n="126" d="100"/>
        </p:scale>
        <p:origin x="31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45178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9CE67-0F24-0719-B643-76D64811DC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800" y="1346836"/>
            <a:ext cx="10972800" cy="2865120"/>
          </a:xfrm>
        </p:spPr>
        <p:txBody>
          <a:bodyPr anchor="b"/>
          <a:lstStyle>
            <a:lvl1pPr algn="ctr"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26086-DA68-99FB-F591-7AE8A6B488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4322446"/>
            <a:ext cx="10972800" cy="1986914"/>
          </a:xfrm>
        </p:spPr>
        <p:txBody>
          <a:bodyPr/>
          <a:lstStyle>
            <a:lvl1pPr marL="0" indent="0" algn="ctr">
              <a:buNone/>
              <a:defRPr sz="2880"/>
            </a:lvl1pPr>
            <a:lvl2pPr marL="548640" indent="0" algn="ctr">
              <a:buNone/>
              <a:defRPr sz="2400"/>
            </a:lvl2pPr>
            <a:lvl3pPr marL="1097280" indent="0" algn="ctr">
              <a:buNone/>
              <a:defRPr sz="2160"/>
            </a:lvl3pPr>
            <a:lvl4pPr marL="1645920" indent="0" algn="ctr">
              <a:buNone/>
              <a:defRPr sz="1920"/>
            </a:lvl4pPr>
            <a:lvl5pPr marL="2194560" indent="0" algn="ctr">
              <a:buNone/>
              <a:defRPr sz="1920"/>
            </a:lvl5pPr>
            <a:lvl6pPr marL="2743200" indent="0" algn="ctr">
              <a:buNone/>
              <a:defRPr sz="1920"/>
            </a:lvl6pPr>
            <a:lvl7pPr marL="3291840" indent="0" algn="ctr">
              <a:buNone/>
              <a:defRPr sz="1920"/>
            </a:lvl7pPr>
            <a:lvl8pPr marL="3840480" indent="0" algn="ctr">
              <a:buNone/>
              <a:defRPr sz="1920"/>
            </a:lvl8pPr>
            <a:lvl9pPr marL="4389120" indent="0" algn="ctr">
              <a:buNone/>
              <a:defRPr sz="192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EDDF3E-7A6E-B810-F18D-D5A2F83044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94474-DA5D-654A-9D0A-76D01E0CD161}" type="datetimeFigureOut">
              <a:rPr lang="en-US" smtClean="0"/>
              <a:t>12/18/25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89B1CA-4700-D48E-40E2-05EFAE575C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31B835-2671-48A8-D5AE-616049F6D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A070-F54B-B141-A807-F9A6274987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76695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E2314-55F4-5FE2-C70E-92AC173E9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7F8B40-B3B8-09E4-543F-D1B41688E1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DC93B0-BF52-17C4-1813-B874C855E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94474-DA5D-654A-9D0A-76D01E0CD161}" type="datetimeFigureOut">
              <a:rPr lang="en-US" smtClean="0"/>
              <a:t>12/18/25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E1A62F-2288-425C-ADAA-CF99A67E0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274B51-B960-A996-8E79-26255DD35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A070-F54B-B141-A807-F9A6274987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35239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1E3D0-CDED-745E-4312-DBEE0500B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220" y="2051686"/>
            <a:ext cx="12618720" cy="3423284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AE58AD-EC8D-477C-A4AD-626B63A3B8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8220" y="5507356"/>
            <a:ext cx="12618720" cy="1800224"/>
          </a:xfrm>
        </p:spPr>
        <p:txBody>
          <a:bodyPr/>
          <a:lstStyle>
            <a:lvl1pPr marL="0" indent="0">
              <a:buNone/>
              <a:defRPr sz="2880">
                <a:solidFill>
                  <a:schemeClr val="tx1">
                    <a:tint val="82000"/>
                  </a:schemeClr>
                </a:solidFill>
              </a:defRPr>
            </a:lvl1pPr>
            <a:lvl2pPr marL="54864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2pPr>
            <a:lvl3pPr marL="1097280" indent="0">
              <a:buNone/>
              <a:defRPr sz="2160">
                <a:solidFill>
                  <a:schemeClr val="tx1">
                    <a:tint val="82000"/>
                  </a:schemeClr>
                </a:solidFill>
              </a:defRPr>
            </a:lvl3pPr>
            <a:lvl4pPr marL="1645920" indent="0">
              <a:buNone/>
              <a:defRPr sz="1920">
                <a:solidFill>
                  <a:schemeClr val="tx1">
                    <a:tint val="82000"/>
                  </a:schemeClr>
                </a:solidFill>
              </a:defRPr>
            </a:lvl4pPr>
            <a:lvl5pPr marL="2194560" indent="0">
              <a:buNone/>
              <a:defRPr sz="1920">
                <a:solidFill>
                  <a:schemeClr val="tx1">
                    <a:tint val="82000"/>
                  </a:schemeClr>
                </a:solidFill>
              </a:defRPr>
            </a:lvl5pPr>
            <a:lvl6pPr marL="2743200" indent="0">
              <a:buNone/>
              <a:defRPr sz="1920">
                <a:solidFill>
                  <a:schemeClr val="tx1">
                    <a:tint val="82000"/>
                  </a:schemeClr>
                </a:solidFill>
              </a:defRPr>
            </a:lvl6pPr>
            <a:lvl7pPr marL="3291840" indent="0">
              <a:buNone/>
              <a:defRPr sz="1920">
                <a:solidFill>
                  <a:schemeClr val="tx1">
                    <a:tint val="82000"/>
                  </a:schemeClr>
                </a:solidFill>
              </a:defRPr>
            </a:lvl7pPr>
            <a:lvl8pPr marL="3840480" indent="0">
              <a:buNone/>
              <a:defRPr sz="1920">
                <a:solidFill>
                  <a:schemeClr val="tx1">
                    <a:tint val="82000"/>
                  </a:schemeClr>
                </a:solidFill>
              </a:defRPr>
            </a:lvl8pPr>
            <a:lvl9pPr marL="4389120" indent="0">
              <a:buNone/>
              <a:defRPr sz="192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98BF22-0EB6-4989-EDF0-088969A22E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94474-DA5D-654A-9D0A-76D01E0CD161}" type="datetimeFigureOut">
              <a:rPr lang="en-US" smtClean="0"/>
              <a:t>12/18/25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C7739D-EA06-B583-96A2-4F6713256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E997D2-8BAD-B04B-E481-95E6E89B1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A070-F54B-B141-A807-F9A6274987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21017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D4E35-55CE-F091-F291-CC6F75E2A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A24B9-EFCA-1061-A592-FF11E808E3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05840" y="2190750"/>
            <a:ext cx="6217920" cy="522160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05DEC9-2A01-EDC9-7FAC-FFAD1D4F3E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06640" y="2190750"/>
            <a:ext cx="6217920" cy="522160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BE5053-F91F-C428-7D71-A0C695BF6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94474-DA5D-654A-9D0A-76D01E0CD161}" type="datetimeFigureOut">
              <a:rPr lang="en-US" smtClean="0"/>
              <a:t>12/18/25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72241A-3EFA-6B96-5F09-E239F8A41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987A87-34FE-E9CA-7771-B2B2EED4B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A070-F54B-B141-A807-F9A6274987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74695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AC35-6924-953E-6FFE-B6615E90C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746" y="438150"/>
            <a:ext cx="12618720" cy="159067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1AAA86-C9B4-D502-4BD1-FC091495FB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07746" y="2017396"/>
            <a:ext cx="6189344" cy="988694"/>
          </a:xfrm>
        </p:spPr>
        <p:txBody>
          <a:bodyPr anchor="b"/>
          <a:lstStyle>
            <a:lvl1pPr marL="0" indent="0"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02308B-09A4-344B-90AC-FAD4322FD4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07746" y="3006090"/>
            <a:ext cx="6189344" cy="442150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2A968E-75B7-6053-FA07-5D7F2CFC60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406640" y="2017396"/>
            <a:ext cx="6219826" cy="988694"/>
          </a:xfrm>
        </p:spPr>
        <p:txBody>
          <a:bodyPr anchor="b"/>
          <a:lstStyle>
            <a:lvl1pPr marL="0" indent="0"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04EA1E-A0D6-6BD3-858A-EE714F05C0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06640" y="3006090"/>
            <a:ext cx="6219826" cy="442150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9369798-2BDC-239A-35F6-1B347E48B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94474-DA5D-654A-9D0A-76D01E0CD161}" type="datetimeFigureOut">
              <a:rPr lang="en-US" smtClean="0"/>
              <a:t>12/18/25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BE638A-7B77-9B45-1EF4-3E24518DF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485857-6AB2-983E-6ADD-99F7A4022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A070-F54B-B141-A807-F9A6274987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13333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8080D-D7C8-7B66-523B-350686206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D741E6-28F7-6F7A-7D40-B6D62BC49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94474-DA5D-654A-9D0A-76D01E0CD161}" type="datetimeFigureOut">
              <a:rPr lang="en-US" smtClean="0"/>
              <a:t>12/18/25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3BB2C2-9C5D-45DB-8718-8985C2B9F6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0F1092-C97C-BF96-EDB6-2617AEBE9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A070-F54B-B141-A807-F9A6274987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49508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562E54-D35A-A91F-0BD3-921AC93B20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94474-DA5D-654A-9D0A-76D01E0CD161}" type="datetimeFigureOut">
              <a:rPr lang="en-US" smtClean="0"/>
              <a:t>12/18/25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777C70-F2D0-ABD2-E50D-60ADD4F147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A086A2-A1D3-48A9-5165-116002BC8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A070-F54B-B141-A807-F9A6274987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309023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87830-C2E3-1214-4C3F-C1D6B5192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746" y="548640"/>
            <a:ext cx="4718684" cy="1920240"/>
          </a:xfrm>
        </p:spPr>
        <p:txBody>
          <a:bodyPr anchor="b"/>
          <a:lstStyle>
            <a:lvl1pPr>
              <a:defRPr sz="384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BE3B4-F4BE-AB63-1D25-5D5B8973D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9826" y="1184911"/>
            <a:ext cx="7406640" cy="5848350"/>
          </a:xfrm>
        </p:spPr>
        <p:txBody>
          <a:bodyPr/>
          <a:lstStyle>
            <a:lvl1pPr>
              <a:defRPr sz="3840"/>
            </a:lvl1pPr>
            <a:lvl2pPr>
              <a:defRPr sz="3360"/>
            </a:lvl2pPr>
            <a:lvl3pPr>
              <a:defRPr sz="288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D8B0C6-9B35-66A5-770C-EC8BDA47F1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07746" y="2468880"/>
            <a:ext cx="4718684" cy="4573906"/>
          </a:xfrm>
        </p:spPr>
        <p:txBody>
          <a:bodyPr/>
          <a:lstStyle>
            <a:lvl1pPr marL="0" indent="0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BFCE34-BDAC-0147-66D7-F7066E02D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94474-DA5D-654A-9D0A-76D01E0CD161}" type="datetimeFigureOut">
              <a:rPr lang="en-US" smtClean="0"/>
              <a:t>12/18/25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638391-F159-66CD-66A1-966812465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F952F7-3E75-65A5-A068-FC12B5E35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A070-F54B-B141-A807-F9A6274987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553721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160AB-5ADB-739C-5F3B-B4B37FCE2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746" y="548640"/>
            <a:ext cx="4718684" cy="1920240"/>
          </a:xfrm>
        </p:spPr>
        <p:txBody>
          <a:bodyPr anchor="b"/>
          <a:lstStyle>
            <a:lvl1pPr>
              <a:defRPr sz="384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8AC81A-F7E1-4BE7-0D16-CF48C8CF4B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19826" y="1184911"/>
            <a:ext cx="7406640" cy="5848350"/>
          </a:xfrm>
        </p:spPr>
        <p:txBody>
          <a:bodyPr/>
          <a:lstStyle>
            <a:lvl1pPr marL="0" indent="0">
              <a:buNone/>
              <a:defRPr sz="3840"/>
            </a:lvl1pPr>
            <a:lvl2pPr marL="548640" indent="0">
              <a:buNone/>
              <a:defRPr sz="3360"/>
            </a:lvl2pPr>
            <a:lvl3pPr marL="1097280" indent="0">
              <a:buNone/>
              <a:defRPr sz="2880"/>
            </a:lvl3pPr>
            <a:lvl4pPr marL="1645920" indent="0">
              <a:buNone/>
              <a:defRPr sz="2400"/>
            </a:lvl4pPr>
            <a:lvl5pPr marL="2194560" indent="0">
              <a:buNone/>
              <a:defRPr sz="2400"/>
            </a:lvl5pPr>
            <a:lvl6pPr marL="2743200" indent="0">
              <a:buNone/>
              <a:defRPr sz="2400"/>
            </a:lvl6pPr>
            <a:lvl7pPr marL="3291840" indent="0">
              <a:buNone/>
              <a:defRPr sz="2400"/>
            </a:lvl7pPr>
            <a:lvl8pPr marL="3840480" indent="0">
              <a:buNone/>
              <a:defRPr sz="2400"/>
            </a:lvl8pPr>
            <a:lvl9pPr marL="4389120" indent="0">
              <a:buNone/>
              <a:defRPr sz="24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5E2D76-3CE8-CA6C-75E1-E34F89848A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07746" y="2468880"/>
            <a:ext cx="4718684" cy="4573906"/>
          </a:xfrm>
        </p:spPr>
        <p:txBody>
          <a:bodyPr/>
          <a:lstStyle>
            <a:lvl1pPr marL="0" indent="0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99FFC7-58D2-BCCD-DF11-ACCBC5A92B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94474-DA5D-654A-9D0A-76D01E0CD161}" type="datetimeFigureOut">
              <a:rPr lang="en-US" smtClean="0"/>
              <a:t>12/18/25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78FA2B-2CC8-32E9-0295-B5C9215AD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5161FB-8210-52BA-9B21-FBC5E4B4B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A070-F54B-B141-A807-F9A6274987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42357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F8D19-B95C-43A7-124D-3512A2E97F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DA6F54-04CA-E4D3-E236-DD39D7BBBD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210ADF-5A2A-3F3A-5BD2-DFDA1F8BA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94474-DA5D-654A-9D0A-76D01E0CD161}" type="datetimeFigureOut">
              <a:rPr lang="en-US" smtClean="0"/>
              <a:t>12/18/25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2B4808-3ABA-A716-23AF-A426FAEC1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6CD40-ACC2-0E0A-3916-7532132DC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A070-F54B-B141-A807-F9A6274987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27276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E43ACB-7626-E4B4-27F6-D8E2B852EE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469880" y="438150"/>
            <a:ext cx="3154680" cy="6974206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FBBD3C-3F7F-2A96-4640-47AFB0EAFE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05840" y="438150"/>
            <a:ext cx="9281160" cy="6974206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ED3336-9E70-9EC0-9208-D4679286A3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94474-DA5D-654A-9D0A-76D01E0CD161}" type="datetimeFigureOut">
              <a:rPr lang="en-US" smtClean="0"/>
              <a:t>12/18/25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76C00-A77D-40A0-9DF1-B29C9517EA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76767A-F133-177E-AECE-3C74B47409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9A070-F54B-B141-A807-F9A6274987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4380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123900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376665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81668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367521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945757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515569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571279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464457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929079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8319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EB31EE-7037-9C7B-F0D6-A6DC07023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840" y="438150"/>
            <a:ext cx="12618720" cy="15906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A1194E-E030-10EB-586B-92F16EEB83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05840" y="2190750"/>
            <a:ext cx="12618720" cy="52216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AC5EF1-6945-2385-6693-86B04B955C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5840" y="7627621"/>
            <a:ext cx="329184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4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F194474-DA5D-654A-9D0A-76D01E0CD161}" type="datetimeFigureOut">
              <a:rPr lang="en-US" smtClean="0"/>
              <a:t>12/18/25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4E5D9-B19A-5239-8607-54EEEDA172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0" y="7627621"/>
            <a:ext cx="493776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4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D027D6-2A57-6670-5047-CFE8382BAB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332720" y="7627621"/>
            <a:ext cx="329184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4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79A070-F54B-B141-A807-F9A6274987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5411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</p:sldLayoutIdLst>
  <p:hf sldNum="0" hdr="0" ftr="0" dt="0"/>
  <p:txStyles>
    <p:titleStyle>
      <a:lvl1pPr algn="l" defTabSz="1097280" rtl="0" eaLnBrk="1" latinLnBrk="0" hangingPunct="1">
        <a:lnSpc>
          <a:spcPct val="90000"/>
        </a:lnSpc>
        <a:spcBef>
          <a:spcPct val="0"/>
        </a:spcBef>
        <a:buNone/>
        <a:defRPr sz="528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109728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88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46888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301752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56616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411480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66344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2418668" y="4158560"/>
            <a:ext cx="9793063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030303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Digital Forensics &amp; Cybersecurity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3395475" y="5695181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Evidence-Centric Investigation: The Quantum Tech Patent Theft Case</a:t>
            </a:r>
            <a:endParaRPr lang="en-US" sz="1750" dirty="0"/>
          </a:p>
        </p:txBody>
      </p:sp>
      <p:sp>
        <p:nvSpPr>
          <p:cNvPr id="5" name="Text 2"/>
          <p:cNvSpPr/>
          <p:nvPr/>
        </p:nvSpPr>
        <p:spPr>
          <a:xfrm>
            <a:off x="3395475" y="6058084"/>
            <a:ext cx="7556421" cy="798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ACCA7031 - MSc Cybersecurity &amp; Digital Forensics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</a:rPr>
              <a:t>Lecturer : Prof. Md Ghanem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</a:rPr>
              <a:t>Student Id : 2435000</a:t>
            </a:r>
            <a:endParaRPr lang="en-US" sz="1750" dirty="0"/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Student : Viraj Chudasama</a:t>
            </a:r>
            <a:endParaRPr lang="en-US" sz="175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FBC195-FD6B-ACA6-4622-52F7E65DA0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8349" y="625682"/>
            <a:ext cx="5650674" cy="296660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686044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030303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Agenda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2848451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DM Sans Light" pitchFamily="34" charset="0"/>
                <a:ea typeface="DM Sans Light" pitchFamily="34" charset="-122"/>
                <a:cs typeface="DM Sans Light" pitchFamily="34" charset="-120"/>
              </a:rPr>
              <a:t>01</a:t>
            </a:r>
            <a:endParaRPr lang="en-US" sz="1750" dirty="0"/>
          </a:p>
        </p:txBody>
      </p:sp>
      <p:sp>
        <p:nvSpPr>
          <p:cNvPr id="4" name="Shape 2"/>
          <p:cNvSpPr/>
          <p:nvPr/>
        </p:nvSpPr>
        <p:spPr>
          <a:xfrm>
            <a:off x="793790" y="3203496"/>
            <a:ext cx="4196358" cy="30480"/>
          </a:xfrm>
          <a:prstGeom prst="rect">
            <a:avLst/>
          </a:prstGeom>
          <a:solidFill>
            <a:srgbClr val="1C977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793790" y="337780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Case Overview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793790" y="3868222"/>
            <a:ext cx="4196358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Quantum Tech QT-AI-2025 patent theft conspiracy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5216962" y="2848451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DM Sans Light" pitchFamily="34" charset="0"/>
                <a:ea typeface="DM Sans Light" pitchFamily="34" charset="-122"/>
                <a:cs typeface="DM Sans Light" pitchFamily="34" charset="-120"/>
              </a:rPr>
              <a:t>02</a:t>
            </a:r>
            <a:endParaRPr lang="en-US" sz="1750" dirty="0"/>
          </a:p>
        </p:txBody>
      </p:sp>
      <p:sp>
        <p:nvSpPr>
          <p:cNvPr id="8" name="Shape 6"/>
          <p:cNvSpPr/>
          <p:nvPr/>
        </p:nvSpPr>
        <p:spPr>
          <a:xfrm>
            <a:off x="5216962" y="3203496"/>
            <a:ext cx="4196358" cy="30480"/>
          </a:xfrm>
          <a:prstGeom prst="rect">
            <a:avLst/>
          </a:prstGeom>
          <a:solidFill>
            <a:srgbClr val="1C977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5216962" y="337780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Device Acquisition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5216962" y="3868222"/>
            <a:ext cx="4196358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Forensic evidence collection protocols</a:t>
            </a:r>
            <a:endParaRPr lang="en-US" sz="1750" dirty="0"/>
          </a:p>
        </p:txBody>
      </p:sp>
      <p:sp>
        <p:nvSpPr>
          <p:cNvPr id="11" name="Text 9"/>
          <p:cNvSpPr/>
          <p:nvPr/>
        </p:nvSpPr>
        <p:spPr>
          <a:xfrm>
            <a:off x="9640133" y="2848451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DM Sans Light" pitchFamily="34" charset="0"/>
                <a:ea typeface="DM Sans Light" pitchFamily="34" charset="-122"/>
                <a:cs typeface="DM Sans Light" pitchFamily="34" charset="-120"/>
              </a:rPr>
              <a:t>03</a:t>
            </a:r>
            <a:endParaRPr lang="en-US" sz="1750" dirty="0"/>
          </a:p>
        </p:txBody>
      </p:sp>
      <p:sp>
        <p:nvSpPr>
          <p:cNvPr id="12" name="Shape 10"/>
          <p:cNvSpPr/>
          <p:nvPr/>
        </p:nvSpPr>
        <p:spPr>
          <a:xfrm>
            <a:off x="9640133" y="3203496"/>
            <a:ext cx="4196358" cy="30480"/>
          </a:xfrm>
          <a:prstGeom prst="rect">
            <a:avLst/>
          </a:prstGeom>
          <a:solidFill>
            <a:srgbClr val="1C977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9640133" y="337780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Evidence Findings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9640133" y="3868222"/>
            <a:ext cx="4196358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Communication timeline and file analysis</a:t>
            </a:r>
            <a:endParaRPr lang="en-US" sz="1750" dirty="0"/>
          </a:p>
        </p:txBody>
      </p:sp>
      <p:sp>
        <p:nvSpPr>
          <p:cNvPr id="15" name="Text 13"/>
          <p:cNvSpPr/>
          <p:nvPr/>
        </p:nvSpPr>
        <p:spPr>
          <a:xfrm>
            <a:off x="793790" y="4990862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DM Sans Light" pitchFamily="34" charset="0"/>
                <a:ea typeface="DM Sans Light" pitchFamily="34" charset="-122"/>
                <a:cs typeface="DM Sans Light" pitchFamily="34" charset="-120"/>
              </a:rPr>
              <a:t>04</a:t>
            </a:r>
            <a:endParaRPr lang="en-US" sz="1750" dirty="0"/>
          </a:p>
        </p:txBody>
      </p:sp>
      <p:sp>
        <p:nvSpPr>
          <p:cNvPr id="16" name="Shape 14"/>
          <p:cNvSpPr/>
          <p:nvPr/>
        </p:nvSpPr>
        <p:spPr>
          <a:xfrm>
            <a:off x="793790" y="5345906"/>
            <a:ext cx="6407944" cy="30480"/>
          </a:xfrm>
          <a:prstGeom prst="rect">
            <a:avLst/>
          </a:prstGeom>
          <a:solidFill>
            <a:srgbClr val="1C977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793790" y="552021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Suspect Attribution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793790" y="6010632"/>
            <a:ext cx="6407944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Legal exposure and conspiracy roles</a:t>
            </a:r>
            <a:endParaRPr lang="en-US" sz="1750" dirty="0"/>
          </a:p>
        </p:txBody>
      </p:sp>
      <p:sp>
        <p:nvSpPr>
          <p:cNvPr id="19" name="Text 17"/>
          <p:cNvSpPr/>
          <p:nvPr/>
        </p:nvSpPr>
        <p:spPr>
          <a:xfrm>
            <a:off x="7428548" y="4990862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DM Sans Light" pitchFamily="34" charset="0"/>
                <a:ea typeface="DM Sans Light" pitchFamily="34" charset="-122"/>
                <a:cs typeface="DM Sans Light" pitchFamily="34" charset="-120"/>
              </a:rPr>
              <a:t>05</a:t>
            </a:r>
            <a:endParaRPr lang="en-US" sz="1750" dirty="0"/>
          </a:p>
        </p:txBody>
      </p:sp>
      <p:sp>
        <p:nvSpPr>
          <p:cNvPr id="20" name="Shape 18"/>
          <p:cNvSpPr/>
          <p:nvPr/>
        </p:nvSpPr>
        <p:spPr>
          <a:xfrm>
            <a:off x="7428548" y="5345906"/>
            <a:ext cx="6407944" cy="30480"/>
          </a:xfrm>
          <a:prstGeom prst="rect">
            <a:avLst/>
          </a:prstGeom>
          <a:solidFill>
            <a:srgbClr val="1C977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7428548" y="5520214"/>
            <a:ext cx="3250883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Admissibility Standards</a:t>
            </a:r>
            <a:endParaRPr lang="en-US" sz="2200" dirty="0"/>
          </a:p>
        </p:txBody>
      </p:sp>
      <p:sp>
        <p:nvSpPr>
          <p:cNvPr id="22" name="Text 20"/>
          <p:cNvSpPr/>
          <p:nvPr/>
        </p:nvSpPr>
        <p:spPr>
          <a:xfrm>
            <a:off x="7428548" y="6010632"/>
            <a:ext cx="6407944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Chain-of-custody and legal compliance</a:t>
            </a:r>
            <a:endParaRPr lang="en-US" sz="1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80098" y="612934"/>
            <a:ext cx="11650742" cy="6965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450"/>
              </a:lnSpc>
              <a:buNone/>
            </a:pPr>
            <a:r>
              <a:rPr lang="en-US" sz="4350" dirty="0">
                <a:solidFill>
                  <a:srgbClr val="030303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Case Overview: Quantum Tech Patent Theft</a:t>
            </a:r>
            <a:endParaRPr lang="en-US" sz="4350" dirty="0"/>
          </a:p>
        </p:txBody>
      </p:sp>
      <p:sp>
        <p:nvSpPr>
          <p:cNvPr id="3" name="Shape 1"/>
          <p:cNvSpPr/>
          <p:nvPr/>
        </p:nvSpPr>
        <p:spPr>
          <a:xfrm>
            <a:off x="780098" y="1978104"/>
            <a:ext cx="6423660" cy="2718911"/>
          </a:xfrm>
          <a:prstGeom prst="roundRect">
            <a:avLst>
              <a:gd name="adj" fmla="val 5381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58220" y="1844397"/>
            <a:ext cx="267414" cy="267414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033462" y="2535317"/>
            <a:ext cx="3666649" cy="3482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Target Intellectual Property</a:t>
            </a:r>
            <a:endParaRPr lang="en-US" sz="2150" dirty="0"/>
          </a:p>
        </p:txBody>
      </p:sp>
      <p:sp>
        <p:nvSpPr>
          <p:cNvPr id="8" name="Text 5"/>
          <p:cNvSpPr/>
          <p:nvPr/>
        </p:nvSpPr>
        <p:spPr>
          <a:xfrm>
            <a:off x="1033462" y="3017282"/>
            <a:ext cx="5916930" cy="10697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QT-AI-2025 AI chip design patent with estimated valuation exceeding £5 million. Contains proprietary databases, design netlists, and test vectors.</a:t>
            </a:r>
            <a:endParaRPr lang="en-US" sz="1750" dirty="0"/>
          </a:p>
        </p:txBody>
      </p:sp>
      <p:sp>
        <p:nvSpPr>
          <p:cNvPr id="9" name="Shape 6"/>
          <p:cNvSpPr/>
          <p:nvPr/>
        </p:nvSpPr>
        <p:spPr>
          <a:xfrm>
            <a:off x="7426642" y="1978104"/>
            <a:ext cx="6423660" cy="2718911"/>
          </a:xfrm>
          <a:prstGeom prst="roundRect">
            <a:avLst>
              <a:gd name="adj" fmla="val 5381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504765" y="1844397"/>
            <a:ext cx="267414" cy="267414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7680008" y="2535317"/>
            <a:ext cx="2875121" cy="3482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Conspiracy Members</a:t>
            </a:r>
            <a:endParaRPr lang="en-US" sz="2150" dirty="0"/>
          </a:p>
        </p:txBody>
      </p:sp>
      <p:sp>
        <p:nvSpPr>
          <p:cNvPr id="14" name="Text 10"/>
          <p:cNvSpPr/>
          <p:nvPr/>
        </p:nvSpPr>
        <p:spPr>
          <a:xfrm>
            <a:off x="7680008" y="3017282"/>
            <a:ext cx="5916930" cy="1426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Emma (senior engineer, insider access), Joe (intermediary facilitator), Norman Smith (buyer representative). Three-party coordination across multiple platforms.</a:t>
            </a:r>
            <a:endParaRPr lang="en-US" sz="1750" dirty="0"/>
          </a:p>
        </p:txBody>
      </p:sp>
      <p:sp>
        <p:nvSpPr>
          <p:cNvPr id="15" name="Shape 11"/>
          <p:cNvSpPr/>
          <p:nvPr/>
        </p:nvSpPr>
        <p:spPr>
          <a:xfrm>
            <a:off x="780098" y="5254228"/>
            <a:ext cx="6423660" cy="2362319"/>
          </a:xfrm>
          <a:prstGeom prst="roundRect">
            <a:avLst>
              <a:gd name="adj" fmla="val 6193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8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858220" y="5120521"/>
            <a:ext cx="267414" cy="267414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1033462" y="5811441"/>
            <a:ext cx="2936438" cy="3482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Investigation Timeline</a:t>
            </a:r>
            <a:endParaRPr lang="en-US" sz="2150" dirty="0"/>
          </a:p>
        </p:txBody>
      </p:sp>
      <p:sp>
        <p:nvSpPr>
          <p:cNvPr id="20" name="Text 15"/>
          <p:cNvSpPr/>
          <p:nvPr/>
        </p:nvSpPr>
        <p:spPr>
          <a:xfrm>
            <a:off x="1033462" y="6293406"/>
            <a:ext cx="5916930" cy="10697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August 2024 initial contact through January 2025 transfer agreement. Five-month conspiracy period documented through digital evidence.</a:t>
            </a:r>
            <a:endParaRPr lang="en-US" sz="1750" dirty="0"/>
          </a:p>
        </p:txBody>
      </p:sp>
      <p:sp>
        <p:nvSpPr>
          <p:cNvPr id="21" name="Shape 16"/>
          <p:cNvSpPr/>
          <p:nvPr/>
        </p:nvSpPr>
        <p:spPr>
          <a:xfrm>
            <a:off x="7426642" y="5254228"/>
            <a:ext cx="6423660" cy="2362319"/>
          </a:xfrm>
          <a:prstGeom prst="roundRect">
            <a:avLst>
              <a:gd name="adj" fmla="val 6193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4" name="Image 3" descr="preencoded.png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504765" y="5120521"/>
            <a:ext cx="267414" cy="267414"/>
          </a:xfrm>
          <a:prstGeom prst="rect">
            <a:avLst/>
          </a:prstGeom>
        </p:spPr>
      </p:pic>
      <p:sp>
        <p:nvSpPr>
          <p:cNvPr id="25" name="Text 19"/>
          <p:cNvSpPr/>
          <p:nvPr/>
        </p:nvSpPr>
        <p:spPr>
          <a:xfrm>
            <a:off x="7680008" y="5811441"/>
            <a:ext cx="2786301" cy="3482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Exfiltration Vehicle</a:t>
            </a:r>
            <a:endParaRPr lang="en-US" sz="2150" dirty="0"/>
          </a:p>
        </p:txBody>
      </p:sp>
      <p:sp>
        <p:nvSpPr>
          <p:cNvPr id="26" name="Text 20"/>
          <p:cNvSpPr/>
          <p:nvPr/>
        </p:nvSpPr>
        <p:spPr>
          <a:xfrm>
            <a:off x="7680008" y="6293406"/>
            <a:ext cx="5916930" cy="10697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Ulefone USB device containing 437 MB of proprietary databases and design files. Primary evidence of intellectual property staging.</a:t>
            </a:r>
            <a:endParaRPr lang="en-US" sz="17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11981" y="620316"/>
            <a:ext cx="7987665" cy="5464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00"/>
              </a:lnSpc>
              <a:buNone/>
            </a:pPr>
            <a:r>
              <a:rPr lang="en-US" sz="3400" dirty="0">
                <a:solidFill>
                  <a:srgbClr val="030303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Devices Seized &amp; Forensic Acquisition</a:t>
            </a:r>
            <a:endParaRPr lang="en-US" sz="34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30950" y="1944648"/>
            <a:ext cx="235982" cy="235982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786765" y="2499717"/>
            <a:ext cx="2185630" cy="2732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D1 - Huawei POT-LX1</a:t>
            </a:r>
            <a:endParaRPr lang="en-US" sz="1700" dirty="0"/>
          </a:p>
        </p:txBody>
      </p:sp>
      <p:sp>
        <p:nvSpPr>
          <p:cNvPr id="7" name="Text 4"/>
          <p:cNvSpPr/>
          <p:nvPr/>
        </p:nvSpPr>
        <p:spPr>
          <a:xfrm>
            <a:off x="786765" y="2947749"/>
            <a:ext cx="6140410" cy="559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Emma's device. WhatsApp, Instagram, Facebook Messenger logs via file-system imaging. Contains insider admissions and buyer negotiations.</a:t>
            </a:r>
            <a:endParaRPr lang="en-US" sz="1350" dirty="0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30950" y="4175879"/>
            <a:ext cx="235982" cy="235982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786765" y="4730948"/>
            <a:ext cx="2654141" cy="2732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D2 - Samsung Galaxy A13</a:t>
            </a:r>
            <a:endParaRPr lang="en-US" sz="1700" dirty="0"/>
          </a:p>
        </p:txBody>
      </p:sp>
      <p:sp>
        <p:nvSpPr>
          <p:cNvPr id="12" name="Text 8"/>
          <p:cNvSpPr/>
          <p:nvPr/>
        </p:nvSpPr>
        <p:spPr>
          <a:xfrm>
            <a:off x="786765" y="5178981"/>
            <a:ext cx="6140410" cy="559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Joe's device. Messenger, Gmail, cloud storage apps, browser history. Shows buyer identification and coordination communications.</a:t>
            </a:r>
            <a:endParaRPr lang="en-US" sz="1350" dirty="0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855029" y="1944648"/>
            <a:ext cx="235982" cy="235982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7710845" y="2499717"/>
            <a:ext cx="2691765" cy="2732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D3 - Nokia C2 2nd Edition</a:t>
            </a:r>
            <a:endParaRPr lang="en-US" sz="1700" dirty="0"/>
          </a:p>
        </p:txBody>
      </p:sp>
      <p:sp>
        <p:nvSpPr>
          <p:cNvPr id="17" name="Text 12"/>
          <p:cNvSpPr/>
          <p:nvPr/>
        </p:nvSpPr>
        <p:spPr>
          <a:xfrm>
            <a:off x="7710845" y="2947749"/>
            <a:ext cx="6140410" cy="8393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Norman's device. WhatsApp encrypted databases (msgstore.db.crypt14), location data, timeline entries showing movement patterns.</a:t>
            </a:r>
            <a:endParaRPr lang="en-US" sz="1350" dirty="0"/>
          </a:p>
        </p:txBody>
      </p:sp>
      <p:pic>
        <p:nvPicPr>
          <p:cNvPr id="20" name="Image 3" descr="preencoded.png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855029" y="4455676"/>
            <a:ext cx="235982" cy="235982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7710845" y="5010745"/>
            <a:ext cx="2617232" cy="2732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D4 - Ulefone Note 14 USB</a:t>
            </a:r>
            <a:endParaRPr lang="en-US" sz="1700" dirty="0"/>
          </a:p>
        </p:txBody>
      </p:sp>
      <p:sp>
        <p:nvSpPr>
          <p:cNvPr id="22" name="Text 16"/>
          <p:cNvSpPr/>
          <p:nvPr/>
        </p:nvSpPr>
        <p:spPr>
          <a:xfrm>
            <a:off x="7710845" y="5458778"/>
            <a:ext cx="6140410" cy="559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Storage device. Android backup: 528 files (16 databases, 38 documents, 117 images). Primary evidence of IP staging.</a:t>
            </a:r>
            <a:endParaRPr lang="en-US" sz="1350" dirty="0"/>
          </a:p>
        </p:txBody>
      </p:sp>
      <p:sp>
        <p:nvSpPr>
          <p:cNvPr id="23" name="Shape 17"/>
          <p:cNvSpPr/>
          <p:nvPr/>
        </p:nvSpPr>
        <p:spPr>
          <a:xfrm>
            <a:off x="611981" y="6586538"/>
            <a:ext cx="13406437" cy="1022747"/>
          </a:xfrm>
          <a:prstGeom prst="roundRect">
            <a:avLst>
              <a:gd name="adj" fmla="val 2565"/>
            </a:avLst>
          </a:prstGeom>
          <a:solidFill>
            <a:srgbClr val="BEF3E2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4" name="Image 4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86765" y="6850142"/>
            <a:ext cx="218480" cy="174784"/>
          </a:xfrm>
          <a:prstGeom prst="rect">
            <a:avLst/>
          </a:prstGeom>
        </p:spPr>
      </p:pic>
      <p:sp>
        <p:nvSpPr>
          <p:cNvPr id="25" name="Text 18"/>
          <p:cNvSpPr/>
          <p:nvPr/>
        </p:nvSpPr>
        <p:spPr>
          <a:xfrm>
            <a:off x="1180028" y="6805017"/>
            <a:ext cx="12663607" cy="559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b="1" dirty="0">
                <a:solidFill>
                  <a:srgbClr val="000000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Forensic Protocol:</a:t>
            </a:r>
            <a:r>
              <a:rPr lang="en-US" sz="1350" dirty="0">
                <a:solidFill>
                  <a:srgbClr val="000000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Cellebrite UFED v7.73.0.162 &amp; Physical Analyser v7.71.0.42 | Write-protected imaging | SHA-256 verification | Examiner: VIRAJ | Unit ID: 1136568878 | Report: 03/12/2025</a:t>
            </a:r>
            <a:endParaRPr lang="en-US" sz="13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7315200" cy="82296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4" y="0"/>
            <a:ext cx="7911454" cy="8229599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7845028" y="740688"/>
            <a:ext cx="6255544" cy="946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700"/>
              </a:lnSpc>
              <a:buNone/>
            </a:pPr>
            <a:r>
              <a:rPr lang="en-US" sz="2950" dirty="0">
                <a:solidFill>
                  <a:srgbClr val="030303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Critical Evidence: Communication Timeline</a:t>
            </a:r>
            <a:endParaRPr lang="en-US" sz="2950" dirty="0"/>
          </a:p>
        </p:txBody>
      </p:sp>
      <p:sp>
        <p:nvSpPr>
          <p:cNvPr id="5" name="Shape 1"/>
          <p:cNvSpPr/>
          <p:nvPr/>
        </p:nvSpPr>
        <p:spPr>
          <a:xfrm>
            <a:off x="8015288" y="1913811"/>
            <a:ext cx="15240" cy="5574983"/>
          </a:xfrm>
          <a:prstGeom prst="roundRect">
            <a:avLst>
              <a:gd name="adj" fmla="val 149010"/>
            </a:avLst>
          </a:prstGeom>
          <a:solidFill>
            <a:srgbClr val="D8D4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Shape 2"/>
          <p:cNvSpPr/>
          <p:nvPr/>
        </p:nvSpPr>
        <p:spPr>
          <a:xfrm>
            <a:off x="8170307" y="2076450"/>
            <a:ext cx="454104" cy="15240"/>
          </a:xfrm>
          <a:prstGeom prst="roundRect">
            <a:avLst>
              <a:gd name="adj" fmla="val 149010"/>
            </a:avLst>
          </a:prstGeom>
          <a:solidFill>
            <a:srgbClr val="D8D4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Shape 3"/>
          <p:cNvSpPr/>
          <p:nvPr/>
        </p:nvSpPr>
        <p:spPr>
          <a:xfrm>
            <a:off x="7845028" y="1913811"/>
            <a:ext cx="340519" cy="340519"/>
          </a:xfrm>
          <a:prstGeom prst="roundRect">
            <a:avLst>
              <a:gd name="adj" fmla="val 6669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4"/>
          <p:cNvSpPr/>
          <p:nvPr/>
        </p:nvSpPr>
        <p:spPr>
          <a:xfrm>
            <a:off x="7901761" y="1942148"/>
            <a:ext cx="227052" cy="2838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75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1</a:t>
            </a:r>
            <a:endParaRPr lang="en-US" sz="1750" dirty="0"/>
          </a:p>
        </p:txBody>
      </p:sp>
      <p:sp>
        <p:nvSpPr>
          <p:cNvPr id="9" name="Text 5"/>
          <p:cNvSpPr/>
          <p:nvPr/>
        </p:nvSpPr>
        <p:spPr>
          <a:xfrm>
            <a:off x="8772287" y="1965841"/>
            <a:ext cx="1892379" cy="2364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4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21 August 2024</a:t>
            </a:r>
            <a:endParaRPr lang="en-US" sz="1450" dirty="0"/>
          </a:p>
        </p:txBody>
      </p:sp>
      <p:sp>
        <p:nvSpPr>
          <p:cNvPr id="10" name="Text 6"/>
          <p:cNvSpPr/>
          <p:nvPr/>
        </p:nvSpPr>
        <p:spPr>
          <a:xfrm>
            <a:off x="8772287" y="2293025"/>
            <a:ext cx="5328285" cy="7268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150" b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Emma Admits Insider Access</a:t>
            </a:r>
            <a:r>
              <a:rPr lang="en-US" sz="11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(WhatsApp, D1)</a:t>
            </a:r>
            <a:endParaRPr lang="en-US" sz="1150" dirty="0"/>
          </a:p>
          <a:p>
            <a:pPr marL="0" indent="0" algn="l">
              <a:lnSpc>
                <a:spcPts val="1900"/>
              </a:lnSpc>
              <a:buNone/>
            </a:pPr>
            <a:r>
              <a:rPr lang="en-US" sz="1150" i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"I have highly valuable information from ABC technologies"</a:t>
            </a:r>
            <a:r>
              <a:rPr lang="en-US" sz="11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Direct admission of privileged access to Quantum Tech systems.</a:t>
            </a:r>
            <a:endParaRPr lang="en-US" sz="1150" dirty="0"/>
          </a:p>
        </p:txBody>
      </p:sp>
      <p:sp>
        <p:nvSpPr>
          <p:cNvPr id="11" name="Shape 7"/>
          <p:cNvSpPr/>
          <p:nvPr/>
        </p:nvSpPr>
        <p:spPr>
          <a:xfrm>
            <a:off x="8170307" y="3485317"/>
            <a:ext cx="454104" cy="15240"/>
          </a:xfrm>
          <a:prstGeom prst="roundRect">
            <a:avLst>
              <a:gd name="adj" fmla="val 149010"/>
            </a:avLst>
          </a:prstGeom>
          <a:solidFill>
            <a:srgbClr val="D8D4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Shape 8"/>
          <p:cNvSpPr/>
          <p:nvPr/>
        </p:nvSpPr>
        <p:spPr>
          <a:xfrm>
            <a:off x="7845028" y="3322677"/>
            <a:ext cx="340519" cy="340519"/>
          </a:xfrm>
          <a:prstGeom prst="roundRect">
            <a:avLst>
              <a:gd name="adj" fmla="val 6669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9"/>
          <p:cNvSpPr/>
          <p:nvPr/>
        </p:nvSpPr>
        <p:spPr>
          <a:xfrm>
            <a:off x="7901761" y="3351014"/>
            <a:ext cx="227052" cy="2838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75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2</a:t>
            </a:r>
            <a:endParaRPr lang="en-US" sz="1750" dirty="0"/>
          </a:p>
        </p:txBody>
      </p:sp>
      <p:sp>
        <p:nvSpPr>
          <p:cNvPr id="14" name="Text 10"/>
          <p:cNvSpPr/>
          <p:nvPr/>
        </p:nvSpPr>
        <p:spPr>
          <a:xfrm>
            <a:off x="8772287" y="3374708"/>
            <a:ext cx="1892379" cy="2364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4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09 September 2024</a:t>
            </a:r>
            <a:endParaRPr lang="en-US" sz="1450" dirty="0"/>
          </a:p>
        </p:txBody>
      </p:sp>
      <p:sp>
        <p:nvSpPr>
          <p:cNvPr id="15" name="Text 11"/>
          <p:cNvSpPr/>
          <p:nvPr/>
        </p:nvSpPr>
        <p:spPr>
          <a:xfrm>
            <a:off x="8772287" y="3701891"/>
            <a:ext cx="5328285" cy="7268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150" b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Joe Identifies External Buyer</a:t>
            </a:r>
            <a:r>
              <a:rPr lang="en-US" sz="11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(Instagram DM, D2)</a:t>
            </a:r>
            <a:endParaRPr lang="en-US" sz="1150" dirty="0"/>
          </a:p>
          <a:p>
            <a:pPr marL="0" indent="0" algn="l">
              <a:lnSpc>
                <a:spcPts val="1900"/>
              </a:lnSpc>
              <a:buNone/>
            </a:pPr>
            <a:r>
              <a:rPr lang="en-US" sz="1150" i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"I found someone in NSI compa. He is interested."</a:t>
            </a:r>
            <a:r>
              <a:rPr lang="en-US" sz="11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Shows buyer identification and external espionage contact established.</a:t>
            </a:r>
            <a:endParaRPr lang="en-US" sz="1150" dirty="0"/>
          </a:p>
        </p:txBody>
      </p:sp>
      <p:sp>
        <p:nvSpPr>
          <p:cNvPr id="16" name="Shape 12"/>
          <p:cNvSpPr/>
          <p:nvPr/>
        </p:nvSpPr>
        <p:spPr>
          <a:xfrm>
            <a:off x="8170307" y="4894183"/>
            <a:ext cx="454104" cy="15240"/>
          </a:xfrm>
          <a:prstGeom prst="roundRect">
            <a:avLst>
              <a:gd name="adj" fmla="val 149010"/>
            </a:avLst>
          </a:prstGeom>
          <a:solidFill>
            <a:srgbClr val="D8D4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Shape 13"/>
          <p:cNvSpPr/>
          <p:nvPr/>
        </p:nvSpPr>
        <p:spPr>
          <a:xfrm>
            <a:off x="7845028" y="4731544"/>
            <a:ext cx="340519" cy="340519"/>
          </a:xfrm>
          <a:prstGeom prst="roundRect">
            <a:avLst>
              <a:gd name="adj" fmla="val 6669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4"/>
          <p:cNvSpPr/>
          <p:nvPr/>
        </p:nvSpPr>
        <p:spPr>
          <a:xfrm>
            <a:off x="7901761" y="4759881"/>
            <a:ext cx="227052" cy="2838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75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3</a:t>
            </a:r>
            <a:endParaRPr lang="en-US" sz="1750" dirty="0"/>
          </a:p>
        </p:txBody>
      </p:sp>
      <p:sp>
        <p:nvSpPr>
          <p:cNvPr id="19" name="Text 15"/>
          <p:cNvSpPr/>
          <p:nvPr/>
        </p:nvSpPr>
        <p:spPr>
          <a:xfrm>
            <a:off x="8772287" y="4783574"/>
            <a:ext cx="1955721" cy="2364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4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31 January 2025 12:47</a:t>
            </a:r>
            <a:endParaRPr lang="en-US" sz="1450" dirty="0"/>
          </a:p>
        </p:txBody>
      </p:sp>
      <p:sp>
        <p:nvSpPr>
          <p:cNvPr id="20" name="Text 16"/>
          <p:cNvSpPr/>
          <p:nvPr/>
        </p:nvSpPr>
        <p:spPr>
          <a:xfrm>
            <a:off x="8772287" y="5110758"/>
            <a:ext cx="5328285" cy="96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150" b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Emma Confirms Willingness</a:t>
            </a:r>
            <a:r>
              <a:rPr lang="en-US" sz="11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(Facebook Messenger, D1)</a:t>
            </a:r>
            <a:endParaRPr lang="en-US" sz="1150" dirty="0"/>
          </a:p>
          <a:p>
            <a:pPr marL="0" indent="0" algn="l">
              <a:lnSpc>
                <a:spcPts val="1900"/>
              </a:lnSpc>
              <a:buNone/>
            </a:pPr>
            <a:r>
              <a:rPr lang="en-US" sz="1150" i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"Norman, Joe told me u r ready to proceed. Ready to proceed. Clean and quick"</a:t>
            </a:r>
            <a:r>
              <a:rPr lang="en-US" sz="11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Demonstrates premeditation and awareness of illegality.</a:t>
            </a:r>
            <a:endParaRPr lang="en-US" sz="1150" dirty="0"/>
          </a:p>
        </p:txBody>
      </p:sp>
      <p:sp>
        <p:nvSpPr>
          <p:cNvPr id="21" name="Shape 17"/>
          <p:cNvSpPr/>
          <p:nvPr/>
        </p:nvSpPr>
        <p:spPr>
          <a:xfrm>
            <a:off x="8170307" y="6545342"/>
            <a:ext cx="454104" cy="15240"/>
          </a:xfrm>
          <a:prstGeom prst="roundRect">
            <a:avLst>
              <a:gd name="adj" fmla="val 149010"/>
            </a:avLst>
          </a:prstGeom>
          <a:solidFill>
            <a:srgbClr val="D8D4D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2" name="Shape 18"/>
          <p:cNvSpPr/>
          <p:nvPr/>
        </p:nvSpPr>
        <p:spPr>
          <a:xfrm>
            <a:off x="7845028" y="6382702"/>
            <a:ext cx="340519" cy="340519"/>
          </a:xfrm>
          <a:prstGeom prst="roundRect">
            <a:avLst>
              <a:gd name="adj" fmla="val 6669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3" name="Text 19"/>
          <p:cNvSpPr/>
          <p:nvPr/>
        </p:nvSpPr>
        <p:spPr>
          <a:xfrm>
            <a:off x="7901761" y="6411039"/>
            <a:ext cx="227052" cy="2838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750"/>
              </a:lnSpc>
              <a:buNone/>
            </a:pPr>
            <a:r>
              <a:rPr lang="en-US" sz="17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4</a:t>
            </a:r>
            <a:endParaRPr lang="en-US" sz="1750" dirty="0"/>
          </a:p>
        </p:txBody>
      </p:sp>
      <p:sp>
        <p:nvSpPr>
          <p:cNvPr id="24" name="Text 20"/>
          <p:cNvSpPr/>
          <p:nvPr/>
        </p:nvSpPr>
        <p:spPr>
          <a:xfrm>
            <a:off x="8772287" y="6434733"/>
            <a:ext cx="1963817" cy="2364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4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31 January 2025 12:53</a:t>
            </a:r>
            <a:endParaRPr lang="en-US" sz="1450" dirty="0"/>
          </a:p>
        </p:txBody>
      </p:sp>
      <p:sp>
        <p:nvSpPr>
          <p:cNvPr id="25" name="Text 21"/>
          <p:cNvSpPr/>
          <p:nvPr/>
        </p:nvSpPr>
        <p:spPr>
          <a:xfrm>
            <a:off x="8772287" y="6761917"/>
            <a:ext cx="5328285" cy="7268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150" b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Final Transfer Agreement</a:t>
            </a:r>
            <a:r>
              <a:rPr lang="en-US" sz="11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(Facebook Messenger, D1)</a:t>
            </a:r>
            <a:endParaRPr lang="en-US" sz="1150" dirty="0"/>
          </a:p>
          <a:p>
            <a:pPr marL="0" indent="0" algn="l">
              <a:lnSpc>
                <a:spcPts val="1900"/>
              </a:lnSpc>
              <a:buNone/>
            </a:pPr>
            <a:r>
              <a:rPr lang="en-US" sz="1150" i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"Watch ur inbox in 48 hrs. After that we are ghosts"</a:t>
            </a:r>
            <a:r>
              <a:rPr lang="en-US" sz="11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Critical evidence of intent to deliver stolen IP and evade detection.</a:t>
            </a:r>
            <a:endParaRPr lang="en-US" sz="11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09017" y="627578"/>
            <a:ext cx="9506426" cy="6330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950"/>
              </a:lnSpc>
              <a:buNone/>
            </a:pPr>
            <a:r>
              <a:rPr lang="en-US" sz="3950" dirty="0">
                <a:solidFill>
                  <a:srgbClr val="030303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Evidence Findings: D1 - Emma's Huawei</a:t>
            </a:r>
            <a:endParaRPr lang="en-US" sz="3950" dirty="0"/>
          </a:p>
        </p:txBody>
      </p:sp>
      <p:sp>
        <p:nvSpPr>
          <p:cNvPr id="3" name="Text 1"/>
          <p:cNvSpPr/>
          <p:nvPr/>
        </p:nvSpPr>
        <p:spPr>
          <a:xfrm>
            <a:off x="709017" y="1341596"/>
            <a:ext cx="6488192" cy="5063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950"/>
              </a:lnSpc>
              <a:buNone/>
            </a:pPr>
            <a:r>
              <a:rPr lang="en-US" sz="3150" dirty="0">
                <a:solidFill>
                  <a:srgbClr val="030303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Insider Communications Analysis</a:t>
            </a:r>
            <a:endParaRPr lang="en-US" sz="3150" dirty="0"/>
          </a:p>
        </p:txBody>
      </p:sp>
      <p:sp>
        <p:nvSpPr>
          <p:cNvPr id="4" name="Shape 2"/>
          <p:cNvSpPr/>
          <p:nvPr/>
        </p:nvSpPr>
        <p:spPr>
          <a:xfrm>
            <a:off x="709017" y="2151817"/>
            <a:ext cx="6504861" cy="2185630"/>
          </a:xfrm>
          <a:prstGeom prst="roundRect">
            <a:avLst>
              <a:gd name="adj" fmla="val 5020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686157" y="2151817"/>
            <a:ext cx="91440" cy="2185630"/>
          </a:xfrm>
          <a:prstGeom prst="roundRect">
            <a:avLst>
              <a:gd name="adj" fmla="val 33236"/>
            </a:avLst>
          </a:prstGeom>
          <a:solidFill>
            <a:srgbClr val="1C977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1002983" y="2377202"/>
            <a:ext cx="3845600" cy="3164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WhatsApp Database Extraction</a:t>
            </a:r>
            <a:endParaRPr lang="en-US" sz="1950" dirty="0"/>
          </a:p>
        </p:txBody>
      </p:sp>
      <p:sp>
        <p:nvSpPr>
          <p:cNvPr id="7" name="Text 5"/>
          <p:cNvSpPr/>
          <p:nvPr/>
        </p:nvSpPr>
        <p:spPr>
          <a:xfrm>
            <a:off x="1002983" y="2815233"/>
            <a:ext cx="5985510" cy="1296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5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Three messages total recovered from msgstore.db. Full message history shows progression from initial contact (21/08/2024) through final commitment (31/01/2025). Database integrity verified via SHA-256 hash.</a:t>
            </a:r>
            <a:endParaRPr lang="en-US" sz="1550" dirty="0"/>
          </a:p>
        </p:txBody>
      </p:sp>
      <p:sp>
        <p:nvSpPr>
          <p:cNvPr id="8" name="Shape 6"/>
          <p:cNvSpPr/>
          <p:nvPr/>
        </p:nvSpPr>
        <p:spPr>
          <a:xfrm>
            <a:off x="7416403" y="2151817"/>
            <a:ext cx="6504980" cy="2185630"/>
          </a:xfrm>
          <a:prstGeom prst="roundRect">
            <a:avLst>
              <a:gd name="adj" fmla="val 5020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7393543" y="2151817"/>
            <a:ext cx="91440" cy="2185630"/>
          </a:xfrm>
          <a:prstGeom prst="roundRect">
            <a:avLst>
              <a:gd name="adj" fmla="val 33236"/>
            </a:avLst>
          </a:prstGeom>
          <a:solidFill>
            <a:srgbClr val="1C977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7710368" y="2377202"/>
            <a:ext cx="3304103" cy="3164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Instagram Direct Messages</a:t>
            </a:r>
            <a:endParaRPr lang="en-US" sz="1950" dirty="0"/>
          </a:p>
        </p:txBody>
      </p:sp>
      <p:sp>
        <p:nvSpPr>
          <p:cNvPr id="11" name="Text 9"/>
          <p:cNvSpPr/>
          <p:nvPr/>
        </p:nvSpPr>
        <p:spPr>
          <a:xfrm>
            <a:off x="7710368" y="2815233"/>
            <a:ext cx="5985629" cy="1296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5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Joe's initial solicitation (@hamster.184397 → Emma) identifying external buyer interest ("NSI compa"). Message thread preserved in logical extraction showing facilitator's role.</a:t>
            </a:r>
            <a:endParaRPr lang="en-US" sz="1550" dirty="0"/>
          </a:p>
        </p:txBody>
      </p:sp>
      <p:sp>
        <p:nvSpPr>
          <p:cNvPr id="12" name="Shape 10"/>
          <p:cNvSpPr/>
          <p:nvPr/>
        </p:nvSpPr>
        <p:spPr>
          <a:xfrm>
            <a:off x="709017" y="4539972"/>
            <a:ext cx="6504861" cy="2509838"/>
          </a:xfrm>
          <a:prstGeom prst="roundRect">
            <a:avLst>
              <a:gd name="adj" fmla="val 4372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686157" y="4539972"/>
            <a:ext cx="91440" cy="2509838"/>
          </a:xfrm>
          <a:prstGeom prst="roundRect">
            <a:avLst>
              <a:gd name="adj" fmla="val 33236"/>
            </a:avLst>
          </a:prstGeom>
          <a:solidFill>
            <a:srgbClr val="1C977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1002983" y="4765358"/>
            <a:ext cx="3498771" cy="3164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Facebook Messenger Thread</a:t>
            </a:r>
            <a:endParaRPr lang="en-US" sz="1950" dirty="0"/>
          </a:p>
        </p:txBody>
      </p:sp>
      <p:sp>
        <p:nvSpPr>
          <p:cNvPr id="15" name="Text 13"/>
          <p:cNvSpPr/>
          <p:nvPr/>
        </p:nvSpPr>
        <p:spPr>
          <a:xfrm>
            <a:off x="1002983" y="5203388"/>
            <a:ext cx="5985510" cy="16210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5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Seven messages between Emma ("Peter Dover" alias, profile ID: 61565261156720) and Norman Smith (profile ID: 61564326251951). Full negotiation regarding blueprint delivery, payment terms (£5M offshore, £2M upfront), 48-hour delivery window.</a:t>
            </a:r>
            <a:endParaRPr lang="en-US" sz="1550" dirty="0"/>
          </a:p>
        </p:txBody>
      </p:sp>
      <p:sp>
        <p:nvSpPr>
          <p:cNvPr id="16" name="Shape 14"/>
          <p:cNvSpPr/>
          <p:nvPr/>
        </p:nvSpPr>
        <p:spPr>
          <a:xfrm>
            <a:off x="7416403" y="4539972"/>
            <a:ext cx="6504980" cy="2509838"/>
          </a:xfrm>
          <a:prstGeom prst="roundRect">
            <a:avLst>
              <a:gd name="adj" fmla="val 4372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7393543" y="4539972"/>
            <a:ext cx="91440" cy="2509838"/>
          </a:xfrm>
          <a:prstGeom prst="roundRect">
            <a:avLst>
              <a:gd name="adj" fmla="val 33236"/>
            </a:avLst>
          </a:prstGeom>
          <a:solidFill>
            <a:srgbClr val="1C977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7710368" y="4765358"/>
            <a:ext cx="2935010" cy="3164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Hash Verification Status</a:t>
            </a:r>
            <a:endParaRPr lang="en-US" sz="1950" dirty="0"/>
          </a:p>
        </p:txBody>
      </p:sp>
      <p:sp>
        <p:nvSpPr>
          <p:cNvPr id="19" name="Text 17"/>
          <p:cNvSpPr/>
          <p:nvPr/>
        </p:nvSpPr>
        <p:spPr>
          <a:xfrm>
            <a:off x="7710368" y="5203388"/>
            <a:ext cx="5985629" cy="9726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5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Device extraction hash SHA-256 confirmed </a:t>
            </a:r>
            <a:r>
              <a:rPr lang="en-US" sz="1550" b="1" dirty="0">
                <a:solidFill>
                  <a:srgbClr val="464646"/>
                </a:solidFill>
                <a:highlight>
                  <a:srgbClr val="93CB52"/>
                </a:highlight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"Intact"</a:t>
            </a:r>
            <a:r>
              <a:rPr lang="en-US" sz="15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. Zero post-acquisition tampering detected. All application databases and message archives preserved at bit-level.</a:t>
            </a:r>
            <a:endParaRPr lang="en-US" sz="1550" dirty="0"/>
          </a:p>
        </p:txBody>
      </p:sp>
      <p:sp>
        <p:nvSpPr>
          <p:cNvPr id="20" name="Text 18"/>
          <p:cNvSpPr/>
          <p:nvPr/>
        </p:nvSpPr>
        <p:spPr>
          <a:xfrm>
            <a:off x="709017" y="7277695"/>
            <a:ext cx="13212366" cy="3242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550" b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Additional Data Available:</a:t>
            </a:r>
            <a:r>
              <a:rPr lang="en-US" sz="155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15 call logs, 71 email messages (available for keyword search: "QT-AI", "blueprint", "offshore")</a:t>
            </a:r>
            <a:endParaRPr lang="en-US" sz="15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 code&#10;&#10;AI-generated content may be incorrect.">
            <a:extLst>
              <a:ext uri="{FF2B5EF4-FFF2-40B4-BE49-F238E27FC236}">
                <a16:creationId xmlns:a16="http://schemas.microsoft.com/office/drawing/2014/main" id="{3DB7F169-0E8C-A7DF-9C6A-839A8B8F12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06" r="545" b="1918"/>
          <a:stretch>
            <a:fillRect/>
          </a:stretch>
        </p:blipFill>
        <p:spPr>
          <a:xfrm>
            <a:off x="187860" y="855406"/>
            <a:ext cx="14177069" cy="4365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3637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9219" y="329446"/>
            <a:ext cx="7144464" cy="3744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350" dirty="0">
                <a:solidFill>
                  <a:srgbClr val="030303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Evidence Findings: D4 - USB &amp; Payment Structure</a:t>
            </a:r>
            <a:endParaRPr lang="en-US" sz="2350" dirty="0"/>
          </a:p>
        </p:txBody>
      </p:sp>
      <p:sp>
        <p:nvSpPr>
          <p:cNvPr id="3" name="Text 1"/>
          <p:cNvSpPr/>
          <p:nvPr/>
        </p:nvSpPr>
        <p:spPr>
          <a:xfrm>
            <a:off x="419219" y="751761"/>
            <a:ext cx="5686782" cy="2995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dirty="0">
                <a:solidFill>
                  <a:srgbClr val="030303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Staged Intellectual Property &amp; Financial Evidence</a:t>
            </a:r>
            <a:endParaRPr lang="en-US" sz="1850" dirty="0"/>
          </a:p>
        </p:txBody>
      </p:sp>
      <p:sp>
        <p:nvSpPr>
          <p:cNvPr id="4" name="Shape 2"/>
          <p:cNvSpPr/>
          <p:nvPr/>
        </p:nvSpPr>
        <p:spPr>
          <a:xfrm>
            <a:off x="419219" y="1365766"/>
            <a:ext cx="4019193" cy="1312783"/>
          </a:xfrm>
          <a:prstGeom prst="roundRect">
            <a:avLst>
              <a:gd name="adj" fmla="val 1369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38996" y="1485543"/>
            <a:ext cx="2467094" cy="1871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437 MB Android Backup Container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538996" y="1792486"/>
            <a:ext cx="3779639" cy="766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Total size: 437,245,746 bytes. Contains 528 files: 16 databases (QT-AI-2025 design files, netlists, test vectors), 38 text documents (specifications, schematics), 117 images (chip layouts), 1 video, 1 audio, 234 uncategorised files.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4558189" y="1365766"/>
            <a:ext cx="4019312" cy="1312783"/>
          </a:xfrm>
          <a:prstGeom prst="roundRect">
            <a:avLst>
              <a:gd name="adj" fmla="val 1369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677966" y="1485543"/>
            <a:ext cx="1629608" cy="1871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File Metadata Timeline</a:t>
            </a:r>
            <a:endParaRPr lang="en-US" sz="1150" dirty="0"/>
          </a:p>
        </p:txBody>
      </p:sp>
      <p:sp>
        <p:nvSpPr>
          <p:cNvPr id="9" name="Text 7"/>
          <p:cNvSpPr/>
          <p:nvPr/>
        </p:nvSpPr>
        <p:spPr>
          <a:xfrm>
            <a:off x="4677966" y="1792486"/>
            <a:ext cx="3779758" cy="5747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Modification dates cluster August 2024 - January 2025 (exact conspiracy period). Cross-referenced timestamps show file access patterns consistent with staged exfiltration.</a:t>
            </a:r>
            <a:endParaRPr lang="en-US" sz="900" dirty="0"/>
          </a:p>
        </p:txBody>
      </p:sp>
      <p:sp>
        <p:nvSpPr>
          <p:cNvPr id="10" name="Shape 8"/>
          <p:cNvSpPr/>
          <p:nvPr/>
        </p:nvSpPr>
        <p:spPr>
          <a:xfrm>
            <a:off x="419219" y="2798326"/>
            <a:ext cx="8158282" cy="929640"/>
          </a:xfrm>
          <a:prstGeom prst="roundRect">
            <a:avLst>
              <a:gd name="adj" fmla="val 1933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538996" y="2918103"/>
            <a:ext cx="2524958" cy="1871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Payment Structure Documentation</a:t>
            </a:r>
            <a:endParaRPr lang="en-US" sz="1150" dirty="0"/>
          </a:p>
        </p:txBody>
      </p:sp>
      <p:sp>
        <p:nvSpPr>
          <p:cNvPr id="12" name="Text 10"/>
          <p:cNvSpPr/>
          <p:nvPr/>
        </p:nvSpPr>
        <p:spPr>
          <a:xfrm>
            <a:off x="538996" y="3225046"/>
            <a:ext cx="7918728" cy="383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Agreement: £5 million USD offshore payment total; £2 million upfront to Emma's account; £3 million staged post-delivery. References to "offshore account" indicate financial concealment strategy.</a:t>
            </a:r>
            <a:endParaRPr lang="en-US" sz="900" dirty="0"/>
          </a:p>
        </p:txBody>
      </p:sp>
      <p:sp>
        <p:nvSpPr>
          <p:cNvPr id="14" name="Shape 11"/>
          <p:cNvSpPr/>
          <p:nvPr/>
        </p:nvSpPr>
        <p:spPr>
          <a:xfrm>
            <a:off x="8750022" y="1353383"/>
            <a:ext cx="5341382" cy="1658303"/>
          </a:xfrm>
          <a:prstGeom prst="roundRect">
            <a:avLst>
              <a:gd name="adj" fmla="val 1084"/>
            </a:avLst>
          </a:prstGeom>
          <a:solidFill>
            <a:srgbClr val="BEF3E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2"/>
          <p:cNvSpPr/>
          <p:nvPr/>
        </p:nvSpPr>
        <p:spPr>
          <a:xfrm>
            <a:off x="8918079" y="1670685"/>
            <a:ext cx="4832390" cy="1341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Security Hash:</a:t>
            </a:r>
            <a:r>
              <a:rPr lang="en-US" sz="900" dirty="0">
                <a:solidFill>
                  <a:srgbClr val="000000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SHA-256: 630724E2F8863ADB9C4F7DF1AB645E56C19A832D546FE7AB55B0CEBF8EA7BEFD</a:t>
            </a:r>
            <a:endParaRPr lang="en-US" sz="900" dirty="0"/>
          </a:p>
          <a:p>
            <a:pPr marL="0" indent="0" algn="l">
              <a:lnSpc>
                <a:spcPts val="15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Extraction:</a:t>
            </a:r>
            <a:r>
              <a:rPr lang="en-US" sz="900" dirty="0">
                <a:solidFill>
                  <a:srgbClr val="000000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28/10/2025 02:01:11 UTC+0</a:t>
            </a:r>
            <a:endParaRPr lang="en-US" sz="900" dirty="0"/>
          </a:p>
          <a:p>
            <a:pPr marL="0" indent="0" algn="l">
              <a:lnSpc>
                <a:spcPts val="15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Status:</a:t>
            </a:r>
            <a:r>
              <a:rPr lang="en-US" sz="900" dirty="0">
                <a:solidFill>
                  <a:srgbClr val="000000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</a:t>
            </a:r>
            <a:r>
              <a:rPr lang="en-US" sz="900" b="1" dirty="0">
                <a:solidFill>
                  <a:srgbClr val="1C9770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Intact</a:t>
            </a:r>
            <a:r>
              <a:rPr lang="en-US" sz="900" dirty="0">
                <a:solidFill>
                  <a:srgbClr val="000000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- No bit-level alterations detected</a:t>
            </a:r>
            <a:endParaRPr lang="en-US" sz="900" dirty="0"/>
          </a:p>
        </p:txBody>
      </p:sp>
      <p:sp>
        <p:nvSpPr>
          <p:cNvPr id="17" name="Text 13"/>
          <p:cNvSpPr/>
          <p:nvPr/>
        </p:nvSpPr>
        <p:spPr>
          <a:xfrm>
            <a:off x="419219" y="8769787"/>
            <a:ext cx="13791962" cy="1915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00" b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Pending Forensic Analysis:</a:t>
            </a:r>
            <a:r>
              <a:rPr lang="en-US" sz="9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Database file hash comparison (D4 USB vs. Quantum Tech servers), steganography scan, encryption key analysis, temporal correlation with message timestamps.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70560" y="724376"/>
            <a:ext cx="9150668" cy="598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700"/>
              </a:lnSpc>
              <a:buNone/>
            </a:pPr>
            <a:r>
              <a:rPr lang="en-US" sz="3750" dirty="0">
                <a:solidFill>
                  <a:srgbClr val="030303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Suspect Attribution &amp; Conspiracy Roles</a:t>
            </a:r>
            <a:endParaRPr lang="en-US" sz="3750" dirty="0"/>
          </a:p>
        </p:txBody>
      </p:sp>
      <p:sp>
        <p:nvSpPr>
          <p:cNvPr id="3" name="Text 1"/>
          <p:cNvSpPr/>
          <p:nvPr/>
        </p:nvSpPr>
        <p:spPr>
          <a:xfrm>
            <a:off x="670560" y="1801892"/>
            <a:ext cx="4827032" cy="3592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50" dirty="0">
                <a:solidFill>
                  <a:srgbClr val="1C9770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Emma</a:t>
            </a:r>
            <a:r>
              <a:rPr lang="en-US" sz="2250" dirty="0">
                <a:solidFill>
                  <a:srgbClr val="030303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 - Perpetrator/Insider Threat</a:t>
            </a:r>
            <a:endParaRPr lang="en-US" sz="2250" dirty="0"/>
          </a:p>
        </p:txBody>
      </p:sp>
      <p:sp>
        <p:nvSpPr>
          <p:cNvPr id="4" name="Text 2"/>
          <p:cNvSpPr/>
          <p:nvPr/>
        </p:nvSpPr>
        <p:spPr>
          <a:xfrm>
            <a:off x="670560" y="2352675"/>
            <a:ext cx="6410920" cy="9194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b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Role:</a:t>
            </a:r>
            <a:r>
              <a:rPr lang="en-US" sz="15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Senior engineer at Quantum Tech with direct insider access to QT-AI-2025 patent database. Data staging vehicle. Primary beneficiary (£2M upfront payment).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670560" y="3444478"/>
            <a:ext cx="6410920" cy="3064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b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Device Evidence:</a:t>
            </a:r>
            <a:r>
              <a:rPr lang="en-US" sz="15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D1 Huawei POT-LX1, D4 Ulefone USB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670560" y="3923348"/>
            <a:ext cx="6410920" cy="3064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b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Direct Admissions: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670560" y="4402217"/>
            <a:ext cx="6410920" cy="6129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i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"I have highly valuable information from ABC technologies"</a:t>
            </a:r>
            <a:r>
              <a:rPr lang="en-US" sz="15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(21/08/2024)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670560" y="5082183"/>
            <a:ext cx="6410920" cy="3064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i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"Ready to proceed. Clean and quick"</a:t>
            </a:r>
            <a:r>
              <a:rPr lang="en-US" sz="15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(31/01/2025)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670560" y="5455682"/>
            <a:ext cx="6410920" cy="3064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i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"Watch ur inbox in 48 hrs. After that we are ghosts"</a:t>
            </a:r>
            <a:r>
              <a:rPr lang="en-US" sz="15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(31/01/2025)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670560" y="5934551"/>
            <a:ext cx="6410920" cy="9194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b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Legal Charges:</a:t>
            </a:r>
            <a:r>
              <a:rPr lang="en-US" sz="15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Unauthorised Access (Computer Misuse Act 1990), Theft of Trade Secrets, Conspiracy to Commit Fraud, Money Laundering.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7556540" y="1801892"/>
            <a:ext cx="4808934" cy="3592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50" dirty="0">
                <a:solidFill>
                  <a:srgbClr val="7AD180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Joe &amp; Norman</a:t>
            </a:r>
            <a:r>
              <a:rPr lang="en-US" sz="2250" dirty="0">
                <a:solidFill>
                  <a:srgbClr val="030303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 - Facilitator &amp; Buyer</a:t>
            </a:r>
            <a:endParaRPr lang="en-US" sz="2250" dirty="0"/>
          </a:p>
        </p:txBody>
      </p:sp>
      <p:sp>
        <p:nvSpPr>
          <p:cNvPr id="12" name="Text 10"/>
          <p:cNvSpPr/>
          <p:nvPr/>
        </p:nvSpPr>
        <p:spPr>
          <a:xfrm>
            <a:off x="7556540" y="2352675"/>
            <a:ext cx="6410920" cy="9194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b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Joe's Role:</a:t>
            </a:r>
            <a:r>
              <a:rPr lang="en-US" sz="15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Identification of external buyer at "NSI compa" (likely NexGen Circuits). Initial solicitation of Emma. Coordination of buyer-seller communications. Financial beneficiary (brokerage commission).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7556540" y="3444478"/>
            <a:ext cx="6410920" cy="6129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b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Joe's Evidence:</a:t>
            </a:r>
            <a:r>
              <a:rPr lang="en-US" sz="15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D2 Samsung Galaxy A13 (Instagram @hamster.184397, Gmail, cloud apps, Messenger, browser history).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7556540" y="4229814"/>
            <a:ext cx="6410920" cy="9194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b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Norman's Role:</a:t>
            </a:r>
            <a:r>
              <a:rPr lang="en-US" sz="15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Direct negotiation with Emma. Payment orchestration (£5M offshore structure). Buyer representative for NexGen Circuits. Technical knowledge of chip design.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7556540" y="5321617"/>
            <a:ext cx="6410920" cy="9194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b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Norman's Evidence:</a:t>
            </a:r>
            <a:r>
              <a:rPr lang="en-US" sz="15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D3 Nokia C2 (WhatsApp msgstore.db.crypt14, 30 geo-location entries, Facebook Messenger, 48 timeline entries Aug 2024 - Oct 2025).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7556540" y="6413421"/>
            <a:ext cx="6410920" cy="9194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b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Legal Charges:</a:t>
            </a:r>
            <a:r>
              <a:rPr lang="en-US" sz="15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</a:t>
            </a:r>
            <a:r>
              <a:rPr lang="en-US" sz="1500" i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Joe:</a:t>
            </a:r>
            <a:r>
              <a:rPr lang="en-US" sz="15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Conspiracy, Wire Fraud, Aiding Unauthorised Access. </a:t>
            </a:r>
            <a:r>
              <a:rPr lang="en-US" sz="1500" i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Norman:</a:t>
            </a:r>
            <a:r>
              <a:rPr lang="en-US" sz="15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Corporate Espionage (Economic Espionage Act), Conspiracy to Steal Trade Secrets, Receipt of Stolen Property.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717" y="728543"/>
            <a:ext cx="10388084" cy="5310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150"/>
              </a:lnSpc>
              <a:buNone/>
            </a:pPr>
            <a:r>
              <a:rPr lang="en-US" sz="3300" dirty="0">
                <a:solidFill>
                  <a:srgbClr val="030303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Chain-of-Custody &amp; Legal Admissibility Standards</a:t>
            </a:r>
            <a:endParaRPr lang="en-US" sz="3300" dirty="0"/>
          </a:p>
        </p:txBody>
      </p:sp>
      <p:sp>
        <p:nvSpPr>
          <p:cNvPr id="3" name="Shape 1"/>
          <p:cNvSpPr/>
          <p:nvPr/>
        </p:nvSpPr>
        <p:spPr>
          <a:xfrm>
            <a:off x="594717" y="1854160"/>
            <a:ext cx="6635472" cy="2010132"/>
          </a:xfrm>
          <a:prstGeom prst="roundRect">
            <a:avLst>
              <a:gd name="adj" fmla="val 1268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617577" y="1877020"/>
            <a:ext cx="6589752" cy="169902"/>
          </a:xfrm>
          <a:prstGeom prst="rect">
            <a:avLst/>
          </a:prstGeom>
          <a:solidFill>
            <a:srgbClr val="F2EE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787479" y="2216825"/>
            <a:ext cx="3483769" cy="265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Write-Protected Forensic Imaging</a:t>
            </a:r>
            <a:endParaRPr lang="en-US" sz="1650" dirty="0"/>
          </a:p>
        </p:txBody>
      </p:sp>
      <p:sp>
        <p:nvSpPr>
          <p:cNvPr id="6" name="Text 4"/>
          <p:cNvSpPr/>
          <p:nvPr/>
        </p:nvSpPr>
        <p:spPr>
          <a:xfrm>
            <a:off x="787479" y="2584252"/>
            <a:ext cx="6249948" cy="1087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b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Daubert Prong 1: Reliable Methodology</a:t>
            </a:r>
            <a:r>
              <a:rPr lang="en-US" sz="13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All devices extracted using Cellebrite UFED v7.73.0.162 with write-protection enabled. Imaging prevents post-acquisition tampering. Physical Analyser v7.71.0.42 used for interpretation. Tools certified for legal forensics.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7400092" y="1599367"/>
            <a:ext cx="6635591" cy="2264926"/>
          </a:xfrm>
          <a:prstGeom prst="roundRect">
            <a:avLst>
              <a:gd name="adj" fmla="val 1125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7422952" y="1622227"/>
            <a:ext cx="6589871" cy="169902"/>
          </a:xfrm>
          <a:prstGeom prst="rect">
            <a:avLst/>
          </a:prstGeom>
          <a:solidFill>
            <a:srgbClr val="F2EE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7592854" y="1962031"/>
            <a:ext cx="2884170" cy="265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Hash Verification &amp; Integrity</a:t>
            </a:r>
            <a:endParaRPr lang="en-US" sz="1650" dirty="0"/>
          </a:p>
        </p:txBody>
      </p:sp>
      <p:sp>
        <p:nvSpPr>
          <p:cNvPr id="10" name="Text 8"/>
          <p:cNvSpPr/>
          <p:nvPr/>
        </p:nvSpPr>
        <p:spPr>
          <a:xfrm>
            <a:off x="7592854" y="2329458"/>
            <a:ext cx="6250067" cy="1087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b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Daubert Prong 2: Reliability &amp; Acceptance</a:t>
            </a:r>
            <a:r>
              <a:rPr lang="en-US" sz="13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SHA-256 cryptographic hashing performed on all extracted images. Post-verification hash computed and compared. All devices marked </a:t>
            </a:r>
            <a:r>
              <a:rPr lang="en-US" sz="1300" b="1" dirty="0">
                <a:solidFill>
                  <a:srgbClr val="464646"/>
                </a:solidFill>
                <a:highlight>
                  <a:srgbClr val="93CB52"/>
                </a:highlight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"Intact"</a:t>
            </a:r>
            <a:r>
              <a:rPr lang="en-US" sz="13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(zero bit-level alterations). Blockchain-timestamped hash ledger available.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594717" y="4288988"/>
            <a:ext cx="6635472" cy="2027158"/>
          </a:xfrm>
          <a:prstGeom prst="roundRect">
            <a:avLst>
              <a:gd name="adj" fmla="val 1257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617577" y="4311848"/>
            <a:ext cx="6589752" cy="169902"/>
          </a:xfrm>
          <a:prstGeom prst="rect">
            <a:avLst/>
          </a:prstGeom>
          <a:solidFill>
            <a:srgbClr val="F2EE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787479" y="4651653"/>
            <a:ext cx="4097893" cy="265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Expert Authentication &amp; NIST Standards</a:t>
            </a:r>
            <a:endParaRPr lang="en-US" sz="1650" dirty="0"/>
          </a:p>
        </p:txBody>
      </p:sp>
      <p:sp>
        <p:nvSpPr>
          <p:cNvPr id="14" name="Text 12"/>
          <p:cNvSpPr/>
          <p:nvPr/>
        </p:nvSpPr>
        <p:spPr>
          <a:xfrm>
            <a:off x="787479" y="5019080"/>
            <a:ext cx="6249948" cy="1087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b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Daubert Prong 3: Expert Qualification</a:t>
            </a:r>
            <a:r>
              <a:rPr lang="en-US" sz="13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Extraction by certified digital forensics examiner (Viraj, Unit ID: 1136568878). Compliance with NIST SP 800-86 and SWGDE standards documented. Report includes tool versions, plugin configurations, extraction parameters.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7400092" y="4034195"/>
            <a:ext cx="6635591" cy="2281952"/>
          </a:xfrm>
          <a:prstGeom prst="roundRect">
            <a:avLst>
              <a:gd name="adj" fmla="val 1117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7422952" y="4057055"/>
            <a:ext cx="6589871" cy="169902"/>
          </a:xfrm>
          <a:prstGeom prst="rect">
            <a:avLst/>
          </a:prstGeom>
          <a:solidFill>
            <a:srgbClr val="F2EE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7592854" y="4396859"/>
            <a:ext cx="3549491" cy="265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Chain-of-Custody Documentation</a:t>
            </a:r>
            <a:endParaRPr lang="en-US" sz="1650" dirty="0"/>
          </a:p>
        </p:txBody>
      </p:sp>
      <p:sp>
        <p:nvSpPr>
          <p:cNvPr id="18" name="Text 16"/>
          <p:cNvSpPr/>
          <p:nvPr/>
        </p:nvSpPr>
        <p:spPr>
          <a:xfrm>
            <a:off x="7592854" y="4764286"/>
            <a:ext cx="6250067" cy="135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b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Daubert Prong 4: Reproducibility</a:t>
            </a:r>
            <a:r>
              <a:rPr lang="en-US" sz="13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All devices documented from seizure through analysis and reporting. Physical evidence tags, seals, storage logs maintained. Device possession recorded per police protocols. Expert willing to testify and reproduce analysis.</a:t>
            </a:r>
            <a:endParaRPr lang="en-US" sz="1300" dirty="0"/>
          </a:p>
        </p:txBody>
      </p:sp>
      <p:sp>
        <p:nvSpPr>
          <p:cNvPr id="19" name="Shape 17"/>
          <p:cNvSpPr/>
          <p:nvPr/>
        </p:nvSpPr>
        <p:spPr>
          <a:xfrm>
            <a:off x="594717" y="6507242"/>
            <a:ext cx="13440966" cy="993696"/>
          </a:xfrm>
          <a:prstGeom prst="roundRect">
            <a:avLst>
              <a:gd name="adj" fmla="val 2565"/>
            </a:avLst>
          </a:prstGeom>
          <a:solidFill>
            <a:srgbClr val="BEF3E2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619" y="6768941"/>
            <a:ext cx="212288" cy="169902"/>
          </a:xfrm>
          <a:prstGeom prst="rect">
            <a:avLst/>
          </a:prstGeom>
        </p:spPr>
      </p:pic>
      <p:sp>
        <p:nvSpPr>
          <p:cNvPr id="21" name="Text 18"/>
          <p:cNvSpPr/>
          <p:nvPr/>
        </p:nvSpPr>
        <p:spPr>
          <a:xfrm>
            <a:off x="1146810" y="6719530"/>
            <a:ext cx="12718971" cy="5436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Admissibility Standard Compliance:</a:t>
            </a:r>
            <a:r>
              <a:rPr lang="en-US" sz="1300" dirty="0">
                <a:solidFill>
                  <a:srgbClr val="000000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Daubert Standard (Federal Rules of Evidence 702) - methodology tested, error rate known, peer-reviewed. Frye Standard - methods "generally accepted" in digital forensics community.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79001" y="585073"/>
            <a:ext cx="9166265" cy="5169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050"/>
              </a:lnSpc>
              <a:buNone/>
            </a:pPr>
            <a:r>
              <a:rPr lang="en-US" sz="3250" dirty="0">
                <a:solidFill>
                  <a:srgbClr val="030303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Recommendations &amp; Investigation Conclusion</a:t>
            </a:r>
            <a:endParaRPr lang="en-US" sz="3250" dirty="0"/>
          </a:p>
        </p:txBody>
      </p:sp>
      <p:sp>
        <p:nvSpPr>
          <p:cNvPr id="4" name="Text 2"/>
          <p:cNvSpPr/>
          <p:nvPr/>
        </p:nvSpPr>
        <p:spPr>
          <a:xfrm>
            <a:off x="767239" y="1621036"/>
            <a:ext cx="3921800" cy="2584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For Quantum Tech - Immediate Actions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767239" y="1978700"/>
            <a:ext cx="6276975" cy="5291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Credential revocation: Disable Emma's system accounts, VPN, database access immediately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767239" y="2565678"/>
            <a:ext cx="6276975" cy="5291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File hash comparison: Compare SHA-256 hashes of 437 MB on D4 USB against servers to confirm exfiltration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767239" y="3152656"/>
            <a:ext cx="6276975" cy="5291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Impact assessment: Identify scope of QT-AI-2025 files accessed from 21/08/2024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767239" y="3739634"/>
            <a:ext cx="6276975" cy="5291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Hardening: Implement Data Loss Prevention (DLP) tools, deploy Endpoint Detection &amp; Response (EDR)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7586067" y="1621036"/>
            <a:ext cx="3563422" cy="2584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464646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For Law Enforcement &amp; Prosecution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7586067" y="1978700"/>
            <a:ext cx="6277094" cy="5291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Financial forensics: Trace offshore payment accounts, banking records, cryptocurrency transfers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7586067" y="2565678"/>
            <a:ext cx="6277094" cy="5291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Warrant applications: Target NexGen Circuits offices, search for QT-AI-2025 design files on buyer's systems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7586067" y="3152656"/>
            <a:ext cx="6277094" cy="5291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International cooperation: Engage mutual legal assistance treaties (MLATs), request Interpol Red Notice if warranted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7586067" y="3739634"/>
            <a:ext cx="6277094" cy="5291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Seizure of buyer systems: Forensic examination will show file modifications, reverse engineering, commercialisation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579001" y="4808458"/>
            <a:ext cx="2969657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030303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Key Investigation Finding</a:t>
            </a:r>
            <a:endParaRPr lang="en-US" sz="1950" dirty="0"/>
          </a:p>
        </p:txBody>
      </p:sp>
      <p:sp>
        <p:nvSpPr>
          <p:cNvPr id="16" name="Text 14"/>
          <p:cNvSpPr/>
          <p:nvPr/>
        </p:nvSpPr>
        <p:spPr>
          <a:xfrm>
            <a:off x="579001" y="5283994"/>
            <a:ext cx="6534388" cy="1058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3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Premeditated insider conspiracy with clear </a:t>
            </a:r>
            <a:r>
              <a:rPr lang="en-US" sz="1300" b="1" dirty="0">
                <a:solidFill>
                  <a:srgbClr val="1C9770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motive</a:t>
            </a:r>
            <a:r>
              <a:rPr lang="en-US" sz="13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(financial), </a:t>
            </a:r>
            <a:r>
              <a:rPr lang="en-US" sz="1300" b="1" dirty="0">
                <a:solidFill>
                  <a:srgbClr val="7AD180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knowledge</a:t>
            </a:r>
            <a:r>
              <a:rPr lang="en-US" sz="13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(designer understands IP value), and </a:t>
            </a:r>
            <a:r>
              <a:rPr lang="en-US" sz="1300" b="1" dirty="0">
                <a:solidFill>
                  <a:srgbClr val="7AD1C3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intent</a:t>
            </a:r>
            <a:r>
              <a:rPr lang="en-US" sz="13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(plan to "be ghosts"). Evidence shows sophisticated multi-app coordination, alias use ("Peter Dover"), offshore payment structure. </a:t>
            </a:r>
            <a:r>
              <a:rPr lang="en-US" sz="1300" b="1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Conviction likelihood: High.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7524631" y="4808458"/>
            <a:ext cx="2512338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030303"/>
                </a:solidFill>
                <a:latin typeface="DM Sans Semi Bold" pitchFamily="34" charset="0"/>
                <a:ea typeface="DM Sans Semi Bold" pitchFamily="34" charset="-122"/>
                <a:cs typeface="DM Sans Semi Bold" pitchFamily="34" charset="-120"/>
              </a:rPr>
              <a:t>Severity Assessment</a:t>
            </a:r>
            <a:endParaRPr lang="en-US" sz="1950" dirty="0"/>
          </a:p>
        </p:txBody>
      </p:sp>
      <p:sp>
        <p:nvSpPr>
          <p:cNvPr id="18" name="Text 16"/>
          <p:cNvSpPr/>
          <p:nvPr/>
        </p:nvSpPr>
        <p:spPr>
          <a:xfrm>
            <a:off x="7524631" y="5283994"/>
            <a:ext cx="6534388" cy="1058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300" dirty="0">
                <a:solidFill>
                  <a:srgbClr val="464646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High-value IP theft (estimated £5M+ damages). Competitive harm: Direct competitor gains design advantage. National security risk: If buyer is foreign state actor, constitutes industrial espionage. Corporate governance failure: Insider threat detection gaps exposed.</a:t>
            </a:r>
            <a:endParaRPr lang="en-US" sz="1300" dirty="0"/>
          </a:p>
        </p:txBody>
      </p:sp>
      <p:sp>
        <p:nvSpPr>
          <p:cNvPr id="19" name="Shape 17"/>
          <p:cNvSpPr/>
          <p:nvPr/>
        </p:nvSpPr>
        <p:spPr>
          <a:xfrm>
            <a:off x="579001" y="6677144"/>
            <a:ext cx="13472398" cy="967264"/>
          </a:xfrm>
          <a:prstGeom prst="roundRect">
            <a:avLst>
              <a:gd name="adj" fmla="val 2565"/>
            </a:avLst>
          </a:prstGeom>
          <a:solidFill>
            <a:srgbClr val="BEF3E2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379" y="6929557"/>
            <a:ext cx="206693" cy="165378"/>
          </a:xfrm>
          <a:prstGeom prst="rect">
            <a:avLst/>
          </a:prstGeom>
        </p:spPr>
      </p:pic>
      <p:sp>
        <p:nvSpPr>
          <p:cNvPr id="21" name="Text 18"/>
          <p:cNvSpPr/>
          <p:nvPr/>
        </p:nvSpPr>
        <p:spPr>
          <a:xfrm>
            <a:off x="1116449" y="6883837"/>
            <a:ext cx="12769572" cy="5291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Investigation Status:</a:t>
            </a:r>
            <a:r>
              <a:rPr lang="en-US" sz="1300" dirty="0">
                <a:solidFill>
                  <a:srgbClr val="000000"/>
                </a:solidFill>
                <a:latin typeface="Inter Medium" pitchFamily="34" charset="0"/>
                <a:ea typeface="Inter Medium" pitchFamily="34" charset="-122"/>
                <a:cs typeface="Inter Medium" pitchFamily="34" charset="-120"/>
              </a:rPr>
              <a:t> Evidence Quality: Excellent (direct admissions, multi-device corroboration, hash verification) | Remaining Analysis: Database comparison, encrypted key recovery, financial tracing | Expert Witness Readiness: Yes - testimony can establish chain-of-custody, tool reliability, timeline reconstruction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</TotalTime>
  <Words>1599</Words>
  <Application>Microsoft Macintosh PowerPoint</Application>
  <PresentationFormat>Custom</PresentationFormat>
  <Paragraphs>132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Inter Medium</vt:lpstr>
      <vt:lpstr>Arial</vt:lpstr>
      <vt:lpstr>Aptos Display</vt:lpstr>
      <vt:lpstr>DM Sans Semi Bold</vt:lpstr>
      <vt:lpstr>Aptos</vt:lpstr>
      <vt:lpstr>DM Sans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Viraj Rajeshbhai Chudasama (2435000)</cp:lastModifiedBy>
  <cp:revision>6</cp:revision>
  <dcterms:created xsi:type="dcterms:W3CDTF">2025-12-18T10:12:03Z</dcterms:created>
  <dcterms:modified xsi:type="dcterms:W3CDTF">2025-12-18T12:08:55Z</dcterms:modified>
</cp:coreProperties>
</file>