
<file path=[Content_Types].xml><?xml version="1.0" encoding="utf-8"?>
<Types xmlns="http://schemas.openxmlformats.org/package/2006/content-types">
  <Default Extension="jpeg" ContentType="image/jpeg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handoutMasterIdLst>
    <p:handoutMasterId r:id="rId19"/>
  </p:handoutMasterIdLst>
  <p:sldIdLst>
    <p:sldId id="27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40" autoAdjust="0"/>
    <p:restoredTop sz="93343" autoAdjust="0"/>
  </p:normalViewPr>
  <p:slideViewPr>
    <p:cSldViewPr>
      <p:cViewPr varScale="1">
        <p:scale>
          <a:sx n="106" d="100"/>
          <a:sy n="106" d="100"/>
        </p:scale>
        <p:origin x="1672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9797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13/10/2020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0" Type="http://schemas.openxmlformats.org/officeDocument/2006/relationships/image" Target="../media/image13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accent2"/>
                </a:solidFill>
              </a:rPr>
              <a:t>﻿LCMB7007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﻿Creativity, Innovation and Intellectual Property (CIIP)</a:t>
            </a: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1</a:t>
            </a: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>
                <a:solidFill>
                  <a:schemeClr val="accent2"/>
                </a:solidFill>
              </a:rPr>
              <a:t>Topic</a:t>
            </a:r>
            <a:r>
              <a:rPr lang="en-GB" altLang="en-US" sz="4800" b="1">
                <a:solidFill>
                  <a:schemeClr val="accent2"/>
                </a:solidFill>
              </a:rPr>
              <a:t>:  Creativity</a:t>
            </a:r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18666" y="1084579"/>
            <a:ext cx="58108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20" dirty="0"/>
              <a:t>Psychological contract </a:t>
            </a:r>
            <a:r>
              <a:rPr sz="3000" spc="-25" dirty="0"/>
              <a:t>for </a:t>
            </a:r>
            <a:r>
              <a:rPr sz="3000" dirty="0"/>
              <a:t>this</a:t>
            </a:r>
            <a:r>
              <a:rPr sz="3000" spc="25" dirty="0"/>
              <a:t> </a:t>
            </a:r>
            <a:r>
              <a:rPr sz="3000" dirty="0"/>
              <a:t>module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1410080" y="1567434"/>
            <a:ext cx="2620645" cy="283972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sz="2100" b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RIGHTS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ts val="2270"/>
              </a:lnSpc>
              <a:spcBef>
                <a:spcPts val="30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20" dirty="0">
                <a:latin typeface="Calibri"/>
                <a:cs typeface="Calibri"/>
              </a:rPr>
              <a:t>Effective </a:t>
            </a:r>
            <a:r>
              <a:rPr sz="2100" dirty="0">
                <a:latin typeface="Calibri"/>
                <a:cs typeface="Calibri"/>
              </a:rPr>
              <a:t>and</a:t>
            </a:r>
            <a:r>
              <a:rPr sz="2100" spc="-45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engaging</a:t>
            </a:r>
            <a:endParaRPr sz="2100">
              <a:latin typeface="Calibri"/>
              <a:cs typeface="Calibri"/>
            </a:endParaRPr>
          </a:p>
          <a:p>
            <a:pPr marL="184785">
              <a:lnSpc>
                <a:spcPts val="2270"/>
              </a:lnSpc>
            </a:pPr>
            <a:r>
              <a:rPr sz="2100" spc="-5" dirty="0">
                <a:latin typeface="Calibri"/>
                <a:cs typeface="Calibri"/>
              </a:rPr>
              <a:t>lectures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Supportive</a:t>
            </a:r>
            <a:r>
              <a:rPr sz="210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seminars</a:t>
            </a:r>
            <a:endParaRPr sz="2100">
              <a:latin typeface="Calibri"/>
              <a:cs typeface="Calibri"/>
            </a:endParaRPr>
          </a:p>
          <a:p>
            <a:pPr marL="184785" marR="334010" indent="-172720">
              <a:lnSpc>
                <a:spcPts val="2020"/>
              </a:lnSpc>
              <a:spcBef>
                <a:spcPts val="78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Submission </a:t>
            </a:r>
            <a:r>
              <a:rPr sz="2100" spc="-5" dirty="0">
                <a:latin typeface="Calibri"/>
                <a:cs typeface="Calibri"/>
              </a:rPr>
              <a:t>of </a:t>
            </a:r>
            <a:r>
              <a:rPr sz="2100" spc="-15" dirty="0">
                <a:latin typeface="Calibri"/>
                <a:cs typeface="Calibri"/>
              </a:rPr>
              <a:t>draft  </a:t>
            </a:r>
            <a:r>
              <a:rPr sz="2100" spc="-10" dirty="0">
                <a:latin typeface="Calibri"/>
                <a:cs typeface="Calibri"/>
              </a:rPr>
              <a:t>assignment </a:t>
            </a:r>
            <a:r>
              <a:rPr sz="2100" spc="-5" dirty="0">
                <a:latin typeface="Calibri"/>
                <a:cs typeface="Calibri"/>
              </a:rPr>
              <a:t>(one  </a:t>
            </a:r>
            <a:r>
              <a:rPr sz="2100" spc="-10" dirty="0">
                <a:latin typeface="Calibri"/>
                <a:cs typeface="Calibri"/>
              </a:rPr>
              <a:t>occasion)</a:t>
            </a:r>
            <a:endParaRPr sz="2100">
              <a:latin typeface="Calibri"/>
              <a:cs typeface="Calibri"/>
            </a:endParaRPr>
          </a:p>
          <a:p>
            <a:pPr marL="184785" marR="290830" indent="-172720">
              <a:lnSpc>
                <a:spcPts val="2020"/>
              </a:lnSpc>
              <a:spcBef>
                <a:spcPts val="795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5" dirty="0">
                <a:latin typeface="Calibri"/>
                <a:cs typeface="Calibri"/>
              </a:rPr>
              <a:t>Formative </a:t>
            </a:r>
            <a:r>
              <a:rPr sz="2100" spc="-10" dirty="0">
                <a:latin typeface="Calibri"/>
                <a:cs typeface="Calibri"/>
              </a:rPr>
              <a:t>feedback  </a:t>
            </a:r>
            <a:r>
              <a:rPr sz="2100" spc="-5" dirty="0">
                <a:latin typeface="Calibri"/>
                <a:cs typeface="Calibri"/>
              </a:rPr>
              <a:t>(one</a:t>
            </a:r>
            <a:r>
              <a:rPr sz="210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occasion)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35855" y="1675096"/>
            <a:ext cx="2425065" cy="2787015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sz="2100" b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RESPONSIBILITIES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30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Attendance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290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Punctuality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30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5" dirty="0">
                <a:latin typeface="Calibri"/>
                <a:cs typeface="Calibri"/>
              </a:rPr>
              <a:t>Silence </a:t>
            </a:r>
            <a:r>
              <a:rPr sz="2100" dirty="0">
                <a:latin typeface="Calibri"/>
                <a:cs typeface="Calibri"/>
              </a:rPr>
              <a:t>&amp; Phones</a:t>
            </a:r>
            <a:r>
              <a:rPr sz="2100" spc="-35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off</a:t>
            </a:r>
            <a:endParaRPr sz="2100">
              <a:latin typeface="Calibri"/>
              <a:cs typeface="Calibri"/>
            </a:endParaRPr>
          </a:p>
          <a:p>
            <a:pPr marL="184785" marR="212725" indent="-172720">
              <a:lnSpc>
                <a:spcPts val="2020"/>
              </a:lnSpc>
              <a:spcBef>
                <a:spcPts val="785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No in &amp; </a:t>
            </a:r>
            <a:r>
              <a:rPr sz="2100" spc="-5" dirty="0">
                <a:latin typeface="Calibri"/>
                <a:cs typeface="Calibri"/>
              </a:rPr>
              <a:t>out</a:t>
            </a:r>
            <a:r>
              <a:rPr sz="2100" spc="-90" dirty="0">
                <a:latin typeface="Calibri"/>
                <a:cs typeface="Calibri"/>
              </a:rPr>
              <a:t> </a:t>
            </a:r>
            <a:r>
              <a:rPr sz="2100" spc="-20" dirty="0">
                <a:latin typeface="Calibri"/>
                <a:cs typeface="Calibri"/>
              </a:rPr>
              <a:t>except  </a:t>
            </a:r>
            <a:r>
              <a:rPr sz="2100" spc="-10" dirty="0">
                <a:latin typeface="Calibri"/>
                <a:cs typeface="Calibri"/>
              </a:rPr>
              <a:t>emergency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30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5" dirty="0">
                <a:latin typeface="Calibri"/>
                <a:cs typeface="Calibri"/>
              </a:rPr>
              <a:t>Full</a:t>
            </a:r>
            <a:r>
              <a:rPr sz="2100" spc="-75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engagement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30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5" dirty="0">
                <a:latin typeface="Calibri"/>
                <a:cs typeface="Calibri"/>
              </a:rPr>
              <a:t>Full</a:t>
            </a:r>
            <a:r>
              <a:rPr sz="210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partcipatation</a:t>
            </a:r>
            <a:endParaRPr sz="21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3131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4479" y="1802638"/>
            <a:ext cx="7916545" cy="720725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84785" marR="5080" indent="-172720">
              <a:lnSpc>
                <a:spcPts val="2600"/>
              </a:lnSpc>
              <a:spcBef>
                <a:spcPts val="420"/>
              </a:spcBef>
              <a:buFont typeface="Arial"/>
              <a:buChar char="•"/>
              <a:tabLst>
                <a:tab pos="185420" algn="l"/>
              </a:tabLst>
            </a:pPr>
            <a:r>
              <a:rPr sz="2400" i="1" spc="-5" dirty="0">
                <a:latin typeface="Calibri"/>
                <a:cs typeface="Calibri"/>
              </a:rPr>
              <a:t>“How </a:t>
            </a:r>
            <a:r>
              <a:rPr sz="2400" i="1" dirty="0">
                <a:latin typeface="Calibri"/>
                <a:cs typeface="Calibri"/>
              </a:rPr>
              <a:t>Can we </a:t>
            </a:r>
            <a:r>
              <a:rPr sz="2400" i="1" spc="-10" dirty="0">
                <a:latin typeface="Calibri"/>
                <a:cs typeface="Calibri"/>
              </a:rPr>
              <a:t>Know </a:t>
            </a:r>
            <a:r>
              <a:rPr sz="2400" i="1" spc="-5" dirty="0">
                <a:latin typeface="Calibri"/>
                <a:cs typeface="Calibri"/>
              </a:rPr>
              <a:t>Where </a:t>
            </a:r>
            <a:r>
              <a:rPr sz="2400" i="1" spc="-50" dirty="0">
                <a:latin typeface="Calibri"/>
                <a:cs typeface="Calibri"/>
              </a:rPr>
              <a:t>We’re </a:t>
            </a:r>
            <a:r>
              <a:rPr sz="2400" i="1" dirty="0">
                <a:latin typeface="Calibri"/>
                <a:cs typeface="Calibri"/>
              </a:rPr>
              <a:t>Going </a:t>
            </a:r>
            <a:r>
              <a:rPr sz="2400" i="1" spc="-5" dirty="0">
                <a:latin typeface="Calibri"/>
                <a:cs typeface="Calibri"/>
              </a:rPr>
              <a:t>Without </a:t>
            </a:r>
            <a:r>
              <a:rPr sz="2400" i="1" spc="-10" dirty="0">
                <a:latin typeface="Calibri"/>
                <a:cs typeface="Calibri"/>
              </a:rPr>
              <a:t>Knowing First  </a:t>
            </a:r>
            <a:r>
              <a:rPr sz="2400" i="1" spc="-5" dirty="0">
                <a:latin typeface="Calibri"/>
                <a:cs typeface="Calibri"/>
              </a:rPr>
              <a:t>Where </a:t>
            </a:r>
            <a:r>
              <a:rPr sz="2400" i="1" spc="-50" dirty="0">
                <a:latin typeface="Calibri"/>
                <a:cs typeface="Calibri"/>
              </a:rPr>
              <a:t>We </a:t>
            </a:r>
            <a:r>
              <a:rPr sz="2400" i="1" dirty="0">
                <a:latin typeface="Calibri"/>
                <a:cs typeface="Calibri"/>
              </a:rPr>
              <a:t>‘ve</a:t>
            </a:r>
            <a:r>
              <a:rPr sz="2400" i="1" spc="40" dirty="0">
                <a:latin typeface="Calibri"/>
                <a:cs typeface="Calibri"/>
              </a:rPr>
              <a:t> </a:t>
            </a:r>
            <a:r>
              <a:rPr sz="2400" i="1" spc="5" dirty="0">
                <a:latin typeface="Calibri"/>
                <a:cs typeface="Calibri"/>
              </a:rPr>
              <a:t>Been?”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7542" y="495045"/>
            <a:ext cx="588835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/>
              <a:t>Creativity; </a:t>
            </a:r>
            <a:r>
              <a:rPr sz="3200" spc="-20" dirty="0"/>
              <a:t>Past, Present </a:t>
            </a:r>
            <a:r>
              <a:rPr sz="3200" dirty="0"/>
              <a:t>&amp;</a:t>
            </a:r>
            <a:r>
              <a:rPr sz="3200" spc="30" dirty="0"/>
              <a:t> </a:t>
            </a:r>
            <a:r>
              <a:rPr sz="3200" spc="-10" dirty="0"/>
              <a:t>Future…..</a:t>
            </a:r>
            <a:endParaRPr sz="3200"/>
          </a:p>
        </p:txBody>
      </p:sp>
      <p:sp>
        <p:nvSpPr>
          <p:cNvPr id="4" name="object 4"/>
          <p:cNvSpPr/>
          <p:nvPr/>
        </p:nvSpPr>
        <p:spPr>
          <a:xfrm>
            <a:off x="3214116" y="2982467"/>
            <a:ext cx="2514600" cy="20375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71168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542" y="320802"/>
            <a:ext cx="456438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0" dirty="0"/>
              <a:t>Creativity: </a:t>
            </a:r>
            <a:r>
              <a:rPr sz="3300" spc="-15" dirty="0"/>
              <a:t>What </a:t>
            </a:r>
            <a:r>
              <a:rPr sz="3300" dirty="0"/>
              <a:t>is</a:t>
            </a:r>
            <a:r>
              <a:rPr sz="3300" spc="-50" dirty="0"/>
              <a:t> </a:t>
            </a:r>
            <a:r>
              <a:rPr sz="3300" spc="-5" dirty="0"/>
              <a:t>it???……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463397" y="1574114"/>
            <a:ext cx="7953375" cy="375412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0014" marR="5080" indent="10160" algn="ctr">
              <a:lnSpc>
                <a:spcPct val="90000"/>
              </a:lnSpc>
              <a:spcBef>
                <a:spcPts val="434"/>
              </a:spcBef>
              <a:tabLst>
                <a:tab pos="4446905" algn="l"/>
              </a:tabLst>
            </a:pPr>
            <a:r>
              <a:rPr sz="2800" dirty="0">
                <a:latin typeface="Calibri"/>
                <a:cs typeface="Calibri"/>
              </a:rPr>
              <a:t>“</a:t>
            </a:r>
            <a:r>
              <a:rPr sz="2800" i="1" dirty="0">
                <a:latin typeface="Calibri"/>
                <a:cs typeface="Calibri"/>
              </a:rPr>
              <a:t>The </a:t>
            </a:r>
            <a:r>
              <a:rPr sz="2800" i="1" spc="-10" dirty="0">
                <a:latin typeface="Calibri"/>
                <a:cs typeface="Calibri"/>
              </a:rPr>
              <a:t>ability </a:t>
            </a:r>
            <a:r>
              <a:rPr sz="2800" i="1" spc="-20" dirty="0">
                <a:latin typeface="Calibri"/>
                <a:cs typeface="Calibri"/>
              </a:rPr>
              <a:t>to </a:t>
            </a:r>
            <a:r>
              <a:rPr sz="2800" i="1" spc="-5" dirty="0">
                <a:latin typeface="Calibri"/>
                <a:cs typeface="Calibri"/>
              </a:rPr>
              <a:t>create and innovate has been observed  throughout </a:t>
            </a:r>
            <a:r>
              <a:rPr sz="2800" i="1" spc="-15" dirty="0">
                <a:latin typeface="Calibri"/>
                <a:cs typeface="Calibri"/>
              </a:rPr>
              <a:t>history </a:t>
            </a:r>
            <a:r>
              <a:rPr sz="2800" i="1" spc="-10" dirty="0">
                <a:latin typeface="Calibri"/>
                <a:cs typeface="Calibri"/>
              </a:rPr>
              <a:t>and even </a:t>
            </a:r>
            <a:r>
              <a:rPr sz="2800" i="1" spc="-5" dirty="0">
                <a:latin typeface="Calibri"/>
                <a:cs typeface="Calibri"/>
              </a:rPr>
              <a:t>though the </a:t>
            </a:r>
            <a:r>
              <a:rPr sz="2800" i="1" spc="-15" dirty="0">
                <a:latin typeface="Calibri"/>
                <a:cs typeface="Calibri"/>
              </a:rPr>
              <a:t>fundamental  </a:t>
            </a:r>
            <a:r>
              <a:rPr sz="2800" i="1" spc="-10" dirty="0">
                <a:latin typeface="Calibri"/>
                <a:cs typeface="Calibri"/>
              </a:rPr>
              <a:t>tools may </a:t>
            </a:r>
            <a:r>
              <a:rPr sz="2800" i="1" spc="-5" dirty="0">
                <a:latin typeface="Calibri"/>
                <a:cs typeface="Calibri"/>
              </a:rPr>
              <a:t>have changed the ability </a:t>
            </a:r>
            <a:r>
              <a:rPr sz="2800" i="1" spc="-10" dirty="0">
                <a:latin typeface="Calibri"/>
                <a:cs typeface="Calibri"/>
              </a:rPr>
              <a:t>has been prevalent  </a:t>
            </a:r>
            <a:r>
              <a:rPr sz="2800" i="1" spc="-5" dirty="0">
                <a:latin typeface="Calibri"/>
                <a:cs typeface="Calibri"/>
              </a:rPr>
              <a:t>in</a:t>
            </a:r>
            <a:r>
              <a:rPr sz="2800" i="1" spc="10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every</a:t>
            </a:r>
            <a:r>
              <a:rPr sz="2800" i="1" spc="30" dirty="0">
                <a:latin typeface="Calibri"/>
                <a:cs typeface="Calibri"/>
              </a:rPr>
              <a:t> </a:t>
            </a:r>
            <a:r>
              <a:rPr sz="2800" i="1" spc="-10" dirty="0">
                <a:latin typeface="Calibri"/>
                <a:cs typeface="Calibri"/>
              </a:rPr>
              <a:t>civilisation”	</a:t>
            </a:r>
            <a:r>
              <a:rPr sz="2800" spc="-5" dirty="0">
                <a:latin typeface="Calibri"/>
                <a:cs typeface="Calibri"/>
              </a:rPr>
              <a:t>(Hisrich, </a:t>
            </a:r>
            <a:r>
              <a:rPr sz="2800" spc="-30" dirty="0">
                <a:latin typeface="Calibri"/>
                <a:cs typeface="Calibri"/>
              </a:rPr>
              <a:t>Peters </a:t>
            </a:r>
            <a:r>
              <a:rPr sz="2800" spc="-5" dirty="0">
                <a:latin typeface="Calibri"/>
                <a:cs typeface="Calibri"/>
              </a:rPr>
              <a:t>and  </a:t>
            </a:r>
            <a:r>
              <a:rPr sz="2800" spc="-15" dirty="0">
                <a:latin typeface="Calibri"/>
                <a:cs typeface="Calibri"/>
              </a:rPr>
              <a:t>Shepherd, </a:t>
            </a:r>
            <a:r>
              <a:rPr sz="2800" spc="-5" dirty="0">
                <a:latin typeface="Calibri"/>
                <a:cs typeface="Calibri"/>
              </a:rPr>
              <a:t>2005, p.</a:t>
            </a:r>
            <a:r>
              <a:rPr sz="2800" spc="9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8).</a:t>
            </a:r>
            <a:endParaRPr sz="2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3100">
              <a:latin typeface="Calibri"/>
              <a:cs typeface="Calibri"/>
            </a:endParaRPr>
          </a:p>
          <a:p>
            <a:pPr marL="12065" marR="278765" indent="-3175" algn="ctr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“May our species be </a:t>
            </a:r>
            <a:r>
              <a:rPr sz="2800" dirty="0">
                <a:latin typeface="Arial"/>
                <a:cs typeface="Arial"/>
              </a:rPr>
              <a:t>resurrected </a:t>
            </a:r>
            <a:r>
              <a:rPr sz="2800" spc="-5" dirty="0">
                <a:latin typeface="Arial"/>
                <a:cs typeface="Arial"/>
              </a:rPr>
              <a:t>and awakened  by the Spirit of Creativity </a:t>
            </a:r>
            <a:r>
              <a:rPr sz="2800" dirty="0">
                <a:latin typeface="Arial"/>
                <a:cs typeface="Arial"/>
              </a:rPr>
              <a:t>for </a:t>
            </a:r>
            <a:r>
              <a:rPr sz="2800" spc="-5" dirty="0">
                <a:latin typeface="Arial"/>
                <a:cs typeface="Arial"/>
              </a:rPr>
              <a:t>this coming century”  (Fox,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2002).</a:t>
            </a:r>
            <a:endParaRPr sz="2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11601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2995" y="1995042"/>
            <a:ext cx="7952740" cy="38214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35890" algn="ctr">
              <a:lnSpc>
                <a:spcPct val="100000"/>
              </a:lnSpc>
              <a:spcBef>
                <a:spcPts val="95"/>
              </a:spcBef>
            </a:pPr>
            <a:r>
              <a:rPr sz="2500" b="0" spc="-5" dirty="0">
                <a:latin typeface="Calibri Light"/>
                <a:cs typeface="Calibri Light"/>
              </a:rPr>
              <a:t>“Throughout </a:t>
            </a:r>
            <a:r>
              <a:rPr sz="2500" b="0" spc="-35" dirty="0">
                <a:latin typeface="Calibri Light"/>
                <a:cs typeface="Calibri Light"/>
              </a:rPr>
              <a:t>history, </a:t>
            </a:r>
            <a:r>
              <a:rPr sz="2500" b="0" spc="-5" dirty="0">
                <a:latin typeface="Calibri Light"/>
                <a:cs typeface="Calibri Light"/>
              </a:rPr>
              <a:t>the </a:t>
            </a:r>
            <a:r>
              <a:rPr sz="2500" b="0" spc="-15" dirty="0">
                <a:latin typeface="Calibri Light"/>
                <a:cs typeface="Calibri Light"/>
              </a:rPr>
              <a:t>process </a:t>
            </a:r>
            <a:r>
              <a:rPr sz="2500" b="0" spc="-5" dirty="0">
                <a:latin typeface="Calibri Light"/>
                <a:cs typeface="Calibri Light"/>
              </a:rPr>
              <a:t>of </a:t>
            </a:r>
            <a:r>
              <a:rPr sz="2500" b="0" spc="-15" dirty="0">
                <a:latin typeface="Calibri Light"/>
                <a:cs typeface="Calibri Light"/>
              </a:rPr>
              <a:t>creation</a:t>
            </a:r>
            <a:r>
              <a:rPr sz="2500" b="0" spc="130" dirty="0">
                <a:latin typeface="Calibri Light"/>
                <a:cs typeface="Calibri Light"/>
              </a:rPr>
              <a:t> </a:t>
            </a:r>
            <a:r>
              <a:rPr sz="2500" b="0" spc="-5" dirty="0">
                <a:latin typeface="Calibri Light"/>
                <a:cs typeface="Calibri Light"/>
              </a:rPr>
              <a:t>whether;</a:t>
            </a:r>
            <a:endParaRPr sz="2500">
              <a:latin typeface="Calibri Light"/>
              <a:cs typeface="Calibri Light"/>
            </a:endParaRPr>
          </a:p>
          <a:p>
            <a:pPr marL="479425" algn="ctr">
              <a:lnSpc>
                <a:spcPct val="100000"/>
              </a:lnSpc>
            </a:pPr>
            <a:r>
              <a:rPr sz="2500" b="0" spc="-5" dirty="0">
                <a:latin typeface="Calibri Light"/>
                <a:cs typeface="Calibri Light"/>
              </a:rPr>
              <a:t>paintings or </a:t>
            </a:r>
            <a:r>
              <a:rPr sz="2500" b="0" spc="-10" dirty="0">
                <a:latin typeface="Calibri Light"/>
                <a:cs typeface="Calibri Light"/>
              </a:rPr>
              <a:t>musical compositions </a:t>
            </a:r>
            <a:r>
              <a:rPr sz="2500" b="0" spc="-20" dirty="0">
                <a:latin typeface="Calibri Light"/>
                <a:cs typeface="Calibri Light"/>
              </a:rPr>
              <a:t>were </a:t>
            </a:r>
            <a:r>
              <a:rPr sz="2500" b="0" spc="-10" dirty="0">
                <a:latin typeface="Calibri Light"/>
                <a:cs typeface="Calibri Light"/>
              </a:rPr>
              <a:t>thought </a:t>
            </a:r>
            <a:r>
              <a:rPr sz="2500" b="0" spc="-5" dirty="0">
                <a:latin typeface="Calibri Light"/>
                <a:cs typeface="Calibri Light"/>
              </a:rPr>
              <a:t>of</a:t>
            </a:r>
            <a:r>
              <a:rPr sz="2500" b="0" spc="85" dirty="0">
                <a:latin typeface="Calibri Light"/>
                <a:cs typeface="Calibri Light"/>
              </a:rPr>
              <a:t> </a:t>
            </a:r>
            <a:r>
              <a:rPr sz="2500" b="0" spc="-5" dirty="0">
                <a:latin typeface="Calibri Light"/>
                <a:cs typeface="Calibri Light"/>
              </a:rPr>
              <a:t>as</a:t>
            </a:r>
            <a:endParaRPr sz="2500">
              <a:latin typeface="Calibri Light"/>
              <a:cs typeface="Calibri Light"/>
            </a:endParaRPr>
          </a:p>
          <a:p>
            <a:pPr marL="490855" marR="5080" algn="ctr">
              <a:lnSpc>
                <a:spcPct val="100000"/>
              </a:lnSpc>
            </a:pPr>
            <a:r>
              <a:rPr sz="2500" b="0" spc="-10" dirty="0">
                <a:latin typeface="Calibri Light"/>
                <a:cs typeface="Calibri Light"/>
              </a:rPr>
              <a:t>‘spiritual experiences </a:t>
            </a:r>
            <a:r>
              <a:rPr sz="2500" b="0" spc="-5" dirty="0">
                <a:latin typeface="Calibri Light"/>
                <a:cs typeface="Calibri Light"/>
              </a:rPr>
              <a:t>in the </a:t>
            </a:r>
            <a:r>
              <a:rPr sz="2500" b="0" dirty="0">
                <a:latin typeface="Calibri Light"/>
                <a:cs typeface="Calibri Light"/>
              </a:rPr>
              <a:t>service </a:t>
            </a:r>
            <a:r>
              <a:rPr sz="2500" b="0" spc="-5" dirty="0">
                <a:latin typeface="Calibri Light"/>
                <a:cs typeface="Calibri Light"/>
              </a:rPr>
              <a:t>of </a:t>
            </a:r>
            <a:r>
              <a:rPr sz="2500" b="0" spc="-15" dirty="0">
                <a:latin typeface="Calibri Light"/>
                <a:cs typeface="Calibri Light"/>
              </a:rPr>
              <a:t>whatever </a:t>
            </a:r>
            <a:r>
              <a:rPr sz="2500" b="0" spc="-5" dirty="0">
                <a:latin typeface="Calibri Light"/>
                <a:cs typeface="Calibri Light"/>
              </a:rPr>
              <a:t>muse </a:t>
            </a:r>
            <a:r>
              <a:rPr sz="2500" b="0" spc="-10" dirty="0">
                <a:latin typeface="Calibri Light"/>
                <a:cs typeface="Calibri Light"/>
              </a:rPr>
              <a:t>held  </a:t>
            </a:r>
            <a:r>
              <a:rPr sz="2500" b="0" spc="-5" dirty="0">
                <a:latin typeface="Calibri Light"/>
                <a:cs typeface="Calibri Light"/>
              </a:rPr>
              <a:t>the </a:t>
            </a:r>
            <a:r>
              <a:rPr sz="2500" b="0" spc="-10" dirty="0">
                <a:latin typeface="Calibri Light"/>
                <a:cs typeface="Calibri Light"/>
              </a:rPr>
              <a:t>artist </a:t>
            </a:r>
            <a:r>
              <a:rPr sz="2500" b="0" spc="-5" dirty="0">
                <a:latin typeface="Calibri Light"/>
                <a:cs typeface="Calibri Light"/>
              </a:rPr>
              <a:t>in her</a:t>
            </a:r>
            <a:r>
              <a:rPr sz="2500" b="0" spc="30" dirty="0">
                <a:latin typeface="Calibri Light"/>
                <a:cs typeface="Calibri Light"/>
              </a:rPr>
              <a:t> </a:t>
            </a:r>
            <a:r>
              <a:rPr sz="2500" b="0" spc="-10" dirty="0">
                <a:latin typeface="Calibri Light"/>
                <a:cs typeface="Calibri Light"/>
              </a:rPr>
              <a:t>thrall”</a:t>
            </a:r>
            <a:endParaRPr sz="2500">
              <a:latin typeface="Calibri Light"/>
              <a:cs typeface="Calibri Light"/>
            </a:endParaRPr>
          </a:p>
          <a:p>
            <a:pPr marL="140335" algn="ctr">
              <a:lnSpc>
                <a:spcPct val="100000"/>
              </a:lnSpc>
              <a:spcBef>
                <a:spcPts val="600"/>
              </a:spcBef>
            </a:pPr>
            <a:r>
              <a:rPr sz="2500" b="0" spc="-35" dirty="0">
                <a:latin typeface="Calibri Light"/>
                <a:cs typeface="Calibri Light"/>
              </a:rPr>
              <a:t>(Thorsby, </a:t>
            </a:r>
            <a:r>
              <a:rPr sz="2500" b="0" spc="-10" dirty="0">
                <a:latin typeface="Calibri Light"/>
                <a:cs typeface="Calibri Light"/>
              </a:rPr>
              <a:t>2001, </a:t>
            </a:r>
            <a:r>
              <a:rPr sz="2500" b="0" spc="-5" dirty="0">
                <a:latin typeface="Calibri Light"/>
                <a:cs typeface="Calibri Light"/>
              </a:rPr>
              <a:t>p.</a:t>
            </a:r>
            <a:r>
              <a:rPr sz="2500" b="0" spc="60" dirty="0">
                <a:latin typeface="Calibri Light"/>
                <a:cs typeface="Calibri Light"/>
              </a:rPr>
              <a:t> </a:t>
            </a:r>
            <a:r>
              <a:rPr sz="2500" b="0" spc="-10" dirty="0">
                <a:latin typeface="Calibri Light"/>
                <a:cs typeface="Calibri Light"/>
              </a:rPr>
              <a:t>95).</a:t>
            </a:r>
            <a:endParaRPr sz="2500">
              <a:latin typeface="Calibri Light"/>
              <a:cs typeface="Calibri Light"/>
            </a:endParaRPr>
          </a:p>
          <a:p>
            <a:pPr>
              <a:lnSpc>
                <a:spcPct val="100000"/>
              </a:lnSpc>
            </a:pPr>
            <a:endParaRPr sz="2500">
              <a:latin typeface="Calibri Light"/>
              <a:cs typeface="Calibri Light"/>
            </a:endParaRPr>
          </a:p>
          <a:p>
            <a:pPr marL="909955" marR="46355" indent="-897890">
              <a:lnSpc>
                <a:spcPct val="100000"/>
              </a:lnSpc>
              <a:spcBef>
                <a:spcPts val="1639"/>
              </a:spcBef>
            </a:pPr>
            <a:r>
              <a:rPr sz="2500" b="0" spc="20" dirty="0">
                <a:latin typeface="Calibri Light"/>
                <a:cs typeface="Calibri Light"/>
              </a:rPr>
              <a:t>“The </a:t>
            </a:r>
            <a:r>
              <a:rPr sz="2500" b="0" spc="-10" dirty="0">
                <a:latin typeface="Calibri Light"/>
                <a:cs typeface="Calibri Light"/>
              </a:rPr>
              <a:t>artist </a:t>
            </a:r>
            <a:r>
              <a:rPr sz="2500" b="0" spc="-20" dirty="0">
                <a:latin typeface="Calibri Light"/>
                <a:cs typeface="Calibri Light"/>
              </a:rPr>
              <a:t>was </a:t>
            </a:r>
            <a:r>
              <a:rPr sz="2500" b="0" spc="-5" dirty="0">
                <a:latin typeface="Calibri Light"/>
                <a:cs typeface="Calibri Light"/>
              </a:rPr>
              <a:t>a </a:t>
            </a:r>
            <a:r>
              <a:rPr sz="2500" b="0" spc="-10" dirty="0">
                <a:latin typeface="Calibri Light"/>
                <a:cs typeface="Calibri Light"/>
              </a:rPr>
              <a:t>channel </a:t>
            </a:r>
            <a:r>
              <a:rPr sz="2500" b="0" spc="-25" dirty="0">
                <a:latin typeface="Calibri Light"/>
                <a:cs typeface="Calibri Light"/>
              </a:rPr>
              <a:t>for </a:t>
            </a:r>
            <a:r>
              <a:rPr sz="2500" b="0" spc="-5" dirty="0">
                <a:latin typeface="Calibri Light"/>
                <a:cs typeface="Calibri Light"/>
              </a:rPr>
              <a:t>a superior </a:t>
            </a:r>
            <a:r>
              <a:rPr sz="2500" b="0" spc="-50" dirty="0">
                <a:latin typeface="Calibri Light"/>
                <a:cs typeface="Calibri Light"/>
              </a:rPr>
              <a:t>power, </a:t>
            </a:r>
            <a:r>
              <a:rPr sz="2500" b="0" spc="-10" dirty="0">
                <a:latin typeface="Calibri Light"/>
                <a:cs typeface="Calibri Light"/>
              </a:rPr>
              <a:t>creativity </a:t>
            </a:r>
            <a:r>
              <a:rPr sz="2500" b="0" spc="-5" dirty="0">
                <a:latin typeface="Calibri Light"/>
                <a:cs typeface="Calibri Light"/>
              </a:rPr>
              <a:t>a gift  </a:t>
            </a:r>
            <a:r>
              <a:rPr sz="2500" b="0" spc="-15" dirty="0">
                <a:latin typeface="Calibri Light"/>
                <a:cs typeface="Calibri Light"/>
              </a:rPr>
              <a:t>from </a:t>
            </a:r>
            <a:r>
              <a:rPr sz="2500" b="0" spc="-5" dirty="0">
                <a:latin typeface="Calibri Light"/>
                <a:cs typeface="Calibri Light"/>
              </a:rPr>
              <a:t>the </a:t>
            </a:r>
            <a:r>
              <a:rPr sz="2500" b="0" spc="-10" dirty="0">
                <a:latin typeface="Calibri Light"/>
                <a:cs typeface="Calibri Light"/>
              </a:rPr>
              <a:t>gods, </a:t>
            </a:r>
            <a:r>
              <a:rPr sz="2500" b="0" spc="-5" dirty="0">
                <a:latin typeface="Calibri Light"/>
                <a:cs typeface="Calibri Light"/>
              </a:rPr>
              <a:t>and the imagination a divine</a:t>
            </a:r>
            <a:r>
              <a:rPr sz="2500" b="0" spc="55" dirty="0">
                <a:latin typeface="Calibri Light"/>
                <a:cs typeface="Calibri Light"/>
              </a:rPr>
              <a:t> </a:t>
            </a:r>
            <a:r>
              <a:rPr sz="2500" b="0" spc="-5" dirty="0">
                <a:latin typeface="Calibri Light"/>
                <a:cs typeface="Calibri Light"/>
              </a:rPr>
              <a:t>spark”</a:t>
            </a:r>
            <a:endParaRPr sz="2500">
              <a:latin typeface="Calibri Light"/>
              <a:cs typeface="Calibri Light"/>
            </a:endParaRPr>
          </a:p>
          <a:p>
            <a:pPr marL="2541270">
              <a:lnSpc>
                <a:spcPct val="100000"/>
              </a:lnSpc>
              <a:spcBef>
                <a:spcPts val="600"/>
              </a:spcBef>
            </a:pPr>
            <a:r>
              <a:rPr sz="2500" b="0" spc="-35" dirty="0">
                <a:latin typeface="Calibri Light"/>
                <a:cs typeface="Calibri Light"/>
              </a:rPr>
              <a:t>(Thorsby, </a:t>
            </a:r>
            <a:r>
              <a:rPr sz="2500" b="0" spc="-10" dirty="0">
                <a:latin typeface="Calibri Light"/>
                <a:cs typeface="Calibri Light"/>
              </a:rPr>
              <a:t>2001, </a:t>
            </a:r>
            <a:r>
              <a:rPr sz="2500" b="0" spc="-5" dirty="0">
                <a:latin typeface="Calibri Light"/>
                <a:cs typeface="Calibri Light"/>
              </a:rPr>
              <a:t>p.</a:t>
            </a:r>
            <a:r>
              <a:rPr sz="2500" b="0" spc="60" dirty="0">
                <a:latin typeface="Calibri Light"/>
                <a:cs typeface="Calibri Light"/>
              </a:rPr>
              <a:t> </a:t>
            </a:r>
            <a:r>
              <a:rPr sz="2500" b="0" spc="-10" dirty="0">
                <a:latin typeface="Calibri Light"/>
                <a:cs typeface="Calibri Light"/>
              </a:rPr>
              <a:t>94).</a:t>
            </a:r>
            <a:endParaRPr sz="2500">
              <a:latin typeface="Calibri Light"/>
              <a:cs typeface="Calibri Ligh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6227064" y="188976"/>
            <a:ext cx="2377440" cy="14523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91718" y="763270"/>
            <a:ext cx="2433320" cy="605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800" spc="-5" dirty="0"/>
              <a:t>The</a:t>
            </a:r>
            <a:r>
              <a:rPr sz="3800" spc="-75" dirty="0"/>
              <a:t> </a:t>
            </a:r>
            <a:r>
              <a:rPr sz="3800" spc="-20" dirty="0"/>
              <a:t>Past…….</a:t>
            </a:r>
            <a:endParaRPr sz="3800"/>
          </a:p>
        </p:txBody>
      </p:sp>
    </p:spTree>
    <p:extLst>
      <p:ext uri="{BB962C8B-B14F-4D97-AF65-F5344CB8AC3E}">
        <p14:creationId xmlns:p14="http://schemas.microsoft.com/office/powerpoint/2010/main" val="2377300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2353144"/>
            <a:ext cx="3740150" cy="4025900"/>
          </a:xfrm>
          <a:custGeom>
            <a:avLst/>
            <a:gdLst/>
            <a:ahLst/>
            <a:cxnLst/>
            <a:rect l="l" t="t" r="r" b="b"/>
            <a:pathLst>
              <a:path w="3740150" h="4025900">
                <a:moveTo>
                  <a:pt x="3740150" y="3354540"/>
                </a:moveTo>
                <a:lnTo>
                  <a:pt x="0" y="3354540"/>
                </a:lnTo>
                <a:lnTo>
                  <a:pt x="0" y="3689985"/>
                </a:lnTo>
                <a:lnTo>
                  <a:pt x="0" y="4025430"/>
                </a:lnTo>
                <a:lnTo>
                  <a:pt x="3740150" y="4025430"/>
                </a:lnTo>
                <a:lnTo>
                  <a:pt x="3740150" y="3689985"/>
                </a:lnTo>
                <a:lnTo>
                  <a:pt x="3740150" y="3354540"/>
                </a:lnTo>
                <a:close/>
              </a:path>
              <a:path w="3740150" h="4025900">
                <a:moveTo>
                  <a:pt x="3740150" y="2348230"/>
                </a:moveTo>
                <a:lnTo>
                  <a:pt x="0" y="2348230"/>
                </a:lnTo>
                <a:lnTo>
                  <a:pt x="0" y="2683637"/>
                </a:lnTo>
                <a:lnTo>
                  <a:pt x="0" y="3019082"/>
                </a:lnTo>
                <a:lnTo>
                  <a:pt x="0" y="3354527"/>
                </a:lnTo>
                <a:lnTo>
                  <a:pt x="3740150" y="3354527"/>
                </a:lnTo>
                <a:lnTo>
                  <a:pt x="3740150" y="3019082"/>
                </a:lnTo>
                <a:lnTo>
                  <a:pt x="3740150" y="2683675"/>
                </a:lnTo>
                <a:lnTo>
                  <a:pt x="3740150" y="2348230"/>
                </a:lnTo>
                <a:close/>
              </a:path>
              <a:path w="3740150" h="4025900">
                <a:moveTo>
                  <a:pt x="3740150" y="1341882"/>
                </a:moveTo>
                <a:lnTo>
                  <a:pt x="0" y="1341882"/>
                </a:lnTo>
                <a:lnTo>
                  <a:pt x="0" y="1677289"/>
                </a:lnTo>
                <a:lnTo>
                  <a:pt x="0" y="2012696"/>
                </a:lnTo>
                <a:lnTo>
                  <a:pt x="0" y="2348141"/>
                </a:lnTo>
                <a:lnTo>
                  <a:pt x="3740150" y="2348141"/>
                </a:lnTo>
                <a:lnTo>
                  <a:pt x="3740150" y="2012734"/>
                </a:lnTo>
                <a:lnTo>
                  <a:pt x="3740150" y="1677327"/>
                </a:lnTo>
                <a:lnTo>
                  <a:pt x="3740150" y="1341882"/>
                </a:lnTo>
                <a:close/>
              </a:path>
              <a:path w="3740150" h="4025900">
                <a:moveTo>
                  <a:pt x="3740150" y="335534"/>
                </a:moveTo>
                <a:lnTo>
                  <a:pt x="0" y="335534"/>
                </a:lnTo>
                <a:lnTo>
                  <a:pt x="0" y="670941"/>
                </a:lnTo>
                <a:lnTo>
                  <a:pt x="0" y="1006348"/>
                </a:lnTo>
                <a:lnTo>
                  <a:pt x="0" y="1341793"/>
                </a:lnTo>
                <a:lnTo>
                  <a:pt x="3740150" y="1341793"/>
                </a:lnTo>
                <a:lnTo>
                  <a:pt x="3740150" y="1006386"/>
                </a:lnTo>
                <a:lnTo>
                  <a:pt x="3740150" y="670979"/>
                </a:lnTo>
                <a:lnTo>
                  <a:pt x="3740150" y="335534"/>
                </a:lnTo>
                <a:close/>
              </a:path>
              <a:path w="3740150" h="4025900">
                <a:moveTo>
                  <a:pt x="3740150" y="0"/>
                </a:moveTo>
                <a:lnTo>
                  <a:pt x="0" y="0"/>
                </a:lnTo>
                <a:lnTo>
                  <a:pt x="0" y="335445"/>
                </a:lnTo>
                <a:lnTo>
                  <a:pt x="3740150" y="335445"/>
                </a:lnTo>
                <a:lnTo>
                  <a:pt x="3740150" y="0"/>
                </a:lnTo>
                <a:close/>
              </a:path>
            </a:pathLst>
          </a:custGeom>
          <a:solidFill>
            <a:srgbClr val="66FF33">
              <a:alpha val="7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44500" y="2005076"/>
          <a:ext cx="7955915" cy="43607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4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20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54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Natures</a:t>
                      </a:r>
                      <a:r>
                        <a:rPr sz="1600" b="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Creation?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Human</a:t>
                      </a:r>
                      <a:r>
                        <a:rPr sz="1600" b="0" u="sng" spc="15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libri Light"/>
                          <a:cs typeface="Calibri Light"/>
                        </a:rPr>
                        <a:t>Creation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4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20" dirty="0">
                          <a:latin typeface="Calibri Light"/>
                          <a:cs typeface="Calibri Light"/>
                        </a:rPr>
                        <a:t>Venoms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&amp;</a:t>
                      </a:r>
                      <a:r>
                        <a:rPr sz="1600" b="0" spc="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Poisons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Anaesthetics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5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The</a:t>
                      </a:r>
                      <a:r>
                        <a:rPr sz="1600" b="0" spc="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Leaf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Solar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Panel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(energy 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from</a:t>
                      </a:r>
                      <a:r>
                        <a:rPr sz="1600" b="0" spc="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light)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4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Brain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Computer/Electronic</a:t>
                      </a:r>
                      <a:r>
                        <a:rPr sz="1600" b="0" spc="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Circuitry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4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DNA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Computer</a:t>
                      </a:r>
                      <a:r>
                        <a:rPr sz="1600" b="0" spc="3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20" dirty="0">
                          <a:latin typeface="Calibri Light"/>
                          <a:cs typeface="Calibri Light"/>
                        </a:rPr>
                        <a:t>Program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5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20" dirty="0">
                          <a:latin typeface="Calibri Light"/>
                          <a:cs typeface="Calibri Light"/>
                        </a:rPr>
                        <a:t>Ear</a:t>
                      </a:r>
                      <a:r>
                        <a:rPr sz="1600" b="0" spc="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Drum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Microphone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4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Eye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Camera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(lens, </a:t>
                      </a: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focus,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iris,</a:t>
                      </a:r>
                      <a:r>
                        <a:rPr sz="1600" b="0" spc="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film)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406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Eye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Lid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Windshield</a:t>
                      </a:r>
                      <a:r>
                        <a:rPr sz="1600" b="0" spc="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Wiper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40" dirty="0">
                          <a:latin typeface="Calibri Light"/>
                          <a:cs typeface="Calibri Light"/>
                        </a:rPr>
                        <a:t>Tears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36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Wiper</a:t>
                      </a:r>
                      <a:r>
                        <a:rPr sz="1600" b="0" spc="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Fluid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4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Incisor</a:t>
                      </a:r>
                      <a:r>
                        <a:rPr sz="1600" b="0" spc="1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35" dirty="0">
                          <a:latin typeface="Calibri Light"/>
                          <a:cs typeface="Calibri Light"/>
                        </a:rPr>
                        <a:t>Teeth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Knife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4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Heart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Pump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545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Spinal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Chord/Nervous</a:t>
                      </a:r>
                      <a:r>
                        <a:rPr sz="1600" b="0" spc="7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25" dirty="0">
                          <a:latin typeface="Calibri Light"/>
                          <a:cs typeface="Calibri Light"/>
                        </a:rPr>
                        <a:t>system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5" dirty="0">
                          <a:latin typeface="Calibri Light"/>
                          <a:cs typeface="Calibri Light"/>
                        </a:rPr>
                        <a:t>Communication/Telephone</a:t>
                      </a:r>
                      <a:r>
                        <a:rPr sz="1600" b="0" spc="45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Cables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44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5" dirty="0">
                          <a:latin typeface="Calibri Light"/>
                          <a:cs typeface="Calibri Light"/>
                        </a:rPr>
                        <a:t>Song</a:t>
                      </a:r>
                      <a:r>
                        <a:rPr sz="1600" b="0" spc="20" dirty="0">
                          <a:latin typeface="Calibri Light"/>
                          <a:cs typeface="Calibri Light"/>
                        </a:rPr>
                        <a:t> </a:t>
                      </a: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Birds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or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600" b="0" spc="-10" dirty="0">
                          <a:latin typeface="Calibri Light"/>
                          <a:cs typeface="Calibri Light"/>
                        </a:rPr>
                        <a:t>Music</a:t>
                      </a:r>
                      <a:endParaRPr sz="1600">
                        <a:latin typeface="Calibri Light"/>
                        <a:cs typeface="Calibri Light"/>
                      </a:endParaRPr>
                    </a:p>
                  </a:txBody>
                  <a:tcPr marL="0" marR="0" marT="3429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45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05968" y="2389632"/>
            <a:ext cx="433070" cy="3901440"/>
            <a:chOff x="505968" y="2389632"/>
            <a:chExt cx="433070" cy="3901440"/>
          </a:xfrm>
        </p:grpSpPr>
        <p:sp>
          <p:nvSpPr>
            <p:cNvPr id="5" name="object 5"/>
            <p:cNvSpPr/>
            <p:nvPr/>
          </p:nvSpPr>
          <p:spPr>
            <a:xfrm>
              <a:off x="505968" y="2389632"/>
              <a:ext cx="432816" cy="246887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56260" y="2708148"/>
              <a:ext cx="271272" cy="29260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07492" y="3069336"/>
              <a:ext cx="361188" cy="25755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80644" y="3357372"/>
              <a:ext cx="216408" cy="28803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2544" y="3717036"/>
              <a:ext cx="361188" cy="291083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63880" y="4076700"/>
              <a:ext cx="286511" cy="24231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63880" y="4436364"/>
              <a:ext cx="286511" cy="23621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530352" y="4724400"/>
              <a:ext cx="316992" cy="243839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42544" y="5079492"/>
              <a:ext cx="252984" cy="265175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50164" y="5394960"/>
              <a:ext cx="265176" cy="265175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34924" y="5711952"/>
              <a:ext cx="289560" cy="289559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37972" y="6074664"/>
              <a:ext cx="289559" cy="21640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535940" y="870330"/>
            <a:ext cx="71799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Arial"/>
                <a:cs typeface="Arial"/>
              </a:rPr>
              <a:t>A Gift from the Gods or a New</a:t>
            </a:r>
            <a:r>
              <a:rPr sz="2800" b="0" spc="-100" dirty="0">
                <a:latin typeface="Arial"/>
                <a:cs typeface="Arial"/>
              </a:rPr>
              <a:t> </a:t>
            </a:r>
            <a:r>
              <a:rPr sz="2800" b="0" spc="-5" dirty="0">
                <a:latin typeface="Arial"/>
                <a:cs typeface="Arial"/>
              </a:rPr>
              <a:t>Phenomenon?</a:t>
            </a:r>
            <a:endParaRPr sz="28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41194" y="1519809"/>
            <a:ext cx="61607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015230" algn="l"/>
              </a:tabLst>
            </a:pP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…Co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ld</a:t>
            </a:r>
            <a:r>
              <a:rPr sz="24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th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B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3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2400" b="1" spc="-5" dirty="0">
                <a:solidFill>
                  <a:srgbClr val="FF0000"/>
                </a:solidFill>
                <a:latin typeface="Arial"/>
                <a:cs typeface="Arial"/>
              </a:rPr>
              <a:t>rue?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?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??..</a:t>
            </a:r>
            <a:r>
              <a:rPr sz="2400" b="1" spc="5" dirty="0">
                <a:solidFill>
                  <a:srgbClr val="FF0000"/>
                </a:solidFill>
                <a:latin typeface="Arial"/>
                <a:cs typeface="Arial"/>
              </a:rPr>
              <a:t>.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...	Ma</a:t>
            </a:r>
            <a:r>
              <a:rPr sz="2400" b="1" spc="-25" dirty="0">
                <a:solidFill>
                  <a:srgbClr val="FF0000"/>
                </a:solidFill>
                <a:latin typeface="Arial"/>
                <a:cs typeface="Arial"/>
              </a:rPr>
              <a:t>y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be?</a:t>
            </a:r>
            <a:endParaRPr sz="24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33030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8540" y="273253"/>
            <a:ext cx="61245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5" dirty="0"/>
              <a:t>Creativity: </a:t>
            </a:r>
            <a:r>
              <a:rPr spc="-20" dirty="0"/>
              <a:t>Nature </a:t>
            </a:r>
            <a:r>
              <a:rPr spc="-5" dirty="0"/>
              <a:t>or</a:t>
            </a:r>
            <a:r>
              <a:rPr spc="-30" dirty="0"/>
              <a:t> </a:t>
            </a:r>
            <a:r>
              <a:rPr spc="-15" dirty="0"/>
              <a:t>Nurture?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87325" indent="-172720">
              <a:lnSpc>
                <a:spcPct val="100000"/>
              </a:lnSpc>
              <a:spcBef>
                <a:spcPts val="315"/>
              </a:spcBef>
              <a:buFont typeface="Arial"/>
              <a:buChar char="•"/>
              <a:tabLst>
                <a:tab pos="188595" algn="l"/>
              </a:tabLst>
            </a:pPr>
            <a:r>
              <a:rPr sz="2400" i="0" dirty="0">
                <a:latin typeface="Calibri"/>
                <a:cs typeface="Calibri"/>
              </a:rPr>
              <a:t>If </a:t>
            </a:r>
            <a:r>
              <a:rPr sz="2400" i="0" spc="-15" dirty="0">
                <a:latin typeface="Calibri"/>
                <a:cs typeface="Calibri"/>
              </a:rPr>
              <a:t>we want to </a:t>
            </a:r>
            <a:r>
              <a:rPr sz="2400" i="0" spc="-5" dirty="0">
                <a:latin typeface="Calibri"/>
                <a:cs typeface="Calibri"/>
              </a:rPr>
              <a:t>be </a:t>
            </a:r>
            <a:r>
              <a:rPr sz="2400" i="0" spc="-15" dirty="0">
                <a:latin typeface="Calibri"/>
                <a:cs typeface="Calibri"/>
              </a:rPr>
              <a:t>great </a:t>
            </a:r>
            <a:r>
              <a:rPr sz="2400" i="0" dirty="0">
                <a:latin typeface="Calibri"/>
                <a:cs typeface="Calibri"/>
              </a:rPr>
              <a:t>musicians </a:t>
            </a:r>
            <a:r>
              <a:rPr sz="2400" i="0" spc="-10" dirty="0">
                <a:latin typeface="Calibri"/>
                <a:cs typeface="Calibri"/>
              </a:rPr>
              <a:t>what </a:t>
            </a:r>
            <a:r>
              <a:rPr sz="2400" i="0" spc="-5" dirty="0">
                <a:latin typeface="Calibri"/>
                <a:cs typeface="Calibri"/>
              </a:rPr>
              <a:t>do </a:t>
            </a:r>
            <a:r>
              <a:rPr sz="2400" i="0" spc="-15" dirty="0">
                <a:latin typeface="Calibri"/>
                <a:cs typeface="Calibri"/>
              </a:rPr>
              <a:t>we</a:t>
            </a:r>
            <a:r>
              <a:rPr sz="2400" i="0" spc="-25" dirty="0">
                <a:latin typeface="Calibri"/>
                <a:cs typeface="Calibri"/>
              </a:rPr>
              <a:t> </a:t>
            </a:r>
            <a:r>
              <a:rPr sz="2400" i="0" spc="-5" dirty="0">
                <a:latin typeface="Calibri"/>
                <a:cs typeface="Calibri"/>
              </a:rPr>
              <a:t>need?</a:t>
            </a:r>
            <a:endParaRPr sz="2400">
              <a:latin typeface="Calibri"/>
              <a:cs typeface="Calibri"/>
            </a:endParaRPr>
          </a:p>
          <a:p>
            <a:pPr marL="530225" lvl="1" indent="-173355">
              <a:lnSpc>
                <a:spcPct val="100000"/>
              </a:lnSpc>
              <a:spcBef>
                <a:spcPts val="185"/>
              </a:spcBef>
              <a:buFont typeface="Arial"/>
              <a:buChar char="•"/>
              <a:tabLst>
                <a:tab pos="531495" algn="l"/>
              </a:tabLst>
            </a:pPr>
            <a:r>
              <a:rPr sz="2000" dirty="0">
                <a:latin typeface="Calibri"/>
                <a:cs typeface="Calibri"/>
              </a:rPr>
              <a:t>A </a:t>
            </a:r>
            <a:r>
              <a:rPr sz="2000" spc="-5" dirty="0">
                <a:latin typeface="Calibri"/>
                <a:cs typeface="Calibri"/>
              </a:rPr>
              <a:t>good “ear” </a:t>
            </a:r>
            <a:r>
              <a:rPr sz="2000" dirty="0">
                <a:latin typeface="Calibri"/>
                <a:cs typeface="Calibri"/>
              </a:rPr>
              <a:t>– which </a:t>
            </a:r>
            <a:r>
              <a:rPr sz="2000" spc="-15" dirty="0">
                <a:latin typeface="Calibri"/>
                <a:cs typeface="Calibri"/>
              </a:rPr>
              <a:t>may </a:t>
            </a:r>
            <a:r>
              <a:rPr sz="2000" spc="-20" dirty="0">
                <a:latin typeface="Calibri"/>
                <a:cs typeface="Calibri"/>
              </a:rPr>
              <a:t>have </a:t>
            </a:r>
            <a:r>
              <a:rPr sz="2000" spc="-5" dirty="0">
                <a:latin typeface="Calibri"/>
                <a:cs typeface="Calibri"/>
              </a:rPr>
              <a:t>some biological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origin</a:t>
            </a:r>
            <a:endParaRPr sz="2000">
              <a:latin typeface="Calibri"/>
              <a:cs typeface="Calibri"/>
            </a:endParaRPr>
          </a:p>
          <a:p>
            <a:pPr marL="530225" lvl="1" indent="-173355">
              <a:lnSpc>
                <a:spcPct val="100000"/>
              </a:lnSpc>
              <a:spcBef>
                <a:spcPts val="155"/>
              </a:spcBef>
              <a:buFont typeface="Arial"/>
              <a:buChar char="•"/>
              <a:tabLst>
                <a:tab pos="531495" algn="l"/>
              </a:tabLst>
            </a:pPr>
            <a:r>
              <a:rPr sz="2000" spc="-35" dirty="0">
                <a:latin typeface="Calibri"/>
                <a:cs typeface="Calibri"/>
              </a:rPr>
              <a:t>Talent </a:t>
            </a:r>
            <a:r>
              <a:rPr sz="2000" dirty="0">
                <a:latin typeface="Calibri"/>
                <a:cs typeface="Calibri"/>
              </a:rPr>
              <a:t>– </a:t>
            </a:r>
            <a:r>
              <a:rPr sz="2000" spc="-5" dirty="0">
                <a:latin typeface="Calibri"/>
                <a:cs typeface="Calibri"/>
              </a:rPr>
              <a:t>again, </a:t>
            </a:r>
            <a:r>
              <a:rPr sz="2000" dirty="0">
                <a:latin typeface="Calibri"/>
                <a:cs typeface="Calibri"/>
              </a:rPr>
              <a:t>an </a:t>
            </a:r>
            <a:r>
              <a:rPr sz="2000" spc="-10" dirty="0">
                <a:latin typeface="Calibri"/>
                <a:cs typeface="Calibri"/>
              </a:rPr>
              <a:t>innate</a:t>
            </a:r>
            <a:r>
              <a:rPr sz="2000" spc="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trait.</a:t>
            </a:r>
            <a:endParaRPr sz="2000">
              <a:latin typeface="Calibri"/>
              <a:cs typeface="Calibri"/>
            </a:endParaRPr>
          </a:p>
          <a:p>
            <a:pPr marL="530225" lvl="1" indent="-173355">
              <a:lnSpc>
                <a:spcPct val="100000"/>
              </a:lnSpc>
              <a:spcBef>
                <a:spcPts val="165"/>
              </a:spcBef>
              <a:buFont typeface="Arial"/>
              <a:buChar char="•"/>
              <a:tabLst>
                <a:tab pos="531495" algn="l"/>
              </a:tabLst>
            </a:pPr>
            <a:r>
              <a:rPr sz="2000" dirty="0">
                <a:latin typeface="Calibri"/>
                <a:cs typeface="Calibri"/>
              </a:rPr>
              <a:t>But </a:t>
            </a:r>
            <a:r>
              <a:rPr sz="2000" spc="-5" dirty="0">
                <a:latin typeface="Calibri"/>
                <a:cs typeface="Calibri"/>
              </a:rPr>
              <a:t>also </a:t>
            </a:r>
            <a:r>
              <a:rPr sz="2000" spc="-45" dirty="0">
                <a:latin typeface="Calibri"/>
                <a:cs typeface="Calibri"/>
              </a:rPr>
              <a:t>THEORY, </a:t>
            </a:r>
            <a:r>
              <a:rPr sz="2000" spc="-50" dirty="0">
                <a:latin typeface="Calibri"/>
                <a:cs typeface="Calibri"/>
              </a:rPr>
              <a:t>STUDY, </a:t>
            </a:r>
            <a:r>
              <a:rPr sz="2000" spc="-5" dirty="0">
                <a:latin typeface="Calibri"/>
                <a:cs typeface="Calibri"/>
              </a:rPr>
              <a:t>PRACTICE, PRACTICE,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PRACTICE!</a:t>
            </a:r>
            <a:endParaRPr sz="2000">
              <a:latin typeface="Calibri"/>
              <a:cs typeface="Calibri"/>
            </a:endParaRPr>
          </a:p>
          <a:p>
            <a:pPr marL="2540" lvl="1">
              <a:lnSpc>
                <a:spcPct val="100000"/>
              </a:lnSpc>
              <a:spcBef>
                <a:spcPts val="55"/>
              </a:spcBef>
              <a:buFont typeface="Arial"/>
              <a:buChar char="•"/>
            </a:pPr>
            <a:endParaRPr sz="2400">
              <a:latin typeface="Calibri"/>
              <a:cs typeface="Calibri"/>
            </a:endParaRPr>
          </a:p>
          <a:p>
            <a:pPr marL="530225" marR="5080" lvl="1" indent="-172720">
              <a:lnSpc>
                <a:spcPts val="2160"/>
              </a:lnSpc>
              <a:spcBef>
                <a:spcPts val="5"/>
              </a:spcBef>
              <a:buFont typeface="Arial"/>
              <a:buChar char="•"/>
              <a:tabLst>
                <a:tab pos="531495" algn="l"/>
              </a:tabLst>
            </a:pPr>
            <a:r>
              <a:rPr sz="2000" dirty="0">
                <a:latin typeface="Calibri"/>
                <a:cs typeface="Calibri"/>
              </a:rPr>
              <a:t>If I am </a:t>
            </a:r>
            <a:r>
              <a:rPr sz="2000" spc="-10" dirty="0">
                <a:latin typeface="Calibri"/>
                <a:cs typeface="Calibri"/>
              </a:rPr>
              <a:t>super-talented </a:t>
            </a:r>
            <a:r>
              <a:rPr sz="2000" spc="-5" dirty="0">
                <a:latin typeface="Calibri"/>
                <a:cs typeface="Calibri"/>
              </a:rPr>
              <a:t>through </a:t>
            </a:r>
            <a:r>
              <a:rPr sz="2000" spc="-10" dirty="0">
                <a:latin typeface="Calibri"/>
                <a:cs typeface="Calibri"/>
              </a:rPr>
              <a:t>natural </a:t>
            </a:r>
            <a:r>
              <a:rPr sz="2000" dirty="0">
                <a:latin typeface="Calibri"/>
                <a:cs typeface="Calibri"/>
              </a:rPr>
              <a:t>chance, I </a:t>
            </a:r>
            <a:r>
              <a:rPr sz="2000" spc="-15" dirty="0">
                <a:latin typeface="Calibri"/>
                <a:cs typeface="Calibri"/>
              </a:rPr>
              <a:t>may </a:t>
            </a:r>
            <a:r>
              <a:rPr sz="2000" spc="-5" dirty="0">
                <a:latin typeface="Calibri"/>
                <a:cs typeface="Calibri"/>
              </a:rPr>
              <a:t>become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-10" dirty="0">
                <a:latin typeface="Calibri"/>
                <a:cs typeface="Calibri"/>
              </a:rPr>
              <a:t>great  pianist </a:t>
            </a:r>
            <a:r>
              <a:rPr sz="2000" dirty="0">
                <a:latin typeface="Calibri"/>
                <a:cs typeface="Calibri"/>
              </a:rPr>
              <a:t>– but </a:t>
            </a:r>
            <a:r>
              <a:rPr sz="2000" spc="-5" dirty="0">
                <a:latin typeface="Calibri"/>
                <a:cs typeface="Calibri"/>
              </a:rPr>
              <a:t>only </a:t>
            </a:r>
            <a:r>
              <a:rPr sz="2000" dirty="0">
                <a:latin typeface="Calibri"/>
                <a:cs typeface="Calibri"/>
              </a:rPr>
              <a:t>if I </a:t>
            </a:r>
            <a:r>
              <a:rPr sz="2000" spc="-5" dirty="0">
                <a:latin typeface="Calibri"/>
                <a:cs typeface="Calibri"/>
              </a:rPr>
              <a:t>study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hard</a:t>
            </a:r>
            <a:endParaRPr sz="2000">
              <a:latin typeface="Calibri"/>
              <a:cs typeface="Calibri"/>
            </a:endParaRPr>
          </a:p>
          <a:p>
            <a:pPr marL="530225" marR="7620" lvl="1" indent="-172720">
              <a:lnSpc>
                <a:spcPts val="2160"/>
              </a:lnSpc>
              <a:spcBef>
                <a:spcPts val="405"/>
              </a:spcBef>
              <a:buFont typeface="Arial"/>
              <a:buChar char="•"/>
              <a:tabLst>
                <a:tab pos="531495" algn="l"/>
              </a:tabLst>
            </a:pPr>
            <a:r>
              <a:rPr sz="2000" dirty="0">
                <a:latin typeface="Calibri"/>
                <a:cs typeface="Calibri"/>
              </a:rPr>
              <a:t>If I am </a:t>
            </a:r>
            <a:r>
              <a:rPr sz="2000" spc="-5" dirty="0">
                <a:latin typeface="Calibri"/>
                <a:cs typeface="Calibri"/>
              </a:rPr>
              <a:t>not </a:t>
            </a:r>
            <a:r>
              <a:rPr sz="2000" spc="-10" dirty="0">
                <a:latin typeface="Calibri"/>
                <a:cs typeface="Calibri"/>
              </a:rPr>
              <a:t>super-talented </a:t>
            </a:r>
            <a:r>
              <a:rPr sz="2000" spc="-5" dirty="0">
                <a:latin typeface="Calibri"/>
                <a:cs typeface="Calibri"/>
              </a:rPr>
              <a:t>but </a:t>
            </a:r>
            <a:r>
              <a:rPr sz="2000" dirty="0">
                <a:latin typeface="Calibri"/>
                <a:cs typeface="Calibri"/>
              </a:rPr>
              <a:t>I </a:t>
            </a:r>
            <a:r>
              <a:rPr sz="2000" spc="-5" dirty="0">
                <a:latin typeface="Calibri"/>
                <a:cs typeface="Calibri"/>
              </a:rPr>
              <a:t>study </a:t>
            </a:r>
            <a:r>
              <a:rPr sz="2000" spc="-10" dirty="0">
                <a:latin typeface="Calibri"/>
                <a:cs typeface="Calibri"/>
              </a:rPr>
              <a:t>hard, </a:t>
            </a:r>
            <a:r>
              <a:rPr sz="2000" dirty="0">
                <a:latin typeface="Calibri"/>
                <a:cs typeface="Calibri"/>
              </a:rPr>
              <a:t>I </a:t>
            </a:r>
            <a:r>
              <a:rPr sz="2000" spc="-15" dirty="0">
                <a:latin typeface="Calibri"/>
                <a:cs typeface="Calibri"/>
              </a:rPr>
              <a:t>may </a:t>
            </a:r>
            <a:r>
              <a:rPr sz="2000" spc="-5" dirty="0">
                <a:latin typeface="Calibri"/>
                <a:cs typeface="Calibri"/>
              </a:rPr>
              <a:t>not </a:t>
            </a:r>
            <a:r>
              <a:rPr sz="2000" dirty="0">
                <a:latin typeface="Calibri"/>
                <a:cs typeface="Calibri"/>
              </a:rPr>
              <a:t>be the </a:t>
            </a:r>
            <a:r>
              <a:rPr sz="2000" spc="-15" dirty="0">
                <a:latin typeface="Calibri"/>
                <a:cs typeface="Calibri"/>
              </a:rPr>
              <a:t>greatest  </a:t>
            </a:r>
            <a:r>
              <a:rPr sz="2000" spc="-10" dirty="0">
                <a:latin typeface="Calibri"/>
                <a:cs typeface="Calibri"/>
              </a:rPr>
              <a:t>pianist </a:t>
            </a:r>
            <a:r>
              <a:rPr sz="2000" dirty="0">
                <a:latin typeface="Calibri"/>
                <a:cs typeface="Calibri"/>
              </a:rPr>
              <a:t>in the </a:t>
            </a:r>
            <a:r>
              <a:rPr sz="2000" spc="-10" dirty="0">
                <a:latin typeface="Calibri"/>
                <a:cs typeface="Calibri"/>
              </a:rPr>
              <a:t>world, </a:t>
            </a:r>
            <a:r>
              <a:rPr sz="2000" dirty="0">
                <a:latin typeface="Calibri"/>
                <a:cs typeface="Calibri"/>
              </a:rPr>
              <a:t>but I </a:t>
            </a:r>
            <a:r>
              <a:rPr sz="2000" spc="-5" dirty="0">
                <a:latin typeface="Calibri"/>
                <a:cs typeface="Calibri"/>
              </a:rPr>
              <a:t>can certainly become </a:t>
            </a:r>
            <a:r>
              <a:rPr sz="2000" spc="-10" dirty="0">
                <a:latin typeface="Calibri"/>
                <a:cs typeface="Calibri"/>
              </a:rPr>
              <a:t>competent </a:t>
            </a:r>
            <a:r>
              <a:rPr sz="2000" dirty="0">
                <a:latin typeface="Calibri"/>
                <a:cs typeface="Calibri"/>
              </a:rPr>
              <a:t>– and  </a:t>
            </a:r>
            <a:r>
              <a:rPr sz="2000" spc="-10" dirty="0">
                <a:latin typeface="Calibri"/>
                <a:cs typeface="Calibri"/>
              </a:rPr>
              <a:t>even </a:t>
            </a:r>
            <a:r>
              <a:rPr sz="2000" spc="-15" dirty="0">
                <a:latin typeface="Calibri"/>
                <a:cs typeface="Calibri"/>
              </a:rPr>
              <a:t>make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-5" dirty="0">
                <a:latin typeface="Calibri"/>
                <a:cs typeface="Calibri"/>
              </a:rPr>
              <a:t>living </a:t>
            </a:r>
            <a:r>
              <a:rPr sz="2000" spc="-15" dirty="0">
                <a:latin typeface="Calibri"/>
                <a:cs typeface="Calibri"/>
              </a:rPr>
              <a:t>from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it.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88428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0240" y="273253"/>
            <a:ext cx="6569709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Creativity: </a:t>
            </a:r>
            <a:r>
              <a:rPr spc="-20" dirty="0"/>
              <a:t>Nature </a:t>
            </a:r>
            <a:r>
              <a:rPr spc="-5" dirty="0"/>
              <a:t>or </a:t>
            </a:r>
            <a:r>
              <a:rPr spc="-15" dirty="0"/>
              <a:t>Nurture</a:t>
            </a:r>
            <a:r>
              <a:rPr spc="-45" dirty="0"/>
              <a:t> </a:t>
            </a:r>
            <a:r>
              <a:rPr spc="-5" dirty="0"/>
              <a:t>(2)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7542" y="1811782"/>
            <a:ext cx="7536815" cy="330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84785" indent="-172720">
              <a:lnSpc>
                <a:spcPts val="2280"/>
              </a:lnSpc>
              <a:spcBef>
                <a:spcPts val="105"/>
              </a:spcBef>
              <a:buFont typeface="Arial"/>
              <a:buChar char="•"/>
              <a:tabLst>
                <a:tab pos="185420" algn="l"/>
              </a:tabLst>
            </a:pPr>
            <a:r>
              <a:rPr sz="2000" dirty="0">
                <a:latin typeface="Calibri"/>
                <a:cs typeface="Calibri"/>
              </a:rPr>
              <a:t>If </a:t>
            </a:r>
            <a:r>
              <a:rPr sz="2000" spc="-5" dirty="0">
                <a:latin typeface="Calibri"/>
                <a:cs typeface="Calibri"/>
              </a:rPr>
              <a:t>business creativity depends on </a:t>
            </a:r>
            <a:r>
              <a:rPr sz="2000" spc="-10" dirty="0">
                <a:latin typeface="Calibri"/>
                <a:cs typeface="Calibri"/>
              </a:rPr>
              <a:t>nature, </a:t>
            </a:r>
            <a:r>
              <a:rPr sz="2000" dirty="0">
                <a:latin typeface="Calibri"/>
                <a:cs typeface="Calibri"/>
              </a:rPr>
              <a:t>then </a:t>
            </a:r>
            <a:r>
              <a:rPr sz="2000" spc="-5" dirty="0">
                <a:latin typeface="Calibri"/>
                <a:cs typeface="Calibri"/>
              </a:rPr>
              <a:t>only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-20" dirty="0">
                <a:latin typeface="Calibri"/>
                <a:cs typeface="Calibri"/>
              </a:rPr>
              <a:t>few </a:t>
            </a:r>
            <a:r>
              <a:rPr sz="2000" spc="-5" dirty="0">
                <a:latin typeface="Calibri"/>
                <a:cs typeface="Calibri"/>
              </a:rPr>
              <a:t>of us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</a:t>
            </a:r>
            <a:endParaRPr sz="2000">
              <a:latin typeface="Calibri"/>
              <a:cs typeface="Calibri"/>
            </a:endParaRPr>
          </a:p>
          <a:p>
            <a:pPr marL="184785">
              <a:lnSpc>
                <a:spcPts val="2280"/>
              </a:lnSpc>
            </a:pPr>
            <a:r>
              <a:rPr sz="2000" spc="-15" dirty="0">
                <a:latin typeface="Calibri"/>
                <a:cs typeface="Calibri"/>
              </a:rPr>
              <a:t>operate </a:t>
            </a:r>
            <a:r>
              <a:rPr sz="2000" spc="-5" dirty="0">
                <a:latin typeface="Calibri"/>
                <a:cs typeface="Calibri"/>
              </a:rPr>
              <a:t>in that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sphere.</a:t>
            </a:r>
            <a:endParaRPr sz="2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10" dirty="0">
                <a:latin typeface="Calibri"/>
                <a:cs typeface="Calibri"/>
              </a:rPr>
              <a:t>Result </a:t>
            </a:r>
            <a:r>
              <a:rPr sz="2000" dirty="0">
                <a:latin typeface="Calibri"/>
                <a:cs typeface="Calibri"/>
              </a:rPr>
              <a:t>– </a:t>
            </a:r>
            <a:r>
              <a:rPr sz="2000" spc="-5" dirty="0">
                <a:latin typeface="Calibri"/>
                <a:cs typeface="Calibri"/>
              </a:rPr>
              <a:t>business </a:t>
            </a:r>
            <a:r>
              <a:rPr sz="2000" dirty="0">
                <a:latin typeface="Calibri"/>
                <a:cs typeface="Calibri"/>
              </a:rPr>
              <a:t>grinds </a:t>
            </a:r>
            <a:r>
              <a:rPr sz="2000" spc="-1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halt!</a:t>
            </a:r>
            <a:endParaRPr sz="2000">
              <a:latin typeface="Calibri"/>
              <a:cs typeface="Calibri"/>
            </a:endParaRPr>
          </a:p>
          <a:p>
            <a:pPr marL="184785" marR="31115" indent="-172720">
              <a:lnSpc>
                <a:spcPts val="2160"/>
              </a:lnSpc>
              <a:spcBef>
                <a:spcPts val="82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20" dirty="0">
                <a:latin typeface="Calibri"/>
                <a:cs typeface="Calibri"/>
              </a:rPr>
              <a:t>Luckily, </a:t>
            </a:r>
            <a:r>
              <a:rPr sz="2000" spc="-15" dirty="0">
                <a:latin typeface="Calibri"/>
                <a:cs typeface="Calibri"/>
              </a:rPr>
              <a:t>we </a:t>
            </a:r>
            <a:r>
              <a:rPr sz="2000" spc="-35" dirty="0">
                <a:latin typeface="Calibri"/>
                <a:cs typeface="Calibri"/>
              </a:rPr>
              <a:t>know, </a:t>
            </a:r>
            <a:r>
              <a:rPr sz="2000" spc="-15" dirty="0">
                <a:latin typeface="Calibri"/>
                <a:cs typeface="Calibri"/>
              </a:rPr>
              <a:t>from </a:t>
            </a:r>
            <a:r>
              <a:rPr sz="2000" spc="-10" dirty="0">
                <a:latin typeface="Calibri"/>
                <a:cs typeface="Calibri"/>
              </a:rPr>
              <a:t>experience </a:t>
            </a:r>
            <a:r>
              <a:rPr sz="2000" dirty="0">
                <a:latin typeface="Calibri"/>
                <a:cs typeface="Calibri"/>
              </a:rPr>
              <a:t>and </a:t>
            </a:r>
            <a:r>
              <a:rPr sz="2000" spc="-15" dirty="0">
                <a:latin typeface="Calibri"/>
                <a:cs typeface="Calibri"/>
              </a:rPr>
              <a:t>from </a:t>
            </a:r>
            <a:r>
              <a:rPr sz="2000" spc="-10" dirty="0">
                <a:latin typeface="Calibri"/>
                <a:cs typeface="Calibri"/>
              </a:rPr>
              <a:t>research </a:t>
            </a:r>
            <a:r>
              <a:rPr sz="2000" spc="-5" dirty="0">
                <a:latin typeface="Calibri"/>
                <a:cs typeface="Calibri"/>
              </a:rPr>
              <a:t>that </a:t>
            </a:r>
            <a:r>
              <a:rPr sz="2000" spc="-10" dirty="0">
                <a:latin typeface="Calibri"/>
                <a:cs typeface="Calibri"/>
              </a:rPr>
              <a:t>we </a:t>
            </a:r>
            <a:r>
              <a:rPr sz="2000" spc="-5" dirty="0">
                <a:latin typeface="Calibri"/>
                <a:cs typeface="Calibri"/>
              </a:rPr>
              <a:t>can learn  techniques which support</a:t>
            </a:r>
            <a:r>
              <a:rPr sz="2000" spc="-20" dirty="0">
                <a:latin typeface="Calibri"/>
                <a:cs typeface="Calibri"/>
              </a:rPr>
              <a:t> creativity.</a:t>
            </a:r>
            <a:endParaRPr sz="2000">
              <a:latin typeface="Calibri"/>
              <a:cs typeface="Calibri"/>
            </a:endParaRPr>
          </a:p>
          <a:p>
            <a:pPr marL="184785" marR="730250" indent="-172720">
              <a:lnSpc>
                <a:spcPts val="2160"/>
              </a:lnSpc>
              <a:spcBef>
                <a:spcPts val="80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15" dirty="0">
                <a:latin typeface="Calibri"/>
                <a:cs typeface="Calibri"/>
              </a:rPr>
              <a:t>So, we may </a:t>
            </a:r>
            <a:r>
              <a:rPr sz="2000" spc="-5" dirty="0">
                <a:latin typeface="Calibri"/>
                <a:cs typeface="Calibri"/>
              </a:rPr>
              <a:t>not </a:t>
            </a:r>
            <a:r>
              <a:rPr sz="2000" dirty="0">
                <a:latin typeface="Calibri"/>
                <a:cs typeface="Calibri"/>
              </a:rPr>
              <a:t>all be </a:t>
            </a:r>
            <a:r>
              <a:rPr sz="2000" spc="-10" dirty="0">
                <a:latin typeface="Calibri"/>
                <a:cs typeface="Calibri"/>
              </a:rPr>
              <a:t>creative </a:t>
            </a:r>
            <a:r>
              <a:rPr sz="2000" spc="-5" dirty="0">
                <a:latin typeface="Calibri"/>
                <a:cs typeface="Calibri"/>
              </a:rPr>
              <a:t>business </a:t>
            </a:r>
            <a:r>
              <a:rPr sz="2000" dirty="0">
                <a:latin typeface="Calibri"/>
                <a:cs typeface="Calibri"/>
              </a:rPr>
              <a:t>gurus who </a:t>
            </a:r>
            <a:r>
              <a:rPr sz="2000" spc="-5" dirty="0">
                <a:latin typeface="Calibri"/>
                <a:cs typeface="Calibri"/>
              </a:rPr>
              <a:t>come up with  fabulous </a:t>
            </a:r>
            <a:r>
              <a:rPr sz="2000" dirty="0">
                <a:latin typeface="Calibri"/>
                <a:cs typeface="Calibri"/>
              </a:rPr>
              <a:t>ideas </a:t>
            </a:r>
            <a:r>
              <a:rPr sz="2000" spc="-5" dirty="0">
                <a:latin typeface="Calibri"/>
                <a:cs typeface="Calibri"/>
              </a:rPr>
              <a:t>while sitting </a:t>
            </a:r>
            <a:r>
              <a:rPr sz="2000" dirty="0">
                <a:latin typeface="Calibri"/>
                <a:cs typeface="Calibri"/>
              </a:rPr>
              <a:t>in </a:t>
            </a:r>
            <a:r>
              <a:rPr sz="2000" spc="-5" dirty="0">
                <a:latin typeface="Calibri"/>
                <a:cs typeface="Calibri"/>
              </a:rPr>
              <a:t>our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armchairs</a:t>
            </a:r>
            <a:endParaRPr sz="2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185420" algn="l"/>
              </a:tabLst>
            </a:pPr>
            <a:r>
              <a:rPr sz="2000" dirty="0">
                <a:latin typeface="Calibri"/>
                <a:cs typeface="Calibri"/>
              </a:rPr>
              <a:t>BUT</a:t>
            </a:r>
            <a:endParaRPr sz="2000">
              <a:latin typeface="Calibri"/>
              <a:cs typeface="Calibri"/>
            </a:endParaRPr>
          </a:p>
          <a:p>
            <a:pPr marL="184785" indent="-172720">
              <a:lnSpc>
                <a:spcPts val="2280"/>
              </a:lnSpc>
              <a:spcBef>
                <a:spcPts val="55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35" dirty="0">
                <a:latin typeface="Calibri"/>
                <a:cs typeface="Calibri"/>
              </a:rPr>
              <a:t>We </a:t>
            </a:r>
            <a:r>
              <a:rPr sz="2000" spc="-5" dirty="0">
                <a:latin typeface="Calibri"/>
                <a:cs typeface="Calibri"/>
              </a:rPr>
              <a:t>can </a:t>
            </a:r>
            <a:r>
              <a:rPr sz="2000" dirty="0">
                <a:latin typeface="Calibri"/>
                <a:cs typeface="Calibri"/>
              </a:rPr>
              <a:t>apply </a:t>
            </a:r>
            <a:r>
              <a:rPr sz="2000" spc="-10" dirty="0">
                <a:latin typeface="Calibri"/>
                <a:cs typeface="Calibri"/>
              </a:rPr>
              <a:t>creative </a:t>
            </a:r>
            <a:r>
              <a:rPr sz="2000" dirty="0">
                <a:latin typeface="Calibri"/>
                <a:cs typeface="Calibri"/>
              </a:rPr>
              <a:t>techniques and </a:t>
            </a:r>
            <a:r>
              <a:rPr sz="2000" spc="-5" dirty="0">
                <a:latin typeface="Calibri"/>
                <a:cs typeface="Calibri"/>
              </a:rPr>
              <a:t>thinking </a:t>
            </a:r>
            <a:r>
              <a:rPr sz="2000" spc="-10" dirty="0">
                <a:latin typeface="Calibri"/>
                <a:cs typeface="Calibri"/>
              </a:rPr>
              <a:t>processes </a:t>
            </a:r>
            <a:r>
              <a:rPr sz="2000" spc="-5" dirty="0">
                <a:latin typeface="Calibri"/>
                <a:cs typeface="Calibri"/>
              </a:rPr>
              <a:t>which help</a:t>
            </a:r>
            <a:r>
              <a:rPr sz="2000" spc="6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us</a:t>
            </a:r>
            <a:endParaRPr sz="2000">
              <a:latin typeface="Calibri"/>
              <a:cs typeface="Calibri"/>
            </a:endParaRPr>
          </a:p>
          <a:p>
            <a:pPr marL="184785">
              <a:lnSpc>
                <a:spcPts val="2280"/>
              </a:lnSpc>
            </a:pPr>
            <a:r>
              <a:rPr sz="2000" spc="-10" dirty="0">
                <a:latin typeface="Calibri"/>
                <a:cs typeface="Calibri"/>
              </a:rPr>
              <a:t>develop </a:t>
            </a:r>
            <a:r>
              <a:rPr sz="2000" spc="-5" dirty="0">
                <a:latin typeface="Calibri"/>
                <a:cs typeface="Calibri"/>
              </a:rPr>
              <a:t>new </a:t>
            </a:r>
            <a:r>
              <a:rPr sz="2000" dirty="0">
                <a:latin typeface="Calibri"/>
                <a:cs typeface="Calibri"/>
              </a:rPr>
              <a:t>ideas and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kee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10845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1543" y="273253"/>
            <a:ext cx="582358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0" dirty="0"/>
              <a:t>Why </a:t>
            </a:r>
            <a:r>
              <a:rPr spc="-5" dirty="0"/>
              <a:t>is </a:t>
            </a:r>
            <a:r>
              <a:rPr spc="-15" dirty="0"/>
              <a:t>Creativity</a:t>
            </a:r>
            <a:r>
              <a:rPr spc="-5" dirty="0"/>
              <a:t> </a:t>
            </a:r>
            <a:r>
              <a:rPr spc="-15" dirty="0"/>
              <a:t>Important?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07542" y="1783192"/>
            <a:ext cx="7446009" cy="3501390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L="506095">
              <a:lnSpc>
                <a:spcPct val="100000"/>
              </a:lnSpc>
              <a:spcBef>
                <a:spcPts val="330"/>
              </a:spcBef>
            </a:pPr>
            <a:r>
              <a:rPr sz="2000" spc="-5" dirty="0">
                <a:latin typeface="Calibri"/>
                <a:cs typeface="Calibri"/>
              </a:rPr>
              <a:t>business </a:t>
            </a:r>
            <a:r>
              <a:rPr sz="2000" spc="-15" dirty="0">
                <a:latin typeface="Calibri"/>
                <a:cs typeface="Calibri"/>
              </a:rPr>
              <a:t>sectors </a:t>
            </a:r>
            <a:r>
              <a:rPr sz="2000" spc="-5" dirty="0">
                <a:latin typeface="Calibri"/>
                <a:cs typeface="Calibri"/>
              </a:rPr>
              <a:t>seek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novelty</a:t>
            </a:r>
            <a:endParaRPr sz="2000">
              <a:latin typeface="Calibri"/>
              <a:cs typeface="Calibri"/>
            </a:endParaRPr>
          </a:p>
          <a:p>
            <a:pPr marL="527685" indent="-172720">
              <a:lnSpc>
                <a:spcPct val="100000"/>
              </a:lnSpc>
              <a:spcBef>
                <a:spcPts val="200"/>
              </a:spcBef>
              <a:buFont typeface="Arial"/>
              <a:buChar char="•"/>
              <a:tabLst>
                <a:tab pos="528320" algn="l"/>
              </a:tabLst>
            </a:pPr>
            <a:r>
              <a:rPr sz="1800" spc="-5" dirty="0">
                <a:latin typeface="Calibri"/>
                <a:cs typeface="Calibri"/>
              </a:rPr>
              <a:t>Consumer </a:t>
            </a:r>
            <a:r>
              <a:rPr sz="1800" spc="-10" dirty="0">
                <a:latin typeface="Calibri"/>
                <a:cs typeface="Calibri"/>
              </a:rPr>
              <a:t>products</a:t>
            </a:r>
            <a:endParaRPr sz="1800">
              <a:latin typeface="Calibri"/>
              <a:cs typeface="Calibri"/>
            </a:endParaRPr>
          </a:p>
          <a:p>
            <a:pPr marL="527685" indent="-172720">
              <a:lnSpc>
                <a:spcPct val="100000"/>
              </a:lnSpc>
              <a:spcBef>
                <a:spcPts val="180"/>
              </a:spcBef>
              <a:buFont typeface="Arial"/>
              <a:buChar char="•"/>
              <a:tabLst>
                <a:tab pos="528320" algn="l"/>
              </a:tabLst>
            </a:pPr>
            <a:r>
              <a:rPr sz="1800" dirty="0">
                <a:latin typeface="Calibri"/>
                <a:cs typeface="Calibri"/>
              </a:rPr>
              <a:t>Media</a:t>
            </a:r>
            <a:endParaRPr sz="1800">
              <a:latin typeface="Calibri"/>
              <a:cs typeface="Calibri"/>
            </a:endParaRPr>
          </a:p>
          <a:p>
            <a:pPr marL="527685" indent="-172720">
              <a:lnSpc>
                <a:spcPct val="100000"/>
              </a:lnSpc>
              <a:spcBef>
                <a:spcPts val="180"/>
              </a:spcBef>
              <a:buFont typeface="Arial"/>
              <a:buChar char="•"/>
              <a:tabLst>
                <a:tab pos="528320" algn="l"/>
              </a:tabLst>
            </a:pPr>
            <a:r>
              <a:rPr sz="1800" spc="-10" dirty="0">
                <a:latin typeface="Calibri"/>
                <a:cs typeface="Calibri"/>
              </a:rPr>
              <a:t>Fashion</a:t>
            </a:r>
            <a:endParaRPr sz="1800">
              <a:latin typeface="Calibri"/>
              <a:cs typeface="Calibri"/>
            </a:endParaRPr>
          </a:p>
          <a:p>
            <a:pPr marL="527685" indent="-172720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528320" algn="l"/>
              </a:tabLst>
            </a:pPr>
            <a:r>
              <a:rPr sz="1800" spc="-35" dirty="0">
                <a:latin typeface="Calibri"/>
                <a:cs typeface="Calibri"/>
              </a:rPr>
              <a:t>Travel</a:t>
            </a:r>
            <a:endParaRPr sz="1800">
              <a:latin typeface="Calibri"/>
              <a:cs typeface="Calibri"/>
            </a:endParaRPr>
          </a:p>
          <a:p>
            <a:pPr marL="184785" marR="5080" indent="-172720">
              <a:lnSpc>
                <a:spcPts val="2160"/>
              </a:lnSpc>
              <a:spcBef>
                <a:spcPts val="81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20" dirty="0">
                <a:latin typeface="Calibri"/>
                <a:cs typeface="Calibri"/>
              </a:rPr>
              <a:t>Even </a:t>
            </a:r>
            <a:r>
              <a:rPr sz="2000" spc="-5" dirty="0">
                <a:latin typeface="Calibri"/>
                <a:cs typeface="Calibri"/>
              </a:rPr>
              <a:t>seemingly </a:t>
            </a:r>
            <a:r>
              <a:rPr sz="2000" spc="-10" dirty="0">
                <a:latin typeface="Calibri"/>
                <a:cs typeface="Calibri"/>
              </a:rPr>
              <a:t>conventional </a:t>
            </a:r>
            <a:r>
              <a:rPr sz="2000" spc="-15" dirty="0">
                <a:latin typeface="Calibri"/>
                <a:cs typeface="Calibri"/>
              </a:rPr>
              <a:t>sectors </a:t>
            </a:r>
            <a:r>
              <a:rPr sz="2000" spc="-5" dirty="0">
                <a:latin typeface="Calibri"/>
                <a:cs typeface="Calibri"/>
              </a:rPr>
              <a:t>respond </a:t>
            </a:r>
            <a:r>
              <a:rPr sz="2000" spc="-15" dirty="0">
                <a:latin typeface="Calibri"/>
                <a:cs typeface="Calibri"/>
              </a:rPr>
              <a:t>to </a:t>
            </a:r>
            <a:r>
              <a:rPr sz="2000" spc="-25" dirty="0">
                <a:latin typeface="Calibri"/>
                <a:cs typeface="Calibri"/>
              </a:rPr>
              <a:t>novelty, </a:t>
            </a:r>
            <a:r>
              <a:rPr sz="2000" dirty="0">
                <a:latin typeface="Calibri"/>
                <a:cs typeface="Calibri"/>
              </a:rPr>
              <a:t>e.g. </a:t>
            </a:r>
            <a:r>
              <a:rPr sz="2000" spc="-5" dirty="0">
                <a:latin typeface="Calibri"/>
                <a:cs typeface="Calibri"/>
              </a:rPr>
              <a:t>medicine  </a:t>
            </a:r>
            <a:r>
              <a:rPr sz="2000" spc="-10" dirty="0">
                <a:latin typeface="Calibri"/>
                <a:cs typeface="Calibri"/>
              </a:rPr>
              <a:t>seeks </a:t>
            </a:r>
            <a:r>
              <a:rPr sz="2000" spc="-5" dirty="0">
                <a:latin typeface="Calibri"/>
                <a:cs typeface="Calibri"/>
              </a:rPr>
              <a:t>new </a:t>
            </a:r>
            <a:r>
              <a:rPr sz="2000" spc="-10" dirty="0">
                <a:latin typeface="Calibri"/>
                <a:cs typeface="Calibri"/>
              </a:rPr>
              <a:t>formulations </a:t>
            </a:r>
            <a:r>
              <a:rPr sz="2000" spc="-5" dirty="0">
                <a:latin typeface="Calibri"/>
                <a:cs typeface="Calibri"/>
              </a:rPr>
              <a:t>of </a:t>
            </a:r>
            <a:r>
              <a:rPr sz="2000" spc="-10" dirty="0">
                <a:latin typeface="Calibri"/>
                <a:cs typeface="Calibri"/>
              </a:rPr>
              <a:t>existing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drugs.</a:t>
            </a:r>
            <a:endParaRPr sz="2000">
              <a:latin typeface="Calibri"/>
              <a:cs typeface="Calibri"/>
            </a:endParaRPr>
          </a:p>
          <a:p>
            <a:pPr marL="184785" indent="-172720">
              <a:lnSpc>
                <a:spcPts val="2280"/>
              </a:lnSpc>
              <a:spcBef>
                <a:spcPts val="53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5" dirty="0">
                <a:latin typeface="Calibri"/>
                <a:cs typeface="Calibri"/>
              </a:rPr>
              <a:t>Note that some </a:t>
            </a:r>
            <a:r>
              <a:rPr sz="2000" spc="-10" dirty="0">
                <a:latin typeface="Calibri"/>
                <a:cs typeface="Calibri"/>
              </a:rPr>
              <a:t>novelty </a:t>
            </a:r>
            <a:r>
              <a:rPr sz="2000" spc="-15" dirty="0">
                <a:latin typeface="Calibri"/>
                <a:cs typeface="Calibri"/>
              </a:rPr>
              <a:t>may </a:t>
            </a:r>
            <a:r>
              <a:rPr sz="2000" spc="-5" dirty="0">
                <a:latin typeface="Calibri"/>
                <a:cs typeface="Calibri"/>
              </a:rPr>
              <a:t>be </a:t>
            </a:r>
            <a:r>
              <a:rPr sz="2000" spc="-20" dirty="0">
                <a:latin typeface="Calibri"/>
                <a:cs typeface="Calibri"/>
              </a:rPr>
              <a:t>“better”, </a:t>
            </a:r>
            <a:r>
              <a:rPr sz="2000" spc="5" dirty="0">
                <a:latin typeface="Calibri"/>
                <a:cs typeface="Calibri"/>
              </a:rPr>
              <a:t>e.g. </a:t>
            </a:r>
            <a:r>
              <a:rPr sz="2000" spc="-10" dirty="0">
                <a:latin typeface="Calibri"/>
                <a:cs typeface="Calibri"/>
              </a:rPr>
              <a:t>better </a:t>
            </a:r>
            <a:r>
              <a:rPr sz="2000" spc="-5" dirty="0">
                <a:latin typeface="Calibri"/>
                <a:cs typeface="Calibri"/>
              </a:rPr>
              <a:t>medicine, some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endParaRPr sz="2000">
              <a:latin typeface="Calibri"/>
              <a:cs typeface="Calibri"/>
            </a:endParaRPr>
          </a:p>
          <a:p>
            <a:pPr marL="184785">
              <a:lnSpc>
                <a:spcPts val="2280"/>
              </a:lnSpc>
            </a:pPr>
            <a:r>
              <a:rPr sz="2000" spc="-5" dirty="0">
                <a:latin typeface="Calibri"/>
                <a:cs typeface="Calibri"/>
              </a:rPr>
              <a:t>simply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-5" dirty="0">
                <a:latin typeface="Calibri"/>
                <a:cs typeface="Calibri"/>
              </a:rPr>
              <a:t>response </a:t>
            </a:r>
            <a:r>
              <a:rPr sz="2000" spc="-15" dirty="0">
                <a:latin typeface="Calibri"/>
                <a:cs typeface="Calibri"/>
              </a:rPr>
              <a:t>to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5" dirty="0">
                <a:latin typeface="Calibri"/>
                <a:cs typeface="Calibri"/>
              </a:rPr>
              <a:t>desire </a:t>
            </a:r>
            <a:r>
              <a:rPr sz="2000" spc="-15" dirty="0">
                <a:latin typeface="Calibri"/>
                <a:cs typeface="Calibri"/>
              </a:rPr>
              <a:t>for </a:t>
            </a:r>
            <a:r>
              <a:rPr sz="2000" spc="-5" dirty="0">
                <a:latin typeface="Calibri"/>
                <a:cs typeface="Calibri"/>
              </a:rPr>
              <a:t>something </a:t>
            </a:r>
            <a:r>
              <a:rPr sz="2000" spc="-50" dirty="0">
                <a:latin typeface="Calibri"/>
                <a:cs typeface="Calibri"/>
              </a:rPr>
              <a:t>new, </a:t>
            </a:r>
            <a:r>
              <a:rPr sz="2000" dirty="0">
                <a:latin typeface="Calibri"/>
                <a:cs typeface="Calibri"/>
              </a:rPr>
              <a:t>e.g.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fashion.</a:t>
            </a:r>
            <a:endParaRPr sz="2000">
              <a:latin typeface="Calibri"/>
              <a:cs typeface="Calibri"/>
            </a:endParaRPr>
          </a:p>
          <a:p>
            <a:pPr marL="184785" marR="372745" indent="-172720">
              <a:lnSpc>
                <a:spcPts val="2160"/>
              </a:lnSpc>
              <a:spcBef>
                <a:spcPts val="825"/>
              </a:spcBef>
              <a:buFont typeface="Arial"/>
              <a:buChar char="•"/>
              <a:tabLst>
                <a:tab pos="185420" algn="l"/>
              </a:tabLst>
            </a:pPr>
            <a:r>
              <a:rPr sz="2000" spc="-15" dirty="0">
                <a:latin typeface="Calibri"/>
                <a:cs typeface="Calibri"/>
              </a:rPr>
              <a:t>So, </a:t>
            </a:r>
            <a:r>
              <a:rPr sz="2000" dirty="0">
                <a:latin typeface="Calibri"/>
                <a:cs typeface="Calibri"/>
              </a:rPr>
              <a:t>a </a:t>
            </a:r>
            <a:r>
              <a:rPr sz="2000" spc="-5" dirty="0">
                <a:latin typeface="Calibri"/>
                <a:cs typeface="Calibri"/>
              </a:rPr>
              <a:t>continual </a:t>
            </a:r>
            <a:r>
              <a:rPr sz="2000" spc="-10" dirty="0">
                <a:latin typeface="Calibri"/>
                <a:cs typeface="Calibri"/>
              </a:rPr>
              <a:t>drive </a:t>
            </a:r>
            <a:r>
              <a:rPr sz="2000" spc="-15" dirty="0">
                <a:latin typeface="Calibri"/>
                <a:cs typeface="Calibri"/>
              </a:rPr>
              <a:t>for </a:t>
            </a:r>
            <a:r>
              <a:rPr sz="2000" spc="-10" dirty="0">
                <a:latin typeface="Calibri"/>
                <a:cs typeface="Calibri"/>
              </a:rPr>
              <a:t>novel developments </a:t>
            </a:r>
            <a:r>
              <a:rPr sz="2000" spc="-5" dirty="0">
                <a:latin typeface="Calibri"/>
                <a:cs typeface="Calibri"/>
              </a:rPr>
              <a:t>suggests that </a:t>
            </a:r>
            <a:r>
              <a:rPr sz="2000" spc="-10" dirty="0">
                <a:latin typeface="Calibri"/>
                <a:cs typeface="Calibri"/>
              </a:rPr>
              <a:t>creative  </a:t>
            </a:r>
            <a:r>
              <a:rPr sz="2000" dirty="0">
                <a:latin typeface="Calibri"/>
                <a:cs typeface="Calibri"/>
              </a:rPr>
              <a:t>thinking is </a:t>
            </a:r>
            <a:r>
              <a:rPr sz="2000" spc="-25" dirty="0">
                <a:latin typeface="Calibri"/>
                <a:cs typeface="Calibri"/>
              </a:rPr>
              <a:t>key </a:t>
            </a:r>
            <a:r>
              <a:rPr sz="2000" spc="-15" dirty="0">
                <a:latin typeface="Calibri"/>
                <a:cs typeface="Calibri"/>
              </a:rPr>
              <a:t>to</a:t>
            </a:r>
            <a:r>
              <a:rPr sz="2000" spc="-5" dirty="0">
                <a:latin typeface="Calibri"/>
                <a:cs typeface="Calibri"/>
              </a:rPr>
              <a:t> success.</a:t>
            </a:r>
            <a:endParaRPr sz="2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4962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542" y="320802"/>
            <a:ext cx="161798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15" dirty="0"/>
              <a:t>Creativity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798982" y="2199259"/>
            <a:ext cx="7540625" cy="131191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indent="1270" algn="ctr">
              <a:lnSpc>
                <a:spcPts val="2270"/>
              </a:lnSpc>
              <a:spcBef>
                <a:spcPts val="380"/>
              </a:spcBef>
            </a:pPr>
            <a:r>
              <a:rPr sz="2100" i="1" spc="10" dirty="0">
                <a:latin typeface="Calibri"/>
                <a:cs typeface="Calibri"/>
              </a:rPr>
              <a:t>“There </a:t>
            </a:r>
            <a:r>
              <a:rPr sz="2100" i="1" dirty="0">
                <a:latin typeface="Calibri"/>
                <a:cs typeface="Calibri"/>
              </a:rPr>
              <a:t>is </a:t>
            </a:r>
            <a:r>
              <a:rPr sz="2100" i="1" spc="-5" dirty="0">
                <a:latin typeface="Calibri"/>
                <a:cs typeface="Calibri"/>
              </a:rPr>
              <a:t>no doubt </a:t>
            </a:r>
            <a:r>
              <a:rPr sz="2100" i="1" dirty="0">
                <a:latin typeface="Calibri"/>
                <a:cs typeface="Calibri"/>
              </a:rPr>
              <a:t>that </a:t>
            </a:r>
            <a:r>
              <a:rPr sz="2100" i="1" spc="-5" dirty="0">
                <a:latin typeface="Calibri"/>
                <a:cs typeface="Calibri"/>
              </a:rPr>
              <a:t>creativity </a:t>
            </a:r>
            <a:r>
              <a:rPr sz="2100" i="1" dirty="0">
                <a:latin typeface="Calibri"/>
                <a:cs typeface="Calibri"/>
              </a:rPr>
              <a:t>is the </a:t>
            </a:r>
            <a:r>
              <a:rPr sz="2100" i="1" spc="-10" dirty="0">
                <a:latin typeface="Calibri"/>
                <a:cs typeface="Calibri"/>
              </a:rPr>
              <a:t>most important </a:t>
            </a:r>
            <a:r>
              <a:rPr sz="2100" i="1" spc="-5" dirty="0">
                <a:latin typeface="Calibri"/>
                <a:cs typeface="Calibri"/>
              </a:rPr>
              <a:t>human  resource of all. </a:t>
            </a:r>
            <a:r>
              <a:rPr sz="2100" i="1" dirty="0">
                <a:latin typeface="Calibri"/>
                <a:cs typeface="Calibri"/>
              </a:rPr>
              <a:t>Without </a:t>
            </a:r>
            <a:r>
              <a:rPr sz="2100" i="1" spc="-5" dirty="0">
                <a:latin typeface="Calibri"/>
                <a:cs typeface="Calibri"/>
              </a:rPr>
              <a:t>creativity </a:t>
            </a:r>
            <a:r>
              <a:rPr sz="2100" i="1" dirty="0">
                <a:latin typeface="Calibri"/>
                <a:cs typeface="Calibri"/>
              </a:rPr>
              <a:t>there would </a:t>
            </a:r>
            <a:r>
              <a:rPr sz="2100" i="1" spc="-5" dirty="0">
                <a:latin typeface="Calibri"/>
                <a:cs typeface="Calibri"/>
              </a:rPr>
              <a:t>be no progress, and</a:t>
            </a:r>
            <a:r>
              <a:rPr sz="2100" i="1" spc="-114" dirty="0">
                <a:latin typeface="Calibri"/>
                <a:cs typeface="Calibri"/>
              </a:rPr>
              <a:t> </a:t>
            </a:r>
            <a:r>
              <a:rPr sz="2100" i="1" dirty="0">
                <a:latin typeface="Calibri"/>
                <a:cs typeface="Calibri"/>
              </a:rPr>
              <a:t>we  would </a:t>
            </a:r>
            <a:r>
              <a:rPr sz="2100" i="1" spc="-5" dirty="0">
                <a:latin typeface="Calibri"/>
                <a:cs typeface="Calibri"/>
              </a:rPr>
              <a:t>be </a:t>
            </a:r>
            <a:r>
              <a:rPr sz="2100" i="1" spc="-10" dirty="0">
                <a:latin typeface="Calibri"/>
                <a:cs typeface="Calibri"/>
              </a:rPr>
              <a:t>forever </a:t>
            </a:r>
            <a:r>
              <a:rPr sz="2100" i="1" spc="-5" dirty="0">
                <a:latin typeface="Calibri"/>
                <a:cs typeface="Calibri"/>
              </a:rPr>
              <a:t>repeating </a:t>
            </a:r>
            <a:r>
              <a:rPr sz="2100" i="1" dirty="0">
                <a:latin typeface="Calibri"/>
                <a:cs typeface="Calibri"/>
              </a:rPr>
              <a:t>the </a:t>
            </a:r>
            <a:r>
              <a:rPr sz="2100" i="1" spc="-5" dirty="0">
                <a:latin typeface="Calibri"/>
                <a:cs typeface="Calibri"/>
              </a:rPr>
              <a:t>same</a:t>
            </a:r>
            <a:r>
              <a:rPr sz="2100" i="1" spc="-80" dirty="0">
                <a:latin typeface="Calibri"/>
                <a:cs typeface="Calibri"/>
              </a:rPr>
              <a:t> </a:t>
            </a:r>
            <a:r>
              <a:rPr sz="2100" i="1" spc="-10" dirty="0">
                <a:latin typeface="Calibri"/>
                <a:cs typeface="Calibri"/>
              </a:rPr>
              <a:t>patterns”</a:t>
            </a:r>
            <a:endParaRPr sz="2100">
              <a:latin typeface="Calibri"/>
              <a:cs typeface="Calibri"/>
            </a:endParaRPr>
          </a:p>
          <a:p>
            <a:pPr marL="3810" algn="ctr">
              <a:lnSpc>
                <a:spcPct val="100000"/>
              </a:lnSpc>
              <a:spcBef>
                <a:spcPts val="515"/>
              </a:spcBef>
            </a:pPr>
            <a:r>
              <a:rPr sz="2100" spc="-20" dirty="0">
                <a:latin typeface="Calibri"/>
                <a:cs typeface="Calibri"/>
              </a:rPr>
              <a:t>(Edward </a:t>
            </a:r>
            <a:r>
              <a:rPr sz="2100" spc="-5" dirty="0">
                <a:latin typeface="Calibri"/>
                <a:cs typeface="Calibri"/>
              </a:rPr>
              <a:t>de</a:t>
            </a:r>
            <a:r>
              <a:rPr sz="2100" dirty="0">
                <a:latin typeface="Calibri"/>
                <a:cs typeface="Calibri"/>
              </a:rPr>
              <a:t> </a:t>
            </a:r>
            <a:r>
              <a:rPr sz="2100" spc="-5" dirty="0">
                <a:latin typeface="Calibri"/>
                <a:cs typeface="Calibri"/>
              </a:rPr>
              <a:t>Bono).</a:t>
            </a:r>
            <a:endParaRPr sz="21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847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0168" y="345186"/>
            <a:ext cx="3449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Who </a:t>
            </a:r>
            <a:r>
              <a:rPr dirty="0"/>
              <a:t>is</a:t>
            </a:r>
            <a:r>
              <a:rPr spc="-65" dirty="0"/>
              <a:t> </a:t>
            </a:r>
            <a:r>
              <a:rPr spc="-20" dirty="0"/>
              <a:t>Creative?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47217" y="1610969"/>
            <a:ext cx="7380605" cy="2827655"/>
          </a:xfrm>
          <a:prstGeom prst="rect">
            <a:avLst/>
          </a:prstGeom>
        </p:spPr>
        <p:txBody>
          <a:bodyPr vert="horz" wrap="square" lIns="0" tIns="7493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590"/>
              </a:spcBef>
              <a:buFont typeface="Arial"/>
              <a:buChar char="•"/>
              <a:tabLst>
                <a:tab pos="185420" algn="l"/>
              </a:tabLst>
            </a:pPr>
            <a:r>
              <a:rPr sz="2600" spc="-10" dirty="0">
                <a:latin typeface="Calibri"/>
                <a:cs typeface="Calibri"/>
              </a:rPr>
              <a:t>Are creative </a:t>
            </a:r>
            <a:r>
              <a:rPr sz="2600" spc="-5" dirty="0">
                <a:latin typeface="Calibri"/>
                <a:cs typeface="Calibri"/>
              </a:rPr>
              <a:t>people born or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made?</a:t>
            </a:r>
            <a:endParaRPr sz="2600">
              <a:latin typeface="Calibri"/>
              <a:cs typeface="Calibri"/>
            </a:endParaRPr>
          </a:p>
          <a:p>
            <a:pPr marL="184785" marR="5080" indent="-172720">
              <a:lnSpc>
                <a:spcPct val="90000"/>
              </a:lnSpc>
              <a:spcBef>
                <a:spcPts val="805"/>
              </a:spcBef>
              <a:buFont typeface="Arial"/>
              <a:buChar char="•"/>
              <a:tabLst>
                <a:tab pos="185420" algn="l"/>
              </a:tabLst>
            </a:pPr>
            <a:r>
              <a:rPr sz="2600" spc="-5" dirty="0">
                <a:latin typeface="Calibri"/>
                <a:cs typeface="Calibri"/>
              </a:rPr>
              <a:t>Think back </a:t>
            </a:r>
            <a:r>
              <a:rPr sz="2600" spc="-15" dirty="0">
                <a:latin typeface="Calibri"/>
                <a:cs typeface="Calibri"/>
              </a:rPr>
              <a:t>to </a:t>
            </a:r>
            <a:r>
              <a:rPr sz="2600" spc="-10" dirty="0">
                <a:latin typeface="Calibri"/>
                <a:cs typeface="Calibri"/>
              </a:rPr>
              <a:t>your </a:t>
            </a:r>
            <a:r>
              <a:rPr sz="2600" spc="-20" dirty="0">
                <a:latin typeface="Calibri"/>
                <a:cs typeface="Calibri"/>
              </a:rPr>
              <a:t>first </a:t>
            </a:r>
            <a:r>
              <a:rPr sz="2600" spc="-10" dirty="0">
                <a:latin typeface="Calibri"/>
                <a:cs typeface="Calibri"/>
              </a:rPr>
              <a:t>year </a:t>
            </a:r>
            <a:r>
              <a:rPr sz="2600" spc="-5" dirty="0">
                <a:latin typeface="Calibri"/>
                <a:cs typeface="Calibri"/>
              </a:rPr>
              <a:t>management studies </a:t>
            </a:r>
            <a:r>
              <a:rPr sz="2600" dirty="0">
                <a:latin typeface="Calibri"/>
                <a:cs typeface="Calibri"/>
              </a:rPr>
              <a:t>and  </a:t>
            </a:r>
            <a:r>
              <a:rPr sz="2600" spc="-5" dirty="0">
                <a:latin typeface="Calibri"/>
                <a:cs typeface="Calibri"/>
              </a:rPr>
              <a:t>discussions </a:t>
            </a:r>
            <a:r>
              <a:rPr sz="2600" dirty="0">
                <a:latin typeface="Calibri"/>
                <a:cs typeface="Calibri"/>
              </a:rPr>
              <a:t>of </a:t>
            </a:r>
            <a:r>
              <a:rPr sz="2600" spc="-5" dirty="0">
                <a:latin typeface="Calibri"/>
                <a:cs typeface="Calibri"/>
              </a:rPr>
              <a:t>what </a:t>
            </a:r>
            <a:r>
              <a:rPr sz="2600" spc="-10" dirty="0">
                <a:latin typeface="Calibri"/>
                <a:cs typeface="Calibri"/>
              </a:rPr>
              <a:t>constitutes </a:t>
            </a:r>
            <a:r>
              <a:rPr sz="2600" dirty="0">
                <a:latin typeface="Calibri"/>
                <a:cs typeface="Calibri"/>
              </a:rPr>
              <a:t>an </a:t>
            </a:r>
            <a:r>
              <a:rPr sz="2600" spc="-30" dirty="0">
                <a:latin typeface="Calibri"/>
                <a:cs typeface="Calibri"/>
              </a:rPr>
              <a:t>entrepreneur, </a:t>
            </a:r>
            <a:r>
              <a:rPr sz="2600" dirty="0">
                <a:latin typeface="Calibri"/>
                <a:cs typeface="Calibri"/>
              </a:rPr>
              <a:t>and  </a:t>
            </a:r>
            <a:r>
              <a:rPr sz="2600" spc="-5" dirty="0">
                <a:latin typeface="Calibri"/>
                <a:cs typeface="Calibri"/>
              </a:rPr>
              <a:t>whether </a:t>
            </a:r>
            <a:r>
              <a:rPr sz="2600" dirty="0">
                <a:latin typeface="Calibri"/>
                <a:cs typeface="Calibri"/>
              </a:rPr>
              <a:t>these </a:t>
            </a:r>
            <a:r>
              <a:rPr sz="2600" spc="-5" dirty="0">
                <a:latin typeface="Calibri"/>
                <a:cs typeface="Calibri"/>
              </a:rPr>
              <a:t>skills </a:t>
            </a:r>
            <a:r>
              <a:rPr sz="2600" spc="-10" dirty="0">
                <a:latin typeface="Calibri"/>
                <a:cs typeface="Calibri"/>
              </a:rPr>
              <a:t>can </a:t>
            </a:r>
            <a:r>
              <a:rPr sz="2600" spc="-5" dirty="0">
                <a:latin typeface="Calibri"/>
                <a:cs typeface="Calibri"/>
              </a:rPr>
              <a:t>be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learned.</a:t>
            </a:r>
            <a:endParaRPr sz="2600">
              <a:latin typeface="Calibri"/>
              <a:cs typeface="Calibri"/>
            </a:endParaRPr>
          </a:p>
          <a:p>
            <a:pPr marL="184785" marR="48895" indent="-172720">
              <a:lnSpc>
                <a:spcPct val="90000"/>
              </a:lnSpc>
              <a:spcBef>
                <a:spcPts val="790"/>
              </a:spcBef>
              <a:buFont typeface="Arial"/>
              <a:buChar char="•"/>
              <a:tabLst>
                <a:tab pos="185420" algn="l"/>
              </a:tabLst>
            </a:pPr>
            <a:r>
              <a:rPr sz="2600" spc="-5" dirty="0">
                <a:latin typeface="Calibri"/>
                <a:cs typeface="Calibri"/>
              </a:rPr>
              <a:t>The </a:t>
            </a:r>
            <a:r>
              <a:rPr sz="2600" spc="-15" dirty="0">
                <a:latin typeface="Calibri"/>
                <a:cs typeface="Calibri"/>
              </a:rPr>
              <a:t>literature </a:t>
            </a:r>
            <a:r>
              <a:rPr sz="2600" spc="-5" dirty="0">
                <a:latin typeface="Calibri"/>
                <a:cs typeface="Calibri"/>
              </a:rPr>
              <a:t>suggests that creativity </a:t>
            </a:r>
            <a:r>
              <a:rPr sz="2600" spc="-10" dirty="0">
                <a:latin typeface="Calibri"/>
                <a:cs typeface="Calibri"/>
              </a:rPr>
              <a:t>can </a:t>
            </a:r>
            <a:r>
              <a:rPr sz="2600" spc="-5" dirty="0">
                <a:latin typeface="Calibri"/>
                <a:cs typeface="Calibri"/>
              </a:rPr>
              <a:t>be </a:t>
            </a:r>
            <a:r>
              <a:rPr sz="2600" spc="-10" dirty="0">
                <a:latin typeface="Calibri"/>
                <a:cs typeface="Calibri"/>
              </a:rPr>
              <a:t>innate  </a:t>
            </a:r>
            <a:r>
              <a:rPr sz="2600" spc="-25" dirty="0">
                <a:latin typeface="Calibri"/>
                <a:cs typeface="Calibri"/>
              </a:rPr>
              <a:t>(you’re </a:t>
            </a:r>
            <a:r>
              <a:rPr sz="2600" spc="-5" dirty="0">
                <a:latin typeface="Calibri"/>
                <a:cs typeface="Calibri"/>
              </a:rPr>
              <a:t>born </a:t>
            </a:r>
            <a:r>
              <a:rPr sz="2600" dirty="0">
                <a:latin typeface="Calibri"/>
                <a:cs typeface="Calibri"/>
              </a:rPr>
              <a:t>with it), </a:t>
            </a:r>
            <a:r>
              <a:rPr sz="2600" spc="-5" dirty="0">
                <a:latin typeface="Calibri"/>
                <a:cs typeface="Calibri"/>
              </a:rPr>
              <a:t>but </a:t>
            </a:r>
            <a:r>
              <a:rPr sz="2600" spc="-10" dirty="0">
                <a:latin typeface="Calibri"/>
                <a:cs typeface="Calibri"/>
              </a:rPr>
              <a:t>can </a:t>
            </a:r>
            <a:r>
              <a:rPr sz="2600" dirty="0">
                <a:latin typeface="Calibri"/>
                <a:cs typeface="Calibri"/>
              </a:rPr>
              <a:t>also be learned </a:t>
            </a:r>
            <a:r>
              <a:rPr sz="2600" spc="-10" dirty="0">
                <a:latin typeface="Calibri"/>
                <a:cs typeface="Calibri"/>
              </a:rPr>
              <a:t>(you </a:t>
            </a:r>
            <a:r>
              <a:rPr sz="2600" spc="-15" dirty="0">
                <a:latin typeface="Calibri"/>
                <a:cs typeface="Calibri"/>
              </a:rPr>
              <a:t>get  better </a:t>
            </a:r>
            <a:r>
              <a:rPr sz="2600" dirty="0">
                <a:latin typeface="Calibri"/>
                <a:cs typeface="Calibri"/>
              </a:rPr>
              <a:t>with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practice).</a:t>
            </a:r>
            <a:endParaRPr sz="26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34375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7542" y="320802"/>
            <a:ext cx="386715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b="0" spc="-70" dirty="0">
                <a:latin typeface="Calibri Light"/>
                <a:cs typeface="Calibri Light"/>
              </a:rPr>
              <a:t>Two </a:t>
            </a:r>
            <a:r>
              <a:rPr sz="3300" b="0" spc="-10" dirty="0">
                <a:latin typeface="Calibri Light"/>
                <a:cs typeface="Calibri Light"/>
              </a:rPr>
              <a:t>views </a:t>
            </a:r>
            <a:r>
              <a:rPr sz="3300" b="0" spc="-5" dirty="0">
                <a:latin typeface="Calibri Light"/>
                <a:cs typeface="Calibri Light"/>
              </a:rPr>
              <a:t>of</a:t>
            </a:r>
            <a:r>
              <a:rPr sz="3300" b="0" spc="30" dirty="0">
                <a:latin typeface="Calibri Light"/>
                <a:cs typeface="Calibri Light"/>
              </a:rPr>
              <a:t> </a:t>
            </a:r>
            <a:r>
              <a:rPr sz="3300" b="0" spc="-15" dirty="0">
                <a:latin typeface="Calibri Light"/>
                <a:cs typeface="Calibri Light"/>
              </a:rPr>
              <a:t>Creativity</a:t>
            </a:r>
            <a:endParaRPr sz="33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72614" y="1191895"/>
            <a:ext cx="439864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0" spc="-5" dirty="0">
                <a:latin typeface="Calibri"/>
                <a:cs typeface="Calibri"/>
              </a:rPr>
              <a:t>The </a:t>
            </a:r>
            <a:r>
              <a:rPr sz="6000" b="0" spc="-15" dirty="0">
                <a:latin typeface="Calibri"/>
                <a:cs typeface="Calibri"/>
              </a:rPr>
              <a:t>Elite</a:t>
            </a:r>
            <a:r>
              <a:rPr sz="6000" b="0" spc="-95" dirty="0">
                <a:latin typeface="Calibri"/>
                <a:cs typeface="Calibri"/>
              </a:rPr>
              <a:t> </a:t>
            </a:r>
            <a:r>
              <a:rPr sz="6000" b="0" spc="-5" dirty="0">
                <a:latin typeface="Calibri"/>
                <a:cs typeface="Calibri"/>
              </a:rPr>
              <a:t>View</a:t>
            </a:r>
            <a:endParaRPr sz="6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3516" y="3040456"/>
            <a:ext cx="7236459" cy="26835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00"/>
              </a:spcBef>
            </a:pPr>
            <a:r>
              <a:rPr sz="6000" spc="-70" dirty="0">
                <a:latin typeface="Calibri"/>
                <a:cs typeface="Calibri"/>
              </a:rPr>
              <a:t>V’s</a:t>
            </a:r>
            <a:endParaRPr sz="6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57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5600" spc="-5" dirty="0">
                <a:latin typeface="Calibri"/>
                <a:cs typeface="Calibri"/>
              </a:rPr>
              <a:t>The </a:t>
            </a:r>
            <a:r>
              <a:rPr sz="5600" spc="-20" dirty="0">
                <a:latin typeface="Calibri"/>
                <a:cs typeface="Calibri"/>
              </a:rPr>
              <a:t>Developmental</a:t>
            </a:r>
            <a:r>
              <a:rPr sz="5600" spc="-50" dirty="0">
                <a:latin typeface="Calibri"/>
                <a:cs typeface="Calibri"/>
              </a:rPr>
              <a:t> </a:t>
            </a:r>
            <a:r>
              <a:rPr sz="5600" spc="-10" dirty="0">
                <a:latin typeface="Calibri"/>
                <a:cs typeface="Calibri"/>
              </a:rPr>
              <a:t>View</a:t>
            </a:r>
            <a:endParaRPr sz="56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16280" y="2606039"/>
            <a:ext cx="2026920" cy="16672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5562600" y="3200400"/>
            <a:ext cx="3263265" cy="1667510"/>
            <a:chOff x="5562600" y="3200400"/>
            <a:chExt cx="3263265" cy="1667510"/>
          </a:xfrm>
        </p:grpSpPr>
        <p:sp>
          <p:nvSpPr>
            <p:cNvPr id="7" name="object 7"/>
            <p:cNvSpPr/>
            <p:nvPr/>
          </p:nvSpPr>
          <p:spPr>
            <a:xfrm>
              <a:off x="5562600" y="3200400"/>
              <a:ext cx="3262884" cy="166725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638800" y="3886200"/>
              <a:ext cx="1219200" cy="147955"/>
            </a:xfrm>
            <a:custGeom>
              <a:avLst/>
              <a:gdLst/>
              <a:ahLst/>
              <a:cxnLst/>
              <a:rect l="l" t="t" r="r" b="b"/>
              <a:pathLst>
                <a:path w="1219200" h="147954">
                  <a:moveTo>
                    <a:pt x="1219200" y="0"/>
                  </a:moveTo>
                  <a:lnTo>
                    <a:pt x="0" y="0"/>
                  </a:lnTo>
                  <a:lnTo>
                    <a:pt x="0" y="147827"/>
                  </a:lnTo>
                  <a:lnTo>
                    <a:pt x="1219200" y="147827"/>
                  </a:lnTo>
                  <a:lnTo>
                    <a:pt x="1219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10785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336550"/>
            <a:ext cx="286385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5" dirty="0"/>
              <a:t>The </a:t>
            </a:r>
            <a:r>
              <a:rPr sz="3300" spc="-10" dirty="0"/>
              <a:t>Elitist</a:t>
            </a:r>
            <a:r>
              <a:rPr sz="3300" spc="-65" dirty="0"/>
              <a:t> </a:t>
            </a:r>
            <a:r>
              <a:rPr sz="3300" spc="-5" dirty="0"/>
              <a:t>View…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707542" y="1741297"/>
            <a:ext cx="5800090" cy="236283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Getting </a:t>
            </a:r>
            <a:r>
              <a:rPr sz="2100" spc="-5" dirty="0">
                <a:latin typeface="Calibri"/>
                <a:cs typeface="Calibri"/>
              </a:rPr>
              <a:t>New </a:t>
            </a:r>
            <a:r>
              <a:rPr sz="2100" dirty="0">
                <a:latin typeface="Calibri"/>
                <a:cs typeface="Calibri"/>
              </a:rPr>
              <a:t>&amp; </a:t>
            </a:r>
            <a:r>
              <a:rPr sz="2100" spc="-15" dirty="0">
                <a:latin typeface="Calibri"/>
                <a:cs typeface="Calibri"/>
              </a:rPr>
              <a:t>Valuable </a:t>
            </a:r>
            <a:r>
              <a:rPr sz="2100" dirty="0">
                <a:latin typeface="Calibri"/>
                <a:cs typeface="Calibri"/>
              </a:rPr>
              <a:t>Ideas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5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A </a:t>
            </a:r>
            <a:r>
              <a:rPr sz="2100" spc="-10" dirty="0">
                <a:latin typeface="Calibri"/>
                <a:cs typeface="Calibri"/>
              </a:rPr>
              <a:t>Rare</a:t>
            </a:r>
            <a:r>
              <a:rPr sz="2100" spc="-15" dirty="0">
                <a:latin typeface="Calibri"/>
                <a:cs typeface="Calibri"/>
              </a:rPr>
              <a:t> </a:t>
            </a:r>
            <a:r>
              <a:rPr sz="2100" spc="-35" dirty="0">
                <a:latin typeface="Calibri"/>
                <a:cs typeface="Calibri"/>
              </a:rPr>
              <a:t>Talent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5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Creating </a:t>
            </a:r>
            <a:r>
              <a:rPr sz="2100" spc="-15" dirty="0">
                <a:latin typeface="Calibri"/>
                <a:cs typeface="Calibri"/>
              </a:rPr>
              <a:t>Great </a:t>
            </a:r>
            <a:r>
              <a:rPr sz="2100" spc="-25" dirty="0">
                <a:latin typeface="Calibri"/>
                <a:cs typeface="Calibri"/>
              </a:rPr>
              <a:t>Works </a:t>
            </a:r>
            <a:r>
              <a:rPr sz="2100" spc="-5" dirty="0">
                <a:latin typeface="Calibri"/>
                <a:cs typeface="Calibri"/>
              </a:rPr>
              <a:t>of </a:t>
            </a:r>
            <a:r>
              <a:rPr sz="2100" dirty="0">
                <a:latin typeface="Calibri"/>
                <a:cs typeface="Calibri"/>
              </a:rPr>
              <a:t>Art </a:t>
            </a:r>
            <a:r>
              <a:rPr sz="2100" spc="-5" dirty="0">
                <a:latin typeface="Calibri"/>
                <a:cs typeface="Calibri"/>
              </a:rPr>
              <a:t>or Scientific</a:t>
            </a:r>
            <a:r>
              <a:rPr sz="2100" spc="6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Discoveries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55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Unable </a:t>
            </a:r>
            <a:r>
              <a:rPr sz="2100" spc="-10" dirty="0">
                <a:latin typeface="Calibri"/>
                <a:cs typeface="Calibri"/>
              </a:rPr>
              <a:t>to </a:t>
            </a:r>
            <a:r>
              <a:rPr sz="2100" spc="-5" dirty="0">
                <a:latin typeface="Calibri"/>
                <a:cs typeface="Calibri"/>
              </a:rPr>
              <a:t>be</a:t>
            </a:r>
            <a:r>
              <a:rPr sz="2100" dirty="0">
                <a:latin typeface="Calibri"/>
                <a:cs typeface="Calibri"/>
              </a:rPr>
              <a:t> </a:t>
            </a:r>
            <a:r>
              <a:rPr sz="2100" spc="-35" dirty="0">
                <a:latin typeface="Calibri"/>
                <a:cs typeface="Calibri"/>
              </a:rPr>
              <a:t>Taught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0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Not </a:t>
            </a:r>
            <a:r>
              <a:rPr sz="2100" spc="-20" dirty="0">
                <a:latin typeface="Calibri"/>
                <a:cs typeface="Calibri"/>
              </a:rPr>
              <a:t>Relevant </a:t>
            </a:r>
            <a:r>
              <a:rPr sz="2100" dirty="0">
                <a:latin typeface="Calibri"/>
                <a:cs typeface="Calibri"/>
              </a:rPr>
              <a:t>in My Job/</a:t>
            </a:r>
            <a:r>
              <a:rPr sz="2100" spc="2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Organisation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50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A </a:t>
            </a:r>
            <a:r>
              <a:rPr sz="2100" spc="-5" dirty="0">
                <a:latin typeface="Calibri"/>
                <a:cs typeface="Calibri"/>
              </a:rPr>
              <a:t>Lonely </a:t>
            </a:r>
            <a:r>
              <a:rPr sz="2100" dirty="0">
                <a:latin typeface="Calibri"/>
                <a:cs typeface="Calibri"/>
              </a:rPr>
              <a:t>Individual</a:t>
            </a:r>
            <a:r>
              <a:rPr sz="2100" spc="-10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Process</a:t>
            </a:r>
            <a:endParaRPr sz="21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08657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542" y="320802"/>
            <a:ext cx="449580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5" dirty="0"/>
              <a:t>The </a:t>
            </a:r>
            <a:r>
              <a:rPr sz="3300" spc="-15" dirty="0"/>
              <a:t>Developmental</a:t>
            </a:r>
            <a:r>
              <a:rPr sz="3300" spc="-85" dirty="0"/>
              <a:t> </a:t>
            </a:r>
            <a:r>
              <a:rPr sz="3300" spc="-5" dirty="0"/>
              <a:t>View…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707542" y="1752041"/>
            <a:ext cx="7552055" cy="4283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185420" algn="l"/>
              </a:tabLst>
            </a:pPr>
            <a:r>
              <a:rPr sz="3000" spc="-15" dirty="0">
                <a:latin typeface="Calibri"/>
                <a:cs typeface="Calibri"/>
              </a:rPr>
              <a:t>Available </a:t>
            </a:r>
            <a:r>
              <a:rPr sz="3000" spc="-10" dirty="0">
                <a:latin typeface="Calibri"/>
                <a:cs typeface="Calibri"/>
              </a:rPr>
              <a:t>to</a:t>
            </a:r>
            <a:r>
              <a:rPr sz="3000" spc="-25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Everyone</a:t>
            </a:r>
            <a:endParaRPr sz="3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90"/>
              </a:spcBef>
              <a:buFont typeface="Arial"/>
              <a:buChar char="•"/>
              <a:tabLst>
                <a:tab pos="185420" algn="l"/>
              </a:tabLst>
            </a:pPr>
            <a:r>
              <a:rPr sz="3000" spc="-20" dirty="0">
                <a:latin typeface="Calibri"/>
                <a:cs typeface="Calibri"/>
              </a:rPr>
              <a:t>Evident </a:t>
            </a:r>
            <a:r>
              <a:rPr sz="3000" dirty="0">
                <a:latin typeface="Calibri"/>
                <a:cs typeface="Calibri"/>
              </a:rPr>
              <a:t>in </a:t>
            </a:r>
            <a:r>
              <a:rPr sz="3000" spc="-20" dirty="0">
                <a:latin typeface="Calibri"/>
                <a:cs typeface="Calibri"/>
              </a:rPr>
              <a:t>Personal </a:t>
            </a:r>
            <a:r>
              <a:rPr sz="3000" dirty="0">
                <a:latin typeface="Calibri"/>
                <a:cs typeface="Calibri"/>
              </a:rPr>
              <a:t>&amp; </a:t>
            </a:r>
            <a:r>
              <a:rPr sz="3000" spc="-10" dirty="0">
                <a:latin typeface="Calibri"/>
                <a:cs typeface="Calibri"/>
              </a:rPr>
              <a:t>Modest </a:t>
            </a:r>
            <a:r>
              <a:rPr sz="3000" spc="-5" dirty="0">
                <a:latin typeface="Calibri"/>
                <a:cs typeface="Calibri"/>
              </a:rPr>
              <a:t>Insights</a:t>
            </a:r>
            <a:endParaRPr sz="3000">
              <a:latin typeface="Calibri"/>
              <a:cs typeface="Calibri"/>
            </a:endParaRPr>
          </a:p>
          <a:p>
            <a:pPr marL="184785" marR="365760" indent="-172720">
              <a:lnSpc>
                <a:spcPct val="80000"/>
              </a:lnSpc>
              <a:spcBef>
                <a:spcPts val="790"/>
              </a:spcBef>
              <a:buFont typeface="Arial"/>
              <a:buChar char="•"/>
              <a:tabLst>
                <a:tab pos="185420" algn="l"/>
              </a:tabLst>
            </a:pPr>
            <a:r>
              <a:rPr sz="3000" spc="-10" dirty="0">
                <a:latin typeface="Calibri"/>
                <a:cs typeface="Calibri"/>
              </a:rPr>
              <a:t>Released </a:t>
            </a:r>
            <a:r>
              <a:rPr sz="3000" spc="-15" dirty="0">
                <a:latin typeface="Calibri"/>
                <a:cs typeface="Calibri"/>
              </a:rPr>
              <a:t>Through </a:t>
            </a:r>
            <a:r>
              <a:rPr sz="3000" spc="-35" dirty="0">
                <a:latin typeface="Calibri"/>
                <a:cs typeface="Calibri"/>
              </a:rPr>
              <a:t>Training </a:t>
            </a:r>
            <a:r>
              <a:rPr sz="3000" dirty="0">
                <a:latin typeface="Calibri"/>
                <a:cs typeface="Calibri"/>
              </a:rPr>
              <a:t>&amp; </a:t>
            </a:r>
            <a:r>
              <a:rPr sz="3000" spc="-15" dirty="0">
                <a:latin typeface="Calibri"/>
                <a:cs typeface="Calibri"/>
              </a:rPr>
              <a:t>Development </a:t>
            </a:r>
            <a:r>
              <a:rPr sz="3000" spc="-5" dirty="0">
                <a:latin typeface="Calibri"/>
                <a:cs typeface="Calibri"/>
              </a:rPr>
              <a:t>of  </a:t>
            </a:r>
            <a:r>
              <a:rPr sz="3000" spc="-20" dirty="0">
                <a:latin typeface="Calibri"/>
                <a:cs typeface="Calibri"/>
              </a:rPr>
              <a:t>Personal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Potential</a:t>
            </a:r>
            <a:endParaRPr sz="30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85"/>
              </a:spcBef>
              <a:buFont typeface="Arial"/>
              <a:buChar char="•"/>
              <a:tabLst>
                <a:tab pos="185420" algn="l"/>
              </a:tabLst>
            </a:pPr>
            <a:r>
              <a:rPr sz="3000" spc="-5" dirty="0">
                <a:latin typeface="Calibri"/>
                <a:cs typeface="Calibri"/>
              </a:rPr>
              <a:t>Within </a:t>
            </a:r>
            <a:r>
              <a:rPr sz="3000" dirty="0">
                <a:latin typeface="Calibri"/>
                <a:cs typeface="Calibri"/>
              </a:rPr>
              <a:t>the </a:t>
            </a:r>
            <a:r>
              <a:rPr sz="3000" spc="-10" dirty="0">
                <a:latin typeface="Calibri"/>
                <a:cs typeface="Calibri"/>
              </a:rPr>
              <a:t>Scope </a:t>
            </a:r>
            <a:r>
              <a:rPr sz="3000" spc="-5" dirty="0">
                <a:latin typeface="Calibri"/>
                <a:cs typeface="Calibri"/>
              </a:rPr>
              <a:t>of All</a:t>
            </a:r>
            <a:r>
              <a:rPr sz="3000" spc="-30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Jobs</a:t>
            </a:r>
            <a:endParaRPr sz="3000">
              <a:latin typeface="Calibri"/>
              <a:cs typeface="Calibri"/>
            </a:endParaRPr>
          </a:p>
          <a:p>
            <a:pPr marL="184785" marR="803910" indent="-172720">
              <a:lnSpc>
                <a:spcPct val="80000"/>
              </a:lnSpc>
              <a:spcBef>
                <a:spcPts val="805"/>
              </a:spcBef>
              <a:buFont typeface="Arial"/>
              <a:buChar char="•"/>
              <a:tabLst>
                <a:tab pos="185420" algn="l"/>
              </a:tabLst>
            </a:pPr>
            <a:r>
              <a:rPr sz="3000" spc="-15" dirty="0">
                <a:latin typeface="Calibri"/>
                <a:cs typeface="Calibri"/>
              </a:rPr>
              <a:t>Encouraged </a:t>
            </a:r>
            <a:r>
              <a:rPr sz="3000" spc="-5" dirty="0">
                <a:latin typeface="Calibri"/>
                <a:cs typeface="Calibri"/>
              </a:rPr>
              <a:t>or </a:t>
            </a:r>
            <a:r>
              <a:rPr sz="3000" spc="-15" dirty="0">
                <a:latin typeface="Calibri"/>
                <a:cs typeface="Calibri"/>
              </a:rPr>
              <a:t>Discouraged </a:t>
            </a:r>
            <a:r>
              <a:rPr sz="3000" spc="-5" dirty="0">
                <a:latin typeface="Calibri"/>
                <a:cs typeface="Calibri"/>
              </a:rPr>
              <a:t>Within </a:t>
            </a:r>
            <a:r>
              <a:rPr sz="3000" spc="-15" dirty="0">
                <a:latin typeface="Calibri"/>
                <a:cs typeface="Calibri"/>
              </a:rPr>
              <a:t>Groups  </a:t>
            </a:r>
            <a:r>
              <a:rPr sz="3000" spc="-10" dirty="0">
                <a:latin typeface="Calibri"/>
                <a:cs typeface="Calibri"/>
              </a:rPr>
              <a:t>According </a:t>
            </a:r>
            <a:r>
              <a:rPr sz="3000" spc="-15" dirty="0">
                <a:latin typeface="Calibri"/>
                <a:cs typeface="Calibri"/>
              </a:rPr>
              <a:t>to </a:t>
            </a:r>
            <a:r>
              <a:rPr sz="3000" spc="-5" dirty="0">
                <a:latin typeface="Calibri"/>
                <a:cs typeface="Calibri"/>
              </a:rPr>
              <a:t>their</a:t>
            </a:r>
            <a:r>
              <a:rPr sz="3000" spc="-2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Climate</a:t>
            </a:r>
            <a:endParaRPr sz="3000">
              <a:latin typeface="Calibri"/>
              <a:cs typeface="Calibri"/>
            </a:endParaRPr>
          </a:p>
          <a:p>
            <a:pPr marL="184785" marR="5080" indent="-172720">
              <a:lnSpc>
                <a:spcPct val="80000"/>
              </a:lnSpc>
              <a:spcBef>
                <a:spcPts val="795"/>
              </a:spcBef>
              <a:buFont typeface="Arial"/>
              <a:buChar char="•"/>
              <a:tabLst>
                <a:tab pos="185420" algn="l"/>
              </a:tabLst>
            </a:pPr>
            <a:r>
              <a:rPr sz="3000" spc="-5" dirty="0">
                <a:latin typeface="Calibri"/>
                <a:cs typeface="Calibri"/>
              </a:rPr>
              <a:t>Escape </a:t>
            </a:r>
            <a:r>
              <a:rPr sz="3000" spc="-20" dirty="0">
                <a:latin typeface="Calibri"/>
                <a:cs typeface="Calibri"/>
              </a:rPr>
              <a:t>from ‘Personal </a:t>
            </a:r>
            <a:r>
              <a:rPr sz="3000" spc="-5" dirty="0">
                <a:latin typeface="Calibri"/>
                <a:cs typeface="Calibri"/>
              </a:rPr>
              <a:t>Stuckness’ </a:t>
            </a:r>
            <a:r>
              <a:rPr sz="3000" dirty="0">
                <a:latin typeface="Calibri"/>
                <a:cs typeface="Calibri"/>
              </a:rPr>
              <a:t>&amp; </a:t>
            </a:r>
            <a:r>
              <a:rPr sz="3000" spc="-15" dirty="0">
                <a:latin typeface="Calibri"/>
                <a:cs typeface="Calibri"/>
              </a:rPr>
              <a:t>Reveals  </a:t>
            </a:r>
            <a:r>
              <a:rPr sz="3000" dirty="0">
                <a:latin typeface="Calibri"/>
                <a:cs typeface="Calibri"/>
              </a:rPr>
              <a:t>Itself in </a:t>
            </a:r>
            <a:r>
              <a:rPr sz="3000" spc="-10" dirty="0">
                <a:latin typeface="Calibri"/>
                <a:cs typeface="Calibri"/>
              </a:rPr>
              <a:t>Results </a:t>
            </a:r>
            <a:r>
              <a:rPr sz="3000" spc="-5" dirty="0">
                <a:latin typeface="Calibri"/>
                <a:cs typeface="Calibri"/>
              </a:rPr>
              <a:t>Which </a:t>
            </a:r>
            <a:r>
              <a:rPr sz="3000" spc="-15" dirty="0">
                <a:latin typeface="Calibri"/>
                <a:cs typeface="Calibri"/>
              </a:rPr>
              <a:t>are </a:t>
            </a:r>
            <a:r>
              <a:rPr sz="3000" spc="-5" dirty="0">
                <a:latin typeface="Calibri"/>
                <a:cs typeface="Calibri"/>
              </a:rPr>
              <a:t>Original </a:t>
            </a:r>
            <a:r>
              <a:rPr sz="3000" dirty="0">
                <a:latin typeface="Calibri"/>
                <a:cs typeface="Calibri"/>
              </a:rPr>
              <a:t>&amp; </a:t>
            </a:r>
            <a:r>
              <a:rPr sz="3000" spc="-15" dirty="0">
                <a:latin typeface="Calibri"/>
                <a:cs typeface="Calibri"/>
              </a:rPr>
              <a:t>Potentially  </a:t>
            </a:r>
            <a:r>
              <a:rPr sz="3000" spc="-25" dirty="0">
                <a:latin typeface="Calibri"/>
                <a:cs typeface="Calibri"/>
              </a:rPr>
              <a:t>Valuable</a:t>
            </a:r>
            <a:endParaRPr sz="3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32243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54225" y="1719198"/>
            <a:ext cx="6033770" cy="1763395"/>
          </a:xfrm>
          <a:prstGeom prst="rect">
            <a:avLst/>
          </a:prstGeom>
        </p:spPr>
        <p:txBody>
          <a:bodyPr vert="horz" wrap="square" lIns="0" tIns="116205" rIns="0" bIns="0" rtlCol="0">
            <a:spAutoFit/>
          </a:bodyPr>
          <a:lstStyle/>
          <a:p>
            <a:pPr marL="1092835" marR="5080" indent="-1080770">
              <a:lnSpc>
                <a:spcPts val="6480"/>
              </a:lnSpc>
              <a:spcBef>
                <a:spcPts val="915"/>
              </a:spcBef>
            </a:pPr>
            <a:r>
              <a:rPr sz="6000" b="0" dirty="0">
                <a:latin typeface="Calibri"/>
                <a:cs typeface="Calibri"/>
              </a:rPr>
              <a:t>Which </a:t>
            </a:r>
            <a:r>
              <a:rPr sz="6000" b="0" spc="-10" dirty="0">
                <a:latin typeface="Calibri"/>
                <a:cs typeface="Calibri"/>
              </a:rPr>
              <a:t>View </a:t>
            </a:r>
            <a:r>
              <a:rPr sz="6000" b="0" spc="-5" dirty="0">
                <a:latin typeface="Calibri"/>
                <a:cs typeface="Calibri"/>
              </a:rPr>
              <a:t>Do</a:t>
            </a:r>
            <a:r>
              <a:rPr sz="6000" b="0" spc="-85" dirty="0">
                <a:latin typeface="Calibri"/>
                <a:cs typeface="Calibri"/>
              </a:rPr>
              <a:t> </a:t>
            </a:r>
            <a:r>
              <a:rPr sz="6000" b="0" spc="-155" dirty="0">
                <a:latin typeface="Calibri"/>
                <a:cs typeface="Calibri"/>
              </a:rPr>
              <a:t>You  </a:t>
            </a:r>
            <a:r>
              <a:rPr sz="6000" b="0" spc="-20" dirty="0">
                <a:latin typeface="Calibri"/>
                <a:cs typeface="Calibri"/>
              </a:rPr>
              <a:t>Agree</a:t>
            </a:r>
            <a:r>
              <a:rPr sz="6000" b="0" spc="5" dirty="0">
                <a:latin typeface="Calibri"/>
                <a:cs typeface="Calibri"/>
              </a:rPr>
              <a:t> </a:t>
            </a:r>
            <a:r>
              <a:rPr sz="6000" b="0" dirty="0">
                <a:latin typeface="Calibri"/>
                <a:cs typeface="Calibri"/>
              </a:rPr>
              <a:t>With?</a:t>
            </a:r>
            <a:endParaRPr sz="6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94362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7542" y="320802"/>
            <a:ext cx="236283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spc="-5" dirty="0"/>
              <a:t>The</a:t>
            </a:r>
            <a:r>
              <a:rPr sz="3300" spc="-55" dirty="0"/>
              <a:t> </a:t>
            </a:r>
            <a:r>
              <a:rPr sz="3300" spc="-15" dirty="0"/>
              <a:t>Reality…..</a:t>
            </a:r>
            <a:endParaRPr sz="3300"/>
          </a:p>
        </p:txBody>
      </p:sp>
      <p:sp>
        <p:nvSpPr>
          <p:cNvPr id="3" name="object 3"/>
          <p:cNvSpPr txBox="1"/>
          <p:nvPr/>
        </p:nvSpPr>
        <p:spPr>
          <a:xfrm>
            <a:off x="707542" y="1741297"/>
            <a:ext cx="7462520" cy="216027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640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Creativity </a:t>
            </a:r>
            <a:r>
              <a:rPr sz="2100" dirty="0">
                <a:latin typeface="Calibri"/>
                <a:cs typeface="Calibri"/>
              </a:rPr>
              <a:t>Is</a:t>
            </a:r>
            <a:r>
              <a:rPr sz="21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1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Not</a:t>
            </a:r>
            <a:r>
              <a:rPr sz="2100" b="1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Exclusively </a:t>
            </a:r>
            <a:r>
              <a:rPr sz="2100" spc="-20" dirty="0">
                <a:latin typeface="Calibri"/>
                <a:cs typeface="Calibri"/>
              </a:rPr>
              <a:t>for </a:t>
            </a:r>
            <a:r>
              <a:rPr sz="2100" spc="-5" dirty="0">
                <a:latin typeface="Calibri"/>
                <a:cs typeface="Calibri"/>
              </a:rPr>
              <a:t>‘Elite’</a:t>
            </a:r>
            <a:r>
              <a:rPr sz="2100" spc="100" dirty="0">
                <a:latin typeface="Calibri"/>
                <a:cs typeface="Calibri"/>
              </a:rPr>
              <a:t> </a:t>
            </a:r>
            <a:r>
              <a:rPr sz="2100" spc="-10" dirty="0">
                <a:latin typeface="Calibri"/>
                <a:cs typeface="Calibri"/>
              </a:rPr>
              <a:t>People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545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It </a:t>
            </a:r>
            <a:r>
              <a:rPr sz="2100" spc="-5" dirty="0">
                <a:latin typeface="Calibri"/>
                <a:cs typeface="Calibri"/>
              </a:rPr>
              <a:t>Can be </a:t>
            </a:r>
            <a:r>
              <a:rPr sz="2100" spc="-10" dirty="0">
                <a:latin typeface="Calibri"/>
                <a:cs typeface="Calibri"/>
              </a:rPr>
              <a:t>Developed </a:t>
            </a:r>
            <a:r>
              <a:rPr sz="2100" dirty="0">
                <a:latin typeface="Calibri"/>
                <a:cs typeface="Calibri"/>
              </a:rPr>
              <a:t>in</a:t>
            </a:r>
            <a:r>
              <a:rPr sz="21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100" b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All</a:t>
            </a:r>
            <a:r>
              <a:rPr sz="2100" b="1" spc="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100" spc="-20" dirty="0">
                <a:latin typeface="Calibri"/>
                <a:cs typeface="Calibri"/>
              </a:rPr>
              <a:t>Persons</a:t>
            </a:r>
            <a:endParaRPr sz="2100">
              <a:latin typeface="Calibri"/>
              <a:cs typeface="Calibri"/>
            </a:endParaRPr>
          </a:p>
          <a:p>
            <a:pPr marL="184785" marR="275590" indent="-172720">
              <a:lnSpc>
                <a:spcPts val="2270"/>
              </a:lnSpc>
              <a:spcBef>
                <a:spcPts val="835"/>
              </a:spcBef>
              <a:buFont typeface="Arial"/>
              <a:buChar char="•"/>
              <a:tabLst>
                <a:tab pos="185420" algn="l"/>
              </a:tabLst>
            </a:pPr>
            <a:r>
              <a:rPr sz="2100" spc="-10" dirty="0">
                <a:latin typeface="Calibri"/>
                <a:cs typeface="Calibri"/>
              </a:rPr>
              <a:t>Creativity </a:t>
            </a:r>
            <a:r>
              <a:rPr sz="2100" dirty="0">
                <a:latin typeface="Calibri"/>
                <a:cs typeface="Calibri"/>
              </a:rPr>
              <a:t>is a </a:t>
            </a:r>
            <a:r>
              <a:rPr sz="2100" spc="-15" dirty="0">
                <a:latin typeface="Calibri"/>
                <a:cs typeface="Calibri"/>
              </a:rPr>
              <a:t>Personal </a:t>
            </a:r>
            <a:r>
              <a:rPr sz="2100" spc="-5" dirty="0">
                <a:latin typeface="Calibri"/>
                <a:cs typeface="Calibri"/>
              </a:rPr>
              <a:t>Problem-solving </a:t>
            </a:r>
            <a:r>
              <a:rPr sz="2100" spc="-15" dirty="0">
                <a:latin typeface="Calibri"/>
                <a:cs typeface="Calibri"/>
              </a:rPr>
              <a:t>Process </a:t>
            </a:r>
            <a:r>
              <a:rPr sz="2100" spc="-5" dirty="0">
                <a:latin typeface="Calibri"/>
                <a:cs typeface="Calibri"/>
              </a:rPr>
              <a:t>of </a:t>
            </a:r>
            <a:r>
              <a:rPr sz="2100" dirty="0">
                <a:latin typeface="Calibri"/>
                <a:cs typeface="Calibri"/>
              </a:rPr>
              <a:t>a </a:t>
            </a:r>
            <a:r>
              <a:rPr sz="2100" spc="-10" dirty="0">
                <a:latin typeface="Calibri"/>
                <a:cs typeface="Calibri"/>
              </a:rPr>
              <a:t>Non-routine  </a:t>
            </a:r>
            <a:r>
              <a:rPr sz="2100" dirty="0">
                <a:latin typeface="Calibri"/>
                <a:cs typeface="Calibri"/>
              </a:rPr>
              <a:t>Kind</a:t>
            </a:r>
            <a:endParaRPr sz="2100">
              <a:latin typeface="Calibri"/>
              <a:cs typeface="Calibri"/>
            </a:endParaRPr>
          </a:p>
          <a:p>
            <a:pPr marL="184785" indent="-172720">
              <a:lnSpc>
                <a:spcPts val="2395"/>
              </a:lnSpc>
              <a:spcBef>
                <a:spcPts val="515"/>
              </a:spcBef>
              <a:buFont typeface="Arial"/>
              <a:buChar char="•"/>
              <a:tabLst>
                <a:tab pos="185420" algn="l"/>
              </a:tabLst>
            </a:pPr>
            <a:r>
              <a:rPr sz="2100" dirty="0">
                <a:latin typeface="Calibri"/>
                <a:cs typeface="Calibri"/>
              </a:rPr>
              <a:t>It </a:t>
            </a:r>
            <a:r>
              <a:rPr sz="2100" spc="-5" dirty="0">
                <a:latin typeface="Calibri"/>
                <a:cs typeface="Calibri"/>
              </a:rPr>
              <a:t>Can be Learned, </a:t>
            </a:r>
            <a:r>
              <a:rPr sz="2100" spc="-10" dirty="0">
                <a:latin typeface="Calibri"/>
                <a:cs typeface="Calibri"/>
              </a:rPr>
              <a:t>Practiced </a:t>
            </a:r>
            <a:r>
              <a:rPr sz="2100" dirty="0">
                <a:latin typeface="Calibri"/>
                <a:cs typeface="Calibri"/>
              </a:rPr>
              <a:t>&amp; </a:t>
            </a:r>
            <a:r>
              <a:rPr sz="2100" spc="-10" dirty="0">
                <a:latin typeface="Calibri"/>
                <a:cs typeface="Calibri"/>
              </a:rPr>
              <a:t>Successfully </a:t>
            </a:r>
            <a:r>
              <a:rPr sz="2100" spc="-5" dirty="0">
                <a:latin typeface="Calibri"/>
                <a:cs typeface="Calibri"/>
              </a:rPr>
              <a:t>Applied by </a:t>
            </a:r>
            <a:r>
              <a:rPr sz="2100" dirty="0">
                <a:latin typeface="Calibri"/>
                <a:cs typeface="Calibri"/>
              </a:rPr>
              <a:t>all – in</a:t>
            </a:r>
            <a:r>
              <a:rPr sz="2100" spc="15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100" b="1" u="heavy" spc="-2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Every</a:t>
            </a:r>
            <a:endParaRPr sz="2100">
              <a:latin typeface="Calibri"/>
              <a:cs typeface="Calibri"/>
            </a:endParaRPr>
          </a:p>
          <a:p>
            <a:pPr marL="184785">
              <a:lnSpc>
                <a:spcPts val="2395"/>
              </a:lnSpc>
            </a:pPr>
            <a:r>
              <a:rPr sz="2100" spc="-20" dirty="0">
                <a:latin typeface="Calibri"/>
                <a:cs typeface="Calibri"/>
              </a:rPr>
              <a:t>Walk </a:t>
            </a:r>
            <a:r>
              <a:rPr sz="2100" spc="-5" dirty="0">
                <a:latin typeface="Calibri"/>
                <a:cs typeface="Calibri"/>
              </a:rPr>
              <a:t>of</a:t>
            </a:r>
            <a:r>
              <a:rPr sz="2100" spc="-10" dirty="0">
                <a:latin typeface="Calibri"/>
                <a:cs typeface="Calibri"/>
              </a:rPr>
              <a:t> </a:t>
            </a:r>
            <a:r>
              <a:rPr sz="2100" spc="-15" dirty="0">
                <a:latin typeface="Calibri"/>
                <a:cs typeface="Calibri"/>
              </a:rPr>
              <a:t>Life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787497-4BE0-2949-9C0A-43C2CCE1409B}"/>
              </a:ext>
            </a:extLst>
          </p:cNvPr>
          <p:cNvSpPr txBox="1"/>
          <p:nvPr/>
        </p:nvSpPr>
        <p:spPr>
          <a:xfrm>
            <a:off x="420735" y="4191000"/>
            <a:ext cx="830252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spc="-35" dirty="0">
                <a:cs typeface="Calibri"/>
              </a:rPr>
              <a:t>Can we learn?</a:t>
            </a:r>
          </a:p>
          <a:p>
            <a:endParaRPr lang="en-GB" sz="2400" spc="-35" dirty="0">
              <a:cs typeface="Calibri"/>
            </a:endParaRPr>
          </a:p>
          <a:p>
            <a:r>
              <a:rPr lang="en-GB" sz="2400" spc="-35" dirty="0">
                <a:solidFill>
                  <a:srgbClr val="FF0000"/>
                </a:solidFill>
                <a:cs typeface="Calibri"/>
              </a:rPr>
              <a:t>We </a:t>
            </a:r>
            <a:r>
              <a:rPr lang="en-GB" sz="2400" spc="-5" dirty="0">
                <a:solidFill>
                  <a:srgbClr val="FF0000"/>
                </a:solidFill>
                <a:cs typeface="Calibri"/>
              </a:rPr>
              <a:t>can argue that </a:t>
            </a:r>
            <a:r>
              <a:rPr lang="en-GB" sz="2400" dirty="0">
                <a:solidFill>
                  <a:srgbClr val="FF0000"/>
                </a:solidFill>
                <a:cs typeface="Calibri"/>
              </a:rPr>
              <a:t>although </a:t>
            </a:r>
            <a:r>
              <a:rPr lang="en-GB" sz="2400" spc="-20" dirty="0">
                <a:solidFill>
                  <a:srgbClr val="FF0000"/>
                </a:solidFill>
                <a:cs typeface="Calibri"/>
              </a:rPr>
              <a:t>we </a:t>
            </a:r>
            <a:r>
              <a:rPr lang="en-GB" sz="2400" spc="-5" dirty="0">
                <a:solidFill>
                  <a:srgbClr val="FF0000"/>
                </a:solidFill>
                <a:cs typeface="Calibri"/>
              </a:rPr>
              <a:t>might not be </a:t>
            </a:r>
            <a:r>
              <a:rPr lang="en-GB" sz="2400" dirty="0">
                <a:solidFill>
                  <a:srgbClr val="FF0000"/>
                </a:solidFill>
                <a:cs typeface="Calibri"/>
              </a:rPr>
              <a:t>able </a:t>
            </a:r>
            <a:r>
              <a:rPr lang="en-GB" sz="2400" spc="-10" dirty="0">
                <a:solidFill>
                  <a:srgbClr val="FF0000"/>
                </a:solidFill>
                <a:cs typeface="Calibri"/>
              </a:rPr>
              <a:t>to </a:t>
            </a:r>
            <a:r>
              <a:rPr lang="en-GB" sz="2400" dirty="0">
                <a:solidFill>
                  <a:srgbClr val="FF0000"/>
                </a:solidFill>
                <a:cs typeface="Calibri"/>
              </a:rPr>
              <a:t>learn </a:t>
            </a:r>
            <a:r>
              <a:rPr lang="en-GB" sz="2400" spc="-5" dirty="0">
                <a:solidFill>
                  <a:srgbClr val="FF0000"/>
                </a:solidFill>
                <a:cs typeface="Calibri"/>
              </a:rPr>
              <a:t>how </a:t>
            </a:r>
          </a:p>
          <a:p>
            <a:r>
              <a:rPr lang="en-GB" sz="2400" spc="-10" dirty="0">
                <a:solidFill>
                  <a:srgbClr val="FF0000"/>
                </a:solidFill>
                <a:cs typeface="Calibri"/>
              </a:rPr>
              <a:t>to </a:t>
            </a:r>
            <a:r>
              <a:rPr lang="en-GB" sz="2400" spc="-5" dirty="0">
                <a:solidFill>
                  <a:srgbClr val="FF0000"/>
                </a:solidFill>
                <a:cs typeface="Calibri"/>
              </a:rPr>
              <a:t>turn  </a:t>
            </a:r>
            <a:r>
              <a:rPr lang="en-GB" sz="2400" spc="-15" dirty="0">
                <a:solidFill>
                  <a:srgbClr val="FF0000"/>
                </a:solidFill>
                <a:cs typeface="Calibri"/>
              </a:rPr>
              <a:t>ourselves into </a:t>
            </a:r>
            <a:r>
              <a:rPr lang="en-GB" sz="2400" spc="-10" dirty="0">
                <a:solidFill>
                  <a:srgbClr val="FF0000"/>
                </a:solidFill>
                <a:cs typeface="Calibri"/>
              </a:rPr>
              <a:t>creative </a:t>
            </a:r>
            <a:r>
              <a:rPr lang="en-GB" sz="2400" spc="-5" dirty="0">
                <a:solidFill>
                  <a:srgbClr val="FF0000"/>
                </a:solidFill>
                <a:cs typeface="Calibri"/>
              </a:rPr>
              <a:t>people, </a:t>
            </a:r>
            <a:r>
              <a:rPr lang="en-GB" sz="2400" spc="-15" dirty="0">
                <a:solidFill>
                  <a:srgbClr val="FF0000"/>
                </a:solidFill>
                <a:cs typeface="Calibri"/>
              </a:rPr>
              <a:t>we </a:t>
            </a:r>
            <a:r>
              <a:rPr lang="en-GB" sz="2400" spc="-5" dirty="0">
                <a:solidFill>
                  <a:srgbClr val="FF0000"/>
                </a:solidFill>
                <a:cs typeface="Calibri"/>
              </a:rPr>
              <a:t>can </a:t>
            </a:r>
            <a:r>
              <a:rPr lang="en-GB" sz="2400" dirty="0">
                <a:solidFill>
                  <a:srgbClr val="FF0000"/>
                </a:solidFill>
                <a:cs typeface="Calibri"/>
              </a:rPr>
              <a:t>learn </a:t>
            </a:r>
            <a:r>
              <a:rPr lang="en-GB" sz="2400" spc="-10" dirty="0">
                <a:solidFill>
                  <a:srgbClr val="FF0000"/>
                </a:solidFill>
                <a:cs typeface="Calibri"/>
              </a:rPr>
              <a:t>how to </a:t>
            </a:r>
            <a:r>
              <a:rPr lang="en-GB" sz="2400" dirty="0">
                <a:solidFill>
                  <a:srgbClr val="FF0000"/>
                </a:solidFill>
                <a:cs typeface="Calibri"/>
              </a:rPr>
              <a:t>think </a:t>
            </a:r>
          </a:p>
          <a:p>
            <a:r>
              <a:rPr lang="en-GB" sz="2400" dirty="0">
                <a:solidFill>
                  <a:srgbClr val="FF0000"/>
                </a:solidFill>
                <a:cs typeface="Calibri"/>
              </a:rPr>
              <a:t>about  </a:t>
            </a:r>
            <a:r>
              <a:rPr lang="en-GB" sz="2400" spc="-10" dirty="0">
                <a:solidFill>
                  <a:srgbClr val="FF0000"/>
                </a:solidFill>
                <a:cs typeface="Calibri"/>
              </a:rPr>
              <a:t>business</a:t>
            </a:r>
            <a:r>
              <a:rPr lang="en-GB" sz="2400" spc="15" dirty="0">
                <a:solidFill>
                  <a:srgbClr val="FF0000"/>
                </a:solidFill>
                <a:cs typeface="Calibri"/>
              </a:rPr>
              <a:t> </a:t>
            </a:r>
            <a:r>
              <a:rPr lang="en-GB" sz="2400" spc="-25" dirty="0">
                <a:solidFill>
                  <a:srgbClr val="FF0000"/>
                </a:solidFill>
                <a:cs typeface="Calibri"/>
              </a:rPr>
              <a:t>creatively.</a:t>
            </a:r>
            <a:endParaRPr lang="en-GB" sz="2400" dirty="0">
              <a:solidFill>
                <a:srgbClr val="FF0000"/>
              </a:solidFill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563230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2151</TotalTime>
  <Words>907</Words>
  <Application>Microsoft Macintosh PowerPoint</Application>
  <PresentationFormat>On-screen Show (4:3)</PresentationFormat>
  <Paragraphs>140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Myriad Pro</vt:lpstr>
      <vt:lpstr>Verdana</vt:lpstr>
      <vt:lpstr>20140311PresentationUWTSDTemplate</vt:lpstr>
      <vt:lpstr>LCMB7007</vt:lpstr>
      <vt:lpstr>Psychological contract for this module</vt:lpstr>
      <vt:lpstr>Creativity; Past, Present &amp; Future…..</vt:lpstr>
      <vt:lpstr>Creativity: What is it???……</vt:lpstr>
      <vt:lpstr>The Past…….</vt:lpstr>
      <vt:lpstr>A Gift from the Gods or a New Phenomenon?</vt:lpstr>
      <vt:lpstr>Creativity: Nature or Nurture?</vt:lpstr>
      <vt:lpstr>Creativity: Nature or Nurture (2)</vt:lpstr>
      <vt:lpstr>Why is Creativity Important?</vt:lpstr>
      <vt:lpstr>Creativity</vt:lpstr>
      <vt:lpstr>Who is Creative?</vt:lpstr>
      <vt:lpstr>The Elite View</vt:lpstr>
      <vt:lpstr>The Elitist View…</vt:lpstr>
      <vt:lpstr>The Developmental View…</vt:lpstr>
      <vt:lpstr>Which View Do You  Agree With?</vt:lpstr>
      <vt:lpstr>The Reality…..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Winifred Soribe</cp:lastModifiedBy>
  <cp:revision>125</cp:revision>
  <cp:lastPrinted>2018-07-09T15:27:01Z</cp:lastPrinted>
  <dcterms:created xsi:type="dcterms:W3CDTF">2002-10-07T19:43:58Z</dcterms:created>
  <dcterms:modified xsi:type="dcterms:W3CDTF">2020-10-13T01:43:05Z</dcterms:modified>
</cp:coreProperties>
</file>