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2" r:id="rId3"/>
    <p:sldId id="259" r:id="rId4"/>
    <p:sldId id="263" r:id="rId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14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63266F-8DE8-4F53-82A9-B43AF0E27117}" type="datetimeFigureOut">
              <a:rPr lang="en-GB" smtClean="0"/>
              <a:t>18/11/2022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3057813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63266F-8DE8-4F53-82A9-B43AF0E27117}" type="datetimeFigureOut">
              <a:rPr lang="en-GB" smtClean="0"/>
              <a:t>18/11/2022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686580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3266F-8DE8-4F53-82A9-B43AF0E27117}" type="datetimeFigureOut">
              <a:rPr lang="en-GB" smtClean="0"/>
              <a:t>18/11/2022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2024349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63266F-8DE8-4F53-82A9-B43AF0E27117}" type="datetimeFigureOut">
              <a:rPr lang="en-GB" smtClean="0"/>
              <a:t>18/11/2022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2027617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63266F-8DE8-4F53-82A9-B43AF0E27117}" type="datetimeFigureOut">
              <a:rPr lang="en-GB" smtClean="0"/>
              <a:t>18/11/2022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197496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63266F-8DE8-4F53-82A9-B43AF0E27117}" type="datetimeFigureOut">
              <a:rPr lang="en-GB" smtClean="0"/>
              <a:t>18/11/2022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1006759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63266F-8DE8-4F53-82A9-B43AF0E27117}" type="datetimeFigureOut">
              <a:rPr lang="en-GB" smtClean="0"/>
              <a:t>18/11/2022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371191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63266F-8DE8-4F53-82A9-B43AF0E27117}" type="datetimeFigureOut">
              <a:rPr lang="en-GB" smtClean="0"/>
              <a:t>18/11/2022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623529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63266F-8DE8-4F53-82A9-B43AF0E27117}" type="datetimeFigureOut">
              <a:rPr lang="en-GB" smtClean="0"/>
              <a:t>18/11/2022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2479112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63266F-8DE8-4F53-82A9-B43AF0E27117}" type="datetimeFigureOut">
              <a:rPr lang="en-GB" smtClean="0"/>
              <a:t>18/11/2022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3507547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63266F-8DE8-4F53-82A9-B43AF0E27117}" type="datetimeFigureOut">
              <a:rPr lang="en-GB" smtClean="0"/>
              <a:t>18/11/2022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D4770-2A30-416F-BB6F-E08ECA7BD146}" type="slidenum">
              <a:rPr lang="en-GB" smtClean="0"/>
              <a:t>‹#›</a:t>
            </a:fld>
            <a:endParaRPr lang="en-GB"/>
          </a:p>
        </p:txBody>
      </p:sp>
    </p:spTree>
    <p:extLst>
      <p:ext uri="{BB962C8B-B14F-4D97-AF65-F5344CB8AC3E}">
        <p14:creationId xmlns:p14="http://schemas.microsoft.com/office/powerpoint/2010/main" val="241983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3266F-8DE8-4F53-82A9-B43AF0E27117}" type="datetimeFigureOut">
              <a:rPr lang="en-GB" smtClean="0"/>
              <a:t>18/11/2022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9D4770-2A30-416F-BB6F-E08ECA7BD146}" type="slidenum">
              <a:rPr lang="en-GB" smtClean="0"/>
              <a:t>‹#›</a:t>
            </a:fld>
            <a:endParaRPr lang="en-GB"/>
          </a:p>
        </p:txBody>
      </p:sp>
    </p:spTree>
    <p:extLst>
      <p:ext uri="{BB962C8B-B14F-4D97-AF65-F5344CB8AC3E}">
        <p14:creationId xmlns:p14="http://schemas.microsoft.com/office/powerpoint/2010/main" val="1046490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tel:+35316481000"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A58D46-4EA4-CD4A-4927-56AEDAF9BD4E}"/>
              </a:ext>
            </a:extLst>
          </p:cNvPr>
          <p:cNvSpPr txBox="1"/>
          <p:nvPr/>
        </p:nvSpPr>
        <p:spPr>
          <a:xfrm>
            <a:off x="373225" y="979714"/>
            <a:ext cx="5421086" cy="1559209"/>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1800">
                <a:effectLst/>
                <a:latin typeface="Arial" panose="020B0604020202020204" pitchFamily="34" charset="0"/>
                <a:ea typeface="Calibri" panose="020F0502020204030204" pitchFamily="34" charset="0"/>
                <a:cs typeface="Times New Roman" panose="02020603050405020304" pitchFamily="18" charset="0"/>
              </a:rPr>
              <a:t>Student Name: Natalia Mirosnicova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a:effectLst/>
                <a:latin typeface="Arial" panose="020B0604020202020204" pitchFamily="34" charset="0"/>
                <a:ea typeface="Calibri" panose="020F0502020204030204" pitchFamily="34" charset="0"/>
                <a:cs typeface="Times New Roman" panose="02020603050405020304" pitchFamily="18" charset="0"/>
              </a:rPr>
              <a:t>Student ID Number: 2129102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a:effectLst/>
                <a:latin typeface="Arial" panose="020B0604020202020204" pitchFamily="34" charset="0"/>
                <a:ea typeface="Calibri" panose="020F0502020204030204" pitchFamily="34" charset="0"/>
                <a:cs typeface="Times New Roman" panose="02020603050405020304" pitchFamily="18" charset="0"/>
              </a:rPr>
              <a:t>Module Handbook Autumn Term 20202: Food and Beverage Operation BMIH4002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a:effectLst/>
                <a:latin typeface="Arial" panose="020B0604020202020204" pitchFamily="34" charset="0"/>
                <a:ea typeface="Calibri" panose="020F0502020204030204" pitchFamily="34" charset="0"/>
                <a:cs typeface="Times New Roman" panose="02020603050405020304" pitchFamily="18" charset="0"/>
              </a:rPr>
              <a:t>Module Tutor Steve Jones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4522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e the source image">
            <a:extLst>
              <a:ext uri="{FF2B5EF4-FFF2-40B4-BE49-F238E27FC236}">
                <a16:creationId xmlns:a16="http://schemas.microsoft.com/office/drawing/2014/main" id="{99C103E6-D943-8BA1-528A-C5EF155FAF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31D722-1FDE-5183-41A8-2EE06FC0A2F8}"/>
              </a:ext>
            </a:extLst>
          </p:cNvPr>
          <p:cNvSpPr txBox="1"/>
          <p:nvPr/>
        </p:nvSpPr>
        <p:spPr>
          <a:xfrm flipH="1">
            <a:off x="-3" y="271017"/>
            <a:ext cx="9144001" cy="6124754"/>
          </a:xfrm>
          <a:prstGeom prst="rect">
            <a:avLst/>
          </a:prstGeom>
          <a:noFill/>
        </p:spPr>
        <p:txBody>
          <a:bodyPr wrap="square" rtlCol="0">
            <a:spAutoFit/>
          </a:bodyPr>
          <a:lstStyle/>
          <a:p>
            <a:r>
              <a:rPr lang="en-GB" sz="2800" i="1" dirty="0">
                <a:solidFill>
                  <a:schemeClr val="bg1"/>
                </a:solidFill>
              </a:rPr>
              <a:t>Enjoy an unforgettable Christmas dinner  with Trinity Restaurant!!!! Let us make it magical for you!</a:t>
            </a:r>
          </a:p>
          <a:p>
            <a:endParaRPr lang="en-GB" dirty="0">
              <a:solidFill>
                <a:schemeClr val="bg1"/>
              </a:solidFill>
            </a:endParaRPr>
          </a:p>
          <a:p>
            <a:endParaRPr lang="en-GB" dirty="0">
              <a:solidFill>
                <a:schemeClr val="bg1"/>
              </a:solidFill>
            </a:endParaRPr>
          </a:p>
          <a:p>
            <a:r>
              <a:rPr lang="en-GB" dirty="0">
                <a:solidFill>
                  <a:schemeClr val="bg1"/>
                </a:solidFill>
              </a:rPr>
              <a:t>Start From 28 November/29 December</a:t>
            </a:r>
          </a:p>
          <a:p>
            <a:r>
              <a:rPr lang="en-GB" dirty="0">
                <a:solidFill>
                  <a:schemeClr val="bg1"/>
                </a:solidFill>
              </a:rPr>
              <a:t>12 pm-9.30pm</a:t>
            </a:r>
          </a:p>
          <a:p>
            <a:endParaRPr lang="en-GB" dirty="0">
              <a:solidFill>
                <a:schemeClr val="bg1"/>
              </a:solidFill>
            </a:endParaRPr>
          </a:p>
          <a:p>
            <a:pPr algn="just"/>
            <a:r>
              <a:rPr lang="en-GB" dirty="0">
                <a:solidFill>
                  <a:schemeClr val="bg1"/>
                </a:solidFill>
              </a:rPr>
              <a:t>Live Entertainment</a:t>
            </a:r>
          </a:p>
          <a:p>
            <a:pPr algn="just"/>
            <a:r>
              <a:rPr lang="en-GB" dirty="0">
                <a:solidFill>
                  <a:schemeClr val="bg1"/>
                </a:solidFill>
              </a:rPr>
              <a:t>Live Music</a:t>
            </a:r>
          </a:p>
          <a:p>
            <a:pPr algn="just"/>
            <a:r>
              <a:rPr lang="en-GB" dirty="0">
                <a:solidFill>
                  <a:schemeClr val="bg1"/>
                </a:solidFill>
              </a:rPr>
              <a:t>Visit from Santa </a:t>
            </a:r>
          </a:p>
          <a:p>
            <a:pPr algn="just"/>
            <a:r>
              <a:rPr lang="en-GB" dirty="0">
                <a:solidFill>
                  <a:schemeClr val="bg1"/>
                </a:solidFill>
              </a:rPr>
              <a:t>Kids Menu </a:t>
            </a:r>
          </a:p>
          <a:p>
            <a:pPr algn="just"/>
            <a:r>
              <a:rPr lang="en-GB" dirty="0">
                <a:solidFill>
                  <a:schemeClr val="bg1"/>
                </a:solidFill>
              </a:rPr>
              <a:t>Face Painting </a:t>
            </a:r>
          </a:p>
          <a:p>
            <a:endParaRPr lang="en-GB" dirty="0">
              <a:solidFill>
                <a:schemeClr val="bg1"/>
              </a:solidFill>
            </a:endParaRPr>
          </a:p>
          <a:p>
            <a:r>
              <a:rPr lang="en-GB" sz="2000" dirty="0">
                <a:solidFill>
                  <a:schemeClr val="bg1"/>
                </a:solidFill>
              </a:rPr>
              <a:t>Booking Essential : </a:t>
            </a:r>
            <a:r>
              <a:rPr lang="en-GB" sz="2000" b="1" i="0" u="sng" strike="noStrike" dirty="0">
                <a:solidFill>
                  <a:schemeClr val="bg1"/>
                </a:solidFill>
                <a:effectLst/>
                <a:latin typeface="NunitoSans-Regular"/>
                <a:hlinkClick r:id="rId3">
                  <a:extLst>
                    <a:ext uri="{A12FA001-AC4F-418D-AE19-62706E023703}">
                      <ahyp:hlinkClr xmlns:ahyp="http://schemas.microsoft.com/office/drawing/2018/hyperlinkcolor" val="tx"/>
                    </a:ext>
                  </a:extLst>
                </a:hlinkClick>
              </a:rPr>
              <a:t>+3531 648 1000</a:t>
            </a:r>
            <a:endParaRPr lang="en-GB" sz="2000" dirty="0">
              <a:solidFill>
                <a:schemeClr val="bg1"/>
              </a:solidFill>
            </a:endParaRPr>
          </a:p>
          <a:p>
            <a:endParaRPr lang="en-GB" dirty="0">
              <a:solidFill>
                <a:schemeClr val="bg1"/>
              </a:solidFill>
            </a:endParaRPr>
          </a:p>
          <a:p>
            <a:r>
              <a:rPr lang="en-GB" sz="1400" dirty="0">
                <a:solidFill>
                  <a:schemeClr val="bg1"/>
                </a:solidFill>
              </a:rPr>
              <a:t>Do you have any allergies? Please inform staff of any allergens before placing your order even if you have consumed an item before,  as ingredients can change, and menus do not list all ingredients.</a:t>
            </a:r>
          </a:p>
          <a:p>
            <a:endParaRPr lang="en-GB" dirty="0">
              <a:solidFill>
                <a:schemeClr val="bg1"/>
              </a:solidFill>
            </a:endParaRPr>
          </a:p>
          <a:p>
            <a:r>
              <a:rPr lang="en-GB" dirty="0">
                <a:solidFill>
                  <a:schemeClr val="bg1"/>
                </a:solidFill>
              </a:rPr>
              <a:t>For more information please visit :www.trinitycityhotel.com</a:t>
            </a:r>
          </a:p>
          <a:p>
            <a:endParaRPr lang="en-GB" dirty="0">
              <a:solidFill>
                <a:schemeClr val="bg1"/>
              </a:solidFill>
            </a:endParaRPr>
          </a:p>
          <a:p>
            <a:r>
              <a:rPr lang="en-GB" b="1" i="0" dirty="0">
                <a:solidFill>
                  <a:srgbClr val="FFFFFF"/>
                </a:solidFill>
                <a:effectLst/>
                <a:latin typeface="NunitoSans-Regular"/>
              </a:rPr>
              <a:t>Pearse Street, DublinD02 FW96 Ireland</a:t>
            </a:r>
            <a:endParaRPr lang="en-GB" dirty="0">
              <a:solidFill>
                <a:schemeClr val="bg1"/>
              </a:solidFill>
            </a:endParaRPr>
          </a:p>
        </p:txBody>
      </p:sp>
      <p:sp>
        <p:nvSpPr>
          <p:cNvPr id="6" name="Oval 5">
            <a:extLst>
              <a:ext uri="{FF2B5EF4-FFF2-40B4-BE49-F238E27FC236}">
                <a16:creationId xmlns:a16="http://schemas.microsoft.com/office/drawing/2014/main" id="{73FBBF8B-985C-2047-A2A1-53451D4F2421}"/>
              </a:ext>
            </a:extLst>
          </p:cNvPr>
          <p:cNvSpPr/>
          <p:nvPr/>
        </p:nvSpPr>
        <p:spPr>
          <a:xfrm>
            <a:off x="4571999" y="1492899"/>
            <a:ext cx="2967135" cy="2649894"/>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3 Course Set Menu just </a:t>
            </a:r>
          </a:p>
          <a:p>
            <a:pPr algn="ctr"/>
            <a:r>
              <a:rPr lang="en-GB" dirty="0"/>
              <a:t>£70 per person!</a:t>
            </a:r>
          </a:p>
          <a:p>
            <a:pPr algn="ctr"/>
            <a:r>
              <a:rPr lang="en-GB" dirty="0"/>
              <a:t>£35 per child!</a:t>
            </a:r>
          </a:p>
          <a:p>
            <a:pPr algn="ctr"/>
            <a:endParaRPr lang="en-GB" dirty="0"/>
          </a:p>
        </p:txBody>
      </p:sp>
    </p:spTree>
    <p:extLst>
      <p:ext uri="{BB962C8B-B14F-4D97-AF65-F5344CB8AC3E}">
        <p14:creationId xmlns:p14="http://schemas.microsoft.com/office/powerpoint/2010/main" val="4170855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3DBD5E-32CF-BC53-7955-749DFD8D2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4000" cy="6858000"/>
          </a:xfrm>
          <a:prstGeom prst="rect">
            <a:avLst/>
          </a:prstGeom>
        </p:spPr>
      </p:pic>
      <p:sp>
        <p:nvSpPr>
          <p:cNvPr id="4" name="TextBox 3">
            <a:extLst>
              <a:ext uri="{FF2B5EF4-FFF2-40B4-BE49-F238E27FC236}">
                <a16:creationId xmlns:a16="http://schemas.microsoft.com/office/drawing/2014/main" id="{B4117FB9-D4C7-E778-34E2-2911FCADD0A4}"/>
              </a:ext>
            </a:extLst>
          </p:cNvPr>
          <p:cNvSpPr txBox="1"/>
          <p:nvPr/>
        </p:nvSpPr>
        <p:spPr>
          <a:xfrm flipH="1">
            <a:off x="1996750" y="3200400"/>
            <a:ext cx="4255693" cy="369332"/>
          </a:xfrm>
          <a:prstGeom prst="rect">
            <a:avLst/>
          </a:prstGeom>
          <a:noFill/>
        </p:spPr>
        <p:txBody>
          <a:bodyPr wrap="square" rtlCol="0">
            <a:spAutoFit/>
          </a:bodyPr>
          <a:lstStyle/>
          <a:p>
            <a:endParaRPr lang="en-GB" dirty="0">
              <a:solidFill>
                <a:schemeClr val="bg1"/>
              </a:solidFill>
            </a:endParaRPr>
          </a:p>
        </p:txBody>
      </p:sp>
      <p:sp>
        <p:nvSpPr>
          <p:cNvPr id="5" name="TextBox 4">
            <a:extLst>
              <a:ext uri="{FF2B5EF4-FFF2-40B4-BE49-F238E27FC236}">
                <a16:creationId xmlns:a16="http://schemas.microsoft.com/office/drawing/2014/main" id="{C75640C8-05C2-6FF3-7496-79B41CC6A3D7}"/>
              </a:ext>
            </a:extLst>
          </p:cNvPr>
          <p:cNvSpPr txBox="1"/>
          <p:nvPr/>
        </p:nvSpPr>
        <p:spPr>
          <a:xfrm flipH="1">
            <a:off x="3760235" y="391886"/>
            <a:ext cx="3592285" cy="923330"/>
          </a:xfrm>
          <a:prstGeom prst="rect">
            <a:avLst/>
          </a:prstGeom>
          <a:noFill/>
        </p:spPr>
        <p:txBody>
          <a:bodyPr wrap="square" rtlCol="0">
            <a:spAutoFit/>
          </a:bodyPr>
          <a:lstStyle/>
          <a:p>
            <a:r>
              <a:rPr lang="en-GB" b="1" dirty="0">
                <a:solidFill>
                  <a:schemeClr val="bg1"/>
                </a:solidFill>
              </a:rPr>
              <a:t>Christmas  Menu </a:t>
            </a:r>
          </a:p>
          <a:p>
            <a:endParaRPr lang="en-GB" b="1" dirty="0">
              <a:solidFill>
                <a:schemeClr val="bg1"/>
              </a:solidFill>
            </a:endParaRPr>
          </a:p>
          <a:p>
            <a:r>
              <a:rPr lang="en-GB" dirty="0">
                <a:solidFill>
                  <a:schemeClr val="bg1"/>
                </a:solidFill>
              </a:rPr>
              <a:t> </a:t>
            </a:r>
          </a:p>
        </p:txBody>
      </p:sp>
      <p:sp>
        <p:nvSpPr>
          <p:cNvPr id="6" name="TextBox 5">
            <a:extLst>
              <a:ext uri="{FF2B5EF4-FFF2-40B4-BE49-F238E27FC236}">
                <a16:creationId xmlns:a16="http://schemas.microsoft.com/office/drawing/2014/main" id="{F5AEB001-842F-9FC9-D6CB-426DAC13FFED}"/>
              </a:ext>
            </a:extLst>
          </p:cNvPr>
          <p:cNvSpPr txBox="1"/>
          <p:nvPr/>
        </p:nvSpPr>
        <p:spPr>
          <a:xfrm>
            <a:off x="1" y="625151"/>
            <a:ext cx="6550090" cy="1846659"/>
          </a:xfrm>
          <a:prstGeom prst="rect">
            <a:avLst/>
          </a:prstGeom>
          <a:noFill/>
        </p:spPr>
        <p:txBody>
          <a:bodyPr wrap="square" rtlCol="0">
            <a:spAutoFit/>
          </a:bodyPr>
          <a:lstStyle/>
          <a:p>
            <a:r>
              <a:rPr lang="en-GB" sz="1600" b="1" i="1" dirty="0">
                <a:solidFill>
                  <a:schemeClr val="bg1"/>
                </a:solidFill>
                <a:latin typeface="Arial Black" panose="020B0A04020102020204" pitchFamily="34" charset="0"/>
              </a:rPr>
              <a:t>SATARETERS</a:t>
            </a:r>
          </a:p>
          <a:p>
            <a:r>
              <a:rPr lang="en-GB" sz="1400" b="1" i="1" u="sng" dirty="0">
                <a:solidFill>
                  <a:schemeClr val="bg1"/>
                </a:solidFill>
              </a:rPr>
              <a:t>Irish Seafood Chowder </a:t>
            </a:r>
          </a:p>
          <a:p>
            <a:r>
              <a:rPr lang="en-GB" sz="1400" dirty="0">
                <a:solidFill>
                  <a:schemeClr val="bg1"/>
                </a:solidFill>
              </a:rPr>
              <a:t> </a:t>
            </a:r>
            <a:r>
              <a:rPr lang="en-GB" sz="1400" i="1" dirty="0">
                <a:solidFill>
                  <a:schemeClr val="bg1"/>
                </a:solidFill>
              </a:rPr>
              <a:t>Selection of Fresh, Smoked &amp; Shellfish in a Creamy Potato &amp; Vegetable Broth </a:t>
            </a:r>
            <a:r>
              <a:rPr lang="en-GB" sz="1400" dirty="0">
                <a:solidFill>
                  <a:schemeClr val="bg1"/>
                </a:solidFill>
              </a:rPr>
              <a:t>220kcal</a:t>
            </a:r>
          </a:p>
          <a:p>
            <a:r>
              <a:rPr lang="en-GB" sz="1400" b="1" i="1" u="sng" dirty="0">
                <a:solidFill>
                  <a:schemeClr val="bg1"/>
                </a:solidFill>
              </a:rPr>
              <a:t>Roasted Pumpkin Soup</a:t>
            </a:r>
          </a:p>
          <a:p>
            <a:r>
              <a:rPr lang="en-GB" sz="1400" i="1" dirty="0">
                <a:solidFill>
                  <a:schemeClr val="bg1"/>
                </a:solidFill>
              </a:rPr>
              <a:t>With a salad of pickled pumpkin, seeds, sage leaves and toasted millet bread</a:t>
            </a:r>
            <a:r>
              <a:rPr lang="en-GB" sz="1400" b="1" i="1" dirty="0">
                <a:solidFill>
                  <a:schemeClr val="bg1"/>
                </a:solidFill>
              </a:rPr>
              <a:t>. 120 kcal</a:t>
            </a:r>
          </a:p>
          <a:p>
            <a:r>
              <a:rPr lang="en-GB" sz="1400" b="1" u="sng" dirty="0">
                <a:solidFill>
                  <a:schemeClr val="bg1"/>
                </a:solidFill>
              </a:rPr>
              <a:t>Mini Baked Camembert (V) </a:t>
            </a:r>
            <a:r>
              <a:rPr lang="en-GB" sz="1400" b="1" i="1" dirty="0">
                <a:solidFill>
                  <a:schemeClr val="bg1"/>
                </a:solidFill>
                <a:latin typeface="Arial Narrow" panose="020B0606020202030204" pitchFamily="34" charset="0"/>
              </a:rPr>
              <a:t>Perfectly baked cheese with a sticky-sweet maple, cranberry &amp; walnut topping, served with lightly toasted bloomer bread.  772 kcal</a:t>
            </a:r>
          </a:p>
          <a:p>
            <a:r>
              <a:rPr lang="en-GB" sz="1400" dirty="0">
                <a:solidFill>
                  <a:schemeClr val="bg1"/>
                </a:solidFill>
              </a:rPr>
              <a:t> </a:t>
            </a:r>
          </a:p>
        </p:txBody>
      </p:sp>
      <p:sp>
        <p:nvSpPr>
          <p:cNvPr id="7" name="TextBox 6">
            <a:extLst>
              <a:ext uri="{FF2B5EF4-FFF2-40B4-BE49-F238E27FC236}">
                <a16:creationId xmlns:a16="http://schemas.microsoft.com/office/drawing/2014/main" id="{F1EE8464-67E3-7FCF-0E2B-66B47FAD52B8}"/>
              </a:ext>
            </a:extLst>
          </p:cNvPr>
          <p:cNvSpPr txBox="1"/>
          <p:nvPr/>
        </p:nvSpPr>
        <p:spPr>
          <a:xfrm flipH="1">
            <a:off x="-1" y="2621902"/>
            <a:ext cx="6447454" cy="1846659"/>
          </a:xfrm>
          <a:prstGeom prst="rect">
            <a:avLst/>
          </a:prstGeom>
          <a:noFill/>
        </p:spPr>
        <p:txBody>
          <a:bodyPr wrap="square" rtlCol="0">
            <a:spAutoFit/>
          </a:bodyPr>
          <a:lstStyle/>
          <a:p>
            <a:r>
              <a:rPr lang="en-GB" sz="1600" b="1" i="1" dirty="0">
                <a:solidFill>
                  <a:schemeClr val="bg1"/>
                </a:solidFill>
                <a:latin typeface="Arial Black" panose="020B0A04020102020204" pitchFamily="34" charset="0"/>
              </a:rPr>
              <a:t>Mains</a:t>
            </a:r>
          </a:p>
          <a:p>
            <a:r>
              <a:rPr lang="en-GB" sz="1400" b="1" i="1" u="sng" dirty="0">
                <a:solidFill>
                  <a:schemeClr val="bg1"/>
                </a:solidFill>
              </a:rPr>
              <a:t>Chargrilled Dry Aged 8oz Hereford Rib Eye Steak </a:t>
            </a:r>
          </a:p>
          <a:p>
            <a:r>
              <a:rPr lang="en-GB" sz="1400" dirty="0">
                <a:solidFill>
                  <a:schemeClr val="bg1"/>
                </a:solidFill>
              </a:rPr>
              <a:t> Hand Cut Steak Chips, Beer Battered Onion Ring, Tomato, Watercress Salad and Peppercorn Sauce. 650 kcal</a:t>
            </a:r>
          </a:p>
          <a:p>
            <a:r>
              <a:rPr lang="en-GB" sz="1400" b="1" i="1" u="sng" dirty="0">
                <a:solidFill>
                  <a:schemeClr val="bg1"/>
                </a:solidFill>
              </a:rPr>
              <a:t>Roasted bell pepper and truffle butter tofu.</a:t>
            </a:r>
          </a:p>
          <a:p>
            <a:r>
              <a:rPr lang="en-GB" sz="1400" dirty="0">
                <a:solidFill>
                  <a:schemeClr val="bg1"/>
                </a:solidFill>
              </a:rPr>
              <a:t>With edamame beans hummus, roasted carrots and sourdough 690 kcal</a:t>
            </a:r>
          </a:p>
          <a:p>
            <a:r>
              <a:rPr lang="en-GB" sz="1400" b="1" i="1" u="sng" dirty="0">
                <a:solidFill>
                  <a:schemeClr val="bg1"/>
                </a:solidFill>
              </a:rPr>
              <a:t>Hand-Carved Turkey </a:t>
            </a:r>
            <a:r>
              <a:rPr lang="en-GB" sz="1400" dirty="0">
                <a:solidFill>
                  <a:schemeClr val="bg1"/>
                </a:solidFill>
              </a:rPr>
              <a:t>Served with all the trimmings, plus succulent pigs in blankets, pork, cranberry &amp; fig stuffing and lashings of rich beef gravy. 1123 kcal</a:t>
            </a:r>
          </a:p>
        </p:txBody>
      </p:sp>
      <p:sp>
        <p:nvSpPr>
          <p:cNvPr id="8" name="TextBox 7">
            <a:extLst>
              <a:ext uri="{FF2B5EF4-FFF2-40B4-BE49-F238E27FC236}">
                <a16:creationId xmlns:a16="http://schemas.microsoft.com/office/drawing/2014/main" id="{BA94AC29-319E-943F-0F4F-3CA7B227FBDB}"/>
              </a:ext>
            </a:extLst>
          </p:cNvPr>
          <p:cNvSpPr txBox="1"/>
          <p:nvPr/>
        </p:nvSpPr>
        <p:spPr>
          <a:xfrm flipH="1">
            <a:off x="-65315" y="5047059"/>
            <a:ext cx="6447454" cy="2123658"/>
          </a:xfrm>
          <a:prstGeom prst="rect">
            <a:avLst/>
          </a:prstGeom>
          <a:noFill/>
        </p:spPr>
        <p:txBody>
          <a:bodyPr wrap="square" rtlCol="0">
            <a:spAutoFit/>
          </a:bodyPr>
          <a:lstStyle/>
          <a:p>
            <a:r>
              <a:rPr lang="en-GB" sz="1600" b="1" i="1" dirty="0">
                <a:solidFill>
                  <a:schemeClr val="bg1"/>
                </a:solidFill>
                <a:latin typeface="Arial Black" panose="020B0A04020102020204" pitchFamily="34" charset="0"/>
              </a:rPr>
              <a:t>Desserts</a:t>
            </a:r>
          </a:p>
          <a:p>
            <a:r>
              <a:rPr lang="en-GB" sz="1400" b="1" i="1" u="sng" dirty="0">
                <a:solidFill>
                  <a:schemeClr val="bg1"/>
                </a:solidFill>
              </a:rPr>
              <a:t>Homemade Chocolate Fondant </a:t>
            </a:r>
          </a:p>
          <a:p>
            <a:r>
              <a:rPr lang="en-GB" sz="1400" dirty="0">
                <a:solidFill>
                  <a:schemeClr val="bg1"/>
                </a:solidFill>
              </a:rPr>
              <a:t> Served with Cookie Crumble, White Chocolate Ice Cream &amp; Poached Cherries. 540 kcal</a:t>
            </a:r>
          </a:p>
          <a:p>
            <a:r>
              <a:rPr lang="en-GB" sz="1400" b="1" i="1" u="sng" dirty="0">
                <a:solidFill>
                  <a:schemeClr val="bg1"/>
                </a:solidFill>
              </a:rPr>
              <a:t>Mango &amp; Passion Fruit Eton Mess </a:t>
            </a:r>
          </a:p>
          <a:p>
            <a:r>
              <a:rPr lang="en-GB" sz="1400" dirty="0">
                <a:solidFill>
                  <a:schemeClr val="bg1"/>
                </a:solidFill>
              </a:rPr>
              <a:t> Served with White Chocolate Ice Cream &amp; Freeze Dried Raspberries. 50 kcal </a:t>
            </a:r>
          </a:p>
          <a:p>
            <a:r>
              <a:rPr lang="en-GB" sz="1400" b="1" i="1" u="sng" dirty="0">
                <a:solidFill>
                  <a:schemeClr val="bg1"/>
                </a:solidFill>
              </a:rPr>
              <a:t>Christmas Pudding (V)</a:t>
            </a:r>
            <a:r>
              <a:rPr lang="en-GB" sz="1400" i="1" u="sng" dirty="0">
                <a:solidFill>
                  <a:schemeClr val="bg1"/>
                </a:solidFill>
              </a:rPr>
              <a:t> </a:t>
            </a:r>
            <a:r>
              <a:rPr lang="en-GB" sz="1400" dirty="0">
                <a:solidFill>
                  <a:schemeClr val="bg1"/>
                </a:solidFill>
              </a:rPr>
              <a:t>Infused with a splash of cider and rum, served with  hot brandy sauce and mince pie ice cream. 625 kcal</a:t>
            </a:r>
          </a:p>
          <a:p>
            <a:endParaRPr lang="en-GB" sz="1400" dirty="0">
              <a:solidFill>
                <a:schemeClr val="bg1"/>
              </a:solidFill>
            </a:endParaRPr>
          </a:p>
          <a:p>
            <a:endParaRPr lang="en-GB" dirty="0">
              <a:solidFill>
                <a:schemeClr val="bg1"/>
              </a:solidFill>
            </a:endParaRPr>
          </a:p>
        </p:txBody>
      </p:sp>
      <p:sp>
        <p:nvSpPr>
          <p:cNvPr id="10" name="Oval 9">
            <a:extLst>
              <a:ext uri="{FF2B5EF4-FFF2-40B4-BE49-F238E27FC236}">
                <a16:creationId xmlns:a16="http://schemas.microsoft.com/office/drawing/2014/main" id="{312EB59C-1935-C4DD-F4BE-6C44280BF67E}"/>
              </a:ext>
            </a:extLst>
          </p:cNvPr>
          <p:cNvSpPr/>
          <p:nvPr/>
        </p:nvSpPr>
        <p:spPr>
          <a:xfrm>
            <a:off x="6252443" y="1940367"/>
            <a:ext cx="2807581" cy="237970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600" i="1" dirty="0"/>
              <a:t>Add a shot between a course for £2 Jägermeister, </a:t>
            </a:r>
            <a:r>
              <a:rPr lang="en-GB" sz="1600" i="1" dirty="0" err="1"/>
              <a:t>Cazcabel</a:t>
            </a:r>
            <a:r>
              <a:rPr lang="en-GB" sz="1600" i="1" dirty="0"/>
              <a:t> Premium Tequila (Coffee, Honey or Coconut), Limoncello or Sambuca</a:t>
            </a:r>
          </a:p>
        </p:txBody>
      </p:sp>
    </p:spTree>
    <p:extLst>
      <p:ext uri="{BB962C8B-B14F-4D97-AF65-F5344CB8AC3E}">
        <p14:creationId xmlns:p14="http://schemas.microsoft.com/office/powerpoint/2010/main" val="1405804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5ED0BA-805C-FAAC-5012-1F791FFCEC39}"/>
              </a:ext>
            </a:extLst>
          </p:cNvPr>
          <p:cNvSpPr txBox="1"/>
          <p:nvPr/>
        </p:nvSpPr>
        <p:spPr>
          <a:xfrm flipH="1">
            <a:off x="727787" y="326571"/>
            <a:ext cx="7781729" cy="7017306"/>
          </a:xfrm>
          <a:prstGeom prst="rect">
            <a:avLst/>
          </a:prstGeom>
          <a:noFill/>
        </p:spPr>
        <p:txBody>
          <a:bodyPr wrap="square" rtlCol="0">
            <a:spAutoFit/>
          </a:bodyPr>
          <a:lstStyle/>
          <a:p>
            <a:pPr algn="ctr"/>
            <a:r>
              <a:rPr lang="en-GB" dirty="0"/>
              <a:t>Reference List</a:t>
            </a:r>
          </a:p>
          <a:p>
            <a:pPr algn="ct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i="1" dirty="0">
                <a:effectLst/>
              </a:rPr>
              <a:t>How to make a menu</a:t>
            </a:r>
            <a:r>
              <a:rPr lang="en-GB" dirty="0">
                <a:effectLst/>
              </a:rPr>
              <a:t> (no date) </a:t>
            </a:r>
            <a:r>
              <a:rPr lang="en-GB" i="1" dirty="0" err="1">
                <a:effectLst/>
              </a:rPr>
              <a:t>WebstaurantStore</a:t>
            </a:r>
            <a:r>
              <a:rPr lang="en-GB" dirty="0">
                <a:effectLst/>
              </a:rPr>
              <a:t>. Available at: https://www.webstaurantstore.com/article/301/restaurant-menu-design.html (Accessed: November 16, 2022).</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effectLst/>
              </a:rPr>
              <a:t> </a:t>
            </a:r>
            <a:r>
              <a:rPr lang="en-GB" i="1" dirty="0">
                <a:effectLst/>
              </a:rPr>
              <a:t>Our dining menus</a:t>
            </a:r>
            <a:r>
              <a:rPr lang="en-GB" dirty="0">
                <a:effectLst/>
              </a:rPr>
              <a:t> (no date) </a:t>
            </a:r>
            <a:r>
              <a:rPr lang="en-GB" i="1" dirty="0">
                <a:effectLst/>
              </a:rPr>
              <a:t>Trinity City Hotel Dublin</a:t>
            </a:r>
            <a:r>
              <a:rPr lang="en-GB" dirty="0">
                <a:effectLst/>
              </a:rPr>
              <a:t>. Available at: https://www.trinitycityhotel.com/en/menus/ (Accessed: November 16, 2022). </a:t>
            </a:r>
          </a:p>
          <a:p>
            <a:pPr marL="285750" indent="-285750" algn="ctr">
              <a:buFont typeface="Arial" panose="020B0604020202020204" pitchFamily="34" charset="0"/>
              <a:buChar char="•"/>
            </a:pPr>
            <a:endParaRPr lang="en-GB" dirty="0">
              <a:effectLst/>
            </a:endParaRPr>
          </a:p>
          <a:p>
            <a:pPr marL="285750" indent="-285750" algn="ctr">
              <a:buFont typeface="Arial" panose="020B0604020202020204" pitchFamily="34" charset="0"/>
              <a:buChar char="•"/>
            </a:pPr>
            <a:r>
              <a:rPr lang="en-GB" i="1" dirty="0">
                <a:effectLst/>
              </a:rPr>
              <a:t>Christmas wooden photography backdrops Green Pine Branch </a:t>
            </a:r>
            <a:r>
              <a:rPr lang="en-GB" i="1" dirty="0" err="1">
                <a:effectLst/>
              </a:rPr>
              <a:t>xmas</a:t>
            </a:r>
            <a:r>
              <a:rPr lang="en-GB" i="1" dirty="0">
                <a:effectLst/>
              </a:rPr>
              <a:t> ...</a:t>
            </a:r>
            <a:r>
              <a:rPr lang="en-GB" dirty="0">
                <a:effectLst/>
              </a:rPr>
              <a:t> (no date). Available at: https://www.aliexpress.com/item/32542884847.html (Accessed: November 16, 2022).</a:t>
            </a:r>
          </a:p>
          <a:p>
            <a:pPr marL="285750" indent="-285750" algn="ctr">
              <a:buFont typeface="Arial" panose="020B0604020202020204" pitchFamily="34" charset="0"/>
              <a:buChar char="•"/>
            </a:pPr>
            <a:endParaRPr lang="en-GB" i="1" dirty="0"/>
          </a:p>
          <a:p>
            <a:pPr marL="285750" indent="-285750" algn="ctr">
              <a:buFont typeface="Arial" panose="020B0604020202020204" pitchFamily="34" charset="0"/>
              <a:buChar char="•"/>
            </a:pPr>
            <a:r>
              <a:rPr lang="en-GB" i="1" dirty="0">
                <a:effectLst/>
              </a:rPr>
              <a:t> Pub &amp; Dining | Pubs Serving Traditional Food &amp; Drink | Find a pub</a:t>
            </a:r>
            <a:r>
              <a:rPr lang="en-GB" dirty="0">
                <a:effectLst/>
              </a:rPr>
              <a:t> (no date). Available at: https://www.pubanddining.co.uk/ (Accessed: November 17, 2022). </a:t>
            </a:r>
          </a:p>
          <a:p>
            <a:pPr marL="285750" indent="-285750" algn="ctr">
              <a:buFont typeface="Arial" panose="020B0604020202020204" pitchFamily="34" charset="0"/>
              <a:buChar char="•"/>
            </a:pPr>
            <a:endParaRPr lang="en-GB" dirty="0">
              <a:effectLst/>
            </a:endParaRPr>
          </a:p>
          <a:p>
            <a:pPr marL="285750" indent="-285750" algn="ctr">
              <a:buFont typeface="Arial" panose="020B0604020202020204" pitchFamily="34" charset="0"/>
              <a:buChar char="•"/>
            </a:pPr>
            <a:r>
              <a:rPr lang="en-GB" i="1" dirty="0">
                <a:effectLst/>
              </a:rPr>
              <a:t>The swan, Lyndhurst - pubs in Lyndhurst serving Traditional Pub Food</a:t>
            </a:r>
            <a:r>
              <a:rPr lang="en-GB" dirty="0">
                <a:effectLst/>
              </a:rPr>
              <a:t> (no date). Available at: https://www.pubanddining.co.uk/swan-lyndhurst (Accessed: November 18, 2022).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effectLst/>
              </a:rPr>
              <a:t> </a:t>
            </a:r>
          </a:p>
          <a:p>
            <a:pPr algn="ctr"/>
            <a:endParaRPr lang="en-GB" dirty="0"/>
          </a:p>
          <a:p>
            <a:pPr marL="285750" indent="-285750" algn="ctr">
              <a:buFont typeface="Arial" panose="020B0604020202020204" pitchFamily="34" charset="0"/>
              <a:buChar char="•"/>
            </a:pPr>
            <a:endParaRPr lang="en-GB" dirty="0">
              <a:effectLst/>
            </a:endParaRPr>
          </a:p>
        </p:txBody>
      </p:sp>
    </p:spTree>
    <p:extLst>
      <p:ext uri="{BB962C8B-B14F-4D97-AF65-F5344CB8AC3E}">
        <p14:creationId xmlns:p14="http://schemas.microsoft.com/office/powerpoint/2010/main" val="2571656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844</TotalTime>
  <Words>572</Words>
  <Application>Microsoft Office PowerPoint</Application>
  <PresentationFormat>On-screen Show (4:3)</PresentationFormat>
  <Paragraphs>63</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Arial Black</vt:lpstr>
      <vt:lpstr>Arial Narrow</vt:lpstr>
      <vt:lpstr>Calibri</vt:lpstr>
      <vt:lpstr>Calibri Light</vt:lpstr>
      <vt:lpstr>NunitoSans-Regular</vt:lpstr>
      <vt:lpstr>Symbol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natalia.mirosnicova@outlook.com</dc:creator>
  <cp:lastModifiedBy>natalia.mirosnicova@outlook.com</cp:lastModifiedBy>
  <cp:revision>47</cp:revision>
  <dcterms:created xsi:type="dcterms:W3CDTF">2022-11-16T09:29:58Z</dcterms:created>
  <dcterms:modified xsi:type="dcterms:W3CDTF">2022-11-18T10:44:07Z</dcterms:modified>
</cp:coreProperties>
</file>