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4079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4" r:id="rId9"/>
    <p:sldId id="262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0D1956-0AFB-4C68-93FF-F00D408B9269}" v="11" dt="2021-12-20T23:05:17.6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8" autoAdjust="0"/>
    <p:restoredTop sz="85734" autoAdjust="0"/>
  </p:normalViewPr>
  <p:slideViewPr>
    <p:cSldViewPr snapToGrid="0">
      <p:cViewPr varScale="1">
        <p:scale>
          <a:sx n="67" d="100"/>
          <a:sy n="67" d="100"/>
        </p:scale>
        <p:origin x="448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289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401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988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155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448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110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847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501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996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450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326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57486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272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5977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4465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72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943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89E26E9-A4AA-4174-8E51-F3A199DC2F28}" type="datetimeFigureOut">
              <a:rPr lang="en-US" smtClean="0"/>
              <a:t>12/14/2021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755CA6-4C29-4F57-8AC7-19A246140B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5824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80" r:id="rId1"/>
    <p:sldLayoutId id="2147484081" r:id="rId2"/>
    <p:sldLayoutId id="2147484082" r:id="rId3"/>
    <p:sldLayoutId id="2147484083" r:id="rId4"/>
    <p:sldLayoutId id="2147484084" r:id="rId5"/>
    <p:sldLayoutId id="2147484085" r:id="rId6"/>
    <p:sldLayoutId id="2147484086" r:id="rId7"/>
    <p:sldLayoutId id="2147484087" r:id="rId8"/>
    <p:sldLayoutId id="2147484088" r:id="rId9"/>
    <p:sldLayoutId id="2147484089" r:id="rId10"/>
    <p:sldLayoutId id="2147484090" r:id="rId11"/>
    <p:sldLayoutId id="2147484091" r:id="rId12"/>
    <p:sldLayoutId id="2147484092" r:id="rId13"/>
    <p:sldLayoutId id="2147484093" r:id="rId14"/>
    <p:sldLayoutId id="2147484094" r:id="rId15"/>
    <p:sldLayoutId id="2147484095" r:id="rId16"/>
    <p:sldLayoutId id="214748409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9.PNG"/><Relationship Id="rId4" Type="http://schemas.openxmlformats.org/officeDocument/2006/relationships/hyperlink" Target="http://www.airbnb.co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6.png"/><Relationship Id="rId4" Type="http://schemas.openxmlformats.org/officeDocument/2006/relationships/hyperlink" Target="http://www.airbnb.com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6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6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6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Peer-to-Peer Accommodation Networks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1604370"/>
          </a:xfrm>
        </p:spPr>
        <p:txBody>
          <a:bodyPr>
            <a:normAutofit/>
          </a:bodyPr>
          <a:lstStyle/>
          <a:p>
            <a:r>
              <a:rPr lang="en-US" sz="1600" dirty="0"/>
              <a:t>Presented by:</a:t>
            </a:r>
          </a:p>
          <a:p>
            <a:r>
              <a:rPr lang="en-US" sz="1600" dirty="0"/>
              <a:t>ELAN REES-LEWIS </a:t>
            </a:r>
          </a:p>
          <a:p>
            <a:r>
              <a:rPr lang="en-US" sz="1600" dirty="0"/>
              <a:t>2019687</a:t>
            </a:r>
          </a:p>
          <a:p>
            <a:r>
              <a:rPr lang="en-US" sz="1600" dirty="0"/>
              <a:t>BMSP6002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8E150A-2608-4A71-9487-0EE4238D39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93225" y="11779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59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Peer-to-peer (P2P) accommodations are growing faster</a:t>
            </a:r>
          </a:p>
          <a:p>
            <a:r>
              <a:rPr lang="en-GB" dirty="0"/>
              <a:t>P2P have different business models (</a:t>
            </a:r>
            <a:r>
              <a:rPr lang="en-GB" dirty="0" err="1"/>
              <a:t>Makarand</a:t>
            </a:r>
            <a:r>
              <a:rPr lang="en-GB" dirty="0"/>
              <a:t> </a:t>
            </a:r>
            <a:r>
              <a:rPr lang="en-GB" dirty="0" err="1"/>
              <a:t>Mody</a:t>
            </a:r>
            <a:r>
              <a:rPr lang="en-GB" dirty="0"/>
              <a:t>, 2021)</a:t>
            </a:r>
          </a:p>
          <a:p>
            <a:r>
              <a:rPr lang="en-GB" dirty="0"/>
              <a:t>People can share access to their houses at a fee (</a:t>
            </a:r>
            <a:r>
              <a:rPr lang="en-GB" dirty="0" err="1"/>
              <a:t>Tussyadiah</a:t>
            </a:r>
            <a:r>
              <a:rPr lang="en-GB" dirty="0"/>
              <a:t> and </a:t>
            </a:r>
            <a:r>
              <a:rPr lang="en-GB" dirty="0" err="1"/>
              <a:t>Pesonen</a:t>
            </a:r>
            <a:r>
              <a:rPr lang="en-GB" dirty="0"/>
              <a:t>, 2016).</a:t>
            </a:r>
          </a:p>
          <a:p>
            <a:r>
              <a:rPr lang="en-GB" dirty="0"/>
              <a:t>P2p is facilitated by social media platforms</a:t>
            </a:r>
          </a:p>
          <a:p>
            <a:r>
              <a:rPr lang="en-GB" dirty="0"/>
              <a:t>They enhance connectivity and sharing of resources</a:t>
            </a:r>
          </a:p>
          <a:p>
            <a:r>
              <a:rPr lang="en-GB" dirty="0"/>
              <a:t>This presentation examines key themes in the book</a:t>
            </a:r>
          </a:p>
          <a:p>
            <a:r>
              <a:rPr lang="en-GB" dirty="0"/>
              <a:t>It examines relevance of themes to digital business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2444" y="3861994"/>
            <a:ext cx="3431059" cy="2238687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C04B613-8090-446C-BD80-42E6C9CB90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3312" y="1143458"/>
            <a:ext cx="384175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624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8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Chapter 2: The Sharing Economy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FFC000"/>
                </a:solidFill>
              </a:rPr>
              <a:t>Theme 1: The sharing economy</a:t>
            </a:r>
          </a:p>
          <a:p>
            <a:r>
              <a:rPr lang="en-GB" dirty="0"/>
              <a:t>An area of growth</a:t>
            </a:r>
          </a:p>
          <a:p>
            <a:r>
              <a:rPr lang="en-GB" dirty="0"/>
              <a:t>Economic model based on sharing and exchange</a:t>
            </a:r>
          </a:p>
          <a:p>
            <a:r>
              <a:rPr lang="en-GB" dirty="0"/>
              <a:t>Sharing underutilised resources (</a:t>
            </a:r>
            <a:r>
              <a:rPr lang="en-GB" dirty="0" err="1"/>
              <a:t>Karlsson</a:t>
            </a:r>
            <a:r>
              <a:rPr lang="en-GB" dirty="0"/>
              <a:t> and </a:t>
            </a:r>
            <a:r>
              <a:rPr lang="en-GB" dirty="0" err="1"/>
              <a:t>Dolnicar</a:t>
            </a:r>
            <a:r>
              <a:rPr lang="en-GB" dirty="0"/>
              <a:t>, 2016)</a:t>
            </a:r>
          </a:p>
          <a:p>
            <a:r>
              <a:rPr lang="en-GB" dirty="0"/>
              <a:t>Value creation</a:t>
            </a:r>
          </a:p>
          <a:p>
            <a:r>
              <a:rPr lang="en-GB" dirty="0"/>
              <a:t>Form of collaborative consumption</a:t>
            </a:r>
          </a:p>
          <a:p>
            <a:r>
              <a:rPr lang="en-GB" dirty="0"/>
              <a:t>Online platforms facilitate sharing</a:t>
            </a:r>
          </a:p>
          <a:p>
            <a:r>
              <a:rPr lang="en-GB" dirty="0"/>
              <a:t>Emphasises access over ownership</a:t>
            </a:r>
          </a:p>
          <a:p>
            <a:r>
              <a:rPr lang="en-GB" dirty="0"/>
              <a:t>The sharing exchange continuum (</a:t>
            </a:r>
            <a:r>
              <a:rPr lang="en-GB" dirty="0" err="1"/>
              <a:t>Habibi</a:t>
            </a:r>
            <a:r>
              <a:rPr lang="en-GB" dirty="0"/>
              <a:t>, Kim, and </a:t>
            </a:r>
            <a:r>
              <a:rPr lang="en-GB" dirty="0" err="1"/>
              <a:t>Laroche</a:t>
            </a:r>
            <a:r>
              <a:rPr lang="en-GB" dirty="0"/>
              <a:t>, 2016)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9732" y="1152983"/>
            <a:ext cx="3172268" cy="2499359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A208D1-5148-4417-BD1E-83DAF2A144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97775" y="165004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193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Relevance to </a:t>
            </a:r>
            <a:r>
              <a:rPr lang="en-US" b="1" dirty="0" err="1"/>
              <a:t>Airbnb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3" y="2052918"/>
            <a:ext cx="7309167" cy="4195481"/>
          </a:xfrm>
        </p:spPr>
        <p:txBody>
          <a:bodyPr>
            <a:normAutofit/>
          </a:bodyPr>
          <a:lstStyle/>
          <a:p>
            <a:r>
              <a:rPr lang="en-GB" dirty="0"/>
              <a:t>Airbnb is a sharing economy (</a:t>
            </a:r>
            <a:r>
              <a:rPr lang="en-GB" dirty="0" err="1"/>
              <a:t>Crommelin</a:t>
            </a:r>
            <a:r>
              <a:rPr lang="en-GB" dirty="0"/>
              <a:t> et al., 2018)</a:t>
            </a:r>
          </a:p>
          <a:p>
            <a:r>
              <a:rPr lang="en-GB" dirty="0"/>
              <a:t>Sharing and access of accommodation </a:t>
            </a:r>
          </a:p>
          <a:p>
            <a:r>
              <a:rPr lang="en-GB" dirty="0"/>
              <a:t>Presence of an online platform</a:t>
            </a:r>
          </a:p>
          <a:p>
            <a:r>
              <a:rPr lang="en-GB" dirty="0"/>
              <a:t>Airbnb’s website </a:t>
            </a:r>
            <a:r>
              <a:rPr lang="en-GB" u="sng" dirty="0">
                <a:hlinkClick r:id="rId4"/>
              </a:rPr>
              <a:t>www.airbnb.com</a:t>
            </a:r>
            <a:endParaRPr lang="en-GB" u="sng" dirty="0"/>
          </a:p>
          <a:p>
            <a:r>
              <a:rPr lang="en-GB" u="sng" dirty="0"/>
              <a:t>O</a:t>
            </a:r>
            <a:r>
              <a:rPr lang="en-GB" dirty="0"/>
              <a:t>nline platform connects hosts and guests</a:t>
            </a:r>
          </a:p>
          <a:p>
            <a:r>
              <a:rPr lang="en-GB" dirty="0"/>
              <a:t>Hosts gain value from renting their underutilised spaces</a:t>
            </a:r>
          </a:p>
          <a:p>
            <a:r>
              <a:rPr lang="en-GB" dirty="0"/>
              <a:t>Guests gain access to accommodation (Chua, Chiu, and Bool, 2021).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2480" y="2426207"/>
            <a:ext cx="3779520" cy="257251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20F202-5311-41BB-9D22-8F520AAB47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74000" y="7846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05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2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Theme 2: Value creation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dirty="0"/>
              <a:t>Value creation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Creating value from underutilised resources (Muñoz and Cohen, 2017)</a:t>
            </a:r>
          </a:p>
          <a:p>
            <a:pPr lvl="0"/>
            <a:r>
              <a:rPr lang="en-GB" dirty="0"/>
              <a:t>E.g. houses, cars</a:t>
            </a:r>
          </a:p>
          <a:p>
            <a:pPr lvl="0"/>
            <a:r>
              <a:rPr lang="en-GB" dirty="0"/>
              <a:t>Hosts earn money from renting their assets (Michael, 2021)</a:t>
            </a:r>
          </a:p>
          <a:p>
            <a:r>
              <a:rPr lang="en-GB" dirty="0"/>
              <a:t>Guest benefit homestay and fair prices</a:t>
            </a:r>
            <a:endParaRPr lang="en-GB" b="1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lvl="0"/>
            <a:r>
              <a:rPr lang="en-US" dirty="0"/>
              <a:t>Relevance to </a:t>
            </a:r>
            <a:r>
              <a:rPr lang="en-US" dirty="0" err="1"/>
              <a:t>Airbnb</a:t>
            </a:r>
            <a:endParaRPr lang="en-US" dirty="0"/>
          </a:p>
          <a:p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Airbnb’s platform creates value for everyone (</a:t>
            </a:r>
            <a:r>
              <a:rPr lang="en-GB" dirty="0" err="1"/>
              <a:t>Boswijk</a:t>
            </a:r>
            <a:r>
              <a:rPr lang="en-GB" dirty="0"/>
              <a:t>, 2017)</a:t>
            </a:r>
          </a:p>
          <a:p>
            <a:pPr lvl="0"/>
            <a:r>
              <a:rPr lang="en-GB" b="1" dirty="0"/>
              <a:t>Hosts</a:t>
            </a:r>
            <a:endParaRPr lang="en-GB" dirty="0"/>
          </a:p>
          <a:p>
            <a:pPr lvl="0"/>
            <a:r>
              <a:rPr lang="en-GB" dirty="0"/>
              <a:t>identifying suitable guests</a:t>
            </a:r>
          </a:p>
          <a:p>
            <a:pPr lvl="0"/>
            <a:r>
              <a:rPr lang="en-GB" dirty="0"/>
              <a:t>mitigating risks </a:t>
            </a:r>
          </a:p>
          <a:p>
            <a:pPr lvl="0"/>
            <a:r>
              <a:rPr lang="en-GB" dirty="0"/>
              <a:t>connecting them to like-minded hosts</a:t>
            </a:r>
          </a:p>
          <a:p>
            <a:pPr lvl="0"/>
            <a:r>
              <a:rPr lang="en-GB" b="1" dirty="0"/>
              <a:t>Guests</a:t>
            </a:r>
            <a:endParaRPr lang="en-GB" dirty="0"/>
          </a:p>
          <a:p>
            <a:pPr lvl="0"/>
            <a:r>
              <a:rPr lang="en-GB" dirty="0"/>
              <a:t>finding accommodations</a:t>
            </a:r>
          </a:p>
          <a:p>
            <a:pPr lvl="0"/>
            <a:r>
              <a:rPr lang="en-GB" dirty="0"/>
              <a:t>access to space</a:t>
            </a:r>
          </a:p>
          <a:p>
            <a:pPr lvl="0"/>
            <a:r>
              <a:rPr lang="en-GB" dirty="0"/>
              <a:t> guest experience (</a:t>
            </a:r>
            <a:r>
              <a:rPr lang="en-GB" dirty="0" err="1"/>
              <a:t>Reuschl</a:t>
            </a:r>
            <a:r>
              <a:rPr lang="en-GB" dirty="0"/>
              <a:t> et al., 2021)</a:t>
            </a:r>
          </a:p>
          <a:p>
            <a:endParaRPr lang="en-US" dirty="0"/>
          </a:p>
        </p:txBody>
      </p:sp>
      <p:pic>
        <p:nvPicPr>
          <p:cNvPr id="3" name=" Recorded Sound">
            <a:hlinkClick r:id="" action="ppaction://media"/>
            <a:extLst>
              <a:ext uri="{FF2B5EF4-FFF2-40B4-BE49-F238E27FC236}">
                <a16:creationId xmlns:a16="http://schemas.microsoft.com/office/drawing/2014/main" id="{19B51D05-1A27-4791-A968-7E96CB0CCC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88400" y="7465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736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6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 3: e-commerce platform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E-commerce platform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/>
              <a:t>Ecommerce platforms facilitate:</a:t>
            </a:r>
          </a:p>
          <a:p>
            <a:pPr lvl="0"/>
            <a:r>
              <a:rPr lang="en-GB" dirty="0"/>
              <a:t> online transactions (</a:t>
            </a:r>
            <a:r>
              <a:rPr lang="en-GB" dirty="0" err="1"/>
              <a:t>Fagerstrøm</a:t>
            </a:r>
            <a:r>
              <a:rPr lang="en-GB" dirty="0"/>
              <a:t> et al., 2017)</a:t>
            </a:r>
          </a:p>
          <a:p>
            <a:pPr lvl="0"/>
            <a:r>
              <a:rPr lang="en-GB" dirty="0"/>
              <a:t>Communication</a:t>
            </a:r>
          </a:p>
          <a:p>
            <a:pPr lvl="0"/>
            <a:r>
              <a:rPr lang="en-GB" dirty="0"/>
              <a:t>Connect hosts to guests</a:t>
            </a:r>
          </a:p>
          <a:p>
            <a:pPr lvl="0"/>
            <a:r>
              <a:rPr lang="en-GB" dirty="0"/>
              <a:t>Value creation</a:t>
            </a:r>
          </a:p>
          <a:p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lvl="0"/>
            <a:r>
              <a:rPr lang="en-US" dirty="0"/>
              <a:t>Relevance to </a:t>
            </a:r>
            <a:r>
              <a:rPr lang="en-US" dirty="0" err="1"/>
              <a:t>Airbnb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Airbnb has an online platform, a website</a:t>
            </a:r>
          </a:p>
          <a:p>
            <a:pPr lvl="0"/>
            <a:r>
              <a:rPr lang="en-GB" u="sng" dirty="0">
                <a:hlinkClick r:id="rId4"/>
              </a:rPr>
              <a:t>www.airbnb.com</a:t>
            </a:r>
            <a:endParaRPr lang="en-GB" dirty="0"/>
          </a:p>
          <a:p>
            <a:pPr lvl="0"/>
            <a:r>
              <a:rPr lang="en-GB" dirty="0"/>
              <a:t>Has a database for search (Liu and </a:t>
            </a:r>
            <a:r>
              <a:rPr lang="en-GB" dirty="0" err="1"/>
              <a:t>Mattila</a:t>
            </a:r>
            <a:r>
              <a:rPr lang="en-GB" dirty="0"/>
              <a:t>, 2017)</a:t>
            </a:r>
          </a:p>
          <a:p>
            <a:pPr lvl="0"/>
            <a:r>
              <a:rPr lang="en-GB" dirty="0"/>
              <a:t>Hosts create account of their services (</a:t>
            </a:r>
            <a:r>
              <a:rPr lang="en-GB" dirty="0" err="1"/>
              <a:t>Fagerstrøm</a:t>
            </a:r>
            <a:r>
              <a:rPr lang="en-GB" dirty="0"/>
              <a:t> et al., 2017)</a:t>
            </a:r>
          </a:p>
          <a:p>
            <a:pPr lvl="0"/>
            <a:r>
              <a:rPr lang="en-GB" dirty="0"/>
              <a:t>Guests book rooms via the website</a:t>
            </a:r>
          </a:p>
          <a:p>
            <a:pPr lvl="0"/>
            <a:r>
              <a:rPr lang="en-GB" dirty="0"/>
              <a:t>Customer reviews creates value for guests</a:t>
            </a:r>
          </a:p>
          <a:p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E08D243-33C2-4CC0-BA26-AFC6138AC5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26700" y="1701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11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6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Chapter 11: Regulatory reactions around the world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FFC000"/>
                </a:solidFill>
              </a:rPr>
              <a:t>Theme 4: Disruptive technologies</a:t>
            </a:r>
          </a:p>
          <a:p>
            <a:pPr marL="0" indent="0">
              <a:buNone/>
            </a:pPr>
            <a:r>
              <a:rPr lang="en-GB" dirty="0"/>
              <a:t>Disruption occurs when:</a:t>
            </a:r>
          </a:p>
          <a:p>
            <a:r>
              <a:rPr lang="en-GB" dirty="0"/>
              <a:t>Innovation changes the way businesses operate (</a:t>
            </a:r>
            <a:r>
              <a:rPr lang="en-GB" dirty="0" err="1"/>
              <a:t>Guttentag</a:t>
            </a:r>
            <a:r>
              <a:rPr lang="en-GB" dirty="0"/>
              <a:t>, 2015)</a:t>
            </a:r>
          </a:p>
          <a:p>
            <a:r>
              <a:rPr lang="en-GB" dirty="0"/>
              <a:t>Technology underperforms at the start</a:t>
            </a:r>
          </a:p>
          <a:p>
            <a:r>
              <a:rPr lang="en-GB" dirty="0"/>
              <a:t>They improve with time</a:t>
            </a:r>
          </a:p>
          <a:p>
            <a:r>
              <a:rPr lang="en-GB" dirty="0"/>
              <a:t>They attract a large pool of consumers</a:t>
            </a:r>
          </a:p>
          <a:p>
            <a:r>
              <a:rPr lang="en-GB" dirty="0"/>
              <a:t>They pose threats to existing businesses</a:t>
            </a:r>
          </a:p>
          <a:p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A3972B9-043A-4887-8044-C10BE6D46F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45600" y="15466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40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Relevance to </a:t>
            </a:r>
            <a:r>
              <a:rPr lang="en-US" b="1" dirty="0" err="1"/>
              <a:t>Airbnb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Airbnb is disruptive </a:t>
            </a:r>
          </a:p>
          <a:p>
            <a:r>
              <a:rPr lang="en-GB" dirty="0"/>
              <a:t>Has expanded exponentially (</a:t>
            </a:r>
            <a:r>
              <a:rPr lang="en-GB" dirty="0" err="1"/>
              <a:t>Guttentag</a:t>
            </a:r>
            <a:r>
              <a:rPr lang="en-GB" dirty="0"/>
              <a:t>, 2015)</a:t>
            </a:r>
          </a:p>
          <a:p>
            <a:r>
              <a:rPr lang="en-GB" dirty="0"/>
              <a:t>Airbnb’s supply grew by 100% year-on-year </a:t>
            </a:r>
          </a:p>
          <a:p>
            <a:pPr marL="0" indent="0">
              <a:buNone/>
            </a:pPr>
            <a:r>
              <a:rPr lang="en-GB" dirty="0"/>
              <a:t>     (Barron, Kung, and </a:t>
            </a:r>
            <a:r>
              <a:rPr lang="en-GB" dirty="0" err="1"/>
              <a:t>Proserpio</a:t>
            </a:r>
            <a:r>
              <a:rPr lang="en-GB" dirty="0"/>
              <a:t>, 2021)</a:t>
            </a:r>
          </a:p>
          <a:p>
            <a:r>
              <a:rPr lang="en-GB" dirty="0"/>
              <a:t>REVPAR lost $5.8 million in revenue</a:t>
            </a:r>
          </a:p>
          <a:p>
            <a:r>
              <a:rPr lang="en-GB" dirty="0"/>
              <a:t>Airbnb has over 4 million listing</a:t>
            </a:r>
          </a:p>
          <a:p>
            <a:r>
              <a:rPr lang="en-GB" dirty="0"/>
              <a:t>Appeals to the low-end of the market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5373" y="1304608"/>
            <a:ext cx="3620005" cy="4296375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1E5B1A-2406-4391-99EE-793E350F9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72173" y="4722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84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11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 5: Regulation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Regulation helps to:</a:t>
            </a:r>
          </a:p>
          <a:p>
            <a:r>
              <a:rPr lang="en-GB" dirty="0"/>
              <a:t>Limit market access</a:t>
            </a:r>
          </a:p>
          <a:p>
            <a:r>
              <a:rPr lang="en-GB" dirty="0"/>
              <a:t>Ensure a level playing field</a:t>
            </a:r>
          </a:p>
          <a:p>
            <a:r>
              <a:rPr lang="en-GB" dirty="0"/>
              <a:t>Monitor sector development (</a:t>
            </a:r>
            <a:r>
              <a:rPr lang="en-GB" dirty="0" err="1"/>
              <a:t>Benítez‐Aurioles</a:t>
            </a:r>
            <a:r>
              <a:rPr lang="en-GB" dirty="0"/>
              <a:t>, 2020)</a:t>
            </a:r>
          </a:p>
          <a:p>
            <a:r>
              <a:rPr lang="en-GB" b="1" dirty="0"/>
              <a:t>Relevance to Airbnb</a:t>
            </a:r>
          </a:p>
          <a:p>
            <a:r>
              <a:rPr lang="en-GB" dirty="0"/>
              <a:t>Airbnb is a threat to existing markets</a:t>
            </a:r>
          </a:p>
          <a:p>
            <a:r>
              <a:rPr lang="en-GB" dirty="0"/>
              <a:t>Cities regulate it through laws’</a:t>
            </a:r>
          </a:p>
          <a:p>
            <a:r>
              <a:rPr lang="en-GB" b="1" dirty="0"/>
              <a:t>New York</a:t>
            </a:r>
          </a:p>
          <a:p>
            <a:r>
              <a:rPr lang="en-GB" dirty="0"/>
              <a:t>Airbnb’s has more than 25,000 active hosts</a:t>
            </a:r>
          </a:p>
          <a:p>
            <a:r>
              <a:rPr lang="en-GB" dirty="0"/>
              <a:t>Resulted in housing crisis</a:t>
            </a:r>
          </a:p>
          <a:p>
            <a:r>
              <a:rPr lang="en-GB" dirty="0"/>
              <a:t>Law makes it illegal to rent short-term rentals (Griswold, 2021)</a:t>
            </a:r>
          </a:p>
          <a:p>
            <a:r>
              <a:rPr lang="en-GB" dirty="0"/>
              <a:t>Imposes use and occupancy taxes </a:t>
            </a:r>
          </a:p>
          <a:p>
            <a:r>
              <a:rPr lang="en-GB" dirty="0"/>
              <a:t>Ensure standards of safety (NY State Senate Bill S6340A, 2016)</a:t>
            </a:r>
            <a:endParaRPr lang="en-GB" b="1" dirty="0"/>
          </a:p>
          <a:p>
            <a:pPr marL="0" indent="0">
              <a:buNone/>
            </a:pPr>
            <a:endParaRPr 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6016" y="1336091"/>
            <a:ext cx="5205984" cy="356509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947244-F620-40E8-B2AB-5EE852F4A5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164651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5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Chapter 20: Communication-Regulated Social</a:t>
            </a:r>
            <a:br>
              <a:rPr lang="en-US" dirty="0"/>
            </a:br>
            <a:r>
              <a:rPr lang="en-US" dirty="0"/>
              <a:t>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560319"/>
            <a:ext cx="8946541" cy="3688080"/>
          </a:xfrm>
        </p:spPr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Theme 6:communication</a:t>
            </a:r>
          </a:p>
          <a:p>
            <a:r>
              <a:rPr lang="en-GB" dirty="0"/>
              <a:t>Communication is central to any business</a:t>
            </a:r>
          </a:p>
          <a:p>
            <a:r>
              <a:rPr lang="en-GB" dirty="0"/>
              <a:t>Helps to transmit information</a:t>
            </a:r>
          </a:p>
          <a:p>
            <a:r>
              <a:rPr lang="en-GB" dirty="0"/>
              <a:t>Motivates employees</a:t>
            </a:r>
          </a:p>
          <a:p>
            <a:r>
              <a:rPr lang="en-GB" dirty="0"/>
              <a:t>Increase customer satisfaction</a:t>
            </a:r>
          </a:p>
          <a:p>
            <a:r>
              <a:rPr lang="en-GB" dirty="0"/>
              <a:t>Builds trustful relationships (</a:t>
            </a:r>
            <a:r>
              <a:rPr lang="en-GB" dirty="0" err="1"/>
              <a:t>Gochhayat</a:t>
            </a:r>
            <a:r>
              <a:rPr lang="en-GB" dirty="0"/>
              <a:t>, </a:t>
            </a:r>
            <a:r>
              <a:rPr lang="en-GB" dirty="0" err="1"/>
              <a:t>Giri</a:t>
            </a:r>
            <a:r>
              <a:rPr lang="en-GB" dirty="0"/>
              <a:t>, and </a:t>
            </a:r>
            <a:r>
              <a:rPr lang="en-GB" dirty="0" err="1"/>
              <a:t>Suar</a:t>
            </a:r>
            <a:r>
              <a:rPr lang="en-GB" dirty="0"/>
              <a:t>, 2017)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0129" y="1146048"/>
            <a:ext cx="3706368" cy="282854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EF9E430-776C-4005-B6B9-CD248CDD43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07100" y="165004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305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Relevance to </a:t>
            </a:r>
            <a:r>
              <a:rPr lang="en-US" b="1" dirty="0" err="1"/>
              <a:t>Airbnb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Communication is at the heart of Airbnb (</a:t>
            </a:r>
            <a:r>
              <a:rPr lang="en-GB" dirty="0" err="1"/>
              <a:t>Xie</a:t>
            </a:r>
            <a:r>
              <a:rPr lang="en-GB" dirty="0"/>
              <a:t> and Mao, 2017)</a:t>
            </a:r>
          </a:p>
          <a:p>
            <a:r>
              <a:rPr lang="en-GB" dirty="0"/>
              <a:t>Builds trust among hosts and guests (Park and </a:t>
            </a:r>
            <a:r>
              <a:rPr lang="en-GB" dirty="0" err="1"/>
              <a:t>Tussyadiah</a:t>
            </a:r>
            <a:r>
              <a:rPr lang="en-GB" dirty="0"/>
              <a:t>, 2019)</a:t>
            </a:r>
          </a:p>
          <a:p>
            <a:r>
              <a:rPr lang="en-GB" dirty="0"/>
              <a:t>Enhances guest experience on its platform</a:t>
            </a:r>
          </a:p>
          <a:p>
            <a:r>
              <a:rPr lang="en-GB" dirty="0"/>
              <a:t>Guest provide feedback to hosts</a:t>
            </a:r>
          </a:p>
          <a:p>
            <a:r>
              <a:rPr lang="en-GB" dirty="0"/>
              <a:t>Airbnb relies on guest reviews</a:t>
            </a:r>
          </a:p>
          <a:p>
            <a:r>
              <a:rPr lang="en-GB" dirty="0"/>
              <a:t>Communication determines</a:t>
            </a:r>
          </a:p>
          <a:p>
            <a:pPr marL="0" indent="0">
              <a:buNone/>
            </a:pPr>
            <a:r>
              <a:rPr lang="en-GB" dirty="0"/>
              <a:t>    the functioning of the platform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0572" y="3350914"/>
            <a:ext cx="4248743" cy="2448267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B040DD-CE1F-4A00-8E72-777D0D7451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53043" y="89768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78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5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629624"/>
            <a:ext cx="10023397" cy="5151422"/>
          </a:xfrm>
        </p:spPr>
        <p:txBody>
          <a:bodyPr>
            <a:noAutofit/>
          </a:bodyPr>
          <a:lstStyle/>
          <a:p>
            <a:r>
              <a:rPr lang="en-US" sz="900" dirty="0"/>
              <a:t>Barron, K., Kung, E. and </a:t>
            </a:r>
            <a:r>
              <a:rPr lang="en-US" sz="900" dirty="0" err="1"/>
              <a:t>Proserpio</a:t>
            </a:r>
            <a:r>
              <a:rPr lang="en-US" sz="900" dirty="0"/>
              <a:t>, D., 2021. The effect of home-sharing on house prices and rents: evidence from Airbnb. </a:t>
            </a:r>
            <a:r>
              <a:rPr lang="en-US" sz="900" i="1" dirty="0"/>
              <a:t>Marketing Science</a:t>
            </a:r>
            <a:r>
              <a:rPr lang="en-US" sz="900" dirty="0"/>
              <a:t>, </a:t>
            </a:r>
            <a:r>
              <a:rPr lang="en-US" sz="900" b="1" dirty="0"/>
              <a:t>40</a:t>
            </a:r>
            <a:r>
              <a:rPr lang="en-US" sz="900" dirty="0"/>
              <a:t>(1), pp.23-47.</a:t>
            </a:r>
          </a:p>
          <a:p>
            <a:r>
              <a:rPr lang="en-US" sz="900" dirty="0" err="1"/>
              <a:t>Benítez‐Aurioles</a:t>
            </a:r>
            <a:r>
              <a:rPr lang="en-US" sz="900" dirty="0"/>
              <a:t>, B., 2020. A proposal to regulate the peer‐to‐peer market for tourist accommodation. </a:t>
            </a:r>
            <a:r>
              <a:rPr lang="en-US" sz="900" i="1" dirty="0"/>
              <a:t>International Journal of Tourism Research</a:t>
            </a:r>
            <a:r>
              <a:rPr lang="en-US" sz="900" dirty="0"/>
              <a:t>, </a:t>
            </a:r>
            <a:r>
              <a:rPr lang="en-US" sz="900" b="1" dirty="0"/>
              <a:t>23</a:t>
            </a:r>
            <a:r>
              <a:rPr lang="en-US" sz="900" dirty="0"/>
              <a:t>(1), pp.70-78.</a:t>
            </a:r>
          </a:p>
          <a:p>
            <a:r>
              <a:rPr lang="en-US" sz="900" dirty="0" err="1"/>
              <a:t>Boswijk</a:t>
            </a:r>
            <a:r>
              <a:rPr lang="en-US" sz="900" dirty="0"/>
              <a:t>, A., 2017. Transforming business value through digitalized networks: a case study on the value drivers of Airbnb. </a:t>
            </a:r>
            <a:r>
              <a:rPr lang="en-US" sz="900" i="1" dirty="0"/>
              <a:t>Journal of Creating Value</a:t>
            </a:r>
            <a:r>
              <a:rPr lang="en-US" sz="900" dirty="0"/>
              <a:t>, </a:t>
            </a:r>
            <a:r>
              <a:rPr lang="en-US" sz="900" b="1" dirty="0"/>
              <a:t>3</a:t>
            </a:r>
            <a:r>
              <a:rPr lang="en-US" sz="900" dirty="0"/>
              <a:t>(1), pp.104-114.</a:t>
            </a:r>
          </a:p>
          <a:p>
            <a:r>
              <a:rPr lang="en-US" sz="900" dirty="0"/>
              <a:t>Chua, E., Chiu, J. and </a:t>
            </a:r>
            <a:r>
              <a:rPr lang="en-US" sz="900" dirty="0" err="1"/>
              <a:t>Bool</a:t>
            </a:r>
            <a:r>
              <a:rPr lang="en-US" sz="900" dirty="0"/>
              <a:t>, N., 2021. Sharing economy: an analysis of Airbnb business model and the factors that influence consumer adoption. </a:t>
            </a:r>
            <a:r>
              <a:rPr lang="en-US" sz="900" i="1" dirty="0"/>
              <a:t>Review of Integrative Business and Economics Research</a:t>
            </a:r>
            <a:r>
              <a:rPr lang="en-US" sz="900" dirty="0"/>
              <a:t>, [online] 8(3). Available at: &lt;http://buscompress.com/uploads/3/4/9/8/34980536/riber_8-s2_03_h18-019_19-37.pdf&gt; [Accessed 10 December 2021].</a:t>
            </a:r>
          </a:p>
          <a:p>
            <a:r>
              <a:rPr lang="en-US" sz="900" dirty="0" err="1"/>
              <a:t>Crommelin</a:t>
            </a:r>
            <a:r>
              <a:rPr lang="en-US" sz="900" dirty="0"/>
              <a:t>, L., Troy, L., Martin, C. and Pettit, C., 2018. Is Airbnb a sharing economy superstar? Evidence from five global cities. </a:t>
            </a:r>
            <a:r>
              <a:rPr lang="en-US" sz="900" i="1" dirty="0"/>
              <a:t>Urban Policy and Research</a:t>
            </a:r>
            <a:r>
              <a:rPr lang="en-US" sz="900" dirty="0"/>
              <a:t>, </a:t>
            </a:r>
            <a:r>
              <a:rPr lang="en-US" sz="900" b="1" dirty="0"/>
              <a:t>36</a:t>
            </a:r>
            <a:r>
              <a:rPr lang="en-US" sz="900" dirty="0"/>
              <a:t>(4), pp.429-444.</a:t>
            </a:r>
          </a:p>
          <a:p>
            <a:r>
              <a:rPr lang="en-US" sz="900" dirty="0" err="1"/>
              <a:t>Fagerstrøm</a:t>
            </a:r>
            <a:r>
              <a:rPr lang="en-US" sz="900" dirty="0"/>
              <a:t>, A., </a:t>
            </a:r>
            <a:r>
              <a:rPr lang="en-US" sz="900" dirty="0" err="1"/>
              <a:t>Pawar</a:t>
            </a:r>
            <a:r>
              <a:rPr lang="en-US" sz="900" dirty="0"/>
              <a:t>, S., Sigurdsson, V., </a:t>
            </a:r>
            <a:r>
              <a:rPr lang="en-US" sz="900" dirty="0" err="1"/>
              <a:t>Foxall</a:t>
            </a:r>
            <a:r>
              <a:rPr lang="en-US" sz="900" dirty="0"/>
              <a:t>, G. and </a:t>
            </a:r>
            <a:r>
              <a:rPr lang="en-US" sz="900" dirty="0" err="1"/>
              <a:t>Yani</a:t>
            </a:r>
            <a:r>
              <a:rPr lang="en-US" sz="900" dirty="0"/>
              <a:t>-de-Soriano, M., 2017. That personal profile image might jeopardize your rental opportunity! On the relative impact of the seller's facial expressions upon buying behavior on </a:t>
            </a:r>
            <a:r>
              <a:rPr lang="en-US" sz="900" dirty="0" err="1"/>
              <a:t>Airbnb</a:t>
            </a:r>
            <a:r>
              <a:rPr lang="en-US" sz="900" dirty="0"/>
              <a:t>™. </a:t>
            </a:r>
            <a:r>
              <a:rPr lang="en-US" sz="900" i="1" dirty="0"/>
              <a:t>Computers in Human Behavior</a:t>
            </a:r>
            <a:r>
              <a:rPr lang="en-US" sz="900" dirty="0"/>
              <a:t>,</a:t>
            </a:r>
            <a:r>
              <a:rPr lang="en-US" sz="900" b="1" dirty="0"/>
              <a:t> 72, </a:t>
            </a:r>
            <a:r>
              <a:rPr lang="en-US" sz="900" dirty="0"/>
              <a:t>pp.123-131.</a:t>
            </a:r>
          </a:p>
          <a:p>
            <a:r>
              <a:rPr lang="en-US" sz="900" dirty="0" err="1"/>
              <a:t>Gochhayat</a:t>
            </a:r>
            <a:r>
              <a:rPr lang="en-US" sz="900" dirty="0"/>
              <a:t>, J., </a:t>
            </a:r>
            <a:r>
              <a:rPr lang="en-US" sz="900" dirty="0" err="1"/>
              <a:t>Giri</a:t>
            </a:r>
            <a:r>
              <a:rPr lang="en-US" sz="900" dirty="0"/>
              <a:t>, V. and </a:t>
            </a:r>
            <a:r>
              <a:rPr lang="en-US" sz="900" dirty="0" err="1"/>
              <a:t>Suar</a:t>
            </a:r>
            <a:r>
              <a:rPr lang="en-US" sz="900" dirty="0"/>
              <a:t>, D., 2017. Influence of organizational culture on organizational effectiveness: the mediating role of organizational communication. </a:t>
            </a:r>
            <a:r>
              <a:rPr lang="en-US" sz="900" i="1" dirty="0"/>
              <a:t>Global Business Review</a:t>
            </a:r>
            <a:r>
              <a:rPr lang="en-US" sz="900" dirty="0"/>
              <a:t>, </a:t>
            </a:r>
            <a:r>
              <a:rPr lang="en-US" sz="900" b="1" dirty="0"/>
              <a:t>18</a:t>
            </a:r>
            <a:r>
              <a:rPr lang="en-US" sz="900" dirty="0"/>
              <a:t>(3), pp.691-702.</a:t>
            </a:r>
          </a:p>
          <a:p>
            <a:r>
              <a:rPr lang="en-US" sz="900" dirty="0"/>
              <a:t>Griswold, A., 2021. </a:t>
            </a:r>
            <a:r>
              <a:rPr lang="en-US" sz="900" i="1" dirty="0"/>
              <a:t>New York made it illegal to advertise your apartment on Airbnb for less than 30 days</a:t>
            </a:r>
            <a:r>
              <a:rPr lang="en-US" sz="900" dirty="0"/>
              <a:t>. [Online] Quartz. Available at: &lt;https://qz.com/816486/new-york-governor-andrew-cuomo-signed-a-law-making-it-illegal-to-advertise-your-apartment-on-airbnb-for-less-than-30-days/&gt; [Accessed 11 December 2021].</a:t>
            </a:r>
          </a:p>
          <a:p>
            <a:r>
              <a:rPr lang="en-US" sz="900" dirty="0" err="1"/>
              <a:t>Guttentag</a:t>
            </a:r>
            <a:r>
              <a:rPr lang="en-US" sz="900" dirty="0"/>
              <a:t>, D., 2015. </a:t>
            </a:r>
            <a:r>
              <a:rPr lang="en-US" sz="900" dirty="0" err="1"/>
              <a:t>Airbnb</a:t>
            </a:r>
            <a:r>
              <a:rPr lang="en-US" sz="900" dirty="0"/>
              <a:t>: disruptive innovation and the rise of an informal tourism accommodation sector. </a:t>
            </a:r>
            <a:r>
              <a:rPr lang="en-US" sz="900" i="1" dirty="0"/>
              <a:t>Current Issues in Tourism</a:t>
            </a:r>
            <a:r>
              <a:rPr lang="en-US" sz="900" dirty="0"/>
              <a:t>, 18(12), pp.1192-1217.</a:t>
            </a:r>
          </a:p>
          <a:p>
            <a:r>
              <a:rPr lang="en-US" sz="900" dirty="0" err="1"/>
              <a:t>Habibi</a:t>
            </a:r>
            <a:r>
              <a:rPr lang="en-US" sz="900" dirty="0"/>
              <a:t>, M., Kim, A. and </a:t>
            </a:r>
            <a:r>
              <a:rPr lang="en-US" sz="900" dirty="0" err="1"/>
              <a:t>Laroche</a:t>
            </a:r>
            <a:r>
              <a:rPr lang="en-US" sz="900" dirty="0"/>
              <a:t>, M., 2016. From sharing to exchange: an extended framework of dual modes of collaborative </a:t>
            </a:r>
            <a:r>
              <a:rPr lang="en-US" sz="900" dirty="0" err="1"/>
              <a:t>nonownership</a:t>
            </a:r>
            <a:r>
              <a:rPr lang="en-US" sz="900" dirty="0"/>
              <a:t> consumption. </a:t>
            </a:r>
            <a:r>
              <a:rPr lang="en-US" sz="900" i="1" dirty="0"/>
              <a:t>Journal of the Association for Consumer Research</a:t>
            </a:r>
            <a:r>
              <a:rPr lang="en-US" sz="900" dirty="0"/>
              <a:t>, </a:t>
            </a:r>
            <a:r>
              <a:rPr lang="en-US" sz="900" b="1" dirty="0"/>
              <a:t>1</a:t>
            </a:r>
            <a:r>
              <a:rPr lang="en-US" sz="900" dirty="0"/>
              <a:t>(2), pp.277-294.</a:t>
            </a:r>
          </a:p>
          <a:p>
            <a:r>
              <a:rPr lang="en-US" sz="900" dirty="0" err="1"/>
              <a:t>Karlsson</a:t>
            </a:r>
            <a:r>
              <a:rPr lang="en-US" sz="900" dirty="0"/>
              <a:t>, L. and </a:t>
            </a:r>
            <a:r>
              <a:rPr lang="en-US" sz="900" dirty="0" err="1"/>
              <a:t>Dolnicar</a:t>
            </a:r>
            <a:r>
              <a:rPr lang="en-US" sz="900" dirty="0"/>
              <a:t>, S., 2016. Someone’s been sleeping in my bed. </a:t>
            </a:r>
            <a:r>
              <a:rPr lang="en-US" sz="900" i="1" dirty="0"/>
              <a:t>Annals of Tourism Research</a:t>
            </a:r>
            <a:r>
              <a:rPr lang="en-US" sz="900" dirty="0"/>
              <a:t>, </a:t>
            </a:r>
            <a:r>
              <a:rPr lang="en-US" sz="900" b="1" dirty="0"/>
              <a:t>58, </a:t>
            </a:r>
            <a:r>
              <a:rPr lang="en-US" sz="900" dirty="0"/>
              <a:t>pp.159-162.</a:t>
            </a:r>
          </a:p>
          <a:p>
            <a:r>
              <a:rPr lang="en-US" sz="900" dirty="0"/>
              <a:t>Liu, S. and </a:t>
            </a:r>
            <a:r>
              <a:rPr lang="en-US" sz="900" dirty="0" err="1"/>
              <a:t>Mattila</a:t>
            </a:r>
            <a:r>
              <a:rPr lang="en-US" sz="900" dirty="0"/>
              <a:t>, A., 2017. </a:t>
            </a:r>
            <a:r>
              <a:rPr lang="en-US" sz="900" dirty="0" err="1"/>
              <a:t>Airbnb</a:t>
            </a:r>
            <a:r>
              <a:rPr lang="en-US" sz="900" dirty="0"/>
              <a:t>: Online targeted advertising, sense of power, and consumer decisions. </a:t>
            </a:r>
            <a:r>
              <a:rPr lang="en-US" sz="900" i="1" dirty="0"/>
              <a:t>International Journal of Hospitality Management</a:t>
            </a:r>
            <a:r>
              <a:rPr lang="en-US" sz="900" dirty="0"/>
              <a:t>, </a:t>
            </a:r>
            <a:r>
              <a:rPr lang="en-US" sz="900" b="1" dirty="0"/>
              <a:t>60, </a:t>
            </a:r>
            <a:r>
              <a:rPr lang="en-US" sz="900" dirty="0"/>
              <a:t>pp.33-41.</a:t>
            </a:r>
          </a:p>
          <a:p>
            <a:r>
              <a:rPr lang="en-US" sz="900" dirty="0" err="1"/>
              <a:t>Makarand</a:t>
            </a:r>
            <a:r>
              <a:rPr lang="en-US" sz="900" dirty="0"/>
              <a:t> </a:t>
            </a:r>
            <a:r>
              <a:rPr lang="en-US" sz="900" dirty="0" err="1"/>
              <a:t>Mody</a:t>
            </a:r>
            <a:r>
              <a:rPr lang="en-US" sz="900" dirty="0"/>
              <a:t>, M., 2021. </a:t>
            </a:r>
            <a:r>
              <a:rPr lang="en-US" sz="900" i="1" dirty="0"/>
              <a:t>Airbnb and the hotel industry: the past, present, and future of sales, Marketing, Branding, and Revenue Management</a:t>
            </a:r>
            <a:r>
              <a:rPr lang="en-US" sz="900" dirty="0"/>
              <a:t>. [online] Bu.edu. Available at: &lt;https://www.bu.edu/bhr/2018/10/31/airbnb-and-the-hotel-industry-the-past-present-and-future-of-sales-marketing-branding-and-revenue-management/&gt; [Accessed 10 December 2021].</a:t>
            </a:r>
          </a:p>
          <a:p>
            <a:r>
              <a:rPr lang="en-US" sz="900" dirty="0"/>
              <a:t>Michael, 2021. </a:t>
            </a:r>
            <a:r>
              <a:rPr lang="en-US" sz="900" i="1" dirty="0"/>
              <a:t>Airbnb and the sharing economy: creating value for everyone</a:t>
            </a:r>
            <a:r>
              <a:rPr lang="en-US" sz="900" dirty="0"/>
              <a:t>. [online] Technology and Operations Management. Available at: &lt;https://digital.hbs.edu/platform-rctom/submission/airbnb-and-the-sharing-economy-creating-value-for-everyone/&gt; [Accessed 11 December 2021].</a:t>
            </a:r>
          </a:p>
        </p:txBody>
      </p:sp>
    </p:spTree>
    <p:extLst>
      <p:ext uri="{BB962C8B-B14F-4D97-AF65-F5344CB8AC3E}">
        <p14:creationId xmlns:p14="http://schemas.microsoft.com/office/powerpoint/2010/main" val="31932756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1269</Words>
  <Application>Microsoft Office PowerPoint</Application>
  <PresentationFormat>Widescreen</PresentationFormat>
  <Paragraphs>123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</vt:lpstr>
      <vt:lpstr>Peer-to-Peer Accommodation Networks</vt:lpstr>
      <vt:lpstr>Introduction </vt:lpstr>
      <vt:lpstr>Chapter 2: The Sharing Economy</vt:lpstr>
      <vt:lpstr>Relevance to Airbnb</vt:lpstr>
      <vt:lpstr>Theme 2: Value creation</vt:lpstr>
      <vt:lpstr>Theme 3: e-commerce platform</vt:lpstr>
      <vt:lpstr>Chapter 11: Regulatory reactions around the world</vt:lpstr>
      <vt:lpstr>Relevance to Airbnb</vt:lpstr>
      <vt:lpstr>Theme 5: Regulation</vt:lpstr>
      <vt:lpstr>Chapter 20: Communication-Regulated Social Systems</vt:lpstr>
      <vt:lpstr>Relevance to Airbnb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2021-12-14T20:28:23Z</dcterms:created>
  <dcterms:modified xsi:type="dcterms:W3CDTF">2021-12-20T23:05:36Z</dcterms:modified>
</cp:coreProperties>
</file>