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6" r:id="rId5"/>
    <p:sldId id="268" r:id="rId6"/>
    <p:sldId id="269"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5AF60-9238-4D36-B705-E6A836C19555}" v="105" dt="2022-10-16T17:50:17.571"/>
    <p1510:client id="{21F099B8-D77A-4424-8838-F6CC754DD1DA}" v="301" dt="2022-10-15T06:41:44.958"/>
    <p1510:client id="{25140275-ADA8-197B-B003-F62337611F3B}" v="178" dt="2022-10-15T06:56:21.554"/>
    <p1510:client id="{30B6772C-7EA6-C042-F6EE-15EABB0C2EE9}" v="301" dt="2022-10-07T10:15:04.730"/>
    <p1510:client id="{3CE98E4B-05B4-494E-BD0E-E9C15FC32B14}" v="571" dt="2022-10-07T15:35:51.253"/>
    <p1510:client id="{76995F1F-7111-B421-019D-62FC89BF0C0D}" v="1" dt="2022-10-16T17:52:40.004"/>
    <p1510:client id="{7A2D96DF-09B7-4D0D-BF27-A61F10D83276}" v="91" dt="2022-09-30T16:36:11.371"/>
    <p1510:client id="{8703ED91-DF14-1454-AA8C-696FC164A5AF}" v="2" dt="2022-10-07T15:05:22.203"/>
    <p1510:client id="{93D567C3-6802-331D-4A45-68073470E22E}" v="6" dt="2022-10-16T18:10:58.740"/>
    <p1510:client id="{C0A11B98-F82A-4CAB-A074-BAC27953B846}" v="334" dt="2022-10-14T15:31:00.399"/>
    <p1510:client id="{C6C17AE8-9979-EF4C-4D7E-1EFCC71F7521}" v="578" dt="2022-10-10T14:27:36.163"/>
    <p1510:client id="{CAF195CC-DA86-8834-1138-281D5B981DFB}" v="1687" dt="2022-10-14T01:35:54.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16/j.edurev.2" TargetMode="External"/><Relationship Id="rId2" Type="http://schemas.openxmlformats.org/officeDocument/2006/relationships/hyperlink" Target="https://www.scribbr.co.uk/research-methods/ethical-considerations/"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vert="horz" lIns="91440" tIns="45720" rIns="91440" bIns="45720" rtlCol="0" anchor="b">
            <a:noAutofit/>
          </a:bodyPr>
          <a:lstStyle/>
          <a:p>
            <a:pPr algn="l"/>
            <a:r>
              <a:rPr lang="en-US" sz="4000" b="1">
                <a:latin typeface="Arial Nova"/>
                <a:cs typeface="Calibri Light"/>
              </a:rPr>
              <a:t>How do students use technology to collaborate at UWTSD?</a:t>
            </a:r>
            <a:endParaRPr lang="en-US" sz="4000" b="1">
              <a:cs typeface="Calibri Light"/>
            </a:endParaRPr>
          </a:p>
        </p:txBody>
      </p:sp>
      <p:sp>
        <p:nvSpPr>
          <p:cNvPr id="3" name="Subtitle 2"/>
          <p:cNvSpPr>
            <a:spLocks noGrp="1"/>
          </p:cNvSpPr>
          <p:nvPr>
            <p:ph type="subTitle" idx="1"/>
          </p:nvPr>
        </p:nvSpPr>
        <p:spPr>
          <a:xfrm>
            <a:off x="890339" y="4636008"/>
            <a:ext cx="3734014" cy="2231795"/>
          </a:xfrm>
        </p:spPr>
        <p:txBody>
          <a:bodyPr vert="horz" lIns="91440" tIns="45720" rIns="91440" bIns="45720" rtlCol="0" anchor="t">
            <a:normAutofit/>
          </a:bodyPr>
          <a:lstStyle/>
          <a:p>
            <a:pPr algn="l"/>
            <a:r>
              <a:rPr lang="en-US" sz="1000">
                <a:cs typeface="Calibri"/>
              </a:rPr>
              <a:t>  </a:t>
            </a:r>
            <a:r>
              <a:rPr lang="en-US" sz="1100">
                <a:latin typeface="Arial"/>
                <a:cs typeface="Calibri"/>
              </a:rPr>
              <a:t>  By:  Corina Seni 2217836</a:t>
            </a:r>
          </a:p>
          <a:p>
            <a:pPr algn="l"/>
            <a:r>
              <a:rPr lang="en-US" sz="1100">
                <a:latin typeface="Arial"/>
                <a:cs typeface="Calibri"/>
              </a:rPr>
              <a:t>           Hayley Clarke 2119446</a:t>
            </a:r>
          </a:p>
          <a:p>
            <a:pPr algn="l"/>
            <a:r>
              <a:rPr lang="en-US" sz="1100">
                <a:latin typeface="Arial"/>
                <a:cs typeface="Calibri"/>
              </a:rPr>
              <a:t>           Norma Henry 2210067</a:t>
            </a:r>
          </a:p>
          <a:p>
            <a:pPr algn="l"/>
            <a:r>
              <a:rPr lang="en-US" sz="1100">
                <a:latin typeface="Arial"/>
                <a:cs typeface="Calibri"/>
              </a:rPr>
              <a:t>    LCHS4002-_BIRM</a:t>
            </a:r>
          </a:p>
          <a:p>
            <a:pPr algn="l"/>
            <a:r>
              <a:rPr lang="en-US" sz="1100">
                <a:latin typeface="Arial"/>
                <a:cs typeface="Calibri"/>
              </a:rPr>
              <a:t>    Digital Skills and Research Methods</a:t>
            </a:r>
          </a:p>
          <a:p>
            <a:pPr algn="l"/>
            <a:r>
              <a:rPr lang="en-US" sz="1100">
                <a:latin typeface="Arial"/>
                <a:cs typeface="Calibri"/>
              </a:rPr>
              <a:t>    Lecturer: Matthew Brian</a:t>
            </a:r>
          </a:p>
          <a:p>
            <a:pPr algn="l"/>
            <a:endParaRPr lang="en-US" sz="1100">
              <a:latin typeface="Arial"/>
              <a:cs typeface="Calibri"/>
            </a:endParaRPr>
          </a:p>
          <a:p>
            <a:pPr algn="l"/>
            <a:r>
              <a:rPr lang="en-US" sz="1100">
                <a:latin typeface="Arial"/>
                <a:cs typeface="Calibri"/>
              </a:rPr>
              <a:t>Presenter: Hayley Clarke</a:t>
            </a:r>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ooks and laptop">
            <a:extLst>
              <a:ext uri="{FF2B5EF4-FFF2-40B4-BE49-F238E27FC236}">
                <a16:creationId xmlns:a16="http://schemas.microsoft.com/office/drawing/2014/main" id="{A09662DC-21E5-CFDC-BE8A-EEC5976F3F32}"/>
              </a:ext>
            </a:extLst>
          </p:cNvPr>
          <p:cNvPicPr>
            <a:picLocks noChangeAspect="1"/>
          </p:cNvPicPr>
          <p:nvPr/>
        </p:nvPicPr>
        <p:blipFill rotWithShape="1">
          <a:blip r:embed="rId2"/>
          <a:srcRect l="17295" r="1575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 name="Rectangle 14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A6E3F14-21C7-6E99-EB4E-FBE0FFABC7EA}"/>
              </a:ext>
            </a:extLst>
          </p:cNvPr>
          <p:cNvSpPr>
            <a:spLocks noGrp="1"/>
          </p:cNvSpPr>
          <p:nvPr>
            <p:ph type="title"/>
          </p:nvPr>
        </p:nvSpPr>
        <p:spPr>
          <a:xfrm>
            <a:off x="746393" y="496118"/>
            <a:ext cx="5393361" cy="3980396"/>
          </a:xfrm>
        </p:spPr>
        <p:txBody>
          <a:bodyPr>
            <a:noAutofit/>
          </a:bodyPr>
          <a:lstStyle/>
          <a:p>
            <a:pPr>
              <a:lnSpc>
                <a:spcPct val="150000"/>
              </a:lnSpc>
            </a:pPr>
            <a:r>
              <a:rPr lang="en-US" sz="1800" b="1">
                <a:latin typeface="Arial"/>
                <a:cs typeface="Calibri Light"/>
              </a:rPr>
              <a:t>Introduction</a:t>
            </a:r>
            <a:br>
              <a:rPr lang="en-US" sz="1800">
                <a:latin typeface="Arial"/>
                <a:cs typeface="Calibri Light"/>
              </a:rPr>
            </a:br>
            <a:br>
              <a:rPr lang="en-US" sz="1800">
                <a:latin typeface="Arial"/>
                <a:cs typeface="+mj-lt"/>
              </a:rPr>
            </a:br>
            <a:r>
              <a:rPr lang="en-US" sz="1100">
                <a:latin typeface="Arial"/>
                <a:ea typeface="+mj-lt"/>
                <a:cs typeface="+mj-lt"/>
              </a:rPr>
              <a:t>The most recent and obvious example of the rapid evolution and integration of technology and education happened with the onset of the COVID-19 pandemic when schools pivoted from in-person to online learning nearly overnight. However, technology has played an increasingly important role in education since long before COVID-19 hit. </a:t>
            </a:r>
            <a:br>
              <a:rPr lang="en-US" sz="1100">
                <a:latin typeface="Arial"/>
                <a:cs typeface="Calibri Light"/>
              </a:rPr>
            </a:br>
            <a:r>
              <a:rPr lang="en-US" sz="1100">
                <a:latin typeface="Arial"/>
                <a:ea typeface="+mj-lt"/>
                <a:cs typeface="+mj-lt"/>
              </a:rPr>
              <a:t>There are many benefits to the increased use of technology in education, including specialized learning, increased collaboration, engaging content, project-based learning, and improved productivity and efficiency.</a:t>
            </a:r>
            <a:br>
              <a:rPr lang="en-US" sz="1100">
                <a:latin typeface="Arial"/>
                <a:cs typeface="Calibri Light"/>
              </a:rPr>
            </a:br>
            <a:r>
              <a:rPr lang="en-US" sz="1100">
                <a:latin typeface="Arial"/>
                <a:cs typeface="Calibri Light"/>
              </a:rPr>
              <a:t>This group presentation will allow us to understand how important it is to have training on how to use the digital tools in daily basis for our reports and general communication.</a:t>
            </a:r>
            <a:br>
              <a:rPr lang="en-US" sz="1100">
                <a:latin typeface="Arial"/>
                <a:cs typeface="Calibri Light"/>
              </a:rPr>
            </a:br>
            <a:br>
              <a:rPr lang="en-US" sz="1100">
                <a:latin typeface="Arial"/>
                <a:cs typeface="Calibri Light"/>
              </a:rPr>
            </a:br>
            <a:br>
              <a:rPr lang="en-US" sz="1100">
                <a:latin typeface="Arial"/>
                <a:cs typeface="Calibri Light"/>
              </a:rPr>
            </a:br>
            <a:br>
              <a:rPr lang="en-US" sz="1100">
                <a:latin typeface="Arial"/>
                <a:cs typeface="Calibri Light"/>
              </a:rPr>
            </a:br>
            <a:br>
              <a:rPr lang="en-US" sz="1100">
                <a:latin typeface="Arial"/>
                <a:cs typeface="Calibri Light"/>
              </a:rPr>
            </a:br>
            <a:endParaRPr lang="en-US" sz="1100">
              <a:latin typeface="Arial"/>
              <a:cs typeface="Calibri Light"/>
            </a:endParaRPr>
          </a:p>
        </p:txBody>
      </p:sp>
      <p:sp>
        <p:nvSpPr>
          <p:cNvPr id="3" name="Content Placeholder 2">
            <a:extLst>
              <a:ext uri="{FF2B5EF4-FFF2-40B4-BE49-F238E27FC236}">
                <a16:creationId xmlns:a16="http://schemas.microsoft.com/office/drawing/2014/main" id="{3AED712C-DD44-6888-3E09-40B106FC5973}"/>
              </a:ext>
            </a:extLst>
          </p:cNvPr>
          <p:cNvSpPr>
            <a:spLocks noGrp="1"/>
          </p:cNvSpPr>
          <p:nvPr>
            <p:ph idx="1"/>
          </p:nvPr>
        </p:nvSpPr>
        <p:spPr>
          <a:xfrm>
            <a:off x="865742" y="3571013"/>
            <a:ext cx="5129201" cy="2984115"/>
          </a:xfrm>
        </p:spPr>
        <p:txBody>
          <a:bodyPr vert="horz" lIns="91440" tIns="45720" rIns="91440" bIns="45720" rtlCol="0" anchor="t">
            <a:normAutofit/>
          </a:bodyPr>
          <a:lstStyle/>
          <a:p>
            <a:pPr marL="0" indent="0">
              <a:buNone/>
            </a:pPr>
            <a:endParaRPr lang="en-US" sz="2400">
              <a:cs typeface="Calibri"/>
            </a:endParaRPr>
          </a:p>
          <a:p>
            <a:pPr marL="0" indent="0">
              <a:buNone/>
            </a:pPr>
            <a:r>
              <a:rPr lang="en-US" sz="1100">
                <a:latin typeface="Arial"/>
                <a:cs typeface="Calibri"/>
              </a:rPr>
              <a:t>Research Question:</a:t>
            </a:r>
          </a:p>
          <a:p>
            <a:pPr marL="0" indent="0">
              <a:buNone/>
            </a:pPr>
            <a:r>
              <a:rPr lang="en-US" sz="1100">
                <a:latin typeface="Arial"/>
                <a:cs typeface="Calibri"/>
              </a:rPr>
              <a:t>Is there a need to provide training on how to use technology to collaborate at UWTSD?                                  </a:t>
            </a:r>
            <a:r>
              <a:rPr lang="en-US" sz="2400">
                <a:cs typeface="Calibri"/>
              </a:rPr>
              <a:t>                                   </a:t>
            </a:r>
            <a:endParaRPr lang="en-US">
              <a:cs typeface="Calibri"/>
            </a:endParaRPr>
          </a:p>
          <a:p>
            <a:pPr marL="0" indent="0">
              <a:buNone/>
            </a:pPr>
            <a:r>
              <a:rPr lang="en-US" sz="2400">
                <a:cs typeface="Calibri"/>
              </a:rPr>
              <a:t>                       </a:t>
            </a:r>
            <a:r>
              <a:rPr lang="en-US" sz="1100">
                <a:latin typeface="Arial"/>
                <a:cs typeface="Calibri"/>
              </a:rPr>
              <a:t>     Presenter: Corina Seni       </a:t>
            </a:r>
            <a:r>
              <a:rPr lang="en-US" sz="2400">
                <a:cs typeface="Calibri"/>
              </a:rPr>
              <a:t>                                                                               </a:t>
            </a:r>
            <a:r>
              <a:rPr lang="en-US" sz="1100">
                <a:latin typeface="Arial"/>
                <a:cs typeface="Calibri"/>
              </a:rPr>
              <a:t>   </a:t>
            </a:r>
          </a:p>
        </p:txBody>
      </p:sp>
      <p:pic>
        <p:nvPicPr>
          <p:cNvPr id="4" name="Picture 4" descr="Abstract blurred public library with bookshelves">
            <a:extLst>
              <a:ext uri="{FF2B5EF4-FFF2-40B4-BE49-F238E27FC236}">
                <a16:creationId xmlns:a16="http://schemas.microsoft.com/office/drawing/2014/main" id="{BAB82661-4AD7-8234-221C-6EB219C24868}"/>
              </a:ext>
            </a:extLst>
          </p:cNvPr>
          <p:cNvPicPr>
            <a:picLocks noChangeAspect="1"/>
          </p:cNvPicPr>
          <p:nvPr/>
        </p:nvPicPr>
        <p:blipFill rotWithShape="1">
          <a:blip r:embed="rId2"/>
          <a:srcRect l="5409" r="27744"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5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910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4C4C8-DE9B-D718-E3FF-48D0961F5B37}"/>
              </a:ext>
            </a:extLst>
          </p:cNvPr>
          <p:cNvSpPr>
            <a:spLocks noGrp="1"/>
          </p:cNvSpPr>
          <p:nvPr>
            <p:ph type="title"/>
          </p:nvPr>
        </p:nvSpPr>
        <p:spPr>
          <a:xfrm>
            <a:off x="745275" y="550249"/>
            <a:ext cx="5933366" cy="6491537"/>
          </a:xfrm>
        </p:spPr>
        <p:txBody>
          <a:bodyPr>
            <a:normAutofit/>
          </a:bodyPr>
          <a:lstStyle/>
          <a:p>
            <a:pPr>
              <a:lnSpc>
                <a:spcPct val="100000"/>
              </a:lnSpc>
            </a:pPr>
            <a:r>
              <a:rPr lang="en-GB" sz="2000" b="1">
                <a:latin typeface="Arial"/>
                <a:cs typeface="Calibri Light"/>
              </a:rPr>
              <a:t>Rationale</a:t>
            </a:r>
            <a:br>
              <a:rPr lang="en-GB" sz="1100" b="1">
                <a:latin typeface="Arial"/>
                <a:cs typeface="Calibri Light"/>
              </a:rPr>
            </a:br>
            <a:br>
              <a:rPr lang="en-GB" sz="1100" b="1">
                <a:latin typeface="Arial"/>
                <a:cs typeface="Calibri Light"/>
              </a:rPr>
            </a:br>
            <a:br>
              <a:rPr lang="en-GB" sz="1100" b="1">
                <a:latin typeface="Arial"/>
                <a:cs typeface="Calibri Light"/>
              </a:rPr>
            </a:br>
            <a:r>
              <a:rPr lang="en-US" sz="1100">
                <a:latin typeface="Arial"/>
                <a:cs typeface="Calibri Light"/>
              </a:rPr>
              <a:t>The COVID-19 pandemic led to a global transition from in-person to online instruction leaving many higher education with little time or training for this responsibility. So, the early stages of lockdown brought a rapid re-</a:t>
            </a:r>
            <a:r>
              <a:rPr lang="en-US" sz="1100" err="1">
                <a:latin typeface="Arial"/>
                <a:cs typeface="Calibri Light"/>
              </a:rPr>
              <a:t>organisation</a:t>
            </a:r>
            <a:r>
              <a:rPr lang="en-US" sz="1100">
                <a:latin typeface="Arial"/>
                <a:cs typeface="Calibri Light"/>
              </a:rPr>
              <a:t> of domestic spaces and routines to accommodate working from home but using qualitative research methods and different concepts helping out so many students and teachers to adapt to this new normal life. </a:t>
            </a:r>
            <a:br>
              <a:rPr lang="en-US" sz="1100">
                <a:latin typeface="Arial"/>
                <a:cs typeface="Calibri Light"/>
              </a:rPr>
            </a:br>
            <a:br>
              <a:rPr lang="en-US" sz="1100">
                <a:latin typeface="Arial"/>
                <a:cs typeface="Calibri Light"/>
              </a:rPr>
            </a:br>
            <a:r>
              <a:rPr lang="en-US" sz="1100">
                <a:latin typeface="Arial"/>
                <a:cs typeface="Calibri Light"/>
              </a:rPr>
              <a:t>Work from home was the safest option strategy adopted by </a:t>
            </a:r>
            <a:r>
              <a:rPr lang="en-US" sz="1100">
                <a:latin typeface="Arial"/>
                <a:ea typeface="+mj-lt"/>
                <a:cs typeface="+mj-lt"/>
              </a:rPr>
              <a:t>major companies and </a:t>
            </a:r>
            <a:r>
              <a:rPr lang="en-US" sz="1100" err="1">
                <a:latin typeface="Arial"/>
                <a:ea typeface="+mj-lt"/>
                <a:cs typeface="+mj-lt"/>
              </a:rPr>
              <a:t>organisations</a:t>
            </a:r>
            <a:r>
              <a:rPr lang="en-US" sz="1100">
                <a:latin typeface="Arial"/>
                <a:ea typeface="+mj-lt"/>
                <a:cs typeface="+mj-lt"/>
              </a:rPr>
              <a:t> in order to ensure the safety of their personnel from being exposed with contagious pandemic virus. </a:t>
            </a:r>
            <a:br>
              <a:rPr lang="en-US" sz="1100">
                <a:latin typeface="Arial"/>
                <a:ea typeface="+mj-lt"/>
                <a:cs typeface="+mj-lt"/>
              </a:rPr>
            </a:br>
            <a:r>
              <a:rPr lang="en-US" sz="1100">
                <a:latin typeface="Arial"/>
                <a:ea typeface="+mj-lt"/>
                <a:cs typeface="+mj-lt"/>
              </a:rPr>
              <a:t>Now and into the future students need the right skills to operate in a brand new society based on technology.</a:t>
            </a:r>
            <a:br>
              <a:rPr lang="en-US" sz="1100">
                <a:latin typeface="Arial"/>
              </a:rPr>
            </a:br>
            <a:br>
              <a:rPr lang="en-GB" sz="1100">
                <a:latin typeface="Arial"/>
                <a:cs typeface="Calibri Light"/>
              </a:rPr>
            </a:br>
            <a:r>
              <a:rPr lang="en-US" sz="1100">
                <a:latin typeface="Arial"/>
                <a:cs typeface="Arial"/>
              </a:rPr>
              <a:t>It is a necessity for societies to establish their educational policies that will equip people with the knowledge and skills required by the present time. Shute, V.J, Sun, C, and Asbell-</a:t>
            </a:r>
            <a:r>
              <a:rPr lang="en-US" sz="1100" err="1">
                <a:latin typeface="Arial"/>
                <a:cs typeface="Arial"/>
              </a:rPr>
              <a:t>clarke</a:t>
            </a:r>
            <a:r>
              <a:rPr lang="en-US" sz="1100">
                <a:latin typeface="Arial"/>
                <a:cs typeface="Arial"/>
              </a:rPr>
              <a:t>, J.(2017) note that while reading and writing were the skills of the middle ages, more complex and digital skills are needed to be successful in the 21st century.</a:t>
            </a:r>
            <a:br>
              <a:rPr lang="en-US" sz="1100">
                <a:latin typeface="Arial"/>
                <a:cs typeface="Arial"/>
              </a:rPr>
            </a:br>
            <a:r>
              <a:rPr lang="en-US" sz="1100">
                <a:latin typeface="Arial"/>
                <a:cs typeface="Arial"/>
              </a:rPr>
              <a:t>This book shows school professionals how to develop and use the knowledge and skills needed for effective professional collaboration, including team meetings, parent conferences, co-teaching and problem solving with colleagues. Cook L, Friend M, {1992}.</a:t>
            </a:r>
            <a:br>
              <a:rPr lang="en-US" sz="1100">
                <a:latin typeface="Arial"/>
                <a:cs typeface="Arial"/>
              </a:rPr>
            </a:br>
            <a:r>
              <a:rPr lang="en-US" sz="1100">
                <a:latin typeface="Arial"/>
                <a:ea typeface="+mj-lt"/>
                <a:cs typeface="+mj-lt"/>
              </a:rPr>
              <a:t> At UWTSD we are collaborating using efficient tools such as Microsoft 365 having access to Word ,Excel, Stream, Teams, Power Point </a:t>
            </a:r>
            <a:r>
              <a:rPr lang="en-US" sz="1100" err="1">
                <a:latin typeface="Arial"/>
                <a:ea typeface="+mj-lt"/>
                <a:cs typeface="+mj-lt"/>
              </a:rPr>
              <a:t>etc</a:t>
            </a:r>
            <a:r>
              <a:rPr lang="en-US" sz="1100">
                <a:latin typeface="Arial"/>
                <a:ea typeface="+mj-lt"/>
                <a:cs typeface="+mj-lt"/>
              </a:rPr>
              <a:t>, all very essential to build our profile.</a:t>
            </a:r>
            <a:br>
              <a:rPr lang="en-US" sz="1100">
                <a:latin typeface="Arial"/>
                <a:cs typeface="Calibri Light"/>
              </a:rPr>
            </a:br>
            <a:br>
              <a:rPr lang="en-US" sz="1100">
                <a:latin typeface="Arial"/>
                <a:cs typeface="Arial"/>
              </a:rPr>
            </a:br>
            <a:r>
              <a:rPr lang="en-US" sz="1100">
                <a:latin typeface="Arial"/>
                <a:ea typeface="+mj-lt"/>
                <a:cs typeface="+mj-lt"/>
              </a:rPr>
              <a:t>The Technology collaboration tools allow us teams to create, design, and contribute to the same document, at the same moment, in real time. Our team can spend less time commuting, organizing meetings, and working around each other's schedules. That means more time for collaboration, communication, and productivity.</a:t>
            </a:r>
            <a:br>
              <a:rPr lang="en-US" sz="1100">
                <a:latin typeface="Arial"/>
                <a:cs typeface="Calibri Light"/>
              </a:rPr>
            </a:br>
            <a:r>
              <a:rPr lang="en-US" sz="1100">
                <a:latin typeface="Arial"/>
                <a:cs typeface="Calibri Light"/>
              </a:rPr>
              <a:t>In conclusion this world is digital. In</a:t>
            </a:r>
            <a:r>
              <a:rPr lang="en-US" sz="1100">
                <a:latin typeface="Arial"/>
                <a:ea typeface="+mj-lt"/>
                <a:cs typeface="+mj-lt"/>
              </a:rPr>
              <a:t> research, digital data management and visualization skills are key, funding invariably now has a digital requirement, and the role of technology in undertaking research will continue to develop.</a:t>
            </a:r>
            <a:br>
              <a:rPr lang="en-US" sz="1100" b="1">
                <a:latin typeface="Arial"/>
                <a:cs typeface="Calibri Light"/>
              </a:rPr>
            </a:br>
            <a:br>
              <a:rPr lang="en-US" sz="1100">
                <a:latin typeface="Arial"/>
                <a:cs typeface="Arial"/>
              </a:rPr>
            </a:br>
            <a:br>
              <a:rPr lang="en-US" sz="1100">
                <a:latin typeface="Arial"/>
                <a:cs typeface="Arial"/>
              </a:rPr>
            </a:br>
            <a:br>
              <a:rPr lang="en-US" sz="1100">
                <a:latin typeface="Arial"/>
                <a:ea typeface="+mj-lt"/>
                <a:cs typeface="+mj-lt"/>
              </a:rPr>
            </a:br>
            <a:r>
              <a:rPr lang="en-US" sz="1100">
                <a:latin typeface="Arial"/>
                <a:ea typeface="+mj-lt"/>
                <a:cs typeface="+mj-lt"/>
              </a:rPr>
              <a:t>                                                                                                Presenter : Corina Seni</a:t>
            </a:r>
            <a:br>
              <a:rPr lang="en-US" sz="1100">
                <a:latin typeface="Arial"/>
                <a:ea typeface="+mj-lt"/>
                <a:cs typeface="+mj-lt"/>
              </a:rPr>
            </a:br>
            <a:endParaRPr lang="en-US" sz="1100">
              <a:latin typeface="Arial"/>
              <a:cs typeface="Calibri Light"/>
            </a:endParaRPr>
          </a:p>
        </p:txBody>
      </p:sp>
      <p:sp>
        <p:nvSpPr>
          <p:cNvPr id="3" name="Content Placeholder 2">
            <a:extLst>
              <a:ext uri="{FF2B5EF4-FFF2-40B4-BE49-F238E27FC236}">
                <a16:creationId xmlns:a16="http://schemas.microsoft.com/office/drawing/2014/main" id="{1FFC6E37-DD82-813F-0661-42BEAD6C9992}"/>
              </a:ext>
            </a:extLst>
          </p:cNvPr>
          <p:cNvSpPr>
            <a:spLocks noGrp="1"/>
          </p:cNvSpPr>
          <p:nvPr>
            <p:ph idx="1"/>
          </p:nvPr>
        </p:nvSpPr>
        <p:spPr>
          <a:xfrm>
            <a:off x="838201" y="1825625"/>
            <a:ext cx="5092194" cy="4351338"/>
          </a:xfrm>
        </p:spPr>
        <p:txBody>
          <a:bodyPr vert="horz" lIns="91440" tIns="45720" rIns="91440" bIns="45720" rtlCol="0">
            <a:normAutofit/>
          </a:bodyPr>
          <a:lstStyle/>
          <a:p>
            <a:endParaRPr lang="en-GB">
              <a:cs typeface="Calibri" panose="020F0502020204030204"/>
            </a:endParaRPr>
          </a:p>
          <a:p>
            <a:endParaRPr lang="en-GB">
              <a:cs typeface="Calibri" panose="020F0502020204030204"/>
            </a:endParaRPr>
          </a:p>
          <a:p>
            <a:endParaRPr lang="en-GB">
              <a:cs typeface="Calibri" panose="020F0502020204030204"/>
            </a:endParaRPr>
          </a:p>
        </p:txBody>
      </p:sp>
      <p:sp>
        <p:nvSpPr>
          <p:cNvPr id="97" name="Oval 9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6" descr="Close up of pages of an open book in a bright studio">
            <a:extLst>
              <a:ext uri="{FF2B5EF4-FFF2-40B4-BE49-F238E27FC236}">
                <a16:creationId xmlns:a16="http://schemas.microsoft.com/office/drawing/2014/main" id="{8D0F7D43-63CF-7A02-416D-052758D23C2D}"/>
              </a:ext>
            </a:extLst>
          </p:cNvPr>
          <p:cNvPicPr>
            <a:picLocks noChangeAspect="1"/>
          </p:cNvPicPr>
          <p:nvPr/>
        </p:nvPicPr>
        <p:blipFill rotWithShape="1">
          <a:blip r:embed="rId2"/>
          <a:srcRect l="30657" r="-1"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99" name="Arc 9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5" descr="White notebook and color pencil">
            <a:extLst>
              <a:ext uri="{FF2B5EF4-FFF2-40B4-BE49-F238E27FC236}">
                <a16:creationId xmlns:a16="http://schemas.microsoft.com/office/drawing/2014/main" id="{A8DC0951-6A2E-CE4C-2BF7-E210600DA648}"/>
              </a:ext>
            </a:extLst>
          </p:cNvPr>
          <p:cNvPicPr>
            <a:picLocks noChangeAspect="1"/>
          </p:cNvPicPr>
          <p:nvPr/>
        </p:nvPicPr>
        <p:blipFill rotWithShape="1">
          <a:blip r:embed="rId3"/>
          <a:srcRect l="15834" r="636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889406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F33BA-D83E-D188-9356-9F27FB1B26AB}"/>
              </a:ext>
            </a:extLst>
          </p:cNvPr>
          <p:cNvSpPr>
            <a:spLocks noGrp="1"/>
          </p:cNvSpPr>
          <p:nvPr>
            <p:ph type="title"/>
          </p:nvPr>
        </p:nvSpPr>
        <p:spPr>
          <a:xfrm>
            <a:off x="1171074" y="1396686"/>
            <a:ext cx="3240506" cy="4064628"/>
          </a:xfrm>
        </p:spPr>
        <p:txBody>
          <a:bodyPr>
            <a:normAutofit/>
          </a:bodyPr>
          <a:lstStyle/>
          <a:p>
            <a:r>
              <a:rPr lang="en-US" b="1">
                <a:solidFill>
                  <a:srgbClr val="FFFFFF"/>
                </a:solidFill>
                <a:cs typeface="Calibri Light"/>
              </a:rPr>
              <a:t>Proposed Method</a:t>
            </a:r>
          </a:p>
        </p:txBody>
      </p:sp>
      <p:sp>
        <p:nvSpPr>
          <p:cNvPr id="40" name="Arc 3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2" name="Oval 4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47EABA-76CC-A0D6-894E-4B01CDF22EB0}"/>
              </a:ext>
            </a:extLst>
          </p:cNvPr>
          <p:cNvSpPr>
            <a:spLocks noGrp="1"/>
          </p:cNvSpPr>
          <p:nvPr>
            <p:ph idx="1"/>
          </p:nvPr>
        </p:nvSpPr>
        <p:spPr>
          <a:xfrm>
            <a:off x="5871957" y="698983"/>
            <a:ext cx="5034593" cy="6156233"/>
          </a:xfrm>
        </p:spPr>
        <p:txBody>
          <a:bodyPr vert="horz" lIns="91440" tIns="45720" rIns="91440" bIns="45720" rtlCol="0" anchor="t">
            <a:normAutofit lnSpcReduction="10000"/>
          </a:bodyPr>
          <a:lstStyle/>
          <a:p>
            <a:r>
              <a:rPr lang="en-US">
                <a:cs typeface="Calibri"/>
              </a:rPr>
              <a:t>What? Who? How?</a:t>
            </a:r>
          </a:p>
          <a:p>
            <a:pPr>
              <a:buNone/>
            </a:pPr>
            <a:r>
              <a:rPr lang="en-US" sz="1100" b="1">
                <a:latin typeface="Arial"/>
                <a:ea typeface="+mn-lt"/>
                <a:cs typeface="+mn-lt"/>
              </a:rPr>
              <a:t>Likert Scale questions.</a:t>
            </a:r>
            <a:endParaRPr lang="en-US" sz="1100" b="1">
              <a:latin typeface="Arial"/>
              <a:cs typeface="Arial"/>
            </a:endParaRPr>
          </a:p>
          <a:p>
            <a:pPr>
              <a:buNone/>
            </a:pPr>
            <a:r>
              <a:rPr lang="en-US" sz="1100">
                <a:latin typeface="Arial"/>
                <a:ea typeface="+mn-lt"/>
                <a:cs typeface="+mn-lt"/>
              </a:rPr>
              <a:t>I know how to use Excel and view all the files.</a:t>
            </a:r>
            <a:endParaRPr lang="en-US" sz="1100">
              <a:latin typeface="Arial"/>
              <a:cs typeface="Arial"/>
            </a:endParaRPr>
          </a:p>
          <a:p>
            <a:pPr>
              <a:buNone/>
            </a:pPr>
            <a:r>
              <a:rPr lang="en-US" sz="1100">
                <a:latin typeface="Arial"/>
                <a:ea typeface="+mn-lt"/>
                <a:cs typeface="+mn-lt"/>
              </a:rPr>
              <a:t>Strongly Agree              </a:t>
            </a:r>
            <a:r>
              <a:rPr lang="en-US" sz="1100" err="1">
                <a:latin typeface="Arial"/>
                <a:ea typeface="+mn-lt"/>
                <a:cs typeface="+mn-lt"/>
              </a:rPr>
              <a:t>Agree</a:t>
            </a:r>
            <a:r>
              <a:rPr lang="en-US" sz="1100">
                <a:latin typeface="Arial"/>
                <a:ea typeface="+mn-lt"/>
                <a:cs typeface="+mn-lt"/>
              </a:rPr>
              <a:t>                  Disagree                    Strongly Disagree. </a:t>
            </a:r>
            <a:r>
              <a:rPr lang="en-US" sz="1100" err="1">
                <a:latin typeface="Arial"/>
                <a:ea typeface="+mn-lt"/>
                <a:cs typeface="+mn-lt"/>
              </a:rPr>
              <a:t>st</a:t>
            </a:r>
            <a:endParaRPr lang="en-US" sz="1100" err="1">
              <a:latin typeface="Arial"/>
              <a:cs typeface="Arial"/>
            </a:endParaRPr>
          </a:p>
          <a:p>
            <a:pPr>
              <a:buNone/>
            </a:pPr>
            <a:r>
              <a:rPr lang="en-US" sz="1100">
                <a:latin typeface="Arial"/>
                <a:ea typeface="+mn-lt"/>
                <a:cs typeface="+mn-lt"/>
              </a:rPr>
              <a:t>(Circle one response)</a:t>
            </a:r>
            <a:endParaRPr lang="en-US" sz="1100">
              <a:latin typeface="Arial"/>
              <a:cs typeface="Arial"/>
            </a:endParaRPr>
          </a:p>
          <a:p>
            <a:pPr>
              <a:buNone/>
            </a:pPr>
            <a:endParaRPr lang="en-US" sz="1100">
              <a:latin typeface="Arial"/>
              <a:ea typeface="+mn-lt"/>
              <a:cs typeface="+mn-lt"/>
            </a:endParaRPr>
          </a:p>
          <a:p>
            <a:pPr>
              <a:buNone/>
            </a:pPr>
            <a:r>
              <a:rPr lang="en-US" sz="1100">
                <a:latin typeface="Arial"/>
                <a:ea typeface="+mn-lt"/>
                <a:cs typeface="+mn-lt"/>
              </a:rPr>
              <a:t>Do you know what a digital tool is? </a:t>
            </a:r>
            <a:endParaRPr lang="en-US" sz="1100">
              <a:latin typeface="Arial"/>
              <a:cs typeface="Arial"/>
            </a:endParaRPr>
          </a:p>
          <a:p>
            <a:pPr>
              <a:buNone/>
            </a:pPr>
            <a:r>
              <a:rPr lang="en-US" sz="1100">
                <a:latin typeface="Arial"/>
                <a:ea typeface="+mn-lt"/>
                <a:cs typeface="+mn-lt"/>
              </a:rPr>
              <a:t>Yes</a:t>
            </a:r>
            <a:endParaRPr lang="en-US" sz="1100">
              <a:latin typeface="Arial"/>
              <a:ea typeface="+mn-lt"/>
              <a:cs typeface="Arial"/>
            </a:endParaRPr>
          </a:p>
          <a:p>
            <a:pPr>
              <a:buNone/>
            </a:pPr>
            <a:r>
              <a:rPr lang="en-US" sz="1100">
                <a:latin typeface="Arial"/>
                <a:ea typeface="+mn-lt"/>
                <a:cs typeface="+mn-lt"/>
              </a:rPr>
              <a:t>No              </a:t>
            </a:r>
            <a:endParaRPr lang="en-US" sz="1100">
              <a:latin typeface="Arial"/>
              <a:cs typeface="Arial"/>
            </a:endParaRPr>
          </a:p>
          <a:p>
            <a:pPr>
              <a:buNone/>
            </a:pPr>
            <a:endParaRPr lang="en-US" sz="1100">
              <a:latin typeface="Arial"/>
              <a:cs typeface="Calibri"/>
            </a:endParaRPr>
          </a:p>
          <a:p>
            <a:pPr>
              <a:buNone/>
            </a:pPr>
            <a:r>
              <a:rPr lang="en-US" sz="1100">
                <a:latin typeface="Arial"/>
                <a:ea typeface="+mn-lt"/>
                <a:cs typeface="+mn-lt"/>
              </a:rPr>
              <a:t>Do you know how to use OneDrive when working with others. </a:t>
            </a:r>
            <a:endParaRPr lang="en-US" sz="1100">
              <a:latin typeface="Arial"/>
              <a:cs typeface="Arial"/>
            </a:endParaRPr>
          </a:p>
          <a:p>
            <a:pPr>
              <a:buNone/>
            </a:pPr>
            <a:r>
              <a:rPr lang="en-US" sz="1100">
                <a:latin typeface="Arial"/>
                <a:ea typeface="+mn-lt"/>
                <a:cs typeface="+mn-lt"/>
              </a:rPr>
              <a:t>Strongly Agree              </a:t>
            </a:r>
            <a:r>
              <a:rPr lang="en-US" sz="1100" err="1">
                <a:latin typeface="Arial"/>
                <a:ea typeface="+mn-lt"/>
                <a:cs typeface="+mn-lt"/>
              </a:rPr>
              <a:t>Agree</a:t>
            </a:r>
            <a:r>
              <a:rPr lang="en-US" sz="1100">
                <a:latin typeface="Arial"/>
                <a:ea typeface="+mn-lt"/>
                <a:cs typeface="+mn-lt"/>
              </a:rPr>
              <a:t>                  Disagree                    Strongly Disagree. </a:t>
            </a:r>
            <a:endParaRPr lang="en-US" sz="1100">
              <a:latin typeface="Arial"/>
              <a:cs typeface="Arial"/>
            </a:endParaRPr>
          </a:p>
          <a:p>
            <a:pPr marL="0" indent="0">
              <a:buNone/>
            </a:pPr>
            <a:r>
              <a:rPr lang="en-US" sz="1100">
                <a:latin typeface="Arial"/>
                <a:ea typeface="+mn-lt"/>
                <a:cs typeface="+mn-lt"/>
              </a:rPr>
              <a:t>(Circle one response)</a:t>
            </a:r>
          </a:p>
          <a:p>
            <a:pPr marL="0" indent="0">
              <a:buNone/>
            </a:pPr>
            <a:endParaRPr lang="en-US" sz="1100">
              <a:latin typeface="Arial"/>
              <a:cs typeface="Calibri"/>
            </a:endParaRPr>
          </a:p>
          <a:p>
            <a:pPr marL="0" indent="0">
              <a:buNone/>
            </a:pPr>
            <a:r>
              <a:rPr lang="en-US" sz="1100">
                <a:latin typeface="Arial"/>
                <a:cs typeface="Calibri"/>
              </a:rPr>
              <a:t>Rank these applications according to how competent you are in using them to collaborate with others on the one drive {Most confident at the top}</a:t>
            </a:r>
          </a:p>
          <a:p>
            <a:pPr marL="0" indent="0">
              <a:buNone/>
            </a:pPr>
            <a:r>
              <a:rPr lang="en-US" sz="1100">
                <a:latin typeface="Arial"/>
                <a:cs typeface="Calibri"/>
              </a:rPr>
              <a:t>MS Power point</a:t>
            </a:r>
          </a:p>
          <a:p>
            <a:pPr marL="0" indent="0">
              <a:buNone/>
            </a:pPr>
            <a:r>
              <a:rPr lang="en-US" sz="1100">
                <a:latin typeface="Arial"/>
                <a:cs typeface="Calibri"/>
              </a:rPr>
              <a:t>MS word</a:t>
            </a:r>
          </a:p>
          <a:p>
            <a:pPr marL="0" indent="0">
              <a:buNone/>
            </a:pPr>
            <a:r>
              <a:rPr lang="en-US" sz="1100">
                <a:latin typeface="Arial"/>
                <a:cs typeface="Calibri"/>
              </a:rPr>
              <a:t>MS excel</a:t>
            </a:r>
          </a:p>
          <a:p>
            <a:pPr marL="0" indent="0">
              <a:buNone/>
            </a:pPr>
            <a:r>
              <a:rPr lang="en-US" sz="1100">
                <a:latin typeface="Arial"/>
                <a:cs typeface="Calibri"/>
              </a:rPr>
              <a:t>MS streams</a:t>
            </a:r>
          </a:p>
          <a:p>
            <a:pPr marL="0" indent="0">
              <a:buNone/>
            </a:pPr>
            <a:r>
              <a:rPr lang="en-US" sz="1100">
                <a:latin typeface="Arial"/>
                <a:cs typeface="Calibri"/>
              </a:rPr>
              <a:t>MS forms</a:t>
            </a:r>
          </a:p>
          <a:p>
            <a:pPr marL="0" indent="0">
              <a:buNone/>
            </a:pPr>
            <a:r>
              <a:rPr lang="en-US" sz="1100">
                <a:latin typeface="Arial"/>
                <a:cs typeface="Calibri"/>
              </a:rPr>
              <a:t>Presenter: Norma Henry</a:t>
            </a:r>
          </a:p>
          <a:p>
            <a:pPr marL="0" indent="0">
              <a:buNone/>
            </a:pPr>
            <a:endParaRPr lang="en-US" sz="1100">
              <a:latin typeface="Arial"/>
              <a:cs typeface="Calibri"/>
            </a:endParaRPr>
          </a:p>
          <a:p>
            <a:pPr marL="0" indent="0">
              <a:buNone/>
            </a:pPr>
            <a:endParaRPr lang="en-US" sz="1100">
              <a:latin typeface="Arial"/>
              <a:cs typeface="Calibri"/>
            </a:endParaRPr>
          </a:p>
        </p:txBody>
      </p:sp>
    </p:spTree>
    <p:extLst>
      <p:ext uri="{BB962C8B-B14F-4D97-AF65-F5344CB8AC3E}">
        <p14:creationId xmlns:p14="http://schemas.microsoft.com/office/powerpoint/2010/main" val="2838954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84C250-6B8E-A590-0C26-00B0CFF90548}"/>
              </a:ext>
            </a:extLst>
          </p:cNvPr>
          <p:cNvSpPr>
            <a:spLocks noGrp="1"/>
          </p:cNvSpPr>
          <p:nvPr>
            <p:ph type="title"/>
          </p:nvPr>
        </p:nvSpPr>
        <p:spPr>
          <a:xfrm>
            <a:off x="838200" y="365125"/>
            <a:ext cx="5393361" cy="1325563"/>
          </a:xfrm>
        </p:spPr>
        <p:txBody>
          <a:bodyPr>
            <a:normAutofit/>
          </a:bodyPr>
          <a:lstStyle/>
          <a:p>
            <a:r>
              <a:rPr lang="en-US" b="1">
                <a:ea typeface="+mj-lt"/>
                <a:cs typeface="+mj-lt"/>
              </a:rPr>
              <a:t>Ethical considerations</a:t>
            </a:r>
            <a:endParaRPr lang="en-US" b="1"/>
          </a:p>
        </p:txBody>
      </p:sp>
      <p:sp>
        <p:nvSpPr>
          <p:cNvPr id="14" name="Content Placeholder 2">
            <a:extLst>
              <a:ext uri="{FF2B5EF4-FFF2-40B4-BE49-F238E27FC236}">
                <a16:creationId xmlns:a16="http://schemas.microsoft.com/office/drawing/2014/main" id="{3FC4993E-E4E2-FB9A-C42D-F25A37BFFCE7}"/>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US" sz="1500" b="1">
                <a:ea typeface="+mn-lt"/>
                <a:cs typeface="+mn-lt"/>
              </a:rPr>
              <a:t>Pritha Bhandari(2022) believe that ''Ethical considerations</a:t>
            </a:r>
            <a:r>
              <a:rPr lang="en-US" sz="1500">
                <a:ea typeface="+mn-lt"/>
                <a:cs typeface="+mn-lt"/>
              </a:rPr>
              <a:t> in research are a set of principles that guide your research designs and practices. Scientists and researchers must always adhere to a certain code of conduct when collecting data from people''. These principles include voluntary participation, informed consent, anonymity, confidentiality, potential for harm, and results communication.</a:t>
            </a:r>
          </a:p>
          <a:p>
            <a:endParaRPr lang="en-US" sz="1500">
              <a:cs typeface="Calibri"/>
            </a:endParaRPr>
          </a:p>
          <a:p>
            <a:pPr marL="0" indent="0">
              <a:buNone/>
            </a:pPr>
            <a:r>
              <a:rPr lang="en-US" sz="1500">
                <a:ea typeface="+mn-lt"/>
                <a:cs typeface="+mn-lt"/>
              </a:rPr>
              <a:t>Our group will ensure that the data was collected and </a:t>
            </a:r>
            <a:r>
              <a:rPr lang="en-US" sz="1500" err="1">
                <a:ea typeface="+mn-lt"/>
                <a:cs typeface="+mn-lt"/>
              </a:rPr>
              <a:t>analysed</a:t>
            </a:r>
            <a:r>
              <a:rPr lang="en-US" sz="1500">
                <a:ea typeface="+mn-lt"/>
                <a:cs typeface="+mn-lt"/>
              </a:rPr>
              <a:t> in an ethical way. Very important to understand that people have lives and rights which need to be protected.</a:t>
            </a:r>
            <a:endParaRPr lang="en-US" sz="1500">
              <a:cs typeface="Calibri"/>
            </a:endParaRPr>
          </a:p>
          <a:p>
            <a:pPr marL="0" indent="0">
              <a:buNone/>
            </a:pPr>
            <a:endParaRPr lang="en-US" sz="1500">
              <a:cs typeface="Calibri"/>
            </a:endParaRPr>
          </a:p>
          <a:p>
            <a:endParaRPr lang="en-US" sz="1500">
              <a:cs typeface="Calibri"/>
            </a:endParaRPr>
          </a:p>
          <a:p>
            <a:pPr marL="0" indent="0">
              <a:buNone/>
            </a:pPr>
            <a:r>
              <a:rPr lang="en-US" sz="1500">
                <a:cs typeface="Calibri"/>
              </a:rPr>
              <a:t>                                                             </a:t>
            </a:r>
            <a:r>
              <a:rPr lang="en-US" sz="1500" err="1">
                <a:ea typeface="+mn-lt"/>
                <a:cs typeface="+mn-lt"/>
              </a:rPr>
              <a:t>Presenter:Corina</a:t>
            </a:r>
            <a:r>
              <a:rPr lang="en-US" sz="1500">
                <a:ea typeface="+mn-lt"/>
                <a:cs typeface="+mn-lt"/>
              </a:rPr>
              <a:t> Seni</a:t>
            </a:r>
          </a:p>
        </p:txBody>
      </p:sp>
      <p:pic>
        <p:nvPicPr>
          <p:cNvPr id="4" name="Picture 4" descr="Stick figure families holding hands">
            <a:extLst>
              <a:ext uri="{FF2B5EF4-FFF2-40B4-BE49-F238E27FC236}">
                <a16:creationId xmlns:a16="http://schemas.microsoft.com/office/drawing/2014/main" id="{A672EEAA-07ED-0FA3-05A0-752BC057DFC0}"/>
              </a:ext>
            </a:extLst>
          </p:cNvPr>
          <p:cNvPicPr>
            <a:picLocks noChangeAspect="1"/>
          </p:cNvPicPr>
          <p:nvPr/>
        </p:nvPicPr>
        <p:blipFill rotWithShape="1">
          <a:blip r:embed="rId2"/>
          <a:srcRect l="23299" r="994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599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16050-9C43-2C92-8567-A669FA48F45A}"/>
              </a:ext>
            </a:extLst>
          </p:cNvPr>
          <p:cNvSpPr>
            <a:spLocks noGrp="1"/>
          </p:cNvSpPr>
          <p:nvPr>
            <p:ph type="title"/>
          </p:nvPr>
        </p:nvSpPr>
        <p:spPr>
          <a:xfrm>
            <a:off x="1171074" y="1396686"/>
            <a:ext cx="3240506" cy="4064628"/>
          </a:xfrm>
        </p:spPr>
        <p:txBody>
          <a:bodyPr>
            <a:normAutofit/>
          </a:bodyPr>
          <a:lstStyle/>
          <a:p>
            <a:r>
              <a:rPr lang="en-US" b="1">
                <a:solidFill>
                  <a:srgbClr val="FFFFFF"/>
                </a:solidFill>
                <a:ea typeface="+mj-lt"/>
                <a:cs typeface="+mj-lt"/>
              </a:rPr>
              <a:t>Hypothesis</a:t>
            </a:r>
            <a:endParaRPr lang="en-US" b="1">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1D967D8-3B3F-DB73-0E45-B5AB999257C2}"/>
              </a:ext>
            </a:extLst>
          </p:cNvPr>
          <p:cNvSpPr>
            <a:spLocks noGrp="1"/>
          </p:cNvSpPr>
          <p:nvPr>
            <p:ph idx="1"/>
          </p:nvPr>
        </p:nvSpPr>
        <p:spPr>
          <a:xfrm>
            <a:off x="5370153" y="1526033"/>
            <a:ext cx="5536397" cy="5129767"/>
          </a:xfrm>
        </p:spPr>
        <p:txBody>
          <a:bodyPr vert="horz" lIns="91440" tIns="45720" rIns="91440" bIns="45720" rtlCol="0" anchor="t">
            <a:normAutofit/>
          </a:bodyPr>
          <a:lstStyle/>
          <a:p>
            <a:pPr marL="0" indent="0">
              <a:buNone/>
            </a:pPr>
            <a:r>
              <a:rPr lang="en-US">
                <a:cs typeface="Calibri" panose="020F0502020204030204"/>
              </a:rPr>
              <a:t>Our hypothesis is that so many students needs training in regards with how to use technology to collaborate at UWTSD. After learning so many things we feel more confident, capable and flexible working on variety of projects at different levels.</a:t>
            </a: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r>
              <a:rPr lang="en-US" sz="1100">
                <a:latin typeface="Arial"/>
                <a:cs typeface="Calibri" panose="020F0502020204030204"/>
              </a:rPr>
              <a:t>Presenter: Hayley Clarke</a:t>
            </a:r>
          </a:p>
        </p:txBody>
      </p:sp>
    </p:spTree>
    <p:extLst>
      <p:ext uri="{BB962C8B-B14F-4D97-AF65-F5344CB8AC3E}">
        <p14:creationId xmlns:p14="http://schemas.microsoft.com/office/powerpoint/2010/main" val="2591250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1BA39-170A-CD43-3282-98AE7238A7E6}"/>
              </a:ext>
            </a:extLst>
          </p:cNvPr>
          <p:cNvSpPr>
            <a:spLocks noGrp="1"/>
          </p:cNvSpPr>
          <p:nvPr>
            <p:ph type="title"/>
          </p:nvPr>
        </p:nvSpPr>
        <p:spPr>
          <a:xfrm>
            <a:off x="630936" y="640080"/>
            <a:ext cx="4818888" cy="1481328"/>
          </a:xfrm>
        </p:spPr>
        <p:txBody>
          <a:bodyPr anchor="b">
            <a:normAutofit/>
          </a:bodyPr>
          <a:lstStyle/>
          <a:p>
            <a:r>
              <a:rPr lang="en-GB" sz="5000">
                <a:cs typeface="Calibri Light"/>
              </a:rPr>
              <a:t>Reference list:</a:t>
            </a:r>
            <a:br>
              <a:rPr lang="en-GB" sz="5000">
                <a:cs typeface="Calibri Light"/>
              </a:rPr>
            </a:br>
            <a:endParaRPr lang="en-GB" sz="5000"/>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B6C66BF-DAFC-D152-6FAA-3EACE34AEBCC}"/>
              </a:ext>
            </a:extLst>
          </p:cNvPr>
          <p:cNvSpPr>
            <a:spLocks noGrp="1"/>
          </p:cNvSpPr>
          <p:nvPr>
            <p:ph idx="1"/>
          </p:nvPr>
        </p:nvSpPr>
        <p:spPr>
          <a:xfrm>
            <a:off x="640116" y="2376302"/>
            <a:ext cx="4809708" cy="4291510"/>
          </a:xfrm>
        </p:spPr>
        <p:txBody>
          <a:bodyPr vert="horz" lIns="91440" tIns="45720" rIns="91440" bIns="45720" rtlCol="0" anchor="t">
            <a:normAutofit fontScale="92500" lnSpcReduction="10000"/>
          </a:bodyPr>
          <a:lstStyle/>
          <a:p>
            <a:r>
              <a:rPr lang="en-GB" sz="1600">
                <a:ea typeface="+mn-lt"/>
                <a:cs typeface="+mn-lt"/>
              </a:rPr>
              <a:t>Bhandari, P. (2022, May 9). Ethical Considerations in Research | Types &amp; Examples. </a:t>
            </a:r>
            <a:r>
              <a:rPr lang="en-GB" sz="1600" err="1">
                <a:ea typeface="+mn-lt"/>
                <a:cs typeface="+mn-lt"/>
              </a:rPr>
              <a:t>Scribbr</a:t>
            </a:r>
            <a:r>
              <a:rPr lang="en-GB" sz="1600">
                <a:ea typeface="+mn-lt"/>
                <a:cs typeface="+mn-lt"/>
              </a:rPr>
              <a:t>. Retrieved 11 October 2022, from </a:t>
            </a:r>
            <a:r>
              <a:rPr lang="en-GB" sz="1600">
                <a:ea typeface="+mn-lt"/>
                <a:cs typeface="+mn-lt"/>
                <a:hlinkClick r:id="rId2"/>
              </a:rPr>
              <a:t>https://www.scribbr.co.uk/research-methods/ethical-considerations/</a:t>
            </a:r>
            <a:endParaRPr lang="en-GB" sz="1600">
              <a:ea typeface="+mn-lt"/>
              <a:cs typeface="+mn-lt"/>
            </a:endParaRPr>
          </a:p>
          <a:p>
            <a:r>
              <a:rPr lang="en-US" sz="1600">
                <a:latin typeface="Arial"/>
                <a:ea typeface="+mn-lt"/>
                <a:cs typeface="Arial"/>
              </a:rPr>
              <a:t>Cook L, Friend M, 1992- Eric Book, Google scholar</a:t>
            </a:r>
            <a:endParaRPr lang="en-US" sz="1600">
              <a:ea typeface="+mn-lt"/>
              <a:cs typeface="+mn-lt"/>
            </a:endParaRPr>
          </a:p>
          <a:p>
            <a:r>
              <a:rPr lang="en-GB" sz="1600">
                <a:ea typeface="+mn-lt"/>
                <a:cs typeface="+mn-lt"/>
              </a:rPr>
              <a:t>Shute, V.J., Sun, C. and Asbell-Clarke, J. (2017) ‘Demystifying computational thinking’, </a:t>
            </a:r>
            <a:r>
              <a:rPr lang="en-GB" sz="1600" i="1">
                <a:ea typeface="+mn-lt"/>
                <a:cs typeface="+mn-lt"/>
              </a:rPr>
              <a:t>Educational research review</a:t>
            </a:r>
            <a:r>
              <a:rPr lang="en-GB" sz="1600">
                <a:ea typeface="+mn-lt"/>
                <a:cs typeface="+mn-lt"/>
              </a:rPr>
              <a:t>., 22, pp. 142–158. Available at: </a:t>
            </a:r>
            <a:r>
              <a:rPr lang="en-GB" sz="1600">
                <a:ea typeface="+mn-lt"/>
                <a:cs typeface="+mn-lt"/>
                <a:hlinkClick r:id="rId3"/>
              </a:rPr>
              <a:t>https://doi.org/10.1016/j.edurev.2</a:t>
            </a:r>
            <a:endParaRPr lang="en-GB" sz="1600">
              <a:cs typeface="Calibri"/>
            </a:endParaRPr>
          </a:p>
          <a:p>
            <a:endParaRPr lang="en-GB" sz="1600">
              <a:latin typeface="Calibri"/>
              <a:cs typeface="Calibri"/>
            </a:endParaRPr>
          </a:p>
          <a:p>
            <a:pPr marL="0" indent="0" algn="ctr">
              <a:buNone/>
            </a:pPr>
            <a:endParaRPr lang="en-GB" sz="16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r>
              <a:rPr lang="en-GB" sz="1400" err="1">
                <a:latin typeface="Calibri"/>
                <a:cs typeface="Calibri"/>
              </a:rPr>
              <a:t>Presenter:Norma</a:t>
            </a:r>
            <a:r>
              <a:rPr lang="en-GB" sz="1400">
                <a:latin typeface="Calibri"/>
                <a:cs typeface="Calibri"/>
              </a:rPr>
              <a:t> Henry</a:t>
            </a:r>
            <a:endParaRPr lang="en-GB">
              <a:cs typeface="Calibri"/>
            </a:endParaRPr>
          </a:p>
          <a:p>
            <a:endParaRPr lang="en-US" sz="1100">
              <a:latin typeface="Arial"/>
              <a:cs typeface="Arial"/>
            </a:endParaRPr>
          </a:p>
          <a:p>
            <a:endParaRPr lang="en-GB" sz="1900">
              <a:latin typeface="Calibri" panose="020F0502020204030204"/>
              <a:cs typeface="Calibri"/>
            </a:endParaRPr>
          </a:p>
          <a:p>
            <a:endParaRPr lang="en-GB" sz="1900">
              <a:latin typeface="Calibri" panose="020F0502020204030204"/>
              <a:cs typeface="Calibri"/>
            </a:endParaRPr>
          </a:p>
          <a:p>
            <a:endParaRPr lang="en-GB" sz="1900">
              <a:cs typeface="Calibri"/>
            </a:endParaRPr>
          </a:p>
          <a:p>
            <a:endParaRPr lang="en-GB" sz="1900">
              <a:cs typeface="Calibri"/>
            </a:endParaRPr>
          </a:p>
        </p:txBody>
      </p:sp>
      <p:pic>
        <p:nvPicPr>
          <p:cNvPr id="6" name="Picture 6" descr="Close-up of open book against blurred bookshelf background">
            <a:extLst>
              <a:ext uri="{FF2B5EF4-FFF2-40B4-BE49-F238E27FC236}">
                <a16:creationId xmlns:a16="http://schemas.microsoft.com/office/drawing/2014/main" id="{6DA1A3E6-E5D4-1578-C8F9-F31A42A55B09}"/>
              </a:ext>
            </a:extLst>
          </p:cNvPr>
          <p:cNvPicPr>
            <a:picLocks noChangeAspect="1"/>
          </p:cNvPicPr>
          <p:nvPr/>
        </p:nvPicPr>
        <p:blipFill rotWithShape="1">
          <a:blip r:embed="rId4"/>
          <a:srcRect l="5884" r="-1" b="-1"/>
          <a:stretch/>
        </p:blipFill>
        <p:spPr>
          <a:xfrm>
            <a:off x="6099048" y="1493167"/>
            <a:ext cx="5458968" cy="3871666"/>
          </a:xfrm>
          <a:prstGeom prst="rect">
            <a:avLst/>
          </a:prstGeom>
        </p:spPr>
      </p:pic>
    </p:spTree>
    <p:extLst>
      <p:ext uri="{BB962C8B-B14F-4D97-AF65-F5344CB8AC3E}">
        <p14:creationId xmlns:p14="http://schemas.microsoft.com/office/powerpoint/2010/main" val="13800234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How do students use technology to collaborate at UWTSD?</vt:lpstr>
      <vt:lpstr>Introduction  The most recent and obvious example of the rapid evolution and integration of technology and education happened with the onset of the COVID-19 pandemic when schools pivoted from in-person to online learning nearly overnight. However, technology has played an increasingly important role in education since long before COVID-19 hit.  There are many benefits to the increased use of technology in education, including specialized learning, increased collaboration, engaging content, project-based learning, and improved productivity and efficiency. This group presentation will allow us to understand how important it is to have training on how to use the digital tools in daily basis for our reports and general communication.     </vt:lpstr>
      <vt:lpstr>Rationale   The COVID-19 pandemic led to a global transition from in-person to online instruction leaving many higher education with little time or training for this responsibility. So, the early stages of lockdown brought a rapid re-organisation of domestic spaces and routines to accommodate working from home but using qualitative research methods and different concepts helping out so many students and teachers to adapt to this new normal life.   Work from home was the safest option strategy adopted by major companies and organisations in order to ensure the safety of their personnel from being exposed with contagious pandemic virus.  Now and into the future students need the right skills to operate in a brand new society based on technology.  It is a necessity for societies to establish their educational policies that will equip people with the knowledge and skills required by the present time. Shute, V.J, Sun, C, and Asbell-clarke, J.(2017) note that while reading and writing were the skills of the middle ages, more complex and digital skills are needed to be successful in the 21st century. This book shows school professionals how to develop and use the knowledge and skills needed for effective professional collaboration, including team meetings, parent conferences, co-teaching and problem solving with colleagues. Cook L, Friend M, {1992}.  At UWTSD we are collaborating using efficient tools such as Microsoft 365 having access to Word ,Excel, Stream, Teams, Power Point etc, all very essential to build our profile.  The Technology collaboration tools allow us teams to create, design, and contribute to the same document, at the same moment, in real time. Our team can spend less time commuting, organizing meetings, and working around each other's schedules. That means more time for collaboration, communication, and productivity. In conclusion this world is digital. In research, digital data management and visualization skills are key, funding invariably now has a digital requirement, and the role of technology in undertaking research will continue to develop.                                                                                                    Presenter : Corina Seni </vt:lpstr>
      <vt:lpstr>Proposed Method</vt:lpstr>
      <vt:lpstr>Ethical considerations</vt:lpstr>
      <vt:lpstr>Hypothesis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2022-09-30T16:31:20Z</dcterms:created>
  <dcterms:modified xsi:type="dcterms:W3CDTF">2022-10-16T19:06:58Z</dcterms:modified>
</cp:coreProperties>
</file>