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555" r:id="rId3"/>
    <p:sldId id="558" r:id="rId4"/>
    <p:sldId id="560" r:id="rId5"/>
    <p:sldId id="556" r:id="rId6"/>
    <p:sldId id="559" r:id="rId7"/>
    <p:sldId id="557" r:id="rId8"/>
    <p:sldId id="256" r:id="rId9"/>
    <p:sldId id="584" r:id="rId10"/>
    <p:sldId id="583" r:id="rId11"/>
    <p:sldId id="579" r:id="rId12"/>
    <p:sldId id="578" r:id="rId13"/>
    <p:sldId id="273" r:id="rId14"/>
    <p:sldId id="345" r:id="rId15"/>
    <p:sldId id="271" r:id="rId16"/>
    <p:sldId id="272" r:id="rId17"/>
    <p:sldId id="581" r:id="rId18"/>
    <p:sldId id="274" r:id="rId19"/>
    <p:sldId id="582" r:id="rId20"/>
    <p:sldId id="58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8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C45AF-CD5E-006E-C035-3276A6EE8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501959-E73A-CF48-9C3B-56A271C0EC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B3BD5B-C41B-2227-3597-E4EC8DCE1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C23F3-CFF3-4442-9BF4-32D8B579990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C6D07-86E0-CBF2-3C2F-EA7E3451D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07ADC4-2CCD-C981-373E-EE6630BAA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69E6F-09C1-4B7A-8BDE-6EB2754A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638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083D-90E9-D47C-0496-A8BA50945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1F950-8946-0890-571F-FE7409E00A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242AE8-3B7E-8845-768A-C66D413CD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C23F3-CFF3-4442-9BF4-32D8B579990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179DB9-4E23-3DC5-B12B-65029966B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87836-0BBE-28A9-3EED-EAA9387C7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69E6F-09C1-4B7A-8BDE-6EB2754A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528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F0875-7F7F-BB36-C323-165933883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960B9B-F307-D7E1-024F-183504B5BF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B6C512-9EB5-2FAE-B389-F0D4F3A48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C23F3-CFF3-4442-9BF4-32D8B579990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29526-BF65-6FEA-D3CA-D713FD20A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20269-E205-B32D-2BEC-A328B9FA4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69E6F-09C1-4B7A-8BDE-6EB2754A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321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4FC93-F835-6B55-0E83-FA4787726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F02F9-95E0-4049-0589-4568549497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04F55-A504-98CC-A89C-2533076D26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5F6725-D239-0168-2316-EEBC51A96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C23F3-CFF3-4442-9BF4-32D8B579990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896FFE-163A-D7E9-3C54-957DEE284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FED01F-FF2A-E477-6ED6-C8FAB8032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69E6F-09C1-4B7A-8BDE-6EB2754A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898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B2F4C-E8D3-87C9-025A-08E11BE2B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628E4D-91A5-D1D8-D1C5-76BE962108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59E3D8-B11B-AEE1-DF11-2C887D865A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A41CED-827A-61DB-7797-0D24C25E98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2ED22B-3BF0-1AC9-A277-7CCD9A63B6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097BB3-4C28-F710-3996-B27E7CD8F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C23F3-CFF3-4442-9BF4-32D8B579990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AA82BF-9E29-9F7A-1576-5148E1C33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443295-BDEF-0E40-6190-662CF6670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69E6F-09C1-4B7A-8BDE-6EB2754A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227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1088D-44FF-EAE1-BE1E-B30B60802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000318-2849-2F1E-E3B1-5FA5BB37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C23F3-CFF3-4442-9BF4-32D8B579990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EB1304-4567-970E-3316-41D7A128C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93FA61-4C22-4AB0-63B7-68FFA5F30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69E6F-09C1-4B7A-8BDE-6EB2754A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341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7CEDEF-87EE-C456-6FC8-2FFCFC69F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C23F3-CFF3-4442-9BF4-32D8B579990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A1A63F-4E0A-0B6C-2396-214A77F12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9F9E59-ACA0-3B23-57DD-9261B9364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69E6F-09C1-4B7A-8BDE-6EB2754A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882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8017B-E40F-6651-55B6-EFFD35186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8434B-DEE4-05F6-7109-CBA48B9CEE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27F12C-9410-2AB7-0342-E39686A438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68DDA8-82A0-1600-B960-A34B34656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C23F3-CFF3-4442-9BF4-32D8B579990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E56A2E-6306-4C86-DF2D-46723D4F81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9BFD31-AD0C-9DA7-2736-41762B31B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69E6F-09C1-4B7A-8BDE-6EB2754A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198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5CF61-85A9-BCD6-F734-3D93E1598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0777E8-A9C9-12D0-5964-3252AF553C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7CFD09-3EFA-B230-AF30-D76233D171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699FE4-67A4-8235-0159-A880A1BCE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C23F3-CFF3-4442-9BF4-32D8B579990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DBDE4B-40EC-0499-D54D-A571DFC7F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2D8F74-677B-B9C8-4BD3-B3E0E35C6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69E6F-09C1-4B7A-8BDE-6EB2754A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143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5B6EB-AFCE-A70A-1253-3A4EC081F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D22C9D-120B-36DA-EA4D-86548F2742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D90606-3470-F018-B750-5766CB8FF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C23F3-CFF3-4442-9BF4-32D8B579990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7F142A-041A-37A5-F398-84EE404E6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5CF3A-3EA4-EBDE-84CF-8E6CC99EE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69E6F-09C1-4B7A-8BDE-6EB2754A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580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709D91-9FC1-069B-ECDF-2C68E2EF5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8D986C-5167-BAAA-5C79-7B703673DF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33469-FD50-0585-B130-6A1AA9745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C23F3-CFF3-4442-9BF4-32D8B579990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1F9627-C8C1-7625-F82B-9191BFE2C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C30A2-128C-C415-192F-66C8A633F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69E6F-09C1-4B7A-8BDE-6EB2754A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205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E6385D-CB19-9B60-6990-C61036154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C9C111-E2AC-3C1A-8030-C080106A6E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805A7A-6135-77DF-1E6E-2ED485B035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0C23F3-CFF3-4442-9BF4-32D8B579990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B46C0-6ADE-300B-947C-BCD899F502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FF159-76C0-1228-FCC0-E11C8BF264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069E6F-09C1-4B7A-8BDE-6EB2754A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285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tmp"/><Relationship Id="rId4" Type="http://schemas.openxmlformats.org/officeDocument/2006/relationships/image" Target="../media/image8.tm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mp"/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tmp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mp"/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mp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Video 30" descr="Pink Heart In A Bubble">
            <a:extLst>
              <a:ext uri="{FF2B5EF4-FFF2-40B4-BE49-F238E27FC236}">
                <a16:creationId xmlns:a16="http://schemas.microsoft.com/office/drawing/2014/main" id="{94B18975-72CF-4333-B5BE-5E5BC0BE6A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9D74C7-61EA-0B61-DBD4-37450628C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99FF"/>
                </a:solidFill>
              </a:rPr>
              <a:t>ECDE7020</a:t>
            </a:r>
            <a:endParaRPr lang="en-GB" sz="5200" dirty="0">
              <a:solidFill>
                <a:srgbClr val="FF99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B14454-4FF5-0B6B-B701-C73AFD04A8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Session 3: </a:t>
            </a:r>
          </a:p>
          <a:p>
            <a:r>
              <a:rPr lang="en-GB" dirty="0">
                <a:solidFill>
                  <a:srgbClr val="FFFFFF"/>
                </a:solidFill>
              </a:rPr>
              <a:t>23</a:t>
            </a:r>
            <a:r>
              <a:rPr lang="en-GB" baseline="30000" dirty="0">
                <a:solidFill>
                  <a:srgbClr val="FFFFFF"/>
                </a:solidFill>
              </a:rPr>
              <a:t>th</a:t>
            </a:r>
            <a:r>
              <a:rPr lang="en-GB" dirty="0">
                <a:solidFill>
                  <a:srgbClr val="FFFFFF"/>
                </a:solidFill>
              </a:rPr>
              <a:t> January, 2025</a:t>
            </a:r>
          </a:p>
        </p:txBody>
      </p:sp>
    </p:spTree>
    <p:extLst>
      <p:ext uri="{BB962C8B-B14F-4D97-AF65-F5344CB8AC3E}">
        <p14:creationId xmlns:p14="http://schemas.microsoft.com/office/powerpoint/2010/main" val="2385356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video>
              <p:cMediaNode mute="1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31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2707A-EF15-04C7-CC51-452A5CBBB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72" y="381935"/>
            <a:ext cx="7533980" cy="2344840"/>
          </a:xfrm>
        </p:spPr>
        <p:txBody>
          <a:bodyPr anchor="b">
            <a:normAutofit/>
          </a:bodyPr>
          <a:lstStyle/>
          <a:p>
            <a:r>
              <a:rPr lang="en-GB" sz="390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Diwrnod</a:t>
            </a:r>
            <a:r>
              <a:rPr lang="en-GB" sz="39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90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Santes</a:t>
            </a:r>
            <a:r>
              <a:rPr lang="en-GB" sz="39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90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Dwynwen</a:t>
            </a:r>
            <a:r>
              <a:rPr lang="en-GB" sz="39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Hapus!</a:t>
            </a:r>
            <a:br>
              <a:rPr lang="en-GB" sz="39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(Happy </a:t>
            </a:r>
            <a:r>
              <a:rPr lang="en-GB" sz="28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Saint </a:t>
            </a:r>
            <a:r>
              <a:rPr lang="en-GB" sz="280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Dwynwen's</a:t>
            </a:r>
            <a:r>
              <a:rPr lang="en-GB" sz="28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Day!)</a:t>
            </a:r>
            <a:br>
              <a:rPr lang="en-GB" sz="28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B3DF9-12AF-2696-72CB-AB10EFC95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4896" y="4465109"/>
            <a:ext cx="5105258" cy="188489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b="1" i="0" dirty="0">
                <a:effectLst/>
                <a:latin typeface="Wales Sans Headline"/>
              </a:rPr>
              <a:t>Who was St </a:t>
            </a:r>
            <a:r>
              <a:rPr lang="en-GB" sz="2000" b="1" i="0" dirty="0" err="1">
                <a:effectLst/>
                <a:latin typeface="Wales Sans Headline"/>
              </a:rPr>
              <a:t>Dwynwen</a:t>
            </a:r>
            <a:r>
              <a:rPr lang="en-GB" sz="2000" b="1" i="0" dirty="0">
                <a:effectLst/>
                <a:latin typeface="Wales Sans Headline"/>
              </a:rPr>
              <a:t>?</a:t>
            </a:r>
          </a:p>
          <a:p>
            <a:pPr marL="0" indent="0">
              <a:buNone/>
            </a:pPr>
            <a:r>
              <a:rPr lang="en-GB" sz="2000" b="0" i="0" dirty="0">
                <a:effectLst/>
                <a:latin typeface="Wales Serif"/>
              </a:rPr>
              <a:t>Saint </a:t>
            </a:r>
            <a:r>
              <a:rPr lang="en-GB" sz="2000" b="0" i="0" dirty="0" err="1">
                <a:effectLst/>
                <a:latin typeface="Wales Serif"/>
              </a:rPr>
              <a:t>Dwynwen</a:t>
            </a:r>
            <a:r>
              <a:rPr lang="en-GB" sz="2000" b="0" i="0" dirty="0">
                <a:effectLst/>
                <a:latin typeface="Wales Serif"/>
              </a:rPr>
              <a:t> was a fourth century Welsh princess who lived in what is now the </a:t>
            </a:r>
            <a:r>
              <a:rPr lang="en-GB" sz="2000" dirty="0" err="1">
                <a:latin typeface="Wales Serif"/>
              </a:rPr>
              <a:t>Bannau</a:t>
            </a:r>
            <a:r>
              <a:rPr lang="en-GB" sz="2000" dirty="0">
                <a:latin typeface="Wales Serif"/>
              </a:rPr>
              <a:t> </a:t>
            </a:r>
            <a:r>
              <a:rPr lang="en-GB" sz="2000" dirty="0" err="1">
                <a:latin typeface="Wales Serif"/>
              </a:rPr>
              <a:t>Brycheiniog</a:t>
            </a:r>
            <a:r>
              <a:rPr lang="en-GB" sz="2000" dirty="0">
                <a:latin typeface="Wales Serif"/>
              </a:rPr>
              <a:t> (Brecon Beacons) National Park</a:t>
            </a:r>
            <a:r>
              <a:rPr lang="en-GB" sz="2000" b="0" i="0" dirty="0">
                <a:effectLst/>
                <a:latin typeface="Wales Serif"/>
              </a:rPr>
              <a:t>. </a:t>
            </a:r>
          </a:p>
        </p:txBody>
      </p:sp>
      <p:pic>
        <p:nvPicPr>
          <p:cNvPr id="5" name="Picture 4" descr="A painting of a person with a cross and a crown&#10;&#10;Description automatically generated">
            <a:extLst>
              <a:ext uri="{FF2B5EF4-FFF2-40B4-BE49-F238E27FC236}">
                <a16:creationId xmlns:a16="http://schemas.microsoft.com/office/drawing/2014/main" id="{CA29273A-F1BF-C51B-7E46-C0F335954D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0054"/>
          <a:stretch/>
        </p:blipFill>
        <p:spPr>
          <a:xfrm>
            <a:off x="8610600" y="178555"/>
            <a:ext cx="3581400" cy="4167318"/>
          </a:xfrm>
          <a:custGeom>
            <a:avLst/>
            <a:gdLst/>
            <a:ahLst/>
            <a:cxnLst/>
            <a:rect l="l" t="t" r="r" b="b"/>
            <a:pathLst>
              <a:path w="3581400" h="4167318">
                <a:moveTo>
                  <a:pt x="2083659" y="0"/>
                </a:moveTo>
                <a:cubicBezTo>
                  <a:pt x="2659046" y="0"/>
                  <a:pt x="3179961" y="233221"/>
                  <a:pt x="3557029" y="610290"/>
                </a:cubicBezTo>
                <a:lnTo>
                  <a:pt x="3581400" y="637105"/>
                </a:lnTo>
                <a:lnTo>
                  <a:pt x="3581400" y="3530214"/>
                </a:lnTo>
                <a:lnTo>
                  <a:pt x="3557029" y="3557029"/>
                </a:lnTo>
                <a:cubicBezTo>
                  <a:pt x="3179961" y="3934097"/>
                  <a:pt x="2659046" y="4167318"/>
                  <a:pt x="2083659" y="4167318"/>
                </a:cubicBezTo>
                <a:cubicBezTo>
                  <a:pt x="932885" y="4167318"/>
                  <a:pt x="0" y="3234433"/>
                  <a:pt x="0" y="2083659"/>
                </a:cubicBezTo>
                <a:cubicBezTo>
                  <a:pt x="0" y="932885"/>
                  <a:pt x="932885" y="0"/>
                  <a:pt x="2083659" y="0"/>
                </a:cubicBezTo>
                <a:close/>
              </a:path>
            </a:pathLst>
          </a:custGeom>
        </p:spPr>
      </p:pic>
      <p:pic>
        <p:nvPicPr>
          <p:cNvPr id="7" name="Picture 6" descr="A body of water with a mountain in the background&#10;&#10;Description automatically generated">
            <a:extLst>
              <a:ext uri="{FF2B5EF4-FFF2-40B4-BE49-F238E27FC236}">
                <a16:creationId xmlns:a16="http://schemas.microsoft.com/office/drawing/2014/main" id="{7556CFAA-8B70-0552-67FA-308A8656C9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6" r="11537" b="-5"/>
          <a:stretch/>
        </p:blipFill>
        <p:spPr>
          <a:xfrm>
            <a:off x="6711427" y="4275044"/>
            <a:ext cx="3419243" cy="2582956"/>
          </a:xfrm>
          <a:custGeom>
            <a:avLst/>
            <a:gdLst/>
            <a:ahLst/>
            <a:cxnLst/>
            <a:rect l="l" t="t" r="r" b="b"/>
            <a:pathLst>
              <a:path w="3419243" h="2582956">
                <a:moveTo>
                  <a:pt x="1709622" y="0"/>
                </a:moveTo>
                <a:cubicBezTo>
                  <a:pt x="2653819" y="0"/>
                  <a:pt x="3419243" y="765424"/>
                  <a:pt x="3419243" y="1709622"/>
                </a:cubicBezTo>
                <a:cubicBezTo>
                  <a:pt x="3419243" y="2004683"/>
                  <a:pt x="3344495" y="2282287"/>
                  <a:pt x="3212901" y="2524529"/>
                </a:cubicBezTo>
                <a:lnTo>
                  <a:pt x="3177405" y="2582956"/>
                </a:lnTo>
                <a:lnTo>
                  <a:pt x="241838" y="2582956"/>
                </a:lnTo>
                <a:lnTo>
                  <a:pt x="206343" y="2524529"/>
                </a:lnTo>
                <a:cubicBezTo>
                  <a:pt x="74749" y="2282287"/>
                  <a:pt x="0" y="2004683"/>
                  <a:pt x="0" y="1709622"/>
                </a:cubicBezTo>
                <a:cubicBezTo>
                  <a:pt x="0" y="765424"/>
                  <a:pt x="765424" y="0"/>
                  <a:pt x="1709622" y="0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C749149-FBE0-F9C5-2A7A-B90695DBA6F2}"/>
              </a:ext>
            </a:extLst>
          </p:cNvPr>
          <p:cNvSpPr txBox="1"/>
          <p:nvPr/>
        </p:nvSpPr>
        <p:spPr>
          <a:xfrm>
            <a:off x="510030" y="2877877"/>
            <a:ext cx="78429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0" i="0" dirty="0">
                <a:solidFill>
                  <a:srgbClr val="202124"/>
                </a:solidFill>
                <a:effectLst/>
                <a:latin typeface="Google Sans"/>
              </a:rPr>
              <a:t>St </a:t>
            </a:r>
            <a:r>
              <a:rPr lang="en-GB" sz="2400" b="0" i="0" dirty="0" err="1">
                <a:solidFill>
                  <a:srgbClr val="202124"/>
                </a:solidFill>
                <a:effectLst/>
                <a:latin typeface="Google Sans"/>
              </a:rPr>
              <a:t>Dwynwen's</a:t>
            </a:r>
            <a:r>
              <a:rPr lang="en-GB" sz="2400" b="0" i="0" dirty="0">
                <a:solidFill>
                  <a:srgbClr val="202124"/>
                </a:solidFill>
                <a:effectLst/>
                <a:latin typeface="Google Sans"/>
              </a:rPr>
              <a:t> Day is celebrated in Wales on the 25</a:t>
            </a:r>
            <a:r>
              <a:rPr lang="en-GB" sz="2400" b="0" i="0" baseline="30000" dirty="0">
                <a:solidFill>
                  <a:srgbClr val="202124"/>
                </a:solidFill>
                <a:effectLst/>
                <a:latin typeface="Google Sans"/>
              </a:rPr>
              <a:t>th</a:t>
            </a:r>
            <a:r>
              <a:rPr lang="en-GB" sz="2400" b="0" i="0" dirty="0">
                <a:solidFill>
                  <a:srgbClr val="202124"/>
                </a:solidFill>
                <a:effectLst/>
                <a:latin typeface="Google Sans"/>
              </a:rPr>
              <a:t> January.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67922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map of wales with black and red text&#10;&#10;Description automatically generated">
            <a:extLst>
              <a:ext uri="{FF2B5EF4-FFF2-40B4-BE49-F238E27FC236}">
                <a16:creationId xmlns:a16="http://schemas.microsoft.com/office/drawing/2014/main" id="{0F5163E3-41DE-7871-CAF1-59F3FD9A32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5650" y="461598"/>
            <a:ext cx="5294188" cy="5863117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F567BF7D-1BFE-A5A8-F33F-E03F0C346DD6}"/>
              </a:ext>
            </a:extLst>
          </p:cNvPr>
          <p:cNvSpPr/>
          <p:nvPr/>
        </p:nvSpPr>
        <p:spPr>
          <a:xfrm>
            <a:off x="5082494" y="5186275"/>
            <a:ext cx="1200500" cy="48805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6814F3F-C611-542E-A464-4CD9B5CE34FC}"/>
              </a:ext>
            </a:extLst>
          </p:cNvPr>
          <p:cNvCxnSpPr>
            <a:cxnSpLocks/>
            <a:stCxn id="21" idx="1"/>
          </p:cNvCxnSpPr>
          <p:nvPr/>
        </p:nvCxnSpPr>
        <p:spPr>
          <a:xfrm flipH="1">
            <a:off x="6400800" y="4953010"/>
            <a:ext cx="2154169" cy="43573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D6BB886A-0139-0A7E-6439-A6C72B59D7D6}"/>
              </a:ext>
            </a:extLst>
          </p:cNvPr>
          <p:cNvSpPr txBox="1"/>
          <p:nvPr/>
        </p:nvSpPr>
        <p:spPr>
          <a:xfrm>
            <a:off x="8554969" y="4768344"/>
            <a:ext cx="1475382" cy="36933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We are here!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7DC7AF97-D71F-8BD7-06F7-F26FABE251ED}"/>
              </a:ext>
            </a:extLst>
          </p:cNvPr>
          <p:cNvSpPr/>
          <p:nvPr/>
        </p:nvSpPr>
        <p:spPr>
          <a:xfrm>
            <a:off x="5203104" y="4624378"/>
            <a:ext cx="1624042" cy="513298"/>
          </a:xfrm>
          <a:prstGeom prst="ellipse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E1D2EB9-A0CB-4078-54C7-B71AA4C1EBFC}"/>
              </a:ext>
            </a:extLst>
          </p:cNvPr>
          <p:cNvSpPr txBox="1"/>
          <p:nvPr/>
        </p:nvSpPr>
        <p:spPr>
          <a:xfrm>
            <a:off x="8184721" y="2889055"/>
            <a:ext cx="2255146" cy="92333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Bannau</a:t>
            </a:r>
            <a:r>
              <a:rPr lang="en-GB" dirty="0"/>
              <a:t> </a:t>
            </a:r>
            <a:r>
              <a:rPr lang="en-GB" dirty="0" err="1"/>
              <a:t>Brycheiniog</a:t>
            </a:r>
            <a:r>
              <a:rPr lang="en-GB" dirty="0"/>
              <a:t> (Brecon Beacons) National Park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81A716E-5CB3-FC37-3A61-00A4EAC261E7}"/>
              </a:ext>
            </a:extLst>
          </p:cNvPr>
          <p:cNvCxnSpPr>
            <a:cxnSpLocks/>
          </p:cNvCxnSpPr>
          <p:nvPr/>
        </p:nvCxnSpPr>
        <p:spPr>
          <a:xfrm flipH="1">
            <a:off x="6742999" y="3701048"/>
            <a:ext cx="1441722" cy="923330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327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B25B-A621-7D6A-0517-FAED6E161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 descr="A map of a country&#10;&#10;Description automatically generated">
            <a:extLst>
              <a:ext uri="{FF2B5EF4-FFF2-40B4-BE49-F238E27FC236}">
                <a16:creationId xmlns:a16="http://schemas.microsoft.com/office/drawing/2014/main" id="{BA3B9BFB-3324-D665-A302-8287BEADD3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3444" y="141723"/>
            <a:ext cx="8865112" cy="6574553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96431A1-B33D-8B37-5DFA-D296971A19AA}"/>
              </a:ext>
            </a:extLst>
          </p:cNvPr>
          <p:cNvSpPr txBox="1"/>
          <p:nvPr/>
        </p:nvSpPr>
        <p:spPr>
          <a:xfrm>
            <a:off x="3601500" y="3764186"/>
            <a:ext cx="30293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D1FC8"/>
                </a:solidFill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1840250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478EB-53FF-6ABF-5BF5-FEA176A0F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983" y="650739"/>
            <a:ext cx="11195221" cy="5772500"/>
          </a:xfrm>
        </p:spPr>
        <p:txBody>
          <a:bodyPr>
            <a:normAutofit fontScale="85000" lnSpcReduction="20000"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GB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Dwynwen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was the prettiest of King </a:t>
            </a:r>
            <a:r>
              <a:rPr lang="en-GB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Brychan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Brycheiniog's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24 daughters. She fell in love with a local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boy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called </a:t>
            </a:r>
            <a:r>
              <a:rPr lang="en-GB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Maelon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Dafodrill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but King </a:t>
            </a:r>
            <a:r>
              <a:rPr lang="en-GB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Brychan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had already arranged for her to marry another prince. </a:t>
            </a:r>
            <a:r>
              <a:rPr lang="en-GB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Maelon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took the news badly, so the distraught </a:t>
            </a:r>
            <a:r>
              <a:rPr lang="en-GB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Dwynwen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fled to the woods to weep and begged God to help her. She was visited by an angel who gave her a potion to help her forget </a:t>
            </a:r>
            <a:r>
              <a:rPr lang="en-GB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Maelon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and this turned him into a block of ice.</a:t>
            </a:r>
          </a:p>
          <a:p>
            <a:pPr marL="0" indent="0" algn="l">
              <a:lnSpc>
                <a:spcPct val="120000"/>
              </a:lnSpc>
              <a:buNone/>
            </a:pPr>
            <a:endParaRPr lang="en-GB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l">
              <a:lnSpc>
                <a:spcPct val="120000"/>
              </a:lnSpc>
              <a:buNone/>
            </a:pP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God then granted </a:t>
            </a:r>
            <a:r>
              <a:rPr lang="en-GB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Dwynwen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three wishes. They were:</a:t>
            </a:r>
          </a:p>
          <a:p>
            <a:pPr marL="514350" indent="-514350" algn="l">
              <a:lnSpc>
                <a:spcPct val="120000"/>
              </a:lnSpc>
              <a:buAutoNum type="arabicPeriod"/>
            </a:pP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that </a:t>
            </a:r>
            <a:r>
              <a:rPr lang="en-GB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Maelon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be thawed; </a:t>
            </a:r>
          </a:p>
          <a:p>
            <a:pPr marL="514350" indent="-514350" algn="l">
              <a:lnSpc>
                <a:spcPct val="120000"/>
              </a:lnSpc>
              <a:buAutoNum type="arabicPeriod"/>
            </a:pP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for God to help all true lovers; </a:t>
            </a:r>
          </a:p>
          <a:p>
            <a:pPr marL="514350" indent="-514350" algn="l">
              <a:lnSpc>
                <a:spcPct val="120000"/>
              </a:lnSpc>
              <a:buAutoNum type="arabicPeriod"/>
            </a:pP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that she would never marry. </a:t>
            </a:r>
          </a:p>
          <a:p>
            <a:pPr marL="0" indent="0" algn="l">
              <a:lnSpc>
                <a:spcPct val="120000"/>
              </a:lnSpc>
              <a:buNone/>
            </a:pPr>
            <a:endParaRPr lang="en-GB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l">
              <a:lnSpc>
                <a:spcPct val="120000"/>
              </a:lnSpc>
              <a:buNone/>
            </a:pP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 gratitude, Dwynwen became a nun and set up a convent on </a:t>
            </a:r>
            <a:r>
              <a:rPr lang="en-GB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Llanddwyn</a:t>
            </a:r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Island, on Ynys Mon (Anglesey). </a:t>
            </a:r>
          </a:p>
        </p:txBody>
      </p:sp>
    </p:spTree>
    <p:extLst>
      <p:ext uri="{BB962C8B-B14F-4D97-AF65-F5344CB8AC3E}">
        <p14:creationId xmlns:p14="http://schemas.microsoft.com/office/powerpoint/2010/main" val="1810714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map of wales with black and red text&#10;&#10;Description automatically generated">
            <a:extLst>
              <a:ext uri="{FF2B5EF4-FFF2-40B4-BE49-F238E27FC236}">
                <a16:creationId xmlns:a16="http://schemas.microsoft.com/office/drawing/2014/main" id="{0F5163E3-41DE-7871-CAF1-59F3FD9A32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5650" y="461598"/>
            <a:ext cx="5294188" cy="5863117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F567BF7D-1BFE-A5A8-F33F-E03F0C346DD6}"/>
              </a:ext>
            </a:extLst>
          </p:cNvPr>
          <p:cNvSpPr/>
          <p:nvPr/>
        </p:nvSpPr>
        <p:spPr>
          <a:xfrm>
            <a:off x="5082494" y="5186275"/>
            <a:ext cx="1200500" cy="48805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6814F3F-C611-542E-A464-4CD9B5CE34FC}"/>
              </a:ext>
            </a:extLst>
          </p:cNvPr>
          <p:cNvCxnSpPr>
            <a:cxnSpLocks/>
            <a:stCxn id="21" idx="1"/>
          </p:cNvCxnSpPr>
          <p:nvPr/>
        </p:nvCxnSpPr>
        <p:spPr>
          <a:xfrm flipH="1">
            <a:off x="6400800" y="4953010"/>
            <a:ext cx="2154169" cy="43573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D6BB886A-0139-0A7E-6439-A6C72B59D7D6}"/>
              </a:ext>
            </a:extLst>
          </p:cNvPr>
          <p:cNvSpPr txBox="1"/>
          <p:nvPr/>
        </p:nvSpPr>
        <p:spPr>
          <a:xfrm>
            <a:off x="8554969" y="4768344"/>
            <a:ext cx="1475382" cy="36933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We are here!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7DC7AF97-D71F-8BD7-06F7-F26FABE251ED}"/>
              </a:ext>
            </a:extLst>
          </p:cNvPr>
          <p:cNvSpPr/>
          <p:nvPr/>
        </p:nvSpPr>
        <p:spPr>
          <a:xfrm>
            <a:off x="5203104" y="4624378"/>
            <a:ext cx="1624042" cy="513298"/>
          </a:xfrm>
          <a:prstGeom prst="ellipse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E1D2EB9-A0CB-4078-54C7-B71AA4C1EBFC}"/>
              </a:ext>
            </a:extLst>
          </p:cNvPr>
          <p:cNvSpPr txBox="1"/>
          <p:nvPr/>
        </p:nvSpPr>
        <p:spPr>
          <a:xfrm>
            <a:off x="8184721" y="2889055"/>
            <a:ext cx="2255146" cy="92333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Bannau</a:t>
            </a:r>
            <a:r>
              <a:rPr lang="en-GB" dirty="0"/>
              <a:t> </a:t>
            </a:r>
            <a:r>
              <a:rPr lang="en-GB" dirty="0" err="1"/>
              <a:t>Brycheiniog</a:t>
            </a:r>
            <a:r>
              <a:rPr lang="en-GB" dirty="0"/>
              <a:t> (Brecon Beacons) National Park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81A716E-5CB3-FC37-3A61-00A4EAC261E7}"/>
              </a:ext>
            </a:extLst>
          </p:cNvPr>
          <p:cNvCxnSpPr>
            <a:cxnSpLocks/>
          </p:cNvCxnSpPr>
          <p:nvPr/>
        </p:nvCxnSpPr>
        <p:spPr>
          <a:xfrm flipH="1">
            <a:off x="6742999" y="3701048"/>
            <a:ext cx="1441722" cy="923330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4FF83E2E-8B7B-2D9E-BEE5-9A63CF9B7D51}"/>
              </a:ext>
            </a:extLst>
          </p:cNvPr>
          <p:cNvSpPr txBox="1"/>
          <p:nvPr/>
        </p:nvSpPr>
        <p:spPr>
          <a:xfrm>
            <a:off x="8280089" y="566591"/>
            <a:ext cx="2255146" cy="36933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Ynys Mon (Anglesey)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0E5EE801-45B7-1416-74F8-06E31578E7A3}"/>
              </a:ext>
            </a:extLst>
          </p:cNvPr>
          <p:cNvSpPr/>
          <p:nvPr/>
        </p:nvSpPr>
        <p:spPr>
          <a:xfrm>
            <a:off x="4011018" y="1082694"/>
            <a:ext cx="633910" cy="510494"/>
          </a:xfrm>
          <a:prstGeom prst="ellipse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8F92C7E3-810B-DAED-5254-40D9C3E2D0EA}"/>
              </a:ext>
            </a:extLst>
          </p:cNvPr>
          <p:cNvCxnSpPr>
            <a:cxnSpLocks/>
            <a:stCxn id="28" idx="1"/>
          </p:cNvCxnSpPr>
          <p:nvPr/>
        </p:nvCxnSpPr>
        <p:spPr>
          <a:xfrm flipH="1">
            <a:off x="4740294" y="751257"/>
            <a:ext cx="3539795" cy="56144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377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1186F-1626-452C-C987-53D66D77B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happens on Saint </a:t>
            </a:r>
            <a:r>
              <a:rPr lang="en-GB" dirty="0" err="1"/>
              <a:t>Dwynwen’s</a:t>
            </a:r>
            <a:r>
              <a:rPr lang="en-GB" dirty="0"/>
              <a:t> Day?</a:t>
            </a:r>
          </a:p>
        </p:txBody>
      </p:sp>
      <p:pic>
        <p:nvPicPr>
          <p:cNvPr id="9" name="Content Placeholder 8" descr="A collection of wooden spoons&#10;&#10;Description automatically generated">
            <a:extLst>
              <a:ext uri="{FF2B5EF4-FFF2-40B4-BE49-F238E27FC236}">
                <a16:creationId xmlns:a16="http://schemas.microsoft.com/office/drawing/2014/main" id="{F323F606-3BD9-FBDF-355D-C2AC246459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865" y="1690688"/>
            <a:ext cx="4991136" cy="2462231"/>
          </a:xfr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004434CC-3D64-F98C-7EAF-F96A7C045587}"/>
              </a:ext>
            </a:extLst>
          </p:cNvPr>
          <p:cNvGraphicFramePr>
            <a:graphicFrameLocks noGrp="1"/>
          </p:cNvGraphicFramePr>
          <p:nvPr/>
        </p:nvGraphicFramePr>
        <p:xfrm>
          <a:off x="371495" y="4551382"/>
          <a:ext cx="6797850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94871">
                  <a:extLst>
                    <a:ext uri="{9D8B030D-6E8A-4147-A177-3AD203B41FA5}">
                      <a16:colId xmlns:a16="http://schemas.microsoft.com/office/drawing/2014/main" val="4268036222"/>
                    </a:ext>
                  </a:extLst>
                </a:gridCol>
                <a:gridCol w="4902979">
                  <a:extLst>
                    <a:ext uri="{9D8B030D-6E8A-4147-A177-3AD203B41FA5}">
                      <a16:colId xmlns:a16="http://schemas.microsoft.com/office/drawing/2014/main" val="1751383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Leaves   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Love grows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0292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Ring 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Together forever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09906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Key and keyhole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Home together / my house is yours / security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6919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Horseshoe   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Good luck and happiness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4860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Knot 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entwining of lives / together forever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8306897"/>
                  </a:ext>
                </a:extLst>
              </a:tr>
            </a:tbl>
          </a:graphicData>
        </a:graphic>
      </p:graphicFrame>
      <p:pic>
        <p:nvPicPr>
          <p:cNvPr id="12" name="Picture 11" descr="A white square with black text on it next to a brown envelope&#10;&#10;Description automatically generated">
            <a:extLst>
              <a:ext uri="{FF2B5EF4-FFF2-40B4-BE49-F238E27FC236}">
                <a16:creationId xmlns:a16="http://schemas.microsoft.com/office/drawing/2014/main" id="{0ADCA040-73DD-A243-D82C-2AE70680E5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848" y="1379518"/>
            <a:ext cx="2135823" cy="1741517"/>
          </a:xfrm>
          <a:prstGeom prst="rect">
            <a:avLst/>
          </a:prstGeom>
        </p:spPr>
      </p:pic>
      <p:pic>
        <p:nvPicPr>
          <p:cNvPr id="14" name="Picture 13" descr="A card with spoons and text&#10;&#10;Description automatically generated">
            <a:extLst>
              <a:ext uri="{FF2B5EF4-FFF2-40B4-BE49-F238E27FC236}">
                <a16:creationId xmlns:a16="http://schemas.microsoft.com/office/drawing/2014/main" id="{2408B779-F721-DBE5-97AE-33C39A1684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4487" y="3983046"/>
            <a:ext cx="1987660" cy="1932276"/>
          </a:xfrm>
          <a:prstGeom prst="rect">
            <a:avLst/>
          </a:prstGeom>
        </p:spPr>
      </p:pic>
      <p:pic>
        <p:nvPicPr>
          <p:cNvPr id="16" name="Picture 15" descr="A heart shaped sign with different colored words&#10;&#10;Description automatically generated with medium confidence">
            <a:extLst>
              <a:ext uri="{FF2B5EF4-FFF2-40B4-BE49-F238E27FC236}">
                <a16:creationId xmlns:a16="http://schemas.microsoft.com/office/drawing/2014/main" id="{D34065B5-0F1F-AA9C-5F27-CA5535EDA9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5270" y="3073447"/>
            <a:ext cx="1843292" cy="1819197"/>
          </a:xfrm>
          <a:prstGeom prst="rect">
            <a:avLst/>
          </a:prstGeom>
          <a:ln>
            <a:solidFill>
              <a:schemeClr val="accent5">
                <a:lumMod val="40000"/>
                <a:lumOff val="6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884529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411D2-866E-AF31-AD12-88067BA71B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8"/>
            <a:ext cx="4620584" cy="2356908"/>
          </a:xfrm>
        </p:spPr>
        <p:txBody>
          <a:bodyPr>
            <a:normAutofit/>
          </a:bodyPr>
          <a:lstStyle/>
          <a:p>
            <a:pPr algn="l"/>
            <a:r>
              <a:rPr lang="en-GB" sz="5000" dirty="0"/>
              <a:t>ECDE7020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CAD4DB-EEAE-3FD5-4169-67B993E9B1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790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46724DF-F420-983C-FFD2-50E1E64DBB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8" y="3155990"/>
            <a:ext cx="5835914" cy="3259097"/>
          </a:xfrm>
        </p:spPr>
        <p:txBody>
          <a:bodyPr>
            <a:normAutofit/>
          </a:bodyPr>
          <a:lstStyle/>
          <a:p>
            <a:pPr algn="l"/>
            <a:endParaRPr lang="en-GB" sz="1500" b="0" i="0" u="none" strike="noStrike" baseline="0" dirty="0">
              <a:latin typeface="Arial" panose="020B0604020202020204" pitchFamily="34" charset="0"/>
            </a:endParaRPr>
          </a:p>
          <a:p>
            <a:pPr algn="l"/>
            <a:r>
              <a:rPr lang="en-GB" sz="4000" i="0" u="none" strike="noStrike" baseline="0" dirty="0">
                <a:latin typeface="Calibri" panose="020F0502020204030204" pitchFamily="34" charset="0"/>
                <a:cs typeface="Calibri" panose="020F0502020204030204" pitchFamily="34" charset="0"/>
              </a:rPr>
              <a:t>Research Design and Management in Education</a:t>
            </a:r>
          </a:p>
          <a:p>
            <a:pPr algn="l"/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4000" i="0" u="none" strike="noStrike" baseline="0">
                <a:latin typeface="Calibri" panose="020F0502020204030204" pitchFamily="34" charset="0"/>
                <a:cs typeface="Calibri" panose="020F0502020204030204" pitchFamily="34" charset="0"/>
              </a:rPr>
              <a:t>Session 3 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011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E2CFBC99-FB8F-41F7-A81D-A5288D688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age in a planner">
            <a:extLst>
              <a:ext uri="{FF2B5EF4-FFF2-40B4-BE49-F238E27FC236}">
                <a16:creationId xmlns:a16="http://schemas.microsoft.com/office/drawing/2014/main" id="{76B35034-45E7-FA5F-6708-FDC94680F2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81" r="-1" b="12927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A435A76B-D478-4F38-9D76-040E49ADC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0138" y="2758601"/>
            <a:ext cx="7832767" cy="4099399"/>
          </a:xfrm>
          <a:custGeom>
            <a:avLst/>
            <a:gdLst>
              <a:gd name="connsiteX0" fmla="*/ 4436398 w 7832767"/>
              <a:gd name="connsiteY0" fmla="*/ 580 h 4099399"/>
              <a:gd name="connsiteX1" fmla="*/ 5062070 w 7832767"/>
              <a:gd name="connsiteY1" fmla="*/ 20166 h 4099399"/>
              <a:gd name="connsiteX2" fmla="*/ 6429770 w 7832767"/>
              <a:gd name="connsiteY2" fmla="*/ 44716 h 4099399"/>
              <a:gd name="connsiteX3" fmla="*/ 7261927 w 7832767"/>
              <a:gd name="connsiteY3" fmla="*/ 147922 h 4099399"/>
              <a:gd name="connsiteX4" fmla="*/ 7370574 w 7832767"/>
              <a:gd name="connsiteY4" fmla="*/ 185497 h 4099399"/>
              <a:gd name="connsiteX5" fmla="*/ 7342690 w 7832767"/>
              <a:gd name="connsiteY5" fmla="*/ 262652 h 4099399"/>
              <a:gd name="connsiteX6" fmla="*/ 7154722 w 7832767"/>
              <a:gd name="connsiteY6" fmla="*/ 283192 h 4099399"/>
              <a:gd name="connsiteX7" fmla="*/ 7257600 w 7832767"/>
              <a:gd name="connsiteY7" fmla="*/ 340809 h 4099399"/>
              <a:gd name="connsiteX8" fmla="*/ 7031654 w 7832767"/>
              <a:gd name="connsiteY8" fmla="*/ 384897 h 4099399"/>
              <a:gd name="connsiteX9" fmla="*/ 7061460 w 7832767"/>
              <a:gd name="connsiteY9" fmla="*/ 415459 h 4099399"/>
              <a:gd name="connsiteX10" fmla="*/ 7091746 w 7832767"/>
              <a:gd name="connsiteY10" fmla="*/ 444516 h 4099399"/>
              <a:gd name="connsiteX11" fmla="*/ 6661966 w 7832767"/>
              <a:gd name="connsiteY11" fmla="*/ 519166 h 4099399"/>
              <a:gd name="connsiteX12" fmla="*/ 7169625 w 7832767"/>
              <a:gd name="connsiteY12" fmla="*/ 655940 h 4099399"/>
              <a:gd name="connsiteX13" fmla="*/ 7077324 w 7832767"/>
              <a:gd name="connsiteY13" fmla="*/ 729587 h 4099399"/>
              <a:gd name="connsiteX14" fmla="*/ 7370574 w 7832767"/>
              <a:gd name="connsiteY14" fmla="*/ 845819 h 4099399"/>
              <a:gd name="connsiteX15" fmla="*/ 7608539 w 7832767"/>
              <a:gd name="connsiteY15" fmla="*/ 990610 h 4099399"/>
              <a:gd name="connsiteX16" fmla="*/ 7742185 w 7832767"/>
              <a:gd name="connsiteY16" fmla="*/ 1180991 h 4099399"/>
              <a:gd name="connsiteX17" fmla="*/ 7789296 w 7832767"/>
              <a:gd name="connsiteY17" fmla="*/ 1266161 h 4099399"/>
              <a:gd name="connsiteX18" fmla="*/ 7831602 w 7832767"/>
              <a:gd name="connsiteY18" fmla="*/ 1355841 h 4099399"/>
              <a:gd name="connsiteX19" fmla="*/ 7758529 w 7832767"/>
              <a:gd name="connsiteY19" fmla="*/ 1445019 h 4099399"/>
              <a:gd name="connsiteX20" fmla="*/ 7710936 w 7832767"/>
              <a:gd name="connsiteY20" fmla="*/ 1553237 h 4099399"/>
              <a:gd name="connsiteX21" fmla="*/ 7754684 w 7832767"/>
              <a:gd name="connsiteY21" fmla="*/ 1616863 h 4099399"/>
              <a:gd name="connsiteX22" fmla="*/ 7755645 w 7832767"/>
              <a:gd name="connsiteY22" fmla="*/ 1759148 h 4099399"/>
              <a:gd name="connsiteX23" fmla="*/ 7725360 w 7832767"/>
              <a:gd name="connsiteY23" fmla="*/ 1826283 h 4099399"/>
              <a:gd name="connsiteX24" fmla="*/ 7633056 w 7832767"/>
              <a:gd name="connsiteY24" fmla="*/ 1972074 h 4099399"/>
              <a:gd name="connsiteX25" fmla="*/ 7554696 w 7832767"/>
              <a:gd name="connsiteY25" fmla="*/ 2004640 h 4099399"/>
              <a:gd name="connsiteX26" fmla="*/ 7562870 w 7832767"/>
              <a:gd name="connsiteY26" fmla="*/ 2592817 h 4099399"/>
              <a:gd name="connsiteX27" fmla="*/ 7620078 w 7832767"/>
              <a:gd name="connsiteY27" fmla="*/ 2877387 h 4099399"/>
              <a:gd name="connsiteX28" fmla="*/ 7579695 w 7832767"/>
              <a:gd name="connsiteY28" fmla="*/ 3198029 h 4099399"/>
              <a:gd name="connsiteX29" fmla="*/ 7713340 w 7832767"/>
              <a:gd name="connsiteY29" fmla="*/ 3435003 h 4099399"/>
              <a:gd name="connsiteX30" fmla="*/ 7658054 w 7832767"/>
              <a:gd name="connsiteY30" fmla="*/ 3526187 h 4099399"/>
              <a:gd name="connsiteX31" fmla="*/ 7813815 w 7832767"/>
              <a:gd name="connsiteY31" fmla="*/ 3628391 h 4099399"/>
              <a:gd name="connsiteX32" fmla="*/ 7669112 w 7832767"/>
              <a:gd name="connsiteY32" fmla="*/ 3773681 h 4099399"/>
              <a:gd name="connsiteX33" fmla="*/ 7429704 w 7832767"/>
              <a:gd name="connsiteY33" fmla="*/ 4001137 h 4099399"/>
              <a:gd name="connsiteX34" fmla="*/ 7417475 w 7832767"/>
              <a:gd name="connsiteY34" fmla="*/ 4099399 h 4099399"/>
              <a:gd name="connsiteX35" fmla="*/ 180606 w 7832767"/>
              <a:gd name="connsiteY35" fmla="*/ 4099399 h 4099399"/>
              <a:gd name="connsiteX36" fmla="*/ 164649 w 7832767"/>
              <a:gd name="connsiteY36" fmla="*/ 4093760 h 4099399"/>
              <a:gd name="connsiteX37" fmla="*/ 160465 w 7832767"/>
              <a:gd name="connsiteY37" fmla="*/ 4076287 h 4099399"/>
              <a:gd name="connsiteX38" fmla="*/ 549383 w 7832767"/>
              <a:gd name="connsiteY38" fmla="*/ 3827790 h 4099399"/>
              <a:gd name="connsiteX39" fmla="*/ 756100 w 7832767"/>
              <a:gd name="connsiteY39" fmla="*/ 3722078 h 4099399"/>
              <a:gd name="connsiteX40" fmla="*/ 415738 w 7832767"/>
              <a:gd name="connsiteY40" fmla="*/ 3746126 h 4099399"/>
              <a:gd name="connsiteX41" fmla="*/ 671971 w 7832767"/>
              <a:gd name="connsiteY41" fmla="*/ 3563762 h 4099399"/>
              <a:gd name="connsiteX42" fmla="*/ 619570 w 7832767"/>
              <a:gd name="connsiteY42" fmla="*/ 3530194 h 4099399"/>
              <a:gd name="connsiteX43" fmla="*/ 523422 w 7832767"/>
              <a:gd name="connsiteY43" fmla="*/ 3507649 h 4099399"/>
              <a:gd name="connsiteX44" fmla="*/ 957048 w 7832767"/>
              <a:gd name="connsiteY44" fmla="*/ 3392918 h 4099399"/>
              <a:gd name="connsiteX45" fmla="*/ 835904 w 7832767"/>
              <a:gd name="connsiteY45" fmla="*/ 3231596 h 4099399"/>
              <a:gd name="connsiteX46" fmla="*/ 930608 w 7832767"/>
              <a:gd name="connsiteY46" fmla="*/ 3195022 h 4099399"/>
              <a:gd name="connsiteX47" fmla="*/ 817153 w 7832767"/>
              <a:gd name="connsiteY47" fmla="*/ 3190514 h 4099399"/>
              <a:gd name="connsiteX48" fmla="*/ 727736 w 7832767"/>
              <a:gd name="connsiteY48" fmla="*/ 3191015 h 4099399"/>
              <a:gd name="connsiteX49" fmla="*/ 567170 w 7832767"/>
              <a:gd name="connsiteY49" fmla="*/ 3150434 h 4099399"/>
              <a:gd name="connsiteX50" fmla="*/ 2784 w 7832767"/>
              <a:gd name="connsiteY50" fmla="*/ 3218569 h 4099399"/>
              <a:gd name="connsiteX51" fmla="*/ 122006 w 7832767"/>
              <a:gd name="connsiteY51" fmla="*/ 3122877 h 4099399"/>
              <a:gd name="connsiteX52" fmla="*/ 264786 w 7832767"/>
              <a:gd name="connsiteY52" fmla="*/ 3068269 h 4099399"/>
              <a:gd name="connsiteX53" fmla="*/ 72009 w 7832767"/>
              <a:gd name="connsiteY53" fmla="*/ 3039210 h 4099399"/>
              <a:gd name="connsiteX54" fmla="*/ 459485 w 7832767"/>
              <a:gd name="connsiteY54" fmla="*/ 2948028 h 4099399"/>
              <a:gd name="connsiteX55" fmla="*/ 365260 w 7832767"/>
              <a:gd name="connsiteY55" fmla="*/ 2866364 h 4099399"/>
              <a:gd name="connsiteX56" fmla="*/ 607071 w 7832767"/>
              <a:gd name="connsiteY56" fmla="*/ 2498127 h 4099399"/>
              <a:gd name="connsiteX57" fmla="*/ 1090213 w 7832767"/>
              <a:gd name="connsiteY57" fmla="*/ 2289209 h 4099399"/>
              <a:gd name="connsiteX58" fmla="*/ 1337313 w 7832767"/>
              <a:gd name="connsiteY58" fmla="*/ 2272676 h 4099399"/>
              <a:gd name="connsiteX59" fmla="*/ 1268086 w 7832767"/>
              <a:gd name="connsiteY59" fmla="*/ 2205541 h 4099399"/>
              <a:gd name="connsiteX60" fmla="*/ 1449324 w 7832767"/>
              <a:gd name="connsiteY60" fmla="*/ 1827285 h 4099399"/>
              <a:gd name="connsiteX61" fmla="*/ 1255107 w 7832767"/>
              <a:gd name="connsiteY61" fmla="*/ 1849829 h 4099399"/>
              <a:gd name="connsiteX62" fmla="*/ 259497 w 7832767"/>
              <a:gd name="connsiteY62" fmla="*/ 1865862 h 4099399"/>
              <a:gd name="connsiteX63" fmla="*/ 160947 w 7832767"/>
              <a:gd name="connsiteY63" fmla="*/ 1851332 h 4099399"/>
              <a:gd name="connsiteX64" fmla="*/ 845998 w 7832767"/>
              <a:gd name="connsiteY64" fmla="*/ 1661453 h 4099399"/>
              <a:gd name="connsiteX65" fmla="*/ 575343 w 7832767"/>
              <a:gd name="connsiteY65" fmla="*/ 1610350 h 4099399"/>
              <a:gd name="connsiteX66" fmla="*/ 512846 w 7832767"/>
              <a:gd name="connsiteY66" fmla="*/ 1589809 h 4099399"/>
              <a:gd name="connsiteX67" fmla="*/ 570054 w 7832767"/>
              <a:gd name="connsiteY67" fmla="*/ 1536702 h 4099399"/>
              <a:gd name="connsiteX68" fmla="*/ 714276 w 7832767"/>
              <a:gd name="connsiteY68" fmla="*/ 1483095 h 4099399"/>
              <a:gd name="connsiteX69" fmla="*/ 321033 w 7832767"/>
              <a:gd name="connsiteY69" fmla="*/ 1560250 h 4099399"/>
              <a:gd name="connsiteX70" fmla="*/ 348915 w 7832767"/>
              <a:gd name="connsiteY70" fmla="*/ 1478587 h 4099399"/>
              <a:gd name="connsiteX71" fmla="*/ 309975 w 7832767"/>
              <a:gd name="connsiteY71" fmla="*/ 1404938 h 4099399"/>
              <a:gd name="connsiteX72" fmla="*/ 531595 w 7832767"/>
              <a:gd name="connsiteY72" fmla="*/ 1310249 h 4099399"/>
              <a:gd name="connsiteX73" fmla="*/ 840230 w 7832767"/>
              <a:gd name="connsiteY73" fmla="*/ 1125380 h 4099399"/>
              <a:gd name="connsiteX74" fmla="*/ 1149825 w 7832767"/>
              <a:gd name="connsiteY74" fmla="*/ 1007142 h 4099399"/>
              <a:gd name="connsiteX75" fmla="*/ 1405096 w 7832767"/>
              <a:gd name="connsiteY75" fmla="*/ 901932 h 4099399"/>
              <a:gd name="connsiteX76" fmla="*/ 1167613 w 7832767"/>
              <a:gd name="connsiteY76" fmla="*/ 918465 h 4099399"/>
              <a:gd name="connsiteX77" fmla="*/ 1563740 w 7832767"/>
              <a:gd name="connsiteY77" fmla="*/ 752632 h 4099399"/>
              <a:gd name="connsiteX78" fmla="*/ 1623833 w 7832767"/>
              <a:gd name="connsiteY78" fmla="*/ 742112 h 4099399"/>
              <a:gd name="connsiteX79" fmla="*/ 2259848 w 7832767"/>
              <a:gd name="connsiteY79" fmla="*/ 624877 h 4099399"/>
              <a:gd name="connsiteX80" fmla="*/ 2382917 w 7832767"/>
              <a:gd name="connsiteY80" fmla="*/ 566761 h 4099399"/>
              <a:gd name="connsiteX81" fmla="*/ 2241099 w 7832767"/>
              <a:gd name="connsiteY81" fmla="*/ 554235 h 4099399"/>
              <a:gd name="connsiteX82" fmla="*/ 1768535 w 7832767"/>
              <a:gd name="connsiteY82" fmla="*/ 588806 h 4099399"/>
              <a:gd name="connsiteX83" fmla="*/ 2089668 w 7832767"/>
              <a:gd name="connsiteY83" fmla="*/ 516159 h 4099399"/>
              <a:gd name="connsiteX84" fmla="*/ 1739690 w 7832767"/>
              <a:gd name="connsiteY84" fmla="*/ 493614 h 4099399"/>
              <a:gd name="connsiteX85" fmla="*/ 1657003 w 7832767"/>
              <a:gd name="connsiteY85" fmla="*/ 436500 h 4099399"/>
              <a:gd name="connsiteX86" fmla="*/ 1716134 w 7832767"/>
              <a:gd name="connsiteY86" fmla="*/ 380889 h 4099399"/>
              <a:gd name="connsiteX87" fmla="*/ 1931986 w 7832767"/>
              <a:gd name="connsiteY87" fmla="*/ 319766 h 4099399"/>
              <a:gd name="connsiteX88" fmla="*/ 2152163 w 7832767"/>
              <a:gd name="connsiteY88" fmla="*/ 230087 h 4099399"/>
              <a:gd name="connsiteX89" fmla="*/ 2858367 w 7832767"/>
              <a:gd name="connsiteY89" fmla="*/ 102831 h 4099399"/>
              <a:gd name="connsiteX90" fmla="*/ 3327568 w 7832767"/>
              <a:gd name="connsiteY90" fmla="*/ 61248 h 4099399"/>
              <a:gd name="connsiteX91" fmla="*/ 4227028 w 7832767"/>
              <a:gd name="connsiteY91" fmla="*/ 1129 h 4099399"/>
              <a:gd name="connsiteX92" fmla="*/ 4436398 w 7832767"/>
              <a:gd name="connsiteY92" fmla="*/ 580 h 4099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7832767" h="4099399">
                <a:moveTo>
                  <a:pt x="4436398" y="580"/>
                </a:moveTo>
                <a:cubicBezTo>
                  <a:pt x="4645360" y="3164"/>
                  <a:pt x="4853309" y="13778"/>
                  <a:pt x="5062070" y="20166"/>
                </a:cubicBezTo>
                <a:cubicBezTo>
                  <a:pt x="5516848" y="34696"/>
                  <a:pt x="5974030" y="34194"/>
                  <a:pt x="6429770" y="44716"/>
                </a:cubicBezTo>
                <a:cubicBezTo>
                  <a:pt x="6713886" y="51228"/>
                  <a:pt x="6994637" y="74776"/>
                  <a:pt x="7261927" y="147922"/>
                </a:cubicBezTo>
                <a:cubicBezTo>
                  <a:pt x="7299424" y="158443"/>
                  <a:pt x="7341729" y="160448"/>
                  <a:pt x="7370574" y="185497"/>
                </a:cubicBezTo>
                <a:cubicBezTo>
                  <a:pt x="7402784" y="213553"/>
                  <a:pt x="7389804" y="254635"/>
                  <a:pt x="7342690" y="262652"/>
                </a:cubicBezTo>
                <a:cubicBezTo>
                  <a:pt x="7282599" y="273173"/>
                  <a:pt x="7221066" y="276179"/>
                  <a:pt x="7154722" y="283192"/>
                </a:cubicBezTo>
                <a:cubicBezTo>
                  <a:pt x="7180202" y="321770"/>
                  <a:pt x="7241736" y="292713"/>
                  <a:pt x="7257600" y="340809"/>
                </a:cubicBezTo>
                <a:cubicBezTo>
                  <a:pt x="7186452" y="373874"/>
                  <a:pt x="7100400" y="352331"/>
                  <a:pt x="7031654" y="384897"/>
                </a:cubicBezTo>
                <a:cubicBezTo>
                  <a:pt x="7033577" y="407441"/>
                  <a:pt x="7048960" y="409446"/>
                  <a:pt x="7061460" y="415459"/>
                </a:cubicBezTo>
                <a:cubicBezTo>
                  <a:pt x="7073960" y="420968"/>
                  <a:pt x="7105206" y="412953"/>
                  <a:pt x="7091746" y="444516"/>
                </a:cubicBezTo>
                <a:cubicBezTo>
                  <a:pt x="6948967" y="463553"/>
                  <a:pt x="6812438" y="528183"/>
                  <a:pt x="6661966" y="519166"/>
                </a:cubicBezTo>
                <a:cubicBezTo>
                  <a:pt x="6848013" y="536700"/>
                  <a:pt x="7005214" y="608344"/>
                  <a:pt x="7169625" y="655940"/>
                </a:cubicBezTo>
                <a:cubicBezTo>
                  <a:pt x="7162896" y="712052"/>
                  <a:pt x="7096554" y="689507"/>
                  <a:pt x="7077324" y="729587"/>
                </a:cubicBezTo>
                <a:cubicBezTo>
                  <a:pt x="7182606" y="757642"/>
                  <a:pt x="7283560" y="790709"/>
                  <a:pt x="7370574" y="845819"/>
                </a:cubicBezTo>
                <a:cubicBezTo>
                  <a:pt x="7448935" y="895418"/>
                  <a:pt x="7523448" y="950028"/>
                  <a:pt x="7608539" y="990610"/>
                </a:cubicBezTo>
                <a:cubicBezTo>
                  <a:pt x="7697957" y="1033195"/>
                  <a:pt x="7752280" y="1087804"/>
                  <a:pt x="7742185" y="1180991"/>
                </a:cubicBezTo>
                <a:cubicBezTo>
                  <a:pt x="7737858" y="1219067"/>
                  <a:pt x="7749396" y="1251131"/>
                  <a:pt x="7789296" y="1266161"/>
                </a:cubicBezTo>
                <a:cubicBezTo>
                  <a:pt x="7838813" y="1284698"/>
                  <a:pt x="7833526" y="1312754"/>
                  <a:pt x="7831602" y="1355841"/>
                </a:cubicBezTo>
                <a:cubicBezTo>
                  <a:pt x="7828717" y="1407443"/>
                  <a:pt x="7803238" y="1427485"/>
                  <a:pt x="7758529" y="1445019"/>
                </a:cubicBezTo>
                <a:cubicBezTo>
                  <a:pt x="7694591" y="1469568"/>
                  <a:pt x="7694110" y="1507644"/>
                  <a:pt x="7710936" y="1553237"/>
                </a:cubicBezTo>
                <a:cubicBezTo>
                  <a:pt x="7720072" y="1578286"/>
                  <a:pt x="7734012" y="1598327"/>
                  <a:pt x="7754684" y="1616863"/>
                </a:cubicBezTo>
                <a:cubicBezTo>
                  <a:pt x="7826314" y="1681493"/>
                  <a:pt x="7825833" y="1682494"/>
                  <a:pt x="7755645" y="1759148"/>
                </a:cubicBezTo>
                <a:cubicBezTo>
                  <a:pt x="7736896" y="1779688"/>
                  <a:pt x="7716704" y="1793216"/>
                  <a:pt x="7725360" y="1826283"/>
                </a:cubicBezTo>
                <a:cubicBezTo>
                  <a:pt x="7754684" y="1936002"/>
                  <a:pt x="7750838" y="1936002"/>
                  <a:pt x="7633056" y="1972074"/>
                </a:cubicBezTo>
                <a:cubicBezTo>
                  <a:pt x="7606135" y="1980591"/>
                  <a:pt x="7570080" y="1973076"/>
                  <a:pt x="7554696" y="2004640"/>
                </a:cubicBezTo>
                <a:cubicBezTo>
                  <a:pt x="7564311" y="2027686"/>
                  <a:pt x="7541716" y="2583799"/>
                  <a:pt x="7562870" y="2592817"/>
                </a:cubicBezTo>
                <a:cubicBezTo>
                  <a:pt x="7728244" y="2663458"/>
                  <a:pt x="7748914" y="2746625"/>
                  <a:pt x="7620078" y="2877387"/>
                </a:cubicBezTo>
                <a:cubicBezTo>
                  <a:pt x="7533544" y="2965063"/>
                  <a:pt x="7543639" y="3108349"/>
                  <a:pt x="7579695" y="3198029"/>
                </a:cubicBezTo>
                <a:cubicBezTo>
                  <a:pt x="7715743" y="3237608"/>
                  <a:pt x="7685939" y="3342818"/>
                  <a:pt x="7713340" y="3435003"/>
                </a:cubicBezTo>
                <a:cubicBezTo>
                  <a:pt x="7733531" y="3504142"/>
                  <a:pt x="7654210" y="3494623"/>
                  <a:pt x="7658054" y="3526187"/>
                </a:cubicBezTo>
                <a:cubicBezTo>
                  <a:pt x="7708052" y="3564262"/>
                  <a:pt x="7774874" y="3576287"/>
                  <a:pt x="7813815" y="3628391"/>
                </a:cubicBezTo>
                <a:cubicBezTo>
                  <a:pt x="7743627" y="3666467"/>
                  <a:pt x="7708052" y="3720074"/>
                  <a:pt x="7669112" y="3773681"/>
                </a:cubicBezTo>
                <a:cubicBezTo>
                  <a:pt x="7606135" y="3860855"/>
                  <a:pt x="7520564" y="3934503"/>
                  <a:pt x="7429704" y="4001137"/>
                </a:cubicBezTo>
                <a:lnTo>
                  <a:pt x="7417475" y="4099399"/>
                </a:lnTo>
                <a:lnTo>
                  <a:pt x="180606" y="4099399"/>
                </a:lnTo>
                <a:lnTo>
                  <a:pt x="164649" y="4093760"/>
                </a:lnTo>
                <a:cubicBezTo>
                  <a:pt x="148507" y="4086464"/>
                  <a:pt x="145082" y="4080295"/>
                  <a:pt x="160465" y="4076287"/>
                </a:cubicBezTo>
                <a:cubicBezTo>
                  <a:pt x="230173" y="4057751"/>
                  <a:pt x="478714" y="3837810"/>
                  <a:pt x="549383" y="3827790"/>
                </a:cubicBezTo>
                <a:cubicBezTo>
                  <a:pt x="631589" y="3816267"/>
                  <a:pt x="647934" y="3800736"/>
                  <a:pt x="756100" y="3722078"/>
                </a:cubicBezTo>
                <a:cubicBezTo>
                  <a:pt x="827251" y="3670474"/>
                  <a:pt x="531115" y="3782698"/>
                  <a:pt x="415738" y="3746126"/>
                </a:cubicBezTo>
                <a:cubicBezTo>
                  <a:pt x="373433" y="3732598"/>
                  <a:pt x="671971" y="3589813"/>
                  <a:pt x="671971" y="3563762"/>
                </a:cubicBezTo>
                <a:cubicBezTo>
                  <a:pt x="671971" y="3536206"/>
                  <a:pt x="645049" y="3530194"/>
                  <a:pt x="619570" y="3530194"/>
                </a:cubicBezTo>
                <a:cubicBezTo>
                  <a:pt x="562844" y="3530194"/>
                  <a:pt x="580151" y="3506145"/>
                  <a:pt x="523422" y="3507649"/>
                </a:cubicBezTo>
                <a:cubicBezTo>
                  <a:pt x="689758" y="3438010"/>
                  <a:pt x="792637" y="3456547"/>
                  <a:pt x="957048" y="3392918"/>
                </a:cubicBezTo>
                <a:cubicBezTo>
                  <a:pt x="1037333" y="3361856"/>
                  <a:pt x="753217" y="3258649"/>
                  <a:pt x="835904" y="3231596"/>
                </a:cubicBezTo>
                <a:cubicBezTo>
                  <a:pt x="867151" y="3221074"/>
                  <a:pt x="908974" y="3232097"/>
                  <a:pt x="930608" y="3195022"/>
                </a:cubicBezTo>
                <a:cubicBezTo>
                  <a:pt x="896476" y="3165464"/>
                  <a:pt x="851286" y="3178490"/>
                  <a:pt x="817153" y="3190514"/>
                </a:cubicBezTo>
                <a:cubicBezTo>
                  <a:pt x="730141" y="3221576"/>
                  <a:pt x="736391" y="3214062"/>
                  <a:pt x="727736" y="3191015"/>
                </a:cubicBezTo>
                <a:cubicBezTo>
                  <a:pt x="699374" y="3112357"/>
                  <a:pt x="629186" y="3137408"/>
                  <a:pt x="567170" y="3150434"/>
                </a:cubicBezTo>
                <a:cubicBezTo>
                  <a:pt x="379682" y="3189512"/>
                  <a:pt x="189791" y="3178490"/>
                  <a:pt x="2784" y="3218569"/>
                </a:cubicBezTo>
                <a:cubicBezTo>
                  <a:pt x="-17406" y="3223079"/>
                  <a:pt x="77299" y="3133400"/>
                  <a:pt x="122006" y="3122877"/>
                </a:cubicBezTo>
                <a:cubicBezTo>
                  <a:pt x="170561" y="3111856"/>
                  <a:pt x="230173" y="3119872"/>
                  <a:pt x="264786" y="3068269"/>
                </a:cubicBezTo>
                <a:cubicBezTo>
                  <a:pt x="203252" y="3055243"/>
                  <a:pt x="133065" y="3080292"/>
                  <a:pt x="72009" y="3039210"/>
                </a:cubicBezTo>
                <a:cubicBezTo>
                  <a:pt x="207578" y="2982597"/>
                  <a:pt x="342665" y="2984601"/>
                  <a:pt x="459485" y="2948028"/>
                </a:cubicBezTo>
                <a:cubicBezTo>
                  <a:pt x="470061" y="2880393"/>
                  <a:pt x="393143" y="2904941"/>
                  <a:pt x="365260" y="2866364"/>
                </a:cubicBezTo>
                <a:cubicBezTo>
                  <a:pt x="1245010" y="2800232"/>
                  <a:pt x="753697" y="2604840"/>
                  <a:pt x="607071" y="2498127"/>
                </a:cubicBezTo>
                <a:cubicBezTo>
                  <a:pt x="558036" y="2462556"/>
                  <a:pt x="1073387" y="2293717"/>
                  <a:pt x="1090213" y="2289209"/>
                </a:cubicBezTo>
                <a:cubicBezTo>
                  <a:pt x="1132999" y="2278688"/>
                  <a:pt x="1302700" y="2286203"/>
                  <a:pt x="1337313" y="2272676"/>
                </a:cubicBezTo>
                <a:cubicBezTo>
                  <a:pt x="1381541" y="2255643"/>
                  <a:pt x="1235395" y="2226083"/>
                  <a:pt x="1268086" y="2205541"/>
                </a:cubicBezTo>
                <a:cubicBezTo>
                  <a:pt x="1497398" y="2060752"/>
                  <a:pt x="1513743" y="1842815"/>
                  <a:pt x="1449324" y="1827285"/>
                </a:cubicBezTo>
                <a:cubicBezTo>
                  <a:pt x="1382502" y="1811252"/>
                  <a:pt x="1317121" y="1823778"/>
                  <a:pt x="1255107" y="1849829"/>
                </a:cubicBezTo>
                <a:cubicBezTo>
                  <a:pt x="1154152" y="1892415"/>
                  <a:pt x="455158" y="1831793"/>
                  <a:pt x="259497" y="1865862"/>
                </a:cubicBezTo>
                <a:cubicBezTo>
                  <a:pt x="229691" y="1870872"/>
                  <a:pt x="189311" y="1893417"/>
                  <a:pt x="160947" y="1851332"/>
                </a:cubicBezTo>
                <a:cubicBezTo>
                  <a:pt x="362377" y="1715060"/>
                  <a:pt x="621013" y="1754138"/>
                  <a:pt x="845998" y="1661453"/>
                </a:cubicBezTo>
                <a:cubicBezTo>
                  <a:pt x="757542" y="1597824"/>
                  <a:pt x="667645" y="1600832"/>
                  <a:pt x="575343" y="1610350"/>
                </a:cubicBezTo>
                <a:cubicBezTo>
                  <a:pt x="551306" y="1612855"/>
                  <a:pt x="518615" y="1616362"/>
                  <a:pt x="512846" y="1589809"/>
                </a:cubicBezTo>
                <a:cubicBezTo>
                  <a:pt x="505636" y="1556242"/>
                  <a:pt x="544576" y="1550229"/>
                  <a:pt x="570054" y="1536702"/>
                </a:cubicBezTo>
                <a:cubicBezTo>
                  <a:pt x="608994" y="1515660"/>
                  <a:pt x="666682" y="1540710"/>
                  <a:pt x="714276" y="1483095"/>
                </a:cubicBezTo>
                <a:cubicBezTo>
                  <a:pt x="570054" y="1496622"/>
                  <a:pt x="448428" y="1520170"/>
                  <a:pt x="321033" y="1560250"/>
                </a:cubicBezTo>
                <a:cubicBezTo>
                  <a:pt x="332089" y="1524679"/>
                  <a:pt x="370548" y="1508145"/>
                  <a:pt x="348915" y="1478587"/>
                </a:cubicBezTo>
                <a:cubicBezTo>
                  <a:pt x="332571" y="1456542"/>
                  <a:pt x="285939" y="1446021"/>
                  <a:pt x="309975" y="1404938"/>
                </a:cubicBezTo>
                <a:cubicBezTo>
                  <a:pt x="377759" y="1361351"/>
                  <a:pt x="473907" y="1372876"/>
                  <a:pt x="531595" y="1310249"/>
                </a:cubicBezTo>
                <a:cubicBezTo>
                  <a:pt x="613321" y="1221071"/>
                  <a:pt x="740236" y="1190509"/>
                  <a:pt x="840230" y="1125380"/>
                </a:cubicBezTo>
                <a:cubicBezTo>
                  <a:pt x="873400" y="1104337"/>
                  <a:pt x="1091175" y="1030690"/>
                  <a:pt x="1149825" y="1007142"/>
                </a:cubicBezTo>
                <a:cubicBezTo>
                  <a:pt x="1231551" y="974076"/>
                  <a:pt x="1324813" y="962553"/>
                  <a:pt x="1405096" y="901932"/>
                </a:cubicBezTo>
                <a:cubicBezTo>
                  <a:pt x="1326255" y="889406"/>
                  <a:pt x="1262318" y="946021"/>
                  <a:pt x="1167613" y="918465"/>
                </a:cubicBezTo>
                <a:cubicBezTo>
                  <a:pt x="1317602" y="859848"/>
                  <a:pt x="1455092" y="833294"/>
                  <a:pt x="1563740" y="752632"/>
                </a:cubicBezTo>
                <a:cubicBezTo>
                  <a:pt x="1577201" y="742613"/>
                  <a:pt x="1603642" y="745619"/>
                  <a:pt x="1623833" y="742112"/>
                </a:cubicBezTo>
                <a:cubicBezTo>
                  <a:pt x="1836317" y="706540"/>
                  <a:pt x="2049765" y="676480"/>
                  <a:pt x="2259848" y="624877"/>
                </a:cubicBezTo>
                <a:cubicBezTo>
                  <a:pt x="2307442" y="612853"/>
                  <a:pt x="2391570" y="609847"/>
                  <a:pt x="2382917" y="566761"/>
                </a:cubicBezTo>
                <a:cubicBezTo>
                  <a:pt x="2369937" y="502131"/>
                  <a:pt x="2291577" y="548223"/>
                  <a:pt x="2241099" y="554235"/>
                </a:cubicBezTo>
                <a:cubicBezTo>
                  <a:pt x="2084379" y="573775"/>
                  <a:pt x="1927659" y="607843"/>
                  <a:pt x="1768535" y="588806"/>
                </a:cubicBezTo>
                <a:cubicBezTo>
                  <a:pt x="1875738" y="564757"/>
                  <a:pt x="1982463" y="540207"/>
                  <a:pt x="2089668" y="516159"/>
                </a:cubicBezTo>
                <a:cubicBezTo>
                  <a:pt x="1966597" y="524676"/>
                  <a:pt x="1859394" y="468563"/>
                  <a:pt x="1739690" y="493614"/>
                </a:cubicBezTo>
                <a:cubicBezTo>
                  <a:pt x="1701230" y="501630"/>
                  <a:pt x="1660850" y="476079"/>
                  <a:pt x="1657003" y="436500"/>
                </a:cubicBezTo>
                <a:cubicBezTo>
                  <a:pt x="1652677" y="404937"/>
                  <a:pt x="1688732" y="390909"/>
                  <a:pt x="1716134" y="380889"/>
                </a:cubicBezTo>
                <a:cubicBezTo>
                  <a:pt x="1786322" y="355337"/>
                  <a:pt x="1842086" y="279687"/>
                  <a:pt x="1931986" y="319766"/>
                </a:cubicBezTo>
                <a:cubicBezTo>
                  <a:pt x="1988712" y="256640"/>
                  <a:pt x="2079091" y="246619"/>
                  <a:pt x="2152163" y="230087"/>
                </a:cubicBezTo>
                <a:cubicBezTo>
                  <a:pt x="2385321" y="177982"/>
                  <a:pt x="2621844" y="137401"/>
                  <a:pt x="2858367" y="102831"/>
                </a:cubicBezTo>
                <a:cubicBezTo>
                  <a:pt x="3013645" y="80286"/>
                  <a:pt x="3173731" y="89806"/>
                  <a:pt x="3327568" y="61248"/>
                </a:cubicBezTo>
                <a:cubicBezTo>
                  <a:pt x="3628510" y="5637"/>
                  <a:pt x="3927528" y="7141"/>
                  <a:pt x="4227028" y="1129"/>
                </a:cubicBezTo>
                <a:cubicBezTo>
                  <a:pt x="4296975" y="-249"/>
                  <a:pt x="4366742" y="-281"/>
                  <a:pt x="4436398" y="5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9F9527-8E9D-3868-2374-C49101703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8272" y="4444367"/>
            <a:ext cx="5257799" cy="187814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200" dirty="0"/>
              <a:t>A date for your diary:</a:t>
            </a:r>
            <a:br>
              <a:rPr lang="en-US" sz="3200" dirty="0"/>
            </a:br>
            <a:br>
              <a:rPr lang="en-US" sz="3200" dirty="0"/>
            </a:br>
            <a:r>
              <a:rPr lang="en-US" sz="3100" dirty="0"/>
              <a:t>Quantitative Data Analysis</a:t>
            </a:r>
            <a:br>
              <a:rPr lang="en-US" sz="3100" dirty="0"/>
            </a:br>
            <a:r>
              <a:rPr lang="en-US" sz="3100" dirty="0">
                <a:solidFill>
                  <a:srgbClr val="FF0000"/>
                </a:solidFill>
              </a:rPr>
              <a:t>Saturday March 22</a:t>
            </a:r>
            <a:r>
              <a:rPr lang="en-US" sz="3100" baseline="30000" dirty="0">
                <a:solidFill>
                  <a:srgbClr val="FF0000"/>
                </a:solidFill>
              </a:rPr>
              <a:t>nd</a:t>
            </a:r>
            <a:r>
              <a:rPr lang="en-US" sz="3100" dirty="0">
                <a:solidFill>
                  <a:srgbClr val="FF0000"/>
                </a:solidFill>
              </a:rPr>
              <a:t> </a:t>
            </a:r>
            <a:br>
              <a:rPr lang="en-US" sz="3100" dirty="0"/>
            </a:br>
            <a:r>
              <a:rPr lang="en-US" sz="3100" dirty="0"/>
              <a:t>9.30 – 12.00</a:t>
            </a:r>
            <a:br>
              <a:rPr lang="en-US" sz="3100" dirty="0"/>
            </a:br>
            <a:r>
              <a:rPr lang="en-US" sz="3100" dirty="0"/>
              <a:t>IQ305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44422-679D-816A-9575-9C551AE58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6389" y="6102636"/>
            <a:ext cx="5249011" cy="6467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dirty="0"/>
              <a:t>Associate Professor Paul Hutchings</a:t>
            </a:r>
          </a:p>
        </p:txBody>
      </p:sp>
    </p:spTree>
    <p:extLst>
      <p:ext uri="{BB962C8B-B14F-4D97-AF65-F5344CB8AC3E}">
        <p14:creationId xmlns:p14="http://schemas.microsoft.com/office/powerpoint/2010/main" val="3849373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445CABDB-5E30-9838-74BC-40D3263BDD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8467" r="-1" b="7242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6F5B27-A689-E2B4-1031-0DCC19702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dirty="0">
                <a:solidFill>
                  <a:schemeClr val="bg1"/>
                </a:solidFill>
              </a:rPr>
              <a:t>Sorting Activity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EFBB4D-7A6E-389C-2592-EEACEC5746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QUALITATIVE RESEARCH VERSUS QUANTITATIVE RESEARCH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403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B860A98-D677-FA4C-05CA-8E9AB8BCB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Epistemological Positions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055A693-F655-DD4C-3A5C-C1A3B4490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8066"/>
            <a:ext cx="10515600" cy="4351338"/>
          </a:xfrm>
        </p:spPr>
        <p:txBody>
          <a:bodyPr/>
          <a:lstStyle/>
          <a:p>
            <a:r>
              <a:rPr lang="en-GB" dirty="0"/>
              <a:t>What type of research has been carried out in the study? What is the epistemological position of the researcher?</a:t>
            </a:r>
          </a:p>
          <a:p>
            <a:r>
              <a:rPr lang="en-GB" dirty="0"/>
              <a:t>Has the researcher made any assumptions? Are they correct or incorrect?</a:t>
            </a:r>
          </a:p>
          <a:p>
            <a:r>
              <a:rPr lang="en-GB" dirty="0"/>
              <a:t>Are the conclusions reasonable?</a:t>
            </a:r>
          </a:p>
          <a:p>
            <a:r>
              <a:rPr lang="en-GB" dirty="0"/>
              <a:t>Are there any issues with this piece of research?</a:t>
            </a:r>
          </a:p>
        </p:txBody>
      </p:sp>
    </p:spTree>
    <p:extLst>
      <p:ext uri="{BB962C8B-B14F-4D97-AF65-F5344CB8AC3E}">
        <p14:creationId xmlns:p14="http://schemas.microsoft.com/office/powerpoint/2010/main" val="13334855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6CA6E-E02F-AFC7-46AD-268E6B971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Scenario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01B74-D592-7AFE-7839-D95E290E9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have produced and tested my hypothesis about back pain and physiotherapy. </a:t>
            </a:r>
          </a:p>
          <a:p>
            <a:pPr marL="0" indent="0">
              <a:buNone/>
            </a:pPr>
            <a:r>
              <a:rPr lang="en-GB" dirty="0"/>
              <a:t>I have stated and rejected my null hypothesis.</a:t>
            </a:r>
          </a:p>
          <a:p>
            <a:pPr marL="0" indent="0">
              <a:buNone/>
            </a:pPr>
            <a:r>
              <a:rPr lang="en-GB" dirty="0"/>
              <a:t>My results are valid and can be repeated. I understand that I cannot say that my hypothesis is 100% correct, but I believe it forms a reasonable basis for action by physiotherapy services and others who work with back pain sufferers.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CC488B-314E-1CC1-6031-351739E6CFD4}"/>
              </a:ext>
            </a:extLst>
          </p:cNvPr>
          <p:cNvSpPr txBox="1"/>
          <p:nvPr/>
        </p:nvSpPr>
        <p:spPr>
          <a:xfrm>
            <a:off x="6516060" y="5002306"/>
            <a:ext cx="5371139" cy="1569660"/>
          </a:xfrm>
          <a:prstGeom prst="rect">
            <a:avLst/>
          </a:prstGeom>
          <a:noFill/>
          <a:ln w="381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What type of research has been carried out in the study? What is the epistemological position of the researcher?</a:t>
            </a:r>
          </a:p>
          <a:p>
            <a:r>
              <a:rPr lang="en-GB" sz="1600" dirty="0"/>
              <a:t>Has the researcher made any assumptions? Are they correct or incorrect?</a:t>
            </a:r>
          </a:p>
          <a:p>
            <a:r>
              <a:rPr lang="en-GB" sz="1600" dirty="0"/>
              <a:t>Are the conclusions reasonable?</a:t>
            </a:r>
          </a:p>
          <a:p>
            <a:r>
              <a:rPr lang="en-GB" sz="1600" dirty="0"/>
              <a:t>Are there any issues with this piece of research?</a:t>
            </a:r>
          </a:p>
        </p:txBody>
      </p:sp>
    </p:spTree>
    <p:extLst>
      <p:ext uri="{BB962C8B-B14F-4D97-AF65-F5344CB8AC3E}">
        <p14:creationId xmlns:p14="http://schemas.microsoft.com/office/powerpoint/2010/main" val="3153959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0FD0150-96E1-5E2A-8DD6-6FCB16E4F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96" y="525987"/>
            <a:ext cx="6665117" cy="1807305"/>
          </a:xfrm>
        </p:spPr>
        <p:txBody>
          <a:bodyPr>
            <a:normAutofit/>
          </a:bodyPr>
          <a:lstStyle/>
          <a:p>
            <a:r>
              <a:rPr lang="en-GB" sz="41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Key questions for this session:</a:t>
            </a:r>
            <a:br>
              <a:rPr lang="en-GB" sz="41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</a:br>
            <a:endParaRPr lang="en-GB" sz="41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D4888F-F561-5B7C-AEC9-32F964520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64" y="2333297"/>
            <a:ext cx="5857874" cy="3843666"/>
          </a:xfrm>
        </p:spPr>
        <p:txBody>
          <a:bodyPr>
            <a:normAutofit fontScale="92500"/>
          </a:bodyPr>
          <a:lstStyle/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is/are the gap/s in knowledge or understanding that the research project seeks to fill?</a:t>
            </a:r>
            <a:endParaRPr lang="en-GB" sz="3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is/are the research question/s that will address these gaps?</a:t>
            </a:r>
            <a:endParaRPr lang="en-GB" sz="3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is the nature of the knowledge or understanding to be generated? </a:t>
            </a:r>
            <a:endParaRPr lang="en-GB" sz="3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pic>
        <p:nvPicPr>
          <p:cNvPr id="7" name="Picture 6" descr="Magnifying glass and question mark">
            <a:extLst>
              <a:ext uri="{FF2B5EF4-FFF2-40B4-BE49-F238E27FC236}">
                <a16:creationId xmlns:a16="http://schemas.microsoft.com/office/drawing/2014/main" id="{8B29CBDC-FAC9-FABC-6117-E2D68B59CE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23" r="24069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607487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85531-DE3F-8F29-8266-336337641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343B8-CAB3-EB7A-4DDA-ABC9A60390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5819496" cy="4023360"/>
          </a:xfrm>
        </p:spPr>
        <p:txBody>
          <a:bodyPr>
            <a:normAutofit fontScale="92500" lnSpcReduction="10000"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What is/are the gap(s) in knowledge or understanding that the research project seeks to fill?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What is/are the research question(s) that will address these gaps?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What is the nature of the knowledge or understanding to be generated?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38572F-2334-10E3-EFE0-234EE286A1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86854" y="5279366"/>
            <a:ext cx="2963174" cy="1143873"/>
          </a:xfrm>
          <a:ln w="28575">
            <a:solidFill>
              <a:schemeClr val="accent6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What else do you need to know </a:t>
            </a: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</a:rPr>
              <a:t>/ to 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tell the reader?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2F50C9-6A74-1B06-E186-AA17FA0E25E3}"/>
              </a:ext>
            </a:extLst>
          </p:cNvPr>
          <p:cNvSpPr txBox="1"/>
          <p:nvPr/>
        </p:nvSpPr>
        <p:spPr>
          <a:xfrm>
            <a:off x="7592684" y="585216"/>
            <a:ext cx="3141912" cy="523220"/>
          </a:xfrm>
          <a:prstGeom prst="rect">
            <a:avLst/>
          </a:prstGeom>
          <a:noFill/>
          <a:ln w="381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Why this, why now?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796424-48C1-CC4E-5B3B-55E8778001DC}"/>
              </a:ext>
            </a:extLst>
          </p:cNvPr>
          <p:cNvSpPr txBox="1"/>
          <p:nvPr/>
        </p:nvSpPr>
        <p:spPr>
          <a:xfrm>
            <a:off x="8488392" y="2552759"/>
            <a:ext cx="2599426" cy="954107"/>
          </a:xfrm>
          <a:prstGeom prst="rect">
            <a:avLst/>
          </a:prstGeom>
          <a:noFill/>
          <a:ln w="28575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What makes you think this?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8086C30-0D0D-B6D9-E5B5-69C197BF67B7}"/>
              </a:ext>
            </a:extLst>
          </p:cNvPr>
          <p:cNvCxnSpPr>
            <a:cxnSpLocks/>
          </p:cNvCxnSpPr>
          <p:nvPr/>
        </p:nvCxnSpPr>
        <p:spPr>
          <a:xfrm flipV="1">
            <a:off x="6096000" y="1213449"/>
            <a:ext cx="1411856" cy="1072551"/>
          </a:xfrm>
          <a:prstGeom prst="straightConnector1">
            <a:avLst/>
          </a:prstGeom>
          <a:ln w="28575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0DBE55B-E436-0E25-8D99-D903492CEE5D}"/>
              </a:ext>
            </a:extLst>
          </p:cNvPr>
          <p:cNvCxnSpPr>
            <a:cxnSpLocks/>
          </p:cNvCxnSpPr>
          <p:nvPr/>
        </p:nvCxnSpPr>
        <p:spPr>
          <a:xfrm flipV="1">
            <a:off x="6451288" y="3278038"/>
            <a:ext cx="1881829" cy="626394"/>
          </a:xfrm>
          <a:prstGeom prst="straightConnector1">
            <a:avLst/>
          </a:prstGeom>
          <a:ln w="28575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7080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BBEC5-4AC6-6FED-60E2-E0BDA0E6B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6375" y="286100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Task 1</a:t>
            </a:r>
            <a:endParaRPr lang="en-GB" dirty="0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446A3DEA-2BFC-9158-D2E0-4C5B507DC1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40" r="23092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DD465-9EFC-A27E-B4D6-35C7C4DB3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6375" y="2043113"/>
            <a:ext cx="6243610" cy="474345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Consider the following: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Is your proposed research from ECDE7018 a project you want to take forward?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If so, what alterations might you make? Can you refine / develop / amend it?</a:t>
            </a:r>
          </a:p>
          <a:p>
            <a:pPr marL="742950" lvl="1" indent="-285750" eaLnBrk="0" hangingPunct="0">
              <a:buFont typeface="Courier New" panose="02070309020205020404" pitchFamily="49" charset="0"/>
              <a:buChar char="o"/>
            </a:pP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If not, then identify an area of research interest that you want to explore in this module. </a:t>
            </a:r>
          </a:p>
          <a:p>
            <a:pPr marL="742950" lvl="1" indent="-285750" eaLnBrk="0" hangingPunct="0">
              <a:buFont typeface="Courier New" panose="02070309020205020404" pitchFamily="49" charset="0"/>
              <a:buChar char="o"/>
            </a:pPr>
            <a:endParaRPr lang="en-GB" sz="3000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457200" lvl="1" indent="0" eaLnBrk="0" hangingPunct="0">
              <a:buNone/>
            </a:pP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Consider the question: </a:t>
            </a:r>
          </a:p>
          <a:p>
            <a:pPr marL="457200" lvl="1" indent="0" eaLnBrk="0" hangingPunct="0">
              <a:buNone/>
            </a:pPr>
            <a:r>
              <a:rPr lang="en-GB" sz="3000" i="1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What gap in knowledge or understanding will your research fill?</a:t>
            </a:r>
            <a:endParaRPr lang="en-GB" sz="30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019834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6A556-4705-F9A2-2C5A-2F6079B4B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6430" y="235808"/>
            <a:ext cx="6116549" cy="1807305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Task 2 (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Teams Document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486083FD-8542-DC22-DFFF-776A1944BD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846" r="7620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46760B2-BC25-68D5-B1A1-0C387ADE2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6431" y="2043113"/>
            <a:ext cx="6329363" cy="4736307"/>
          </a:xfrm>
        </p:spPr>
        <p:txBody>
          <a:bodyPr>
            <a:normAutofit fontScale="77500" lnSpcReduction="20000"/>
          </a:bodyPr>
          <a:lstStyle/>
          <a:p>
            <a:pPr marL="0" indent="0" eaLnBrk="0" hangingPunct="0">
              <a:buNone/>
            </a:pP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Are you able to answer the following questions?</a:t>
            </a:r>
          </a:p>
          <a:p>
            <a:pPr marL="342900" lvl="0" indent="-342900" eaLnBrk="0" hangingPunct="0">
              <a:buSzPts val="1200"/>
              <a:buFont typeface="Wingdings" panose="05000000000000000000" pitchFamily="2" charset="2"/>
              <a:buChar char=""/>
              <a:tabLst>
                <a:tab pos="526415" algn="l"/>
              </a:tabLst>
            </a:pP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What is the area of research that you want to</a:t>
            </a:r>
            <a:r>
              <a:rPr lang="en-GB" sz="3000" spc="-55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explore? - a research problem being addressed? (What? Why?)</a:t>
            </a:r>
            <a:endParaRPr lang="en-GB" sz="3000" dirty="0">
              <a:latin typeface="Calibri" panose="020F0502020204030204" pitchFamily="34" charset="0"/>
              <a:ea typeface="DengXian" panose="02010600030101010101" pitchFamily="2" charset="-122"/>
              <a:cs typeface="Calibri" panose="020F0502020204030204" pitchFamily="34" charset="0"/>
            </a:endParaRPr>
          </a:p>
          <a:p>
            <a:pPr marL="342900" lvl="0" indent="-342900" eaLnBrk="0" hangingPunct="0">
              <a:buSzPts val="1200"/>
              <a:buFont typeface="Wingdings" panose="05000000000000000000" pitchFamily="2" charset="2"/>
              <a:buChar char=""/>
              <a:tabLst>
                <a:tab pos="526415" algn="l"/>
              </a:tabLst>
            </a:pPr>
            <a:endParaRPr lang="en-GB" sz="3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Calibri" panose="020F0502020204030204" pitchFamily="34" charset="0"/>
            </a:endParaRPr>
          </a:p>
          <a:p>
            <a:pPr marL="342900" lvl="0" indent="-342900" eaLnBrk="0" hangingPunct="0">
              <a:spcBef>
                <a:spcPts val="5"/>
              </a:spcBef>
              <a:spcAft>
                <a:spcPts val="0"/>
              </a:spcAft>
              <a:buSzPts val="1200"/>
              <a:buFont typeface="Wingdings" panose="05000000000000000000" pitchFamily="2" charset="2"/>
              <a:buChar char=""/>
              <a:tabLst>
                <a:tab pos="526415" algn="l"/>
              </a:tabLst>
            </a:pP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Do you have ideas of research</a:t>
            </a:r>
            <a:r>
              <a:rPr lang="en-GB" sz="3000" spc="-15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questions?</a:t>
            </a:r>
          </a:p>
          <a:p>
            <a:pPr marL="342900" lvl="0" indent="-342900" eaLnBrk="0" hangingPunct="0">
              <a:buSzPts val="1200"/>
              <a:buFont typeface="Wingdings" panose="05000000000000000000" pitchFamily="2" charset="2"/>
              <a:buChar char=""/>
              <a:tabLst>
                <a:tab pos="526415" algn="l"/>
              </a:tabLst>
            </a:pP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Do you know what your research methods will be? (How? Why?)</a:t>
            </a:r>
          </a:p>
          <a:p>
            <a:pPr marL="342900" lvl="0" indent="-342900" eaLnBrk="0" hangingPunct="0">
              <a:spcBef>
                <a:spcPts val="5"/>
              </a:spcBef>
              <a:spcAft>
                <a:spcPts val="0"/>
              </a:spcAft>
              <a:buSzPts val="1200"/>
              <a:buFont typeface="Wingdings" panose="05000000000000000000" pitchFamily="2" charset="2"/>
              <a:buChar char=""/>
              <a:tabLst>
                <a:tab pos="526415" algn="l"/>
              </a:tabLst>
            </a:pP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Do you know what your research paradigm might be?</a:t>
            </a:r>
            <a:r>
              <a:rPr lang="en-GB" sz="3000" spc="-15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(Why?)</a:t>
            </a:r>
          </a:p>
          <a:p>
            <a:pPr marL="342900" marR="588010" lvl="0" indent="-342900" eaLnBrk="0" hangingPunct="0">
              <a:spcAft>
                <a:spcPts val="0"/>
              </a:spcAft>
              <a:buSzPts val="1200"/>
              <a:buFont typeface="Wingdings" panose="05000000000000000000" pitchFamily="2" charset="2"/>
              <a:buChar char=""/>
              <a:tabLst>
                <a:tab pos="526415" algn="l"/>
              </a:tabLst>
            </a:pP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What perspectives and experiences do you bring to your research that might influence (bias?) the outcomes?</a:t>
            </a:r>
          </a:p>
          <a:p>
            <a:pPr marL="342900" lvl="0" indent="-342900" eaLnBrk="0" hangingPunct="0">
              <a:buSzPts val="1200"/>
              <a:buFont typeface="Wingdings" panose="05000000000000000000" pitchFamily="2" charset="2"/>
              <a:buChar char=""/>
              <a:tabLst>
                <a:tab pos="526415" algn="l"/>
              </a:tabLst>
            </a:pP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Is there any further reading / action that you need to plan</a:t>
            </a:r>
            <a:r>
              <a:rPr lang="en-GB" sz="3000" spc="-35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for?</a:t>
            </a: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39819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FE8AE2A6-C732-7300-B34C-2870E6B05B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151" y="126520"/>
            <a:ext cx="3105345" cy="6435366"/>
          </a:xfrm>
          <a:prstGeom prst="rect">
            <a:avLst/>
          </a:prstGeom>
          <a:ln>
            <a:solidFill>
              <a:schemeClr val="accent2"/>
            </a:solidFill>
          </a:ln>
        </p:spPr>
      </p:pic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0123D740-F892-E1F9-885E-4094853657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8881" y="361927"/>
            <a:ext cx="3433788" cy="61341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75ECE77-FCD9-A8EF-F5C7-21364868A85D}"/>
              </a:ext>
            </a:extLst>
          </p:cNvPr>
          <p:cNvSpPr txBox="1"/>
          <p:nvPr/>
        </p:nvSpPr>
        <p:spPr>
          <a:xfrm>
            <a:off x="8407879" y="5584166"/>
            <a:ext cx="1305464" cy="369332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Content Placeholder 4" descr="A white rectangular object with black lines&#10;&#10;Description automatically generated">
            <a:extLst>
              <a:ext uri="{FF2B5EF4-FFF2-40B4-BE49-F238E27FC236}">
                <a16:creationId xmlns:a16="http://schemas.microsoft.com/office/drawing/2014/main" id="{0E8B17BC-BD23-DE26-6137-120DE72219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1032" y="773442"/>
            <a:ext cx="8689815" cy="555228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B987D45-CDC5-4ACD-FB51-B85636AA9A12}"/>
              </a:ext>
            </a:extLst>
          </p:cNvPr>
          <p:cNvSpPr txBox="1"/>
          <p:nvPr/>
        </p:nvSpPr>
        <p:spPr>
          <a:xfrm>
            <a:off x="3616998" y="718555"/>
            <a:ext cx="3847381" cy="5607170"/>
          </a:xfrm>
          <a:prstGeom prst="rect">
            <a:avLst/>
          </a:prstGeom>
          <a:noFill/>
          <a:ln w="28575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700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64B2C-BFDA-AE3D-E9F9-5EF1B7260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4420" y="26839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Task 3</a:t>
            </a:r>
          </a:p>
        </p:txBody>
      </p:sp>
      <p:pic>
        <p:nvPicPr>
          <p:cNvPr id="5" name="Picture 4" descr="Top view of cubes connected with black lines">
            <a:extLst>
              <a:ext uri="{FF2B5EF4-FFF2-40B4-BE49-F238E27FC236}">
                <a16:creationId xmlns:a16="http://schemas.microsoft.com/office/drawing/2014/main" id="{BCAFE66F-7376-F29F-2012-E5869A1D21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515" r="11593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285B1-04D8-F666-006B-C49E4EEFA6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9299" y="1893094"/>
            <a:ext cx="6359653" cy="4707731"/>
          </a:xfrm>
        </p:spPr>
        <p:txBody>
          <a:bodyPr>
            <a:normAutofit fontScale="92500" lnSpcReduction="10000"/>
          </a:bodyPr>
          <a:lstStyle/>
          <a:p>
            <a:pPr marL="68580"/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Draft an outline of your thinking so far.</a:t>
            </a:r>
          </a:p>
          <a:p>
            <a:pPr marL="68580"/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It should show the research activity of the project and a timeline. </a:t>
            </a:r>
            <a:r>
              <a:rPr lang="en-GB" sz="3000" dirty="0">
                <a:latin typeface="Calibri" panose="020F0502020204030204" pitchFamily="34" charset="0"/>
                <a:ea typeface="DengXian" panose="02010600030101010101" pitchFamily="2" charset="-122"/>
              </a:rPr>
              <a:t>W</a:t>
            </a: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here needed, you should indicate where there are dependencies (for example, when the outcomes of a survey will inform the question design for an interview). </a:t>
            </a:r>
          </a:p>
          <a:p>
            <a:pPr marL="0" indent="0">
              <a:buNone/>
            </a:pPr>
            <a:endParaRPr lang="en-GB" sz="30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68580"/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Show this on a PP slide </a:t>
            </a:r>
            <a:r>
              <a:rPr lang="en-GB" sz="3000" b="1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or</a:t>
            </a:r>
            <a:r>
              <a:rPr lang="en-GB" sz="30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on a piece of paper. Begin to construct a poster presentation as if you were going to present at a conference.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8429551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97B99C-C893-FD24-BBC9-1E37C4EC07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672D1-35D6-CA91-8835-60BC3107C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 – 30</a:t>
            </a:r>
            <a:r>
              <a:rPr lang="en-GB" baseline="30000" dirty="0"/>
              <a:t>th</a:t>
            </a:r>
            <a:r>
              <a:rPr lang="en-GB" dirty="0"/>
              <a:t> January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22866-CB4B-8C05-3B00-1395EEA6CB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1. Book a slot on the Teams list.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5B3E209F-9AD6-8C39-0311-539DEDC462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614" y="212568"/>
            <a:ext cx="7792529" cy="6582171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D2B07180-C24E-B366-3498-3883BB9A86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885" y="2786058"/>
            <a:ext cx="2271729" cy="1285884"/>
          </a:xfrm>
          <a:prstGeom prst="rect">
            <a:avLst/>
          </a:prstGeom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3905358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4AD74-313D-5C2A-30E7-BDCC8A20F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 – 30</a:t>
            </a:r>
            <a:r>
              <a:rPr lang="en-GB" baseline="30000" dirty="0"/>
              <a:t>th</a:t>
            </a:r>
            <a:r>
              <a:rPr lang="en-GB" dirty="0"/>
              <a:t> January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1BE84-5686-AAE3-A072-27883A5E4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0521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1. Book a slot on the Teams list.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2. Prepare: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Title and/or RQ(s). Write them down here:</a:t>
            </a:r>
          </a:p>
          <a:p>
            <a:pPr marL="457200" lvl="1" indent="0">
              <a:buNone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Research tools:</a:t>
            </a:r>
          </a:p>
          <a:p>
            <a:pPr marL="457200" lvl="1" indent="0">
              <a:buNone/>
            </a:pPr>
            <a:r>
              <a:rPr lang="en-GB" dirty="0"/>
              <a:t>	why? </a:t>
            </a:r>
          </a:p>
          <a:p>
            <a:pPr marL="457200" lvl="1" indent="0">
              <a:buNone/>
            </a:pPr>
            <a:r>
              <a:rPr lang="en-GB" dirty="0"/>
              <a:t>	what data do you hope to gather from that tool? </a:t>
            </a:r>
          </a:p>
          <a:p>
            <a:pPr marL="457200" lvl="1" indent="0">
              <a:buNone/>
            </a:pPr>
            <a:r>
              <a:rPr lang="en-GB"/>
              <a:t>			Write </a:t>
            </a:r>
            <a:r>
              <a:rPr lang="en-GB" dirty="0"/>
              <a:t>them down here:</a:t>
            </a:r>
          </a:p>
          <a:p>
            <a:pPr marL="457200" lvl="1" indent="0">
              <a:buNone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Participants / Sampling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Timeline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6" name="Picture 5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412DEAD4-EBF7-65CB-732F-A9069F2207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6326" y="2671915"/>
            <a:ext cx="3105173" cy="2757508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5C90955D-230C-1198-129A-AA01A4976EFE}"/>
              </a:ext>
            </a:extLst>
          </p:cNvPr>
          <p:cNvSpPr/>
          <p:nvPr/>
        </p:nvSpPr>
        <p:spPr>
          <a:xfrm>
            <a:off x="7199939" y="3162438"/>
            <a:ext cx="1406179" cy="361150"/>
          </a:xfrm>
          <a:prstGeom prst="righ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AC67D615-609C-5E16-8B77-102241DCD84C}"/>
              </a:ext>
            </a:extLst>
          </p:cNvPr>
          <p:cNvSpPr/>
          <p:nvPr/>
        </p:nvSpPr>
        <p:spPr>
          <a:xfrm>
            <a:off x="7199938" y="4896637"/>
            <a:ext cx="1406179" cy="361150"/>
          </a:xfrm>
          <a:prstGeom prst="righ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0941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950</Words>
  <Application>Microsoft Office PowerPoint</Application>
  <PresentationFormat>Widescreen</PresentationFormat>
  <Paragraphs>104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1" baseType="lpstr">
      <vt:lpstr>Google Sans</vt:lpstr>
      <vt:lpstr>Wales Sans Headline</vt:lpstr>
      <vt:lpstr>Wales Serif</vt:lpstr>
      <vt:lpstr>Aptos</vt:lpstr>
      <vt:lpstr>Aptos Display</vt:lpstr>
      <vt:lpstr>Arial</vt:lpstr>
      <vt:lpstr>Calibri</vt:lpstr>
      <vt:lpstr>Courier New</vt:lpstr>
      <vt:lpstr>Symbol</vt:lpstr>
      <vt:lpstr>Wingdings</vt:lpstr>
      <vt:lpstr>Office Theme</vt:lpstr>
      <vt:lpstr>ECDE7020</vt:lpstr>
      <vt:lpstr>Diwrnod Santes Dwynwen Hapus! (Happy Saint Dwynwen's Day!) </vt:lpstr>
      <vt:lpstr>PowerPoint Presentation</vt:lpstr>
      <vt:lpstr>PowerPoint Presentation</vt:lpstr>
      <vt:lpstr>PowerPoint Presentation</vt:lpstr>
      <vt:lpstr>PowerPoint Presentation</vt:lpstr>
      <vt:lpstr>What happens on Saint Dwynwen’s Day?</vt:lpstr>
      <vt:lpstr>ECDE7020</vt:lpstr>
      <vt:lpstr>A date for your diary:  Quantitative Data Analysis Saturday March 22nd  9.30 – 12.00 IQ305 </vt:lpstr>
      <vt:lpstr>Sorting Activity</vt:lpstr>
      <vt:lpstr>Epistemological Positions</vt:lpstr>
      <vt:lpstr>Scenario</vt:lpstr>
      <vt:lpstr>Key questions for this session: </vt:lpstr>
      <vt:lpstr>Key Questions</vt:lpstr>
      <vt:lpstr>Task 1</vt:lpstr>
      <vt:lpstr>Task 2 (Teams Document)</vt:lpstr>
      <vt:lpstr>PowerPoint Presentation</vt:lpstr>
      <vt:lpstr>Task 3</vt:lpstr>
      <vt:lpstr>Next week – 30th January</vt:lpstr>
      <vt:lpstr>Next week – 30th January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Catherine Morgan</dc:creator>
  <cp:lastModifiedBy>Catherine Morgan</cp:lastModifiedBy>
  <cp:revision>17</cp:revision>
  <dcterms:created xsi:type="dcterms:W3CDTF">2025-01-06T13:09:20Z</dcterms:created>
  <dcterms:modified xsi:type="dcterms:W3CDTF">2025-01-23T09:21:18Z</dcterms:modified>
</cp:coreProperties>
</file>