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40" r:id="rId1"/>
  </p:sldMasterIdLst>
  <p:notesMasterIdLst>
    <p:notesMasterId r:id="rId17"/>
  </p:notesMasterIdLst>
  <p:sldIdLst>
    <p:sldId id="256" r:id="rId2"/>
    <p:sldId id="257" r:id="rId3"/>
    <p:sldId id="259" r:id="rId4"/>
    <p:sldId id="267" r:id="rId5"/>
    <p:sldId id="268" r:id="rId6"/>
    <p:sldId id="263" r:id="rId7"/>
    <p:sldId id="264" r:id="rId8"/>
    <p:sldId id="265" r:id="rId9"/>
    <p:sldId id="266" r:id="rId10"/>
    <p:sldId id="261" r:id="rId11"/>
    <p:sldId id="260" r:id="rId12"/>
    <p:sldId id="269" r:id="rId13"/>
    <p:sldId id="270" r:id="rId14"/>
    <p:sldId id="271"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118"/>
    <p:restoredTop sz="56275"/>
  </p:normalViewPr>
  <p:slideViewPr>
    <p:cSldViewPr snapToGrid="0" snapToObjects="1">
      <p:cViewPr varScale="1">
        <p:scale>
          <a:sx n="71" d="100"/>
          <a:sy n="71" d="100"/>
        </p:scale>
        <p:origin x="184" y="448"/>
      </p:cViewPr>
      <p:guideLst/>
    </p:cSldViewPr>
  </p:slideViewPr>
  <p:notesTextViewPr>
    <p:cViewPr>
      <p:scale>
        <a:sx n="1" d="1"/>
        <a:sy n="1" d="1"/>
      </p:scale>
      <p:origin x="0" y="-270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1D25B9-97F8-8A4D-A8FD-9D89A1E12CD6}" type="doc">
      <dgm:prSet loTypeId="urn:microsoft.com/office/officeart/2005/8/layout/cycle5" loCatId="relationship" qsTypeId="urn:microsoft.com/office/officeart/2005/8/quickstyle/simple1" qsCatId="simple" csTypeId="urn:microsoft.com/office/officeart/2005/8/colors/accent1_2" csCatId="accent1" phldr="1"/>
      <dgm:spPr/>
      <dgm:t>
        <a:bodyPr/>
        <a:lstStyle/>
        <a:p>
          <a:endParaRPr lang="en-US"/>
        </a:p>
      </dgm:t>
    </dgm:pt>
    <dgm:pt modelId="{8C859BA5-F2BC-A64F-B93E-7E42A29BA5A1}">
      <dgm:prSet custT="1"/>
      <dgm:spPr/>
      <dgm:t>
        <a:bodyPr/>
        <a:lstStyle/>
        <a:p>
          <a:r>
            <a:rPr lang="en-US" sz="2800" dirty="0">
              <a:solidFill>
                <a:schemeClr val="tx1"/>
              </a:solidFill>
            </a:rPr>
            <a:t>Take Notice</a:t>
          </a:r>
          <a:endParaRPr lang="en-GB" sz="2800" dirty="0">
            <a:solidFill>
              <a:schemeClr val="tx1"/>
            </a:solidFill>
          </a:endParaRPr>
        </a:p>
      </dgm:t>
    </dgm:pt>
    <dgm:pt modelId="{AD8BA4B2-9656-FC44-A402-4F7EC78DC36C}" type="parTrans" cxnId="{CE92DE2E-2709-CE40-A61C-1FA606BAEC58}">
      <dgm:prSet/>
      <dgm:spPr/>
      <dgm:t>
        <a:bodyPr/>
        <a:lstStyle/>
        <a:p>
          <a:endParaRPr lang="en-US"/>
        </a:p>
      </dgm:t>
    </dgm:pt>
    <dgm:pt modelId="{B0905E87-925C-4446-8097-A82E8F34385C}" type="sibTrans" cxnId="{CE92DE2E-2709-CE40-A61C-1FA606BAEC58}">
      <dgm:prSet/>
      <dgm:spPr/>
      <dgm:t>
        <a:bodyPr/>
        <a:lstStyle/>
        <a:p>
          <a:endParaRPr lang="en-US"/>
        </a:p>
      </dgm:t>
    </dgm:pt>
    <dgm:pt modelId="{61AA220F-05BE-CB4E-BC6B-70F98A3E2AE4}">
      <dgm:prSet custT="1"/>
      <dgm:spPr/>
      <dgm:t>
        <a:bodyPr/>
        <a:lstStyle/>
        <a:p>
          <a:r>
            <a:rPr lang="en-US" sz="2800" dirty="0">
              <a:solidFill>
                <a:schemeClr val="tx1"/>
              </a:solidFill>
            </a:rPr>
            <a:t>Be Active</a:t>
          </a:r>
          <a:endParaRPr lang="en-GB" sz="2800" dirty="0">
            <a:solidFill>
              <a:schemeClr val="tx1"/>
            </a:solidFill>
          </a:endParaRPr>
        </a:p>
      </dgm:t>
    </dgm:pt>
    <dgm:pt modelId="{65BF5CB0-1417-3A42-BC0F-5074757D4D8B}" type="parTrans" cxnId="{5E5C5673-05B8-F144-BAB1-7168A2036521}">
      <dgm:prSet/>
      <dgm:spPr/>
      <dgm:t>
        <a:bodyPr/>
        <a:lstStyle/>
        <a:p>
          <a:endParaRPr lang="en-US"/>
        </a:p>
      </dgm:t>
    </dgm:pt>
    <dgm:pt modelId="{9A5F6376-0304-F646-BD99-5662AD69FBE0}" type="sibTrans" cxnId="{5E5C5673-05B8-F144-BAB1-7168A2036521}">
      <dgm:prSet/>
      <dgm:spPr/>
      <dgm:t>
        <a:bodyPr/>
        <a:lstStyle/>
        <a:p>
          <a:endParaRPr lang="en-US"/>
        </a:p>
      </dgm:t>
    </dgm:pt>
    <dgm:pt modelId="{504D3D1D-DE01-CF44-A98F-7B5657AE0DAC}">
      <dgm:prSet custT="1"/>
      <dgm:spPr/>
      <dgm:t>
        <a:bodyPr/>
        <a:lstStyle/>
        <a:p>
          <a:r>
            <a:rPr lang="en-US" sz="2400" dirty="0">
              <a:solidFill>
                <a:schemeClr val="tx1"/>
              </a:solidFill>
            </a:rPr>
            <a:t>Connect</a:t>
          </a:r>
          <a:r>
            <a:rPr lang="en-US" sz="2500" dirty="0"/>
            <a:t> </a:t>
          </a:r>
          <a:endParaRPr lang="en-GB" sz="2500" dirty="0"/>
        </a:p>
      </dgm:t>
    </dgm:pt>
    <dgm:pt modelId="{D30EEF2D-92EE-4A45-9B57-119077DE4614}" type="parTrans" cxnId="{6F856F62-4E18-E846-BAB1-2BA026D342CB}">
      <dgm:prSet/>
      <dgm:spPr/>
      <dgm:t>
        <a:bodyPr/>
        <a:lstStyle/>
        <a:p>
          <a:endParaRPr lang="en-US"/>
        </a:p>
      </dgm:t>
    </dgm:pt>
    <dgm:pt modelId="{25FAF3CE-9D90-3047-913C-DBA1EC757BD3}" type="sibTrans" cxnId="{6F856F62-4E18-E846-BAB1-2BA026D342CB}">
      <dgm:prSet/>
      <dgm:spPr/>
      <dgm:t>
        <a:bodyPr/>
        <a:lstStyle/>
        <a:p>
          <a:endParaRPr lang="en-US"/>
        </a:p>
      </dgm:t>
    </dgm:pt>
    <dgm:pt modelId="{9A4F4D75-EAA8-7E43-9CE7-0A1EF785070B}">
      <dgm:prSet custT="1"/>
      <dgm:spPr/>
      <dgm:t>
        <a:bodyPr/>
        <a:lstStyle/>
        <a:p>
          <a:r>
            <a:rPr lang="en-US" sz="2400" dirty="0">
              <a:solidFill>
                <a:schemeClr val="tx1"/>
              </a:solidFill>
            </a:rPr>
            <a:t>Keep learning </a:t>
          </a:r>
          <a:endParaRPr lang="en-GB" sz="2400" dirty="0">
            <a:solidFill>
              <a:schemeClr val="tx1"/>
            </a:solidFill>
          </a:endParaRPr>
        </a:p>
      </dgm:t>
    </dgm:pt>
    <dgm:pt modelId="{407921BD-1883-C549-BAA1-0307CFAD95E2}" type="parTrans" cxnId="{C1CD8608-16D7-0942-8360-8147569562AD}">
      <dgm:prSet/>
      <dgm:spPr/>
      <dgm:t>
        <a:bodyPr/>
        <a:lstStyle/>
        <a:p>
          <a:endParaRPr lang="en-US"/>
        </a:p>
      </dgm:t>
    </dgm:pt>
    <dgm:pt modelId="{AF5B97EF-DF95-3F4A-89ED-39266CA23DE9}" type="sibTrans" cxnId="{C1CD8608-16D7-0942-8360-8147569562AD}">
      <dgm:prSet/>
      <dgm:spPr/>
      <dgm:t>
        <a:bodyPr/>
        <a:lstStyle/>
        <a:p>
          <a:endParaRPr lang="en-US"/>
        </a:p>
      </dgm:t>
    </dgm:pt>
    <dgm:pt modelId="{90E84DF4-BF35-444A-9179-3FFFD9A6A90A}">
      <dgm:prSet custT="1"/>
      <dgm:spPr/>
      <dgm:t>
        <a:bodyPr/>
        <a:lstStyle/>
        <a:p>
          <a:r>
            <a:rPr lang="en-US" sz="2800" dirty="0">
              <a:solidFill>
                <a:schemeClr val="tx1"/>
              </a:solidFill>
            </a:rPr>
            <a:t>Give</a:t>
          </a:r>
          <a:endParaRPr lang="en-GB" sz="2800" dirty="0">
            <a:solidFill>
              <a:schemeClr val="tx1"/>
            </a:solidFill>
          </a:endParaRPr>
        </a:p>
      </dgm:t>
    </dgm:pt>
    <dgm:pt modelId="{03A11E06-524E-6B4B-BFD8-BA20EAB760F7}" type="parTrans" cxnId="{5FAA5A9D-B4CC-8644-8055-8124A8C51D98}">
      <dgm:prSet/>
      <dgm:spPr/>
      <dgm:t>
        <a:bodyPr/>
        <a:lstStyle/>
        <a:p>
          <a:endParaRPr lang="en-US"/>
        </a:p>
      </dgm:t>
    </dgm:pt>
    <dgm:pt modelId="{C5565364-9807-0343-89E6-DBA43CB3209F}" type="sibTrans" cxnId="{5FAA5A9D-B4CC-8644-8055-8124A8C51D98}">
      <dgm:prSet/>
      <dgm:spPr/>
      <dgm:t>
        <a:bodyPr/>
        <a:lstStyle/>
        <a:p>
          <a:endParaRPr lang="en-US"/>
        </a:p>
      </dgm:t>
    </dgm:pt>
    <dgm:pt modelId="{508D4148-FE2F-C543-A325-0606C56D6C06}" type="pres">
      <dgm:prSet presAssocID="{5B1D25B9-97F8-8A4D-A8FD-9D89A1E12CD6}" presName="cycle" presStyleCnt="0">
        <dgm:presLayoutVars>
          <dgm:dir/>
          <dgm:resizeHandles val="exact"/>
        </dgm:presLayoutVars>
      </dgm:prSet>
      <dgm:spPr/>
    </dgm:pt>
    <dgm:pt modelId="{A6D0BA32-3EC6-E843-A708-27A1D0A1163B}" type="pres">
      <dgm:prSet presAssocID="{8C859BA5-F2BC-A64F-B93E-7E42A29BA5A1}" presName="node" presStyleLbl="node1" presStyleIdx="0" presStyleCnt="5">
        <dgm:presLayoutVars>
          <dgm:bulletEnabled val="1"/>
        </dgm:presLayoutVars>
      </dgm:prSet>
      <dgm:spPr/>
    </dgm:pt>
    <dgm:pt modelId="{107E47DE-86B9-E94A-A972-5E526F456E74}" type="pres">
      <dgm:prSet presAssocID="{8C859BA5-F2BC-A64F-B93E-7E42A29BA5A1}" presName="spNode" presStyleCnt="0"/>
      <dgm:spPr/>
    </dgm:pt>
    <dgm:pt modelId="{0A4749A9-6CE9-6C4B-9658-5FEC5F9DC769}" type="pres">
      <dgm:prSet presAssocID="{B0905E87-925C-4446-8097-A82E8F34385C}" presName="sibTrans" presStyleLbl="sibTrans1D1" presStyleIdx="0" presStyleCnt="5"/>
      <dgm:spPr/>
    </dgm:pt>
    <dgm:pt modelId="{12402043-411C-EC42-871D-B155215A6DE0}" type="pres">
      <dgm:prSet presAssocID="{61AA220F-05BE-CB4E-BC6B-70F98A3E2AE4}" presName="node" presStyleLbl="node1" presStyleIdx="1" presStyleCnt="5">
        <dgm:presLayoutVars>
          <dgm:bulletEnabled val="1"/>
        </dgm:presLayoutVars>
      </dgm:prSet>
      <dgm:spPr/>
    </dgm:pt>
    <dgm:pt modelId="{4DD50A6F-FAB3-0445-B0A5-15EA4DDAB65D}" type="pres">
      <dgm:prSet presAssocID="{61AA220F-05BE-CB4E-BC6B-70F98A3E2AE4}" presName="spNode" presStyleCnt="0"/>
      <dgm:spPr/>
    </dgm:pt>
    <dgm:pt modelId="{8E4F067B-7CC9-9140-8E20-30A5A5EFFC95}" type="pres">
      <dgm:prSet presAssocID="{9A5F6376-0304-F646-BD99-5662AD69FBE0}" presName="sibTrans" presStyleLbl="sibTrans1D1" presStyleIdx="1" presStyleCnt="5"/>
      <dgm:spPr/>
    </dgm:pt>
    <dgm:pt modelId="{262882EA-05DF-384B-9694-722163751C21}" type="pres">
      <dgm:prSet presAssocID="{504D3D1D-DE01-CF44-A98F-7B5657AE0DAC}" presName="node" presStyleLbl="node1" presStyleIdx="2" presStyleCnt="5">
        <dgm:presLayoutVars>
          <dgm:bulletEnabled val="1"/>
        </dgm:presLayoutVars>
      </dgm:prSet>
      <dgm:spPr/>
    </dgm:pt>
    <dgm:pt modelId="{0C45A380-C422-8A4E-8228-0779FC033EE3}" type="pres">
      <dgm:prSet presAssocID="{504D3D1D-DE01-CF44-A98F-7B5657AE0DAC}" presName="spNode" presStyleCnt="0"/>
      <dgm:spPr/>
    </dgm:pt>
    <dgm:pt modelId="{95753DA5-5703-6443-AAC3-88D9FE5B25D4}" type="pres">
      <dgm:prSet presAssocID="{25FAF3CE-9D90-3047-913C-DBA1EC757BD3}" presName="sibTrans" presStyleLbl="sibTrans1D1" presStyleIdx="2" presStyleCnt="5"/>
      <dgm:spPr/>
    </dgm:pt>
    <dgm:pt modelId="{1D372AD6-07DD-5940-9A15-4DA8E6F52BDA}" type="pres">
      <dgm:prSet presAssocID="{9A4F4D75-EAA8-7E43-9CE7-0A1EF785070B}" presName="node" presStyleLbl="node1" presStyleIdx="3" presStyleCnt="5">
        <dgm:presLayoutVars>
          <dgm:bulletEnabled val="1"/>
        </dgm:presLayoutVars>
      </dgm:prSet>
      <dgm:spPr/>
    </dgm:pt>
    <dgm:pt modelId="{3115FB60-8C84-DD41-A8C2-459AFEFEF058}" type="pres">
      <dgm:prSet presAssocID="{9A4F4D75-EAA8-7E43-9CE7-0A1EF785070B}" presName="spNode" presStyleCnt="0"/>
      <dgm:spPr/>
    </dgm:pt>
    <dgm:pt modelId="{A89CCE20-FE16-EC4F-9BE8-6D57C478C53F}" type="pres">
      <dgm:prSet presAssocID="{AF5B97EF-DF95-3F4A-89ED-39266CA23DE9}" presName="sibTrans" presStyleLbl="sibTrans1D1" presStyleIdx="3" presStyleCnt="5"/>
      <dgm:spPr/>
    </dgm:pt>
    <dgm:pt modelId="{D6BBA8A9-90D3-D840-9939-5174DF62381C}" type="pres">
      <dgm:prSet presAssocID="{90E84DF4-BF35-444A-9179-3FFFD9A6A90A}" presName="node" presStyleLbl="node1" presStyleIdx="4" presStyleCnt="5">
        <dgm:presLayoutVars>
          <dgm:bulletEnabled val="1"/>
        </dgm:presLayoutVars>
      </dgm:prSet>
      <dgm:spPr/>
    </dgm:pt>
    <dgm:pt modelId="{022B2B6E-7C4D-8E48-8780-019036C7CD04}" type="pres">
      <dgm:prSet presAssocID="{90E84DF4-BF35-444A-9179-3FFFD9A6A90A}" presName="spNode" presStyleCnt="0"/>
      <dgm:spPr/>
    </dgm:pt>
    <dgm:pt modelId="{7086F5D7-7A2B-D24D-99D0-0E713417ADFB}" type="pres">
      <dgm:prSet presAssocID="{C5565364-9807-0343-89E6-DBA43CB3209F}" presName="sibTrans" presStyleLbl="sibTrans1D1" presStyleIdx="4" presStyleCnt="5"/>
      <dgm:spPr/>
    </dgm:pt>
  </dgm:ptLst>
  <dgm:cxnLst>
    <dgm:cxn modelId="{C1CD8608-16D7-0942-8360-8147569562AD}" srcId="{5B1D25B9-97F8-8A4D-A8FD-9D89A1E12CD6}" destId="{9A4F4D75-EAA8-7E43-9CE7-0A1EF785070B}" srcOrd="3" destOrd="0" parTransId="{407921BD-1883-C549-BAA1-0307CFAD95E2}" sibTransId="{AF5B97EF-DF95-3F4A-89ED-39266CA23DE9}"/>
    <dgm:cxn modelId="{8179421C-F14A-D54B-AD7D-31C2F0F26AFA}" type="presOf" srcId="{504D3D1D-DE01-CF44-A98F-7B5657AE0DAC}" destId="{262882EA-05DF-384B-9694-722163751C21}" srcOrd="0" destOrd="0" presId="urn:microsoft.com/office/officeart/2005/8/layout/cycle5"/>
    <dgm:cxn modelId="{CE92DE2E-2709-CE40-A61C-1FA606BAEC58}" srcId="{5B1D25B9-97F8-8A4D-A8FD-9D89A1E12CD6}" destId="{8C859BA5-F2BC-A64F-B93E-7E42A29BA5A1}" srcOrd="0" destOrd="0" parTransId="{AD8BA4B2-9656-FC44-A402-4F7EC78DC36C}" sibTransId="{B0905E87-925C-4446-8097-A82E8F34385C}"/>
    <dgm:cxn modelId="{0C6B0B3C-BDDB-1D44-AC71-6CA5906314E3}" type="presOf" srcId="{9A5F6376-0304-F646-BD99-5662AD69FBE0}" destId="{8E4F067B-7CC9-9140-8E20-30A5A5EFFC95}" srcOrd="0" destOrd="0" presId="urn:microsoft.com/office/officeart/2005/8/layout/cycle5"/>
    <dgm:cxn modelId="{6F856F62-4E18-E846-BAB1-2BA026D342CB}" srcId="{5B1D25B9-97F8-8A4D-A8FD-9D89A1E12CD6}" destId="{504D3D1D-DE01-CF44-A98F-7B5657AE0DAC}" srcOrd="2" destOrd="0" parTransId="{D30EEF2D-92EE-4A45-9B57-119077DE4614}" sibTransId="{25FAF3CE-9D90-3047-913C-DBA1EC757BD3}"/>
    <dgm:cxn modelId="{AEF4C06A-ECBF-1040-9744-1F079FEA614D}" type="presOf" srcId="{C5565364-9807-0343-89E6-DBA43CB3209F}" destId="{7086F5D7-7A2B-D24D-99D0-0E713417ADFB}" srcOrd="0" destOrd="0" presId="urn:microsoft.com/office/officeart/2005/8/layout/cycle5"/>
    <dgm:cxn modelId="{5E5C5673-05B8-F144-BAB1-7168A2036521}" srcId="{5B1D25B9-97F8-8A4D-A8FD-9D89A1E12CD6}" destId="{61AA220F-05BE-CB4E-BC6B-70F98A3E2AE4}" srcOrd="1" destOrd="0" parTransId="{65BF5CB0-1417-3A42-BC0F-5074757D4D8B}" sibTransId="{9A5F6376-0304-F646-BD99-5662AD69FBE0}"/>
    <dgm:cxn modelId="{B4948C73-66B0-5B4D-9E70-42D5C5E9035A}" type="presOf" srcId="{AF5B97EF-DF95-3F4A-89ED-39266CA23DE9}" destId="{A89CCE20-FE16-EC4F-9BE8-6D57C478C53F}" srcOrd="0" destOrd="0" presId="urn:microsoft.com/office/officeart/2005/8/layout/cycle5"/>
    <dgm:cxn modelId="{5FAA5A9D-B4CC-8644-8055-8124A8C51D98}" srcId="{5B1D25B9-97F8-8A4D-A8FD-9D89A1E12CD6}" destId="{90E84DF4-BF35-444A-9179-3FFFD9A6A90A}" srcOrd="4" destOrd="0" parTransId="{03A11E06-524E-6B4B-BFD8-BA20EAB760F7}" sibTransId="{C5565364-9807-0343-89E6-DBA43CB3209F}"/>
    <dgm:cxn modelId="{5AF9739E-7D3B-9E44-B95C-D625616263E9}" type="presOf" srcId="{8C859BA5-F2BC-A64F-B93E-7E42A29BA5A1}" destId="{A6D0BA32-3EC6-E843-A708-27A1D0A1163B}" srcOrd="0" destOrd="0" presId="urn:microsoft.com/office/officeart/2005/8/layout/cycle5"/>
    <dgm:cxn modelId="{3D270DA9-AF20-EA4F-A560-896A8E54B7C5}" type="presOf" srcId="{25FAF3CE-9D90-3047-913C-DBA1EC757BD3}" destId="{95753DA5-5703-6443-AAC3-88D9FE5B25D4}" srcOrd="0" destOrd="0" presId="urn:microsoft.com/office/officeart/2005/8/layout/cycle5"/>
    <dgm:cxn modelId="{B443F9A9-9491-D14B-A7BE-FB1172CDF629}" type="presOf" srcId="{5B1D25B9-97F8-8A4D-A8FD-9D89A1E12CD6}" destId="{508D4148-FE2F-C543-A325-0606C56D6C06}" srcOrd="0" destOrd="0" presId="urn:microsoft.com/office/officeart/2005/8/layout/cycle5"/>
    <dgm:cxn modelId="{4780D3E1-8056-E04C-A88E-DDD39A447180}" type="presOf" srcId="{90E84DF4-BF35-444A-9179-3FFFD9A6A90A}" destId="{D6BBA8A9-90D3-D840-9939-5174DF62381C}" srcOrd="0" destOrd="0" presId="urn:microsoft.com/office/officeart/2005/8/layout/cycle5"/>
    <dgm:cxn modelId="{D14953E2-B148-004D-BF8C-8435C39A0D20}" type="presOf" srcId="{61AA220F-05BE-CB4E-BC6B-70F98A3E2AE4}" destId="{12402043-411C-EC42-871D-B155215A6DE0}" srcOrd="0" destOrd="0" presId="urn:microsoft.com/office/officeart/2005/8/layout/cycle5"/>
    <dgm:cxn modelId="{5948E4ED-0FB2-144C-A73B-515224C8DBDC}" type="presOf" srcId="{9A4F4D75-EAA8-7E43-9CE7-0A1EF785070B}" destId="{1D372AD6-07DD-5940-9A15-4DA8E6F52BDA}" srcOrd="0" destOrd="0" presId="urn:microsoft.com/office/officeart/2005/8/layout/cycle5"/>
    <dgm:cxn modelId="{1C0359F6-63D0-274C-8E42-E87B170CACF5}" type="presOf" srcId="{B0905E87-925C-4446-8097-A82E8F34385C}" destId="{0A4749A9-6CE9-6C4B-9658-5FEC5F9DC769}" srcOrd="0" destOrd="0" presId="urn:microsoft.com/office/officeart/2005/8/layout/cycle5"/>
    <dgm:cxn modelId="{29082DB6-815E-B741-9809-22CB0C42090F}" type="presParOf" srcId="{508D4148-FE2F-C543-A325-0606C56D6C06}" destId="{A6D0BA32-3EC6-E843-A708-27A1D0A1163B}" srcOrd="0" destOrd="0" presId="urn:microsoft.com/office/officeart/2005/8/layout/cycle5"/>
    <dgm:cxn modelId="{A3C3BEDF-EDF8-6A41-BF1D-57EA34C4C98A}" type="presParOf" srcId="{508D4148-FE2F-C543-A325-0606C56D6C06}" destId="{107E47DE-86B9-E94A-A972-5E526F456E74}" srcOrd="1" destOrd="0" presId="urn:microsoft.com/office/officeart/2005/8/layout/cycle5"/>
    <dgm:cxn modelId="{C3B746BF-94C6-B844-BC6C-2B8A38E0EE21}" type="presParOf" srcId="{508D4148-FE2F-C543-A325-0606C56D6C06}" destId="{0A4749A9-6CE9-6C4B-9658-5FEC5F9DC769}" srcOrd="2" destOrd="0" presId="urn:microsoft.com/office/officeart/2005/8/layout/cycle5"/>
    <dgm:cxn modelId="{77F0DDBE-D550-384E-B314-9389F2B884D9}" type="presParOf" srcId="{508D4148-FE2F-C543-A325-0606C56D6C06}" destId="{12402043-411C-EC42-871D-B155215A6DE0}" srcOrd="3" destOrd="0" presId="urn:microsoft.com/office/officeart/2005/8/layout/cycle5"/>
    <dgm:cxn modelId="{86EF617A-1CBF-5643-8214-125B30CF5091}" type="presParOf" srcId="{508D4148-FE2F-C543-A325-0606C56D6C06}" destId="{4DD50A6F-FAB3-0445-B0A5-15EA4DDAB65D}" srcOrd="4" destOrd="0" presId="urn:microsoft.com/office/officeart/2005/8/layout/cycle5"/>
    <dgm:cxn modelId="{395E093A-E6F2-C94D-BB5E-3CD40CF7209E}" type="presParOf" srcId="{508D4148-FE2F-C543-A325-0606C56D6C06}" destId="{8E4F067B-7CC9-9140-8E20-30A5A5EFFC95}" srcOrd="5" destOrd="0" presId="urn:microsoft.com/office/officeart/2005/8/layout/cycle5"/>
    <dgm:cxn modelId="{4B152D79-258E-4647-9B5E-0E713A4B475B}" type="presParOf" srcId="{508D4148-FE2F-C543-A325-0606C56D6C06}" destId="{262882EA-05DF-384B-9694-722163751C21}" srcOrd="6" destOrd="0" presId="urn:microsoft.com/office/officeart/2005/8/layout/cycle5"/>
    <dgm:cxn modelId="{30A079A9-2490-E243-A3D0-C962DCADC3FE}" type="presParOf" srcId="{508D4148-FE2F-C543-A325-0606C56D6C06}" destId="{0C45A380-C422-8A4E-8228-0779FC033EE3}" srcOrd="7" destOrd="0" presId="urn:microsoft.com/office/officeart/2005/8/layout/cycle5"/>
    <dgm:cxn modelId="{EADC65DC-E497-D34D-8455-41CDC1D1B636}" type="presParOf" srcId="{508D4148-FE2F-C543-A325-0606C56D6C06}" destId="{95753DA5-5703-6443-AAC3-88D9FE5B25D4}" srcOrd="8" destOrd="0" presId="urn:microsoft.com/office/officeart/2005/8/layout/cycle5"/>
    <dgm:cxn modelId="{45E6CB67-2416-D44C-A2C2-8AA8BC378B4E}" type="presParOf" srcId="{508D4148-FE2F-C543-A325-0606C56D6C06}" destId="{1D372AD6-07DD-5940-9A15-4DA8E6F52BDA}" srcOrd="9" destOrd="0" presId="urn:microsoft.com/office/officeart/2005/8/layout/cycle5"/>
    <dgm:cxn modelId="{4789A2A9-CECD-404D-98DB-55F4AC3A7FBE}" type="presParOf" srcId="{508D4148-FE2F-C543-A325-0606C56D6C06}" destId="{3115FB60-8C84-DD41-A8C2-459AFEFEF058}" srcOrd="10" destOrd="0" presId="urn:microsoft.com/office/officeart/2005/8/layout/cycle5"/>
    <dgm:cxn modelId="{6EE505C4-C9DB-FA4C-A283-A74780A92469}" type="presParOf" srcId="{508D4148-FE2F-C543-A325-0606C56D6C06}" destId="{A89CCE20-FE16-EC4F-9BE8-6D57C478C53F}" srcOrd="11" destOrd="0" presId="urn:microsoft.com/office/officeart/2005/8/layout/cycle5"/>
    <dgm:cxn modelId="{087F1951-896B-8D41-9D33-92F878B422E1}" type="presParOf" srcId="{508D4148-FE2F-C543-A325-0606C56D6C06}" destId="{D6BBA8A9-90D3-D840-9939-5174DF62381C}" srcOrd="12" destOrd="0" presId="urn:microsoft.com/office/officeart/2005/8/layout/cycle5"/>
    <dgm:cxn modelId="{7AD57908-BD95-EE4C-A9A8-C205F9AFD3CA}" type="presParOf" srcId="{508D4148-FE2F-C543-A325-0606C56D6C06}" destId="{022B2B6E-7C4D-8E48-8780-019036C7CD04}" srcOrd="13" destOrd="0" presId="urn:microsoft.com/office/officeart/2005/8/layout/cycle5"/>
    <dgm:cxn modelId="{CD88C07E-BBB9-7044-939D-CD2C08C238FC}" type="presParOf" srcId="{508D4148-FE2F-C543-A325-0606C56D6C06}" destId="{7086F5D7-7A2B-D24D-99D0-0E713417ADFB}"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D0BA32-3EC6-E843-A708-27A1D0A1163B}">
      <dsp:nvSpPr>
        <dsp:cNvPr id="0" name=""/>
        <dsp:cNvSpPr/>
      </dsp:nvSpPr>
      <dsp:spPr>
        <a:xfrm>
          <a:off x="5454413" y="3697"/>
          <a:ext cx="1415695" cy="9202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Take Notice</a:t>
          </a:r>
          <a:endParaRPr lang="en-GB" sz="2800" kern="1200" dirty="0">
            <a:solidFill>
              <a:schemeClr val="tx1"/>
            </a:solidFill>
          </a:endParaRPr>
        </a:p>
      </dsp:txBody>
      <dsp:txXfrm>
        <a:off x="5499334" y="48618"/>
        <a:ext cx="1325853" cy="830359"/>
      </dsp:txXfrm>
    </dsp:sp>
    <dsp:sp modelId="{0A4749A9-6CE9-6C4B-9658-5FEC5F9DC769}">
      <dsp:nvSpPr>
        <dsp:cNvPr id="0" name=""/>
        <dsp:cNvSpPr/>
      </dsp:nvSpPr>
      <dsp:spPr>
        <a:xfrm>
          <a:off x="4324160" y="463798"/>
          <a:ext cx="3676201" cy="3676201"/>
        </a:xfrm>
        <a:custGeom>
          <a:avLst/>
          <a:gdLst/>
          <a:ahLst/>
          <a:cxnLst/>
          <a:rect l="0" t="0" r="0" b="0"/>
          <a:pathLst>
            <a:path>
              <a:moveTo>
                <a:pt x="2735515" y="233961"/>
              </a:moveTo>
              <a:arcTo wR="1838100" hR="1838100" stAng="17953454" swAng="1211508"/>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2402043-411C-EC42-871D-B155215A6DE0}">
      <dsp:nvSpPr>
        <dsp:cNvPr id="0" name=""/>
        <dsp:cNvSpPr/>
      </dsp:nvSpPr>
      <dsp:spPr>
        <a:xfrm>
          <a:off x="7202551" y="1273794"/>
          <a:ext cx="1415695" cy="9202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 Active</a:t>
          </a:r>
          <a:endParaRPr lang="en-GB" sz="2800" kern="1200" dirty="0">
            <a:solidFill>
              <a:schemeClr val="tx1"/>
            </a:solidFill>
          </a:endParaRPr>
        </a:p>
      </dsp:txBody>
      <dsp:txXfrm>
        <a:off x="7247472" y="1318715"/>
        <a:ext cx="1325853" cy="830359"/>
      </dsp:txXfrm>
    </dsp:sp>
    <dsp:sp modelId="{8E4F067B-7CC9-9140-8E20-30A5A5EFFC95}">
      <dsp:nvSpPr>
        <dsp:cNvPr id="0" name=""/>
        <dsp:cNvSpPr/>
      </dsp:nvSpPr>
      <dsp:spPr>
        <a:xfrm>
          <a:off x="4324160" y="463798"/>
          <a:ext cx="3676201" cy="3676201"/>
        </a:xfrm>
        <a:custGeom>
          <a:avLst/>
          <a:gdLst/>
          <a:ahLst/>
          <a:cxnLst/>
          <a:rect l="0" t="0" r="0" b="0"/>
          <a:pathLst>
            <a:path>
              <a:moveTo>
                <a:pt x="3671792" y="1965345"/>
              </a:moveTo>
              <a:arcTo wR="1838100" hR="1838100" stAng="21838172" swAng="1359703"/>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62882EA-05DF-384B-9694-722163751C21}">
      <dsp:nvSpPr>
        <dsp:cNvPr id="0" name=""/>
        <dsp:cNvSpPr/>
      </dsp:nvSpPr>
      <dsp:spPr>
        <a:xfrm>
          <a:off x="6534822" y="3328853"/>
          <a:ext cx="1415695" cy="9202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Connect</a:t>
          </a:r>
          <a:r>
            <a:rPr lang="en-US" sz="2500" kern="1200" dirty="0"/>
            <a:t> </a:t>
          </a:r>
          <a:endParaRPr lang="en-GB" sz="2500" kern="1200" dirty="0"/>
        </a:p>
      </dsp:txBody>
      <dsp:txXfrm>
        <a:off x="6579743" y="3373774"/>
        <a:ext cx="1325853" cy="830359"/>
      </dsp:txXfrm>
    </dsp:sp>
    <dsp:sp modelId="{95753DA5-5703-6443-AAC3-88D9FE5B25D4}">
      <dsp:nvSpPr>
        <dsp:cNvPr id="0" name=""/>
        <dsp:cNvSpPr/>
      </dsp:nvSpPr>
      <dsp:spPr>
        <a:xfrm>
          <a:off x="4324160" y="463798"/>
          <a:ext cx="3676201" cy="3676201"/>
        </a:xfrm>
        <a:custGeom>
          <a:avLst/>
          <a:gdLst/>
          <a:ahLst/>
          <a:cxnLst/>
          <a:rect l="0" t="0" r="0" b="0"/>
          <a:pathLst>
            <a:path>
              <a:moveTo>
                <a:pt x="2063666" y="3662309"/>
              </a:moveTo>
              <a:arcTo wR="1838100" hR="1838100" stAng="4977065" swAng="845871"/>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D372AD6-07DD-5940-9A15-4DA8E6F52BDA}">
      <dsp:nvSpPr>
        <dsp:cNvPr id="0" name=""/>
        <dsp:cNvSpPr/>
      </dsp:nvSpPr>
      <dsp:spPr>
        <a:xfrm>
          <a:off x="4374004" y="3328853"/>
          <a:ext cx="1415695" cy="9202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Keep learning </a:t>
          </a:r>
          <a:endParaRPr lang="en-GB" sz="2400" kern="1200" dirty="0">
            <a:solidFill>
              <a:schemeClr val="tx1"/>
            </a:solidFill>
          </a:endParaRPr>
        </a:p>
      </dsp:txBody>
      <dsp:txXfrm>
        <a:off x="4418925" y="3373774"/>
        <a:ext cx="1325853" cy="830359"/>
      </dsp:txXfrm>
    </dsp:sp>
    <dsp:sp modelId="{A89CCE20-FE16-EC4F-9BE8-6D57C478C53F}">
      <dsp:nvSpPr>
        <dsp:cNvPr id="0" name=""/>
        <dsp:cNvSpPr/>
      </dsp:nvSpPr>
      <dsp:spPr>
        <a:xfrm>
          <a:off x="4324160" y="463798"/>
          <a:ext cx="3676201" cy="3676201"/>
        </a:xfrm>
        <a:custGeom>
          <a:avLst/>
          <a:gdLst/>
          <a:ahLst/>
          <a:cxnLst/>
          <a:rect l="0" t="0" r="0" b="0"/>
          <a:pathLst>
            <a:path>
              <a:moveTo>
                <a:pt x="195004" y="2662023"/>
              </a:moveTo>
              <a:arcTo wR="1838100" hR="1838100" stAng="9202125" swAng="1359703"/>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6BBA8A9-90D3-D840-9939-5174DF62381C}">
      <dsp:nvSpPr>
        <dsp:cNvPr id="0" name=""/>
        <dsp:cNvSpPr/>
      </dsp:nvSpPr>
      <dsp:spPr>
        <a:xfrm>
          <a:off x="3706275" y="1273794"/>
          <a:ext cx="1415695" cy="9202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Give</a:t>
          </a:r>
          <a:endParaRPr lang="en-GB" sz="2800" kern="1200" dirty="0">
            <a:solidFill>
              <a:schemeClr val="tx1"/>
            </a:solidFill>
          </a:endParaRPr>
        </a:p>
      </dsp:txBody>
      <dsp:txXfrm>
        <a:off x="3751196" y="1318715"/>
        <a:ext cx="1325853" cy="830359"/>
      </dsp:txXfrm>
    </dsp:sp>
    <dsp:sp modelId="{7086F5D7-7A2B-D24D-99D0-0E713417ADFB}">
      <dsp:nvSpPr>
        <dsp:cNvPr id="0" name=""/>
        <dsp:cNvSpPr/>
      </dsp:nvSpPr>
      <dsp:spPr>
        <a:xfrm>
          <a:off x="4324160" y="463798"/>
          <a:ext cx="3676201" cy="3676201"/>
        </a:xfrm>
        <a:custGeom>
          <a:avLst/>
          <a:gdLst/>
          <a:ahLst/>
          <a:cxnLst/>
          <a:rect l="0" t="0" r="0" b="0"/>
          <a:pathLst>
            <a:path>
              <a:moveTo>
                <a:pt x="442148" y="642303"/>
              </a:moveTo>
              <a:arcTo wR="1838100" hR="1838100" stAng="13235037" swAng="1211508"/>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97C9D7-6128-4C4A-9ABB-491AF5592192}" type="datetimeFigureOut">
              <a:rPr lang="en-US" smtClean="0"/>
              <a:t>1/7/19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FD63BB-418D-3945-989A-7BDC4497DA19}" type="slidenum">
              <a:rPr lang="en-US" smtClean="0"/>
              <a:t>‹#›</a:t>
            </a:fld>
            <a:endParaRPr lang="en-US"/>
          </a:p>
        </p:txBody>
      </p:sp>
    </p:spTree>
    <p:extLst>
      <p:ext uri="{BB962C8B-B14F-4D97-AF65-F5344CB8AC3E}">
        <p14:creationId xmlns:p14="http://schemas.microsoft.com/office/powerpoint/2010/main" val="1380303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Introduce myself and the aim of today’s presentation is to consider the need for investment in creative approaches to improve the health and well-being of children in Wales</a:t>
            </a:r>
            <a:r>
              <a:rPr lang="en-GB" dirty="0">
                <a:effectLst/>
              </a:rPr>
              <a:t> </a:t>
            </a:r>
            <a:endParaRPr lang="en-US" dirty="0"/>
          </a:p>
        </p:txBody>
      </p:sp>
      <p:sp>
        <p:nvSpPr>
          <p:cNvPr id="4" name="Slide Number Placeholder 3"/>
          <p:cNvSpPr>
            <a:spLocks noGrp="1"/>
          </p:cNvSpPr>
          <p:nvPr>
            <p:ph type="sldNum" sz="quarter" idx="5"/>
          </p:nvPr>
        </p:nvSpPr>
        <p:spPr/>
        <p:txBody>
          <a:bodyPr/>
          <a:lstStyle/>
          <a:p>
            <a:fld id="{A6FD63BB-418D-3945-989A-7BDC4497DA19}" type="slidenum">
              <a:rPr lang="en-US" smtClean="0"/>
              <a:t>1</a:t>
            </a:fld>
            <a:endParaRPr lang="en-US"/>
          </a:p>
        </p:txBody>
      </p:sp>
    </p:spTree>
    <p:extLst>
      <p:ext uri="{BB962C8B-B14F-4D97-AF65-F5344CB8AC3E}">
        <p14:creationId xmlns:p14="http://schemas.microsoft.com/office/powerpoint/2010/main" val="2368569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will begin by trying to determine why there is a need for creative approaches to improve children’s well-being and will focus on some relevant statistics followed by considering the causes and impact of low well-being on children’s lives. It will then take a look at the New Economics Foundations ‘five ways to well-being’, which will be used throughout the presentation in the hope of identifying if they can be used within the chosen creative approaches to enhance the well-being of children in Wales. Next, I will go on to look at creative approaches? And discuss the two I have chosen to focus on which are mindfulness and Lego therapy. They will be considered from two different perspectives. The first, mindfulness will look at how it can be used to support children who experience stress caused by living in poverty. And the second, Lego therapy, will look at how it supports children with Autism Spectrum Disorders. Both of which have being identified as causes of low well-being. The presentation will then conclude by considering if creative approaches are really the answer to improving the health and well-being of children in Wales. But first, I am going to consider what well-being actually means?</a:t>
            </a:r>
          </a:p>
          <a:p>
            <a:endParaRPr lang="en-US" dirty="0"/>
          </a:p>
        </p:txBody>
      </p:sp>
      <p:sp>
        <p:nvSpPr>
          <p:cNvPr id="4" name="Slide Number Placeholder 3"/>
          <p:cNvSpPr>
            <a:spLocks noGrp="1"/>
          </p:cNvSpPr>
          <p:nvPr>
            <p:ph type="sldNum" sz="quarter" idx="5"/>
          </p:nvPr>
        </p:nvSpPr>
        <p:spPr/>
        <p:txBody>
          <a:bodyPr/>
          <a:lstStyle/>
          <a:p>
            <a:fld id="{A6FD63BB-418D-3945-989A-7BDC4497DA19}" type="slidenum">
              <a:rPr lang="en-US" smtClean="0"/>
              <a:t>2</a:t>
            </a:fld>
            <a:endParaRPr lang="en-US"/>
          </a:p>
        </p:txBody>
      </p:sp>
    </p:spTree>
    <p:extLst>
      <p:ext uri="{BB962C8B-B14F-4D97-AF65-F5344CB8AC3E}">
        <p14:creationId xmlns:p14="http://schemas.microsoft.com/office/powerpoint/2010/main" val="936809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Our sense of well-being is highly personal meaning it can be hard to provide a definite definition</a:t>
            </a:r>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Ings</a:t>
            </a:r>
            <a:r>
              <a:rPr lang="en-GB" sz="1200" kern="1200" dirty="0">
                <a:solidFill>
                  <a:schemeClr val="tx1"/>
                </a:solidFill>
                <a:effectLst/>
                <a:latin typeface="+mn-lt"/>
                <a:ea typeface="+mn-ea"/>
                <a:cs typeface="+mn-cs"/>
              </a:rPr>
              <a:t>, Crane and Cameron state that ‘Well-being is about how people experience their lives, whether they feel able to achieve things and have a sense of purpose’. </a:t>
            </a:r>
          </a:p>
          <a:p>
            <a:r>
              <a:rPr lang="en-GB" sz="1200" kern="1200" dirty="0">
                <a:solidFill>
                  <a:schemeClr val="tx1"/>
                </a:solidFill>
                <a:effectLst/>
                <a:latin typeface="+mn-lt"/>
                <a:ea typeface="+mn-ea"/>
                <a:cs typeface="+mn-cs"/>
              </a:rPr>
              <a:t>McLellan, Galton, Steward and Page note how ‘It is often used interchangeably with other terms such as ‘happiness’, ‘flourishing’, ‘enjoying a good life’ and ‘life satisfaction’</a:t>
            </a:r>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me this is much more relevant to children as childhood should be about being happy and being given the opportunities to thrive. Something which the Association for Young People’s Health agrees with noting that ‘children who are happy are more likely to enjoy good quality of life into adulthood’. </a:t>
            </a:r>
          </a:p>
          <a:p>
            <a:r>
              <a:rPr lang="en-GB" sz="1200" kern="1200" dirty="0">
                <a:solidFill>
                  <a:schemeClr val="tx1"/>
                </a:solidFill>
                <a:effectLst/>
                <a:latin typeface="+mn-lt"/>
                <a:ea typeface="+mn-ea"/>
                <a:cs typeface="+mn-cs"/>
              </a:rPr>
              <a:t>However, there is an increasing number of children suffering with poor mental health and low well-being meaning their happiness and opportunities to flourish are becoming less likely. </a:t>
            </a:r>
          </a:p>
          <a:p>
            <a:endParaRPr lang="en-US" dirty="0"/>
          </a:p>
        </p:txBody>
      </p:sp>
      <p:sp>
        <p:nvSpPr>
          <p:cNvPr id="4" name="Slide Number Placeholder 3"/>
          <p:cNvSpPr>
            <a:spLocks noGrp="1"/>
          </p:cNvSpPr>
          <p:nvPr>
            <p:ph type="sldNum" sz="quarter" idx="5"/>
          </p:nvPr>
        </p:nvSpPr>
        <p:spPr/>
        <p:txBody>
          <a:bodyPr/>
          <a:lstStyle/>
          <a:p>
            <a:fld id="{A6FD63BB-418D-3945-989A-7BDC4497DA19}" type="slidenum">
              <a:rPr lang="en-US" smtClean="0"/>
              <a:t>3</a:t>
            </a:fld>
            <a:endParaRPr lang="en-US"/>
          </a:p>
        </p:txBody>
      </p:sp>
    </p:spTree>
    <p:extLst>
      <p:ext uri="{BB962C8B-B14F-4D97-AF65-F5344CB8AC3E}">
        <p14:creationId xmlns:p14="http://schemas.microsoft.com/office/powerpoint/2010/main" val="4233316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Evidence of this can be seen in statistics from the Children’s Society in 2012 who highlight how 1 in 11 children was suffering with low subjective well-being. When you consider this alongside the number of children living in Wales which the most recent census results from 2011 estimate at close to one million that is nearly 85,000 children who experience low well-being. Even more recently young minds and the national assembly for Wales estimated that 3 children in every average size class has or will develop a mental health problem. These figures emphasise the need for action to be taken to improve children’s well-being. But in order for improvements to be made it is worth identifying some of the causes and the impact these have on children’s lives.</a:t>
            </a:r>
          </a:p>
          <a:p>
            <a:endParaRPr lang="en-US" dirty="0"/>
          </a:p>
        </p:txBody>
      </p:sp>
      <p:sp>
        <p:nvSpPr>
          <p:cNvPr id="4" name="Slide Number Placeholder 3"/>
          <p:cNvSpPr>
            <a:spLocks noGrp="1"/>
          </p:cNvSpPr>
          <p:nvPr>
            <p:ph type="sldNum" sz="quarter" idx="5"/>
          </p:nvPr>
        </p:nvSpPr>
        <p:spPr/>
        <p:txBody>
          <a:bodyPr/>
          <a:lstStyle/>
          <a:p>
            <a:fld id="{A6FD63BB-418D-3945-989A-7BDC4497DA19}" type="slidenum">
              <a:rPr lang="en-US" smtClean="0"/>
              <a:t>4</a:t>
            </a:fld>
            <a:endParaRPr lang="en-US"/>
          </a:p>
        </p:txBody>
      </p:sp>
    </p:spTree>
    <p:extLst>
      <p:ext uri="{BB962C8B-B14F-4D97-AF65-F5344CB8AC3E}">
        <p14:creationId xmlns:p14="http://schemas.microsoft.com/office/powerpoint/2010/main" val="2825821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Low well-being in children can be caused by a number of factors. There are too many to discuss in detail but the Association for Young People’s Health highlight that poverty and deprivation, family disruption and bullying are some of the main causes. Poverty can be detrimental to children’s lives and the most recent figures from the Welsh Government in 2017 note that 28 percent of children in Wales are living in relative income poverty. These figures not only offer an explanation as to why children’s well-being might be so low but also highlight the need for either action to be taken or approaches to be put in place for improvements to be made. Family disruptions can also impact upon children’s lives and Mooney, Oliver and Smith note how it is a common feature of today’s society that children may experience family breakdown. In 2014 results from the OECD family database found that nearly 26% of children aged 0-14 lived in a household with just their mother and nearly 3% with only their father. The impact of Bullying on children’s lives can last into adulthood with the anti-bullying alliance arguing it is a cause of poor mental health. Unfortunately, figures from the Schools Health Research Network suggest that 1 in 10 secondary school pupils in Wales are bullied on a weekly basis. This is further evidence of the need for investment in children’s well-being. </a:t>
            </a:r>
          </a:p>
          <a:p>
            <a:r>
              <a:rPr lang="en-GB" sz="1200" kern="1200" dirty="0">
                <a:solidFill>
                  <a:schemeClr val="tx1"/>
                </a:solidFill>
                <a:effectLst/>
                <a:latin typeface="+mn-lt"/>
                <a:ea typeface="+mn-ea"/>
                <a:cs typeface="+mn-cs"/>
              </a:rPr>
              <a:t>Low well-being can have a significant negative impact on children’s health, school life and relationships. Therefore, it is worth considering what we want for the children living in Wales, good mental health and well-being can influence many areas of children’s lives and the Welsh Government note that children experiencing good mental health have the ability to; recognise and manage their feelings and recover from problems and setbacks. Surely this in itself highlights the need to improve the well-being of children, but what are the best ways to go about this. A starting point is to consider the new economics foundation five ways to well-being.</a:t>
            </a:r>
          </a:p>
          <a:p>
            <a:endParaRPr lang="en-US" dirty="0"/>
          </a:p>
        </p:txBody>
      </p:sp>
      <p:sp>
        <p:nvSpPr>
          <p:cNvPr id="4" name="Slide Number Placeholder 3"/>
          <p:cNvSpPr>
            <a:spLocks noGrp="1"/>
          </p:cNvSpPr>
          <p:nvPr>
            <p:ph type="sldNum" sz="quarter" idx="5"/>
          </p:nvPr>
        </p:nvSpPr>
        <p:spPr/>
        <p:txBody>
          <a:bodyPr/>
          <a:lstStyle/>
          <a:p>
            <a:fld id="{A6FD63BB-418D-3945-989A-7BDC4497DA19}" type="slidenum">
              <a:rPr lang="en-US" smtClean="0"/>
              <a:t>5</a:t>
            </a:fld>
            <a:endParaRPr lang="en-US"/>
          </a:p>
        </p:txBody>
      </p:sp>
    </p:spTree>
    <p:extLst>
      <p:ext uri="{BB962C8B-B14F-4D97-AF65-F5344CB8AC3E}">
        <p14:creationId xmlns:p14="http://schemas.microsoft.com/office/powerpoint/2010/main" val="1154810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National Health Service have suggested that well-being can be improved by incorporating these five actions into daily life. But, what are they: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Take Notice – about being mindful. Be Active - taking regular physical exercise. Connect - building relationships. Keep Learning – continued learning throughout life. Give - giving to others and the wider community.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is worth remembering that these approaches to well-being may not work or be possible for everyone so although they provide ideas on what are considered to be the best ways of achieving well-being they do not provide the definitive answer. It is also worth considering how achievable these are for children. An example of this would be children living in poverty, due to the stresses this causes they may find it difficult to live in the moment and be mindful, they may also lack the funds to be active and connect with their friends. Meaning they are not as easy to achieve as they first appear. However, one way in which they could be introduced into children’s lives is through a number of creative approaches. </a:t>
            </a:r>
          </a:p>
          <a:p>
            <a:endParaRPr lang="en-US" dirty="0"/>
          </a:p>
        </p:txBody>
      </p:sp>
      <p:sp>
        <p:nvSpPr>
          <p:cNvPr id="4" name="Slide Number Placeholder 3"/>
          <p:cNvSpPr>
            <a:spLocks noGrp="1"/>
          </p:cNvSpPr>
          <p:nvPr>
            <p:ph type="sldNum" sz="quarter" idx="5"/>
          </p:nvPr>
        </p:nvSpPr>
        <p:spPr/>
        <p:txBody>
          <a:bodyPr/>
          <a:lstStyle/>
          <a:p>
            <a:fld id="{A6FD63BB-418D-3945-989A-7BDC4497DA19}" type="slidenum">
              <a:rPr lang="en-US" smtClean="0"/>
              <a:t>6</a:t>
            </a:fld>
            <a:endParaRPr lang="en-US"/>
          </a:p>
        </p:txBody>
      </p:sp>
    </p:spTree>
    <p:extLst>
      <p:ext uri="{BB962C8B-B14F-4D97-AF65-F5344CB8AC3E}">
        <p14:creationId xmlns:p14="http://schemas.microsoft.com/office/powerpoint/2010/main" val="2294670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Caring for children’s wellbeing is about attending to both their physical and emotional health and in recent years there has been an increased amount of interest in exploring the effectiveness of creative approaches. </a:t>
            </a:r>
            <a:r>
              <a:rPr lang="en-GB" sz="1200" kern="1200" dirty="0" err="1">
                <a:solidFill>
                  <a:schemeClr val="tx1"/>
                </a:solidFill>
                <a:effectLst/>
                <a:latin typeface="+mn-lt"/>
                <a:ea typeface="+mn-ea"/>
                <a:cs typeface="+mn-cs"/>
              </a:rPr>
              <a:t>Ings</a:t>
            </a:r>
            <a:r>
              <a:rPr lang="en-GB" sz="1200" kern="1200" dirty="0">
                <a:solidFill>
                  <a:schemeClr val="tx1"/>
                </a:solidFill>
                <a:effectLst/>
                <a:latin typeface="+mn-lt"/>
                <a:ea typeface="+mn-ea"/>
                <a:cs typeface="+mn-cs"/>
              </a:rPr>
              <a:t>, Crane and Cameron suggest that they can make a significant difference to children’s well-being and have the potential to improve future outcomes, something which the WAG agrees with suggesting that the earlier interventions are put into place the more effective they are likely to be. Creative approaches offer something different for children, something which is engaging and is of value to them. There are a number of approaches available ranging from play, gardening, art and eco therapy but today I am going to consider 2 different approaches which are used to enhance the well-being of children. These are; Mindfulness and Lego Therapy. </a:t>
            </a:r>
          </a:p>
          <a:p>
            <a:endParaRPr lang="en-US" dirty="0"/>
          </a:p>
        </p:txBody>
      </p:sp>
      <p:sp>
        <p:nvSpPr>
          <p:cNvPr id="4" name="Slide Number Placeholder 3"/>
          <p:cNvSpPr>
            <a:spLocks noGrp="1"/>
          </p:cNvSpPr>
          <p:nvPr>
            <p:ph type="sldNum" sz="quarter" idx="5"/>
          </p:nvPr>
        </p:nvSpPr>
        <p:spPr/>
        <p:txBody>
          <a:bodyPr/>
          <a:lstStyle/>
          <a:p>
            <a:fld id="{A6FD63BB-418D-3945-989A-7BDC4497DA19}" type="slidenum">
              <a:rPr lang="en-US" smtClean="0"/>
              <a:t>7</a:t>
            </a:fld>
            <a:endParaRPr lang="en-US"/>
          </a:p>
        </p:txBody>
      </p:sp>
    </p:spTree>
    <p:extLst>
      <p:ext uri="{BB962C8B-B14F-4D97-AF65-F5344CB8AC3E}">
        <p14:creationId xmlns:p14="http://schemas.microsoft.com/office/powerpoint/2010/main" val="3983513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Over the past decade there has been an increase in mindfulness based interventions for children. The aims of the approach are to improve concentration and attention, build emotional regulation and improve empathy and compassion. But how can it be used to improve the well-being of children in Wales especially for the ones living in poverty. Johns Hopkins highlights how living in poverty ‘stresses out children’. This type of stress is toxic and can impact upon how they deal with their emotions. Children who are continually stressed find it hard to regulate their thoughts and feelings but the National Health Service suggest that mindfulness can be used to help children deal with these feelings more productively. A number of studies have been carried out to determine the effectiveness of mindfulness for children, however, many of them are small scale due to a number of limitations. A study carried out in Baltimore found that a 12 week mindfulness intervention including yoga, breathing techniques and guided mindfulness showed improvements in stress responses, relationships and anxiety and further studies found that it can be used to improve the mental, emotional, social and physical well-being of children. However, it is worth arguing if teaching children how to deal with the stresses of poverty is really the answer. The founder of mindfulness Jon Kabat-Zinn describes it as ‘being alive and knowing it’ and the mindfulness in schools project highlight how it can help children to appreciate what is going well in their lives. This is done by guiding their attention to focus on what is happening in the present moment rather than worrying about what has happened or might happen in the future. I feel this may prove difficult for children living in poverty. Although it may help them to deal with the situation and reduce the impact, it does not take away from the fact that once the interventions are complete they will still be experiencing the effects of living in poverty, this is something which is noted by Choudhury and Moses who suggest that it does not address the inequalities in society. Therefore, it would be difficult to use mindfulness as a way of helping children to recover from the stresses caused by living in poverty and it would be better used as a preventative approach. This I very much agree with and feel that the current systems in place which are the causes of low well-being need fixing first. This is something which is evident within Maslow’s </a:t>
            </a:r>
            <a:r>
              <a:rPr lang="en-GB" sz="1200" kern="1200" dirty="0" err="1">
                <a:solidFill>
                  <a:schemeClr val="tx1"/>
                </a:solidFill>
                <a:effectLst/>
                <a:latin typeface="+mn-lt"/>
                <a:ea typeface="+mn-ea"/>
                <a:cs typeface="+mn-cs"/>
              </a:rPr>
              <a:t>Heirachy</a:t>
            </a:r>
            <a:r>
              <a:rPr lang="en-GB" sz="1200" kern="1200" dirty="0">
                <a:solidFill>
                  <a:schemeClr val="tx1"/>
                </a:solidFill>
                <a:effectLst/>
                <a:latin typeface="+mn-lt"/>
                <a:ea typeface="+mn-ea"/>
                <a:cs typeface="+mn-cs"/>
              </a:rPr>
              <a:t> of needs. Children’s basic needs which form the base of the pyramid need to be met before a person can move further up and achieve fulfilment and as one of the original quotes highlighted ‘flourish’. If those basic foundations are weak then it becomes harder to move up the pyramid, in terms of the approach they are trying to improve children’s well-being something which is higher up the pyramid without first ensuring that the basic foundations are stable. This was echoed by the National Health Service in 2018 who suggested that more needs to be done to get people out of poverty rather than support children who are experiencing it.  Looking back and focusing on the five ways to well-being it does incorporate some elements the main one being Take Notice, the focus of which is being more mindful. I also think it could allow </a:t>
            </a:r>
            <a:r>
              <a:rPr lang="en-GB" sz="1200" kern="1200" dirty="0" err="1">
                <a:solidFill>
                  <a:schemeClr val="tx1"/>
                </a:solidFill>
                <a:effectLst/>
                <a:latin typeface="+mn-lt"/>
                <a:ea typeface="+mn-ea"/>
                <a:cs typeface="+mn-cs"/>
              </a:rPr>
              <a:t>foopportunities</a:t>
            </a:r>
            <a:r>
              <a:rPr lang="en-GB" sz="1200" kern="1200" dirty="0">
                <a:solidFill>
                  <a:schemeClr val="tx1"/>
                </a:solidFill>
                <a:effectLst/>
                <a:latin typeface="+mn-lt"/>
                <a:ea typeface="+mn-ea"/>
                <a:cs typeface="+mn-cs"/>
              </a:rPr>
              <a:t> to be more active, an example of this can be seen at </a:t>
            </a:r>
            <a:r>
              <a:rPr lang="en-GB" sz="1200" kern="1200" dirty="0" err="1">
                <a:solidFill>
                  <a:schemeClr val="tx1"/>
                </a:solidFill>
                <a:effectLst/>
                <a:latin typeface="+mn-lt"/>
                <a:ea typeface="+mn-ea"/>
                <a:cs typeface="+mn-cs"/>
              </a:rPr>
              <a:t>Ysgol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Gymraeg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Brynsierfel</a:t>
            </a:r>
            <a:r>
              <a:rPr lang="en-GB" sz="1200" kern="1200" dirty="0">
                <a:solidFill>
                  <a:schemeClr val="tx1"/>
                </a:solidFill>
                <a:effectLst/>
                <a:latin typeface="+mn-lt"/>
                <a:ea typeface="+mn-ea"/>
                <a:cs typeface="+mn-cs"/>
              </a:rPr>
              <a:t> who hold Yoga sessions throughout the day to promote mindfulness. It has been noted that pupils are more able to focus and are more aware of how to relax. Moving on to the next approach, which is Lego therapy. </a:t>
            </a:r>
          </a:p>
          <a:p>
            <a:endParaRPr lang="en-US" dirty="0"/>
          </a:p>
        </p:txBody>
      </p:sp>
      <p:sp>
        <p:nvSpPr>
          <p:cNvPr id="4" name="Slide Number Placeholder 3"/>
          <p:cNvSpPr>
            <a:spLocks noGrp="1"/>
          </p:cNvSpPr>
          <p:nvPr>
            <p:ph type="sldNum" sz="quarter" idx="5"/>
          </p:nvPr>
        </p:nvSpPr>
        <p:spPr/>
        <p:txBody>
          <a:bodyPr/>
          <a:lstStyle/>
          <a:p>
            <a:fld id="{A6FD63BB-418D-3945-989A-7BDC4497DA19}" type="slidenum">
              <a:rPr lang="en-US" smtClean="0"/>
              <a:t>8</a:t>
            </a:fld>
            <a:endParaRPr lang="en-US"/>
          </a:p>
        </p:txBody>
      </p:sp>
    </p:spTree>
    <p:extLst>
      <p:ext uri="{BB962C8B-B14F-4D97-AF65-F5344CB8AC3E}">
        <p14:creationId xmlns:p14="http://schemas.microsoft.com/office/powerpoint/2010/main" val="26937484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Lego therapy was designed by Dr Dan </a:t>
            </a:r>
            <a:r>
              <a:rPr lang="en-GB" sz="1200" kern="1200" dirty="0" err="1">
                <a:solidFill>
                  <a:schemeClr val="tx1"/>
                </a:solidFill>
                <a:effectLst/>
                <a:latin typeface="+mn-lt"/>
                <a:ea typeface="+mn-ea"/>
                <a:cs typeface="+mn-cs"/>
              </a:rPr>
              <a:t>Legoff</a:t>
            </a:r>
            <a:r>
              <a:rPr lang="en-GB" sz="1200" kern="1200" dirty="0">
                <a:solidFill>
                  <a:schemeClr val="tx1"/>
                </a:solidFill>
                <a:effectLst/>
                <a:latin typeface="+mn-lt"/>
                <a:ea typeface="+mn-ea"/>
                <a:cs typeface="+mn-cs"/>
              </a:rPr>
              <a:t> and is much more than just building bricks. The aim of the therapy is to improve motivation and initiate social contact with peers and Dr Gina Gomez notes how it is not to simply build a model it is to promote social interaction and collaboration. It also provides opportunities for children to be social, express their emotions and foster their creativity. Many schools now run Lego clubs on a weekly basis but one of the main reasons for Lego therapy is to support children with Autism Spectrum Disorders. There are currently around 700,000 people on the autism spectrum in the UK, that equates to around 1 in every 100 people. Little is known about the specific factors that contribute to their well-being, however, anxiety disorders are very common and the National Autistic Society noted in 2018 that around 40% of people with ASD have symptoms of at least one anxiety disorder. This is not something we want for the children living in Wales. But how does Lego therapy help? It has a number of benefits and the founder Dr Dan </a:t>
            </a:r>
            <a:r>
              <a:rPr lang="en-GB" sz="1200" kern="1200" dirty="0" err="1">
                <a:solidFill>
                  <a:schemeClr val="tx1"/>
                </a:solidFill>
                <a:effectLst/>
                <a:latin typeface="+mn-lt"/>
                <a:ea typeface="+mn-ea"/>
                <a:cs typeface="+mn-cs"/>
              </a:rPr>
              <a:t>LeGoff</a:t>
            </a:r>
            <a:r>
              <a:rPr lang="en-GB" sz="1200" kern="1200" dirty="0">
                <a:solidFill>
                  <a:schemeClr val="tx1"/>
                </a:solidFill>
                <a:effectLst/>
                <a:latin typeface="+mn-lt"/>
                <a:ea typeface="+mn-ea"/>
                <a:cs typeface="+mn-cs"/>
              </a:rPr>
              <a:t> notes that through the therapy children can experience a greater motivation to initiate social contact and interact with their peers. Furthermore, it allows children to communicate with others, express their feelings and develop better relationships. This is an important element for children with ASD as they struggle to build rapport and communicate effectively. All of these link well with the five ways to well-being. Allowing children to express their feelings can mean they are taking notice. The therapy may also develop their communication skills and build relationships meaning they are more able to connect. Being social and participating in collaborative activity is something which is advocated by Lev Vygotsky, he believes that children can create meaning through their interactions with each other. One highlight of Lego therapy is that it can be tailored to suit each individual child’s needs, something which I feel is important for well-being. It is something which is highly personal and differs from one child to the next.  Although it was highlighted at the beginning that it is more than just building bricks, this may be the case for many children. Some children express themselves more easily using toys as they have the potential to tell a story. The use of Lego in particular can allow children to express their feelings. For example, through them demolishing their creations and building and creating can be positive and satisfying. This type of play helps children to explore and organise their feelings in a way that is appropriate and once again individual to them. One of the only drawbacks I feel of Lego therapy is that in many situations it can inhibit the child from exploring what they want during play, especially if the sessions are directed and very structured. </a:t>
            </a:r>
          </a:p>
          <a:p>
            <a:endParaRPr lang="en-US" dirty="0"/>
          </a:p>
        </p:txBody>
      </p:sp>
      <p:sp>
        <p:nvSpPr>
          <p:cNvPr id="4" name="Slide Number Placeholder 3"/>
          <p:cNvSpPr>
            <a:spLocks noGrp="1"/>
          </p:cNvSpPr>
          <p:nvPr>
            <p:ph type="sldNum" sz="quarter" idx="5"/>
          </p:nvPr>
        </p:nvSpPr>
        <p:spPr/>
        <p:txBody>
          <a:bodyPr/>
          <a:lstStyle/>
          <a:p>
            <a:fld id="{A6FD63BB-418D-3945-989A-7BDC4497DA19}" type="slidenum">
              <a:rPr lang="en-US" smtClean="0"/>
              <a:t>9</a:t>
            </a:fld>
            <a:endParaRPr lang="en-US"/>
          </a:p>
        </p:txBody>
      </p:sp>
    </p:spTree>
    <p:extLst>
      <p:ext uri="{BB962C8B-B14F-4D97-AF65-F5344CB8AC3E}">
        <p14:creationId xmlns:p14="http://schemas.microsoft.com/office/powerpoint/2010/main" val="1404579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conclude, I am going to look back at the statistics relating to children’s well-being and mental health. These make it clear that action needs to be taken, the number of children highlighted as suffering with low subjective well-being in my opinion is far too high. I am very much in agreement with the notion that well-being is very much about being happy and for many of the children living in Wales this is not currently their experience of life. But are creative approaches the answer. On the whole I feel that the evidence highlights the need for investments in these types of approaches, however, I would argue that it is dependent on the focus of the approach. Looking back at the mindfulness interventions, I am in two minds about this one in terms of helping children to deal with the stress of living in poverty. Part of me feels that it is a pointless exercise and a waste of time and resources as it does not solve the underlying issue. Also, many of the interventions are short term, the one in Baltimore only ran for 12 weeks, what happens after that. It has been identified by </a:t>
            </a:r>
            <a:r>
              <a:rPr lang="en-GB" sz="1200" kern="1200" dirty="0" err="1">
                <a:solidFill>
                  <a:schemeClr val="tx1"/>
                </a:solidFill>
                <a:effectLst/>
                <a:latin typeface="+mn-lt"/>
                <a:ea typeface="+mn-ea"/>
                <a:cs typeface="+mn-cs"/>
              </a:rPr>
              <a:t>Weare</a:t>
            </a:r>
            <a:r>
              <a:rPr lang="en-GB" sz="1200" kern="1200" dirty="0">
                <a:solidFill>
                  <a:schemeClr val="tx1"/>
                </a:solidFill>
                <a:effectLst/>
                <a:latin typeface="+mn-lt"/>
                <a:ea typeface="+mn-ea"/>
                <a:cs typeface="+mn-cs"/>
              </a:rPr>
              <a:t> to reduce stress, anxiety and improve self-esteem, but as is noted by Pecora, </a:t>
            </a:r>
            <a:r>
              <a:rPr lang="en-GB" sz="1200" kern="1200" dirty="0" err="1">
                <a:solidFill>
                  <a:schemeClr val="tx1"/>
                </a:solidFill>
                <a:effectLst/>
                <a:latin typeface="+mn-lt"/>
                <a:ea typeface="+mn-ea"/>
                <a:cs typeface="+mn-cs"/>
              </a:rPr>
              <a:t>McAuley</a:t>
            </a:r>
            <a:r>
              <a:rPr lang="en-GB" sz="1200" kern="1200" dirty="0">
                <a:solidFill>
                  <a:schemeClr val="tx1"/>
                </a:solidFill>
                <a:effectLst/>
                <a:latin typeface="+mn-lt"/>
                <a:ea typeface="+mn-ea"/>
                <a:cs typeface="+mn-cs"/>
              </a:rPr>
              <a:t> and Rose the positive short term effects of any programmes may fade over time. </a:t>
            </a:r>
          </a:p>
          <a:p>
            <a:r>
              <a:rPr lang="en-GB" sz="1200" kern="1200" dirty="0">
                <a:solidFill>
                  <a:schemeClr val="tx1"/>
                </a:solidFill>
                <a:effectLst/>
                <a:latin typeface="+mn-lt"/>
                <a:ea typeface="+mn-ea"/>
                <a:cs typeface="+mn-cs"/>
              </a:rPr>
              <a:t>Lego therapy I do feel very different about, I know first-hand with my own children how therapeutic and rewarding just building with Lego can be. They become social again and work together and it most definitely improves their communication. I feel that children with ASD need extra support to build these skills. Creative approaches not only provide benefits for children and the All-Party Parliamentary Group on Arts, Health and Wellbeing estimate that £1 spent on early care has been calculated to save up to £13 in future costs. </a:t>
            </a:r>
          </a:p>
          <a:p>
            <a:r>
              <a:rPr lang="en-GB" sz="1200" kern="1200" dirty="0">
                <a:solidFill>
                  <a:schemeClr val="tx1"/>
                </a:solidFill>
                <a:effectLst/>
                <a:latin typeface="+mn-lt"/>
                <a:ea typeface="+mn-ea"/>
                <a:cs typeface="+mn-cs"/>
              </a:rPr>
              <a:t>The approaches definitely appear to support some of the steps within the five ways to well-being. However, I feel that the underlying causes of low-being need to be addressed first. Something echoed by </a:t>
            </a:r>
            <a:r>
              <a:rPr lang="en-GB" sz="1200" kern="1200" dirty="0" err="1">
                <a:solidFill>
                  <a:schemeClr val="tx1"/>
                </a:solidFill>
                <a:effectLst/>
                <a:latin typeface="+mn-lt"/>
                <a:ea typeface="+mn-ea"/>
                <a:cs typeface="+mn-cs"/>
              </a:rPr>
              <a:t>Ings</a:t>
            </a:r>
            <a:r>
              <a:rPr lang="en-GB" sz="1200" kern="1200" dirty="0">
                <a:solidFill>
                  <a:schemeClr val="tx1"/>
                </a:solidFill>
                <a:effectLst/>
                <a:latin typeface="+mn-lt"/>
                <a:ea typeface="+mn-ea"/>
                <a:cs typeface="+mn-cs"/>
              </a:rPr>
              <a:t>, Crane and Cameron who highlight that policy makers need to understand that it is important to change the factors that make people suffer with low well-being to begin with. Finally, it is worth noting that children are the future of Wales. They are tomorrows workforce, parents and citizens and investment in their well-being will shape the future of the country and more resources are needed to ensure their childhood is as good as it can be. </a:t>
            </a:r>
          </a:p>
          <a:p>
            <a:endParaRPr lang="en-US" dirty="0"/>
          </a:p>
        </p:txBody>
      </p:sp>
      <p:sp>
        <p:nvSpPr>
          <p:cNvPr id="4" name="Slide Number Placeholder 3"/>
          <p:cNvSpPr>
            <a:spLocks noGrp="1"/>
          </p:cNvSpPr>
          <p:nvPr>
            <p:ph type="sldNum" sz="quarter" idx="5"/>
          </p:nvPr>
        </p:nvSpPr>
        <p:spPr/>
        <p:txBody>
          <a:bodyPr/>
          <a:lstStyle/>
          <a:p>
            <a:fld id="{A6FD63BB-418D-3945-989A-7BDC4497DA19}" type="slidenum">
              <a:rPr lang="en-US" smtClean="0"/>
              <a:t>10</a:t>
            </a:fld>
            <a:endParaRPr lang="en-US"/>
          </a:p>
        </p:txBody>
      </p:sp>
    </p:spTree>
    <p:extLst>
      <p:ext uri="{BB962C8B-B14F-4D97-AF65-F5344CB8AC3E}">
        <p14:creationId xmlns:p14="http://schemas.microsoft.com/office/powerpoint/2010/main" val="3258795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smtClean="0"/>
              <a:pPr/>
              <a:t>1/7/19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309398178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smtClean="0"/>
              <a:pPr/>
              <a:t>1/7/19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2605234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9334D819-9F07-4261-B09B-9E467E5D9002}" type="datetimeFigureOut">
              <a:rPr lang="en-US" smtClean="0"/>
              <a:pPr/>
              <a:t>1/7/19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210297023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334D819-9F07-4261-B09B-9E467E5D9002}" type="datetimeFigureOut">
              <a:rPr lang="en-US" smtClean="0"/>
              <a:pPr/>
              <a:t>1/7/19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903545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9334D819-9F07-4261-B09B-9E467E5D9002}" type="datetimeFigureOut">
              <a:rPr lang="en-US" smtClean="0"/>
              <a:pPr/>
              <a:t>1/7/19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134971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smtClean="0"/>
              <a:t>1/7/19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361596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smtClean="0"/>
              <a:t>1/7/19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3197917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9334D819-9F07-4261-B09B-9E467E5D9002}" type="datetimeFigureOut">
              <a:rPr lang="en-US" smtClean="0"/>
              <a:pPr/>
              <a:t>1/7/19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265356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334D819-9F07-4261-B09B-9E467E5D9002}" type="datetimeFigureOut">
              <a:rPr lang="en-US" smtClean="0"/>
              <a:pPr/>
              <a:t>1/7/19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1812153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pPr/>
              <a:t>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4077906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pPr/>
              <a:t>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2615451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334D819-9F07-4261-B09B-9E467E5D9002}" type="datetimeFigureOut">
              <a:rPr lang="en-US" smtClean="0"/>
              <a:pPr/>
              <a:t>1/7/19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3136174417"/>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hyperlink" Target="http://hypeorlando-prod.s3.amazonaws.com/just-sayin/wp-content/uploads/sites/36/2015/02/introduction_to_a_friend_1600_wht_7171.png" TargetMode="External"/><Relationship Id="rId7" Type="http://schemas.openxmlformats.org/officeDocument/2006/relationships/image" Target="../media/image8.png"/><Relationship Id="rId2" Type="http://schemas.openxmlformats.org/officeDocument/2006/relationships/hyperlink" Target="https://www.artshealthandwellbeing.org.uk/appg-inquiry/Publications/Creative_Health_The_Short_Report.pdf" TargetMode="External"/><Relationship Id="rId1" Type="http://schemas.openxmlformats.org/officeDocument/2006/relationships/slideLayout" Target="../slideLayouts/slideLayout2.xml"/><Relationship Id="rId6" Type="http://schemas.openxmlformats.org/officeDocument/2006/relationships/hyperlink" Target="https://www.bbc.co.uk/news/uk-wales-46737203" TargetMode="External"/><Relationship Id="rId5" Type="http://schemas.openxmlformats.org/officeDocument/2006/relationships/hyperlink" Target="http://www.youngpeopleshealth.org.uk/wp-content/uploads/2016/03/resilience-resource-15-march-version.pdf" TargetMode="External"/><Relationship Id="rId4" Type="http://schemas.openxmlformats.org/officeDocument/2006/relationships/hyperlink" Target="https://www.anti-bullyingalliance.org.uk/sites/default/files/field/attachment/ABW18%20Evaluation%20Report%20-%20FINAL.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independent.co.uk/news/education/schools/the-rise-of-lego-clubs-how-toys-are-helping-children-struggling-with-social-interaction-to-build-10279678.html" TargetMode="External"/><Relationship Id="rId7" Type="http://schemas.openxmlformats.org/officeDocument/2006/relationships/hyperlink" Target="https://www.ornes.nl/wp-content/uploads/2010/08/Play-in-children-s-development-health-and-well-being-feb-2012.pdf" TargetMode="External"/><Relationship Id="rId2" Type="http://schemas.openxmlformats.org/officeDocument/2006/relationships/hyperlink" Target="http://bloximages.newyork1.vip.townnews.com/tulsaworld.com/content/tncms/assets/v3/editorial/f/b7/fb76255c-85f9-580d-b485-dd562b7d197f/5249e1fc232e0.image.jpg" TargetMode="External"/><Relationship Id="rId1" Type="http://schemas.openxmlformats.org/officeDocument/2006/relationships/slideLayout" Target="../slideLayouts/slideLayout2.xml"/><Relationship Id="rId6" Type="http://schemas.openxmlformats.org/officeDocument/2006/relationships/hyperlink" Target="https://www.estyn.gov.wales/effective-practice/using-yoga-raise-standards-behaviour-and-improve-concentration-skills" TargetMode="External"/><Relationship Id="rId5" Type="http://schemas.openxmlformats.org/officeDocument/2006/relationships/hyperlink" Target="https://assets.publishing.service.gov.uk/government/uploads/system/uploads/attachment_data/file/277593/What_works_to_improve_wellbeing.pdf" TargetMode="External"/><Relationship Id="rId4" Type="http://schemas.openxmlformats.org/officeDocument/2006/relationships/hyperlink" Target="https://www.creativitycultureeducation.org/case_studies/lead-creative-schools-programme-wales-2/"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mindfulnessinschools.org/mindfulness-in-education/why-do-it/" TargetMode="External"/><Relationship Id="rId3" Type="http://schemas.openxmlformats.org/officeDocument/2006/relationships/hyperlink" Target="https://kinetixhr.com/wp-content/uploads/2016/04/tumblr_static_tcn-header.gif" TargetMode="External"/><Relationship Id="rId7" Type="http://schemas.openxmlformats.org/officeDocument/2006/relationships/hyperlink" Target="https://www.mind.org.uk/workplace/mental-health-at-work/taking-care-of-yourself/five-ways-to-wellbeing/" TargetMode="External"/><Relationship Id="rId2" Type="http://schemas.openxmlformats.org/officeDocument/2006/relationships/hyperlink" Target="https://www.artscouncil.org.uk/sites/default/files/download-file/Be_Creative_Be_Well.pdf" TargetMode="External"/><Relationship Id="rId1" Type="http://schemas.openxmlformats.org/officeDocument/2006/relationships/slideLayout" Target="../slideLayouts/slideLayout2.xml"/><Relationship Id="rId6" Type="http://schemas.openxmlformats.org/officeDocument/2006/relationships/hyperlink" Target="https://www.creativitycultureeducation.org/wp-content/uploads/2018/10/CCE-Literature-Review-Wellbeing-and-Creativity.pdf" TargetMode="External"/><Relationship Id="rId11" Type="http://schemas.openxmlformats.org/officeDocument/2006/relationships/hyperlink" Target="https://www.autism.org.uk/about/health/mental-health.aspx" TargetMode="External"/><Relationship Id="rId5" Type="http://schemas.openxmlformats.org/officeDocument/2006/relationships/hyperlink" Target="https://www.youtube.com/watch?v=1SVqfOSSzjs" TargetMode="External"/><Relationship Id="rId10" Type="http://schemas.openxmlformats.org/officeDocument/2006/relationships/hyperlink" Target="https://www.assembly.wales/laid%20documents/cr-ld11522/cr-ld11522-e.pdf" TargetMode="External"/><Relationship Id="rId4" Type="http://schemas.openxmlformats.org/officeDocument/2006/relationships/hyperlink" Target="https://www.ncbi.nlm.nih.gov/pmc/articles/PMC2989834/" TargetMode="External"/><Relationship Id="rId9" Type="http://schemas.openxmlformats.org/officeDocument/2006/relationships/hyperlink" Target="https://dera.ioe.ac.uk/11165/1/DCSF-RR113.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socialmindfulness.files.wordpress.com/2012/01/mindfulnessdefn4.jpg" TargetMode="External"/><Relationship Id="rId3" Type="http://schemas.openxmlformats.org/officeDocument/2006/relationships/hyperlink" Target="https://www.nhs.uk/conditions/stress-anxiety-depression/mindfulness/" TargetMode="External"/><Relationship Id="rId7" Type="http://schemas.openxmlformats.org/officeDocument/2006/relationships/hyperlink" Target="http://www2.nphs.wales.nhs.uk:8080/PubHObservatoryProjDocs.nsf/3653c00e7bb6259d80256f27004900db/fc57159cf0046a8a80257c28004aa6ea/$FILE/Children%20and%20YP%20Profile%20Wales%20report%20-%20low%20res%20(Eng).pdf" TargetMode="External"/><Relationship Id="rId2" Type="http://schemas.openxmlformats.org/officeDocument/2006/relationships/hyperlink" Target="https://www.nhs.uk/conditions/stress-anxiety-depression/improve-mental-wellbeing/" TargetMode="External"/><Relationship Id="rId1" Type="http://schemas.openxmlformats.org/officeDocument/2006/relationships/slideLayout" Target="../slideLayouts/slideLayout2.xml"/><Relationship Id="rId6" Type="http://schemas.openxmlformats.org/officeDocument/2006/relationships/hyperlink" Target="https://plpnetwork.com/2011/10/26/the-case-for-cultivating-cultural-awareness/" TargetMode="External"/><Relationship Id="rId5" Type="http://schemas.openxmlformats.org/officeDocument/2006/relationships/hyperlink" Target="https://www.ons.gov.uk/peoplepopulationandcommunity/birthsdeathsandmarriages/families/bulletins/familiesandhouseholds/2017#number-of-families-in-the-uk-continues-to-grow-with-cohabiting-couple-families-growing-the-fastest" TargetMode="External"/><Relationship Id="rId4" Type="http://schemas.openxmlformats.org/officeDocument/2006/relationships/hyperlink" Target="http://www.oecd.org/els/soc/SF_1_3_Living-arrangements-children.pdf" TargetMode="External"/><Relationship Id="rId9" Type="http://schemas.openxmlformats.org/officeDocument/2006/relationships/hyperlink" Target="https://www.childrenssociety.org.uk/sites/default/files/tcs/promoting_positive_well-being_for_children_final.pdf"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gov.wales/docs/dsjlg/publications/cyp/141007-wales-a-play-friendly-country-en.pdf" TargetMode="External"/><Relationship Id="rId13" Type="http://schemas.openxmlformats.org/officeDocument/2006/relationships/hyperlink" Target="https://www.youtube.com/watch?v=q-tS6zIr50U" TargetMode="External"/><Relationship Id="rId3" Type="http://schemas.openxmlformats.org/officeDocument/2006/relationships/hyperlink" Target="http://www.wales.nhs.uk/sitesplus/861/page/93956" TargetMode="External"/><Relationship Id="rId7" Type="http://schemas.openxmlformats.org/officeDocument/2006/relationships/hyperlink" Target="https://gov.wales/docs/caecd/research/2015/151211-children-young-people-wellbeing-monitor-2015-en.pdf" TargetMode="External"/><Relationship Id="rId12" Type="http://schemas.openxmlformats.org/officeDocument/2006/relationships/hyperlink" Target="https://www.ncbi.nlm.nih.gov/pmc/articles/PMC4464136/pdf/13643_2015_Article_68.pdf" TargetMode="External"/><Relationship Id="rId2" Type="http://schemas.openxmlformats.org/officeDocument/2006/relationships/hyperlink" Target="http://thewackywarehouse.com/lego-therapy/" TargetMode="External"/><Relationship Id="rId1" Type="http://schemas.openxmlformats.org/officeDocument/2006/relationships/slideLayout" Target="../slideLayouts/slideLayout2.xml"/><Relationship Id="rId6" Type="http://schemas.openxmlformats.org/officeDocument/2006/relationships/hyperlink" Target="https://beta.gov.wales/sites/default/files/publications/2018-03/thinking-positively-emotional-health-and-well-being-in-schools-and-early-years-settings.pdf" TargetMode="External"/><Relationship Id="rId11" Type="http://schemas.openxmlformats.org/officeDocument/2006/relationships/hyperlink" Target="http://ysgolpencoch.org/course/view.php?id=293" TargetMode="External"/><Relationship Id="rId5" Type="http://schemas.openxmlformats.org/officeDocument/2006/relationships/hyperlink" Target="http://learning.gov.wales/docs/learningwales/publications/130424-framework-for-childrens-learning-en.pdf" TargetMode="External"/><Relationship Id="rId10" Type="http://schemas.openxmlformats.org/officeDocument/2006/relationships/hyperlink" Target="https://youngminds.org.uk/about-us/who-we-are/" TargetMode="External"/><Relationship Id="rId4" Type="http://schemas.openxmlformats.org/officeDocument/2006/relationships/hyperlink" Target="https://mindfulnessinschools.org/wp-content/uploads/2013/02/MiSP-Research-Summary-2012.pdf" TargetMode="External"/><Relationship Id="rId9" Type="http://schemas.openxmlformats.org/officeDocument/2006/relationships/hyperlink" Target="https://gov.wales/docs/statistics/2018/180920-well-being-wales-2017-18-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7D3A4E0-C908-4EA9-ABDF-E82AD6BDE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095EB-D28E-E241-8B5F-2B11F4104050}"/>
              </a:ext>
            </a:extLst>
          </p:cNvPr>
          <p:cNvSpPr>
            <a:spLocks noGrp="1"/>
          </p:cNvSpPr>
          <p:nvPr>
            <p:ph type="ctrTitle"/>
          </p:nvPr>
        </p:nvSpPr>
        <p:spPr>
          <a:xfrm>
            <a:off x="1600200" y="1369411"/>
            <a:ext cx="8991600" cy="1692771"/>
          </a:xfrm>
          <a:ln>
            <a:noFill/>
          </a:ln>
        </p:spPr>
        <p:txBody>
          <a:bodyPr>
            <a:normAutofit/>
          </a:bodyPr>
          <a:lstStyle/>
          <a:p>
            <a:r>
              <a:rPr lang="en-US" dirty="0">
                <a:latin typeface="Chalkboard SE" panose="03050602040202020205" pitchFamily="66" charset="77"/>
                <a:ea typeface="Arial Unicode MS" panose="020B0604020202020204" pitchFamily="34" charset="-128"/>
                <a:cs typeface="Arial Unicode MS" panose="020B0604020202020204" pitchFamily="34" charset="-128"/>
              </a:rPr>
              <a:t>Paper planes and pebbles </a:t>
            </a:r>
          </a:p>
        </p:txBody>
      </p:sp>
      <p:sp>
        <p:nvSpPr>
          <p:cNvPr id="3" name="Subtitle 2">
            <a:extLst>
              <a:ext uri="{FF2B5EF4-FFF2-40B4-BE49-F238E27FC236}">
                <a16:creationId xmlns:a16="http://schemas.microsoft.com/office/drawing/2014/main" id="{A3204E60-DF85-C74B-A2AE-6DD1084FDA37}"/>
              </a:ext>
            </a:extLst>
          </p:cNvPr>
          <p:cNvSpPr>
            <a:spLocks noGrp="1"/>
          </p:cNvSpPr>
          <p:nvPr>
            <p:ph type="subTitle" idx="1"/>
          </p:nvPr>
        </p:nvSpPr>
        <p:spPr>
          <a:xfrm>
            <a:off x="1600200" y="3429000"/>
            <a:ext cx="8991600" cy="2861208"/>
          </a:xfrm>
        </p:spPr>
        <p:txBody>
          <a:bodyPr>
            <a:noAutofit/>
          </a:bodyPr>
          <a:lstStyle/>
          <a:p>
            <a:pPr>
              <a:lnSpc>
                <a:spcPct val="90000"/>
              </a:lnSpc>
              <a:spcAft>
                <a:spcPts val="600"/>
              </a:spcAft>
            </a:pPr>
            <a:r>
              <a:rPr lang="en-US" sz="3200" dirty="0">
                <a:solidFill>
                  <a:schemeClr val="bg1"/>
                </a:solidFill>
                <a:latin typeface="Chalkboard SE" panose="03050602040202020205" pitchFamily="66" charset="77"/>
              </a:rPr>
              <a:t>Rachel Szpindor 	</a:t>
            </a:r>
          </a:p>
          <a:p>
            <a:pPr>
              <a:lnSpc>
                <a:spcPct val="90000"/>
              </a:lnSpc>
              <a:spcAft>
                <a:spcPts val="600"/>
              </a:spcAft>
            </a:pPr>
            <a:r>
              <a:rPr lang="en-US" sz="3200" dirty="0">
                <a:solidFill>
                  <a:schemeClr val="bg1"/>
                </a:solidFill>
                <a:latin typeface="Chalkboard SE" panose="03050602040202020205" pitchFamily="66" charset="77"/>
              </a:rPr>
              <a:t>1501955</a:t>
            </a:r>
          </a:p>
          <a:p>
            <a:pPr>
              <a:lnSpc>
                <a:spcPct val="90000"/>
              </a:lnSpc>
              <a:spcAft>
                <a:spcPts val="600"/>
              </a:spcAft>
            </a:pPr>
            <a:r>
              <a:rPr lang="en-US" sz="3200" dirty="0">
                <a:solidFill>
                  <a:schemeClr val="bg1"/>
                </a:solidFill>
                <a:latin typeface="Chalkboard SE" panose="03050602040202020205" pitchFamily="66" charset="77"/>
              </a:rPr>
              <a:t>ECCH7001</a:t>
            </a:r>
          </a:p>
        </p:txBody>
      </p:sp>
    </p:spTree>
    <p:extLst>
      <p:ext uri="{BB962C8B-B14F-4D97-AF65-F5344CB8AC3E}">
        <p14:creationId xmlns:p14="http://schemas.microsoft.com/office/powerpoint/2010/main" val="1298088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CA398B-8CB4-4C0C-89C6-A8AB6F78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82AF6-6E95-D84D-BF71-BBF1EB76A0A1}"/>
              </a:ext>
            </a:extLst>
          </p:cNvPr>
          <p:cNvSpPr>
            <a:spLocks noGrp="1"/>
          </p:cNvSpPr>
          <p:nvPr>
            <p:ph type="title"/>
          </p:nvPr>
        </p:nvSpPr>
        <p:spPr>
          <a:xfrm>
            <a:off x="804672" y="1290025"/>
            <a:ext cx="4475892" cy="1188720"/>
          </a:xfrm>
          <a:prstGeom prst="rect">
            <a:avLst/>
          </a:prstGeom>
          <a:solidFill>
            <a:srgbClr val="FFFFFF"/>
          </a:solidFill>
          <a:ln>
            <a:noFill/>
          </a:ln>
        </p:spPr>
        <p:txBody>
          <a:bodyPr>
            <a:normAutofit/>
          </a:bodyPr>
          <a:lstStyle/>
          <a:p>
            <a:r>
              <a:rPr lang="en-US" dirty="0">
                <a:latin typeface="Chalkboard SE" panose="03050602040202020205" pitchFamily="66" charset="77"/>
              </a:rPr>
              <a:t>introduction</a:t>
            </a:r>
          </a:p>
        </p:txBody>
      </p:sp>
      <p:sp>
        <p:nvSpPr>
          <p:cNvPr id="3" name="Content Placeholder 2">
            <a:extLst>
              <a:ext uri="{FF2B5EF4-FFF2-40B4-BE49-F238E27FC236}">
                <a16:creationId xmlns:a16="http://schemas.microsoft.com/office/drawing/2014/main" id="{65DEDF2C-5331-E24B-BAEE-6AC4CF78D067}"/>
              </a:ext>
            </a:extLst>
          </p:cNvPr>
          <p:cNvSpPr>
            <a:spLocks noGrp="1"/>
          </p:cNvSpPr>
          <p:nvPr>
            <p:ph idx="1"/>
          </p:nvPr>
        </p:nvSpPr>
        <p:spPr>
          <a:xfrm>
            <a:off x="804672" y="2858703"/>
            <a:ext cx="4475892" cy="3042547"/>
          </a:xfrm>
        </p:spPr>
        <p:txBody>
          <a:bodyPr>
            <a:normAutofit fontScale="92500" lnSpcReduction="10000"/>
          </a:bodyPr>
          <a:lstStyle/>
          <a:p>
            <a:pPr>
              <a:buClr>
                <a:schemeClr val="tx1"/>
              </a:buClr>
              <a:buFont typeface="Wingdings" pitchFamily="2" charset="2"/>
              <a:buChar char="ü"/>
            </a:pPr>
            <a:r>
              <a:rPr lang="en-US" sz="2400" dirty="0">
                <a:solidFill>
                  <a:schemeClr val="tx1"/>
                </a:solidFill>
                <a:latin typeface="Chalkboard SE" panose="03050602040202020205" pitchFamily="66" charset="77"/>
              </a:rPr>
              <a:t>Child Well-Being</a:t>
            </a:r>
          </a:p>
          <a:p>
            <a:pPr>
              <a:buClr>
                <a:schemeClr val="tx1"/>
              </a:buClr>
              <a:buFont typeface="Wingdings" pitchFamily="2" charset="2"/>
              <a:buChar char="ü"/>
            </a:pPr>
            <a:r>
              <a:rPr lang="en-US" sz="2400" dirty="0">
                <a:solidFill>
                  <a:schemeClr val="tx1"/>
                </a:solidFill>
                <a:latin typeface="Chalkboard SE" panose="03050602040202020205" pitchFamily="66" charset="77"/>
              </a:rPr>
              <a:t>Cause and Impact</a:t>
            </a:r>
          </a:p>
          <a:p>
            <a:pPr>
              <a:buClr>
                <a:schemeClr val="tx1"/>
              </a:buClr>
              <a:buFont typeface="Wingdings" pitchFamily="2" charset="2"/>
              <a:buChar char="ü"/>
            </a:pPr>
            <a:r>
              <a:rPr lang="en-US" sz="2400" dirty="0">
                <a:solidFill>
                  <a:schemeClr val="tx1"/>
                </a:solidFill>
                <a:latin typeface="Chalkboard SE" panose="03050602040202020205" pitchFamily="66" charset="77"/>
              </a:rPr>
              <a:t>Five Ways to Well-Being</a:t>
            </a:r>
          </a:p>
          <a:p>
            <a:pPr>
              <a:buClr>
                <a:schemeClr val="tx1"/>
              </a:buClr>
              <a:buFont typeface="Wingdings" pitchFamily="2" charset="2"/>
              <a:buChar char="ü"/>
            </a:pPr>
            <a:r>
              <a:rPr lang="en-US" sz="2400" dirty="0">
                <a:solidFill>
                  <a:schemeClr val="tx1"/>
                </a:solidFill>
                <a:latin typeface="Chalkboard SE" panose="03050602040202020205" pitchFamily="66" charset="77"/>
              </a:rPr>
              <a:t>Creative Approaches</a:t>
            </a:r>
          </a:p>
          <a:p>
            <a:pPr>
              <a:buClr>
                <a:schemeClr val="tx1"/>
              </a:buClr>
              <a:buFont typeface="Wingdings" pitchFamily="2" charset="2"/>
              <a:buChar char="ü"/>
            </a:pPr>
            <a:r>
              <a:rPr lang="en-US" sz="2400" dirty="0">
                <a:solidFill>
                  <a:schemeClr val="tx1"/>
                </a:solidFill>
                <a:latin typeface="Chalkboard SE" panose="03050602040202020205" pitchFamily="66" charset="77"/>
              </a:rPr>
              <a:t>Mindfulness</a:t>
            </a:r>
          </a:p>
          <a:p>
            <a:pPr>
              <a:buClr>
                <a:schemeClr val="tx1"/>
              </a:buClr>
              <a:buFont typeface="Wingdings" pitchFamily="2" charset="2"/>
              <a:buChar char="ü"/>
            </a:pPr>
            <a:r>
              <a:rPr lang="en-US" sz="2400" dirty="0">
                <a:solidFill>
                  <a:schemeClr val="tx1"/>
                </a:solidFill>
                <a:latin typeface="Chalkboard SE" panose="03050602040202020205" pitchFamily="66" charset="77"/>
              </a:rPr>
              <a:t>Lego Therapy</a:t>
            </a:r>
          </a:p>
          <a:p>
            <a:pPr>
              <a:buClr>
                <a:schemeClr val="tx1"/>
              </a:buClr>
              <a:buFont typeface="Wingdings" pitchFamily="2" charset="2"/>
              <a:buChar char="ü"/>
            </a:pPr>
            <a:r>
              <a:rPr lang="en-US" sz="2400" dirty="0">
                <a:solidFill>
                  <a:schemeClr val="tx1"/>
                </a:solidFill>
                <a:latin typeface="Chalkboard SE" panose="03050602040202020205" pitchFamily="66" charset="77"/>
              </a:rPr>
              <a:t>Conclusion </a:t>
            </a:r>
          </a:p>
          <a:p>
            <a:endParaRPr lang="en-US" dirty="0">
              <a:solidFill>
                <a:srgbClr val="FFFFFF"/>
              </a:solidFill>
              <a:latin typeface="Chalkboard SE" panose="03050602040202020205" pitchFamily="66" charset="77"/>
            </a:endParaRPr>
          </a:p>
        </p:txBody>
      </p:sp>
      <p:sp>
        <p:nvSpPr>
          <p:cNvPr id="16" name="Rectangle 15">
            <a:extLst>
              <a:ext uri="{FF2B5EF4-FFF2-40B4-BE49-F238E27FC236}">
                <a16:creationId xmlns:a16="http://schemas.microsoft.com/office/drawing/2014/main" id="{9E8345C6-0280-4226-BD83-7333BA6C3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99823778-D290-4538-B146-1F73C3755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F26EB9A4-F283-2547-AE50-674A169AF2DD}"/>
              </a:ext>
            </a:extLst>
          </p:cNvPr>
          <p:cNvPicPr>
            <a:picLocks noChangeAspect="1"/>
          </p:cNvPicPr>
          <p:nvPr/>
        </p:nvPicPr>
        <p:blipFill rotWithShape="1">
          <a:blip r:embed="rId3"/>
          <a:srcRect l="5637" r="4168" b="-3"/>
          <a:stretch/>
        </p:blipFill>
        <p:spPr>
          <a:xfrm>
            <a:off x="7208520" y="1126397"/>
            <a:ext cx="3867912" cy="4288536"/>
          </a:xfrm>
          <a:prstGeom prst="rect">
            <a:avLst/>
          </a:prstGeom>
          <a:ln w="31750">
            <a:noFill/>
          </a:ln>
        </p:spPr>
      </p:pic>
      <p:sp>
        <p:nvSpPr>
          <p:cNvPr id="10" name="TextBox 9">
            <a:extLst>
              <a:ext uri="{FF2B5EF4-FFF2-40B4-BE49-F238E27FC236}">
                <a16:creationId xmlns:a16="http://schemas.microsoft.com/office/drawing/2014/main" id="{BB19910A-B596-C846-BDC6-D204365323E0}"/>
              </a:ext>
            </a:extLst>
          </p:cNvPr>
          <p:cNvSpPr txBox="1"/>
          <p:nvPr/>
        </p:nvSpPr>
        <p:spPr>
          <a:xfrm>
            <a:off x="6886843" y="6102626"/>
            <a:ext cx="3887174" cy="369332"/>
          </a:xfrm>
          <a:prstGeom prst="rect">
            <a:avLst/>
          </a:prstGeom>
          <a:noFill/>
        </p:spPr>
        <p:txBody>
          <a:bodyPr wrap="square" rtlCol="0">
            <a:spAutoFit/>
          </a:bodyPr>
          <a:lstStyle/>
          <a:p>
            <a:r>
              <a:rPr lang="en-US" dirty="0">
                <a:latin typeface="Chalkboard SE" panose="03050602040202020205" pitchFamily="66" charset="77"/>
              </a:rPr>
              <a:t>(</a:t>
            </a:r>
            <a:r>
              <a:rPr lang="en-US" dirty="0" err="1">
                <a:latin typeface="Chalkboard SE" panose="03050602040202020205" pitchFamily="66" charset="77"/>
              </a:rPr>
              <a:t>Amazonaws</a:t>
            </a:r>
            <a:r>
              <a:rPr lang="en-US" dirty="0">
                <a:latin typeface="Chalkboard SE" panose="03050602040202020205" pitchFamily="66" charset="77"/>
              </a:rPr>
              <a:t>, 2015</a:t>
            </a:r>
            <a:r>
              <a:rPr lang="en-US" dirty="0"/>
              <a:t>)</a:t>
            </a:r>
          </a:p>
        </p:txBody>
      </p:sp>
    </p:spTree>
    <p:extLst>
      <p:ext uri="{BB962C8B-B14F-4D97-AF65-F5344CB8AC3E}">
        <p14:creationId xmlns:p14="http://schemas.microsoft.com/office/powerpoint/2010/main" val="4035522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82AF6-6E95-D84D-BF71-BBF1EB76A0A1}"/>
              </a:ext>
            </a:extLst>
          </p:cNvPr>
          <p:cNvSpPr>
            <a:spLocks noGrp="1"/>
          </p:cNvSpPr>
          <p:nvPr>
            <p:ph type="title"/>
          </p:nvPr>
        </p:nvSpPr>
        <p:spPr>
          <a:xfrm>
            <a:off x="457200" y="2708804"/>
            <a:ext cx="4432851" cy="1440394"/>
          </a:xfrm>
          <a:prstGeom prst="rect">
            <a:avLst/>
          </a:prstGeom>
          <a:solidFill>
            <a:schemeClr val="tx1"/>
          </a:solidFill>
          <a:ln>
            <a:noFill/>
          </a:ln>
        </p:spPr>
        <p:txBody>
          <a:bodyPr>
            <a:normAutofit/>
          </a:bodyPr>
          <a:lstStyle/>
          <a:p>
            <a:r>
              <a:rPr lang="en-US" dirty="0">
                <a:solidFill>
                  <a:schemeClr val="bg1"/>
                </a:solidFill>
                <a:latin typeface="Chalkboard SE" panose="03050602040202020205" pitchFamily="66" charset="77"/>
              </a:rPr>
              <a:t>Child Well-being</a:t>
            </a:r>
          </a:p>
        </p:txBody>
      </p:sp>
      <p:sp>
        <p:nvSpPr>
          <p:cNvPr id="31" name="Rectangle 30">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DEDF2C-5331-E24B-BAEE-6AC4CF78D067}"/>
              </a:ext>
            </a:extLst>
          </p:cNvPr>
          <p:cNvSpPr>
            <a:spLocks noGrp="1"/>
          </p:cNvSpPr>
          <p:nvPr>
            <p:ph idx="1"/>
          </p:nvPr>
        </p:nvSpPr>
        <p:spPr>
          <a:xfrm>
            <a:off x="6049182" y="802638"/>
            <a:ext cx="5408696" cy="5252722"/>
          </a:xfrm>
        </p:spPr>
        <p:txBody>
          <a:bodyPr anchor="ctr">
            <a:normAutofit/>
          </a:bodyPr>
          <a:lstStyle/>
          <a:p>
            <a:pPr marL="0" indent="0" algn="ctr">
              <a:buClr>
                <a:schemeClr val="tx1">
                  <a:lumMod val="95000"/>
                  <a:lumOff val="5000"/>
                </a:schemeClr>
              </a:buClr>
              <a:buNone/>
            </a:pPr>
            <a:r>
              <a:rPr lang="en-US" sz="2400" dirty="0">
                <a:solidFill>
                  <a:schemeClr val="bg1"/>
                </a:solidFill>
                <a:latin typeface="Chalkboard SE" panose="03050602040202020205" pitchFamily="66" charset="77"/>
              </a:rPr>
              <a:t>Well-being is about how people experience their lives, whether they feel able to achieve things and have a sense of purpose </a:t>
            </a:r>
          </a:p>
          <a:p>
            <a:pPr marL="0" indent="0" algn="ctr">
              <a:buClr>
                <a:schemeClr val="tx1">
                  <a:lumMod val="95000"/>
                  <a:lumOff val="5000"/>
                </a:schemeClr>
              </a:buClr>
              <a:buNone/>
            </a:pPr>
            <a:r>
              <a:rPr lang="en-US" dirty="0">
                <a:solidFill>
                  <a:schemeClr val="bg1"/>
                </a:solidFill>
                <a:latin typeface="Chalkboard SE" panose="03050602040202020205" pitchFamily="66" charset="77"/>
              </a:rPr>
              <a:t>(</a:t>
            </a:r>
            <a:r>
              <a:rPr lang="en-US" dirty="0" err="1">
                <a:solidFill>
                  <a:schemeClr val="bg1"/>
                </a:solidFill>
                <a:latin typeface="Chalkboard SE" panose="03050602040202020205" pitchFamily="66" charset="77"/>
              </a:rPr>
              <a:t>Ings</a:t>
            </a:r>
            <a:r>
              <a:rPr lang="en-US" dirty="0">
                <a:solidFill>
                  <a:schemeClr val="bg1"/>
                </a:solidFill>
                <a:latin typeface="Chalkboard SE" panose="03050602040202020205" pitchFamily="66" charset="77"/>
              </a:rPr>
              <a:t>, Crane and Cameron, 2012, pg.27)</a:t>
            </a:r>
          </a:p>
          <a:p>
            <a:pPr marL="0" indent="0" algn="ctr">
              <a:buClr>
                <a:schemeClr val="tx1">
                  <a:lumMod val="95000"/>
                  <a:lumOff val="5000"/>
                </a:schemeClr>
              </a:buClr>
              <a:buNone/>
            </a:pPr>
            <a:endParaRPr lang="en-US" sz="2400" dirty="0">
              <a:solidFill>
                <a:schemeClr val="bg1"/>
              </a:solidFill>
              <a:latin typeface="Chalkboard SE" panose="03050602040202020205" pitchFamily="66" charset="77"/>
            </a:endParaRPr>
          </a:p>
          <a:p>
            <a:pPr marL="0" indent="0" algn="ctr">
              <a:buClr>
                <a:schemeClr val="tx1">
                  <a:lumMod val="95000"/>
                  <a:lumOff val="5000"/>
                </a:schemeClr>
              </a:buClr>
              <a:buNone/>
            </a:pPr>
            <a:r>
              <a:rPr lang="en-GB" sz="2400" dirty="0">
                <a:solidFill>
                  <a:schemeClr val="bg1"/>
                </a:solidFill>
                <a:latin typeface="Chalkboard SE" panose="03050602040202020205" pitchFamily="66" charset="77"/>
              </a:rPr>
              <a:t>It is often used interchangeably with other terms such as ‘happiness’, ‘flourishing’, ‘enjoying a good life’ and ‘life satisfaction’.</a:t>
            </a:r>
          </a:p>
          <a:p>
            <a:pPr marL="0" indent="0" algn="ctr">
              <a:buClr>
                <a:schemeClr val="tx1">
                  <a:lumMod val="95000"/>
                  <a:lumOff val="5000"/>
                </a:schemeClr>
              </a:buClr>
              <a:buNone/>
            </a:pPr>
            <a:r>
              <a:rPr lang="en-GB" dirty="0">
                <a:solidFill>
                  <a:schemeClr val="bg1"/>
                </a:solidFill>
                <a:latin typeface="Chalkboard SE" panose="03050602040202020205" pitchFamily="66" charset="77"/>
              </a:rPr>
              <a:t>(McLellan, Galton, Steward and Page, 2012, pg.39) </a:t>
            </a:r>
            <a:endParaRPr lang="en-US" dirty="0">
              <a:solidFill>
                <a:schemeClr val="bg1"/>
              </a:solidFill>
              <a:latin typeface="Chalkboard SE" panose="03050602040202020205" pitchFamily="66" charset="77"/>
            </a:endParaRPr>
          </a:p>
          <a:p>
            <a:endParaRPr lang="en-US" dirty="0">
              <a:solidFill>
                <a:schemeClr val="bg1"/>
              </a:solidFill>
              <a:latin typeface="Chalkboard SE" panose="03050602040202020205" pitchFamily="66" charset="77"/>
            </a:endParaRPr>
          </a:p>
        </p:txBody>
      </p:sp>
    </p:spTree>
    <p:extLst>
      <p:ext uri="{BB962C8B-B14F-4D97-AF65-F5344CB8AC3E}">
        <p14:creationId xmlns:p14="http://schemas.microsoft.com/office/powerpoint/2010/main" val="76692028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82AF6-6E95-D84D-BF71-BBF1EB76A0A1}"/>
              </a:ext>
            </a:extLst>
          </p:cNvPr>
          <p:cNvSpPr>
            <a:spLocks noGrp="1"/>
          </p:cNvSpPr>
          <p:nvPr>
            <p:ph type="title"/>
          </p:nvPr>
        </p:nvSpPr>
        <p:spPr>
          <a:xfrm>
            <a:off x="804672" y="1290025"/>
            <a:ext cx="4475892" cy="1188720"/>
          </a:xfrm>
          <a:prstGeom prst="rect">
            <a:avLst/>
          </a:prstGeom>
          <a:solidFill>
            <a:srgbClr val="FFFFFF"/>
          </a:solidFill>
          <a:ln>
            <a:noFill/>
          </a:ln>
        </p:spPr>
        <p:txBody>
          <a:bodyPr>
            <a:normAutofit/>
          </a:bodyPr>
          <a:lstStyle/>
          <a:p>
            <a:r>
              <a:rPr lang="en-US" dirty="0">
                <a:latin typeface="Chalkboard SE" panose="03050602040202020205" pitchFamily="66" charset="77"/>
              </a:rPr>
              <a:t>Child Well-being</a:t>
            </a:r>
          </a:p>
        </p:txBody>
      </p:sp>
      <p:sp>
        <p:nvSpPr>
          <p:cNvPr id="3" name="Content Placeholder 2">
            <a:extLst>
              <a:ext uri="{FF2B5EF4-FFF2-40B4-BE49-F238E27FC236}">
                <a16:creationId xmlns:a16="http://schemas.microsoft.com/office/drawing/2014/main" id="{65DEDF2C-5331-E24B-BAEE-6AC4CF78D067}"/>
              </a:ext>
            </a:extLst>
          </p:cNvPr>
          <p:cNvSpPr>
            <a:spLocks noGrp="1"/>
          </p:cNvSpPr>
          <p:nvPr>
            <p:ph idx="1"/>
          </p:nvPr>
        </p:nvSpPr>
        <p:spPr>
          <a:xfrm>
            <a:off x="804672" y="2858703"/>
            <a:ext cx="4475892" cy="3681245"/>
          </a:xfrm>
        </p:spPr>
        <p:txBody>
          <a:bodyPr>
            <a:normAutofit fontScale="92500" lnSpcReduction="20000"/>
          </a:bodyPr>
          <a:lstStyle/>
          <a:p>
            <a:pPr>
              <a:lnSpc>
                <a:spcPct val="90000"/>
              </a:lnSpc>
              <a:buClr>
                <a:schemeClr val="tx1"/>
              </a:buClr>
              <a:buFont typeface="Wingdings" pitchFamily="2" charset="2"/>
              <a:buChar char="ü"/>
            </a:pPr>
            <a:r>
              <a:rPr lang="en-US" sz="2400" dirty="0">
                <a:solidFill>
                  <a:schemeClr val="tx1"/>
                </a:solidFill>
                <a:latin typeface="Chalkboard SE" panose="03050602040202020205" pitchFamily="66" charset="77"/>
              </a:rPr>
              <a:t>In 2012 one in eleven children was suffering with low subjective well-being (The Children’s Society, 2012)</a:t>
            </a:r>
          </a:p>
          <a:p>
            <a:pPr>
              <a:lnSpc>
                <a:spcPct val="90000"/>
              </a:lnSpc>
              <a:buClr>
                <a:schemeClr val="tx1"/>
              </a:buClr>
              <a:buFont typeface="Wingdings" pitchFamily="2" charset="2"/>
              <a:buChar char="ü"/>
            </a:pPr>
            <a:r>
              <a:rPr lang="en-US" sz="2400" dirty="0">
                <a:solidFill>
                  <a:schemeClr val="tx1"/>
                </a:solidFill>
                <a:latin typeface="Chalkboard SE" panose="03050602040202020205" pitchFamily="66" charset="77"/>
              </a:rPr>
              <a:t>In 2011 there were an estimated </a:t>
            </a:r>
            <a:r>
              <a:rPr lang="en-US" sz="2400" b="1" dirty="0">
                <a:solidFill>
                  <a:schemeClr val="tx1"/>
                </a:solidFill>
                <a:latin typeface="Chalkboard SE" panose="03050602040202020205" pitchFamily="66" charset="77"/>
              </a:rPr>
              <a:t>928,400</a:t>
            </a:r>
            <a:r>
              <a:rPr lang="en-US" sz="2400" dirty="0">
                <a:solidFill>
                  <a:schemeClr val="tx1"/>
                </a:solidFill>
                <a:latin typeface="Chalkboard SE" panose="03050602040202020205" pitchFamily="66" charset="77"/>
              </a:rPr>
              <a:t> children living in Wales (Public Health Wales Observatory, 2013)</a:t>
            </a:r>
          </a:p>
          <a:p>
            <a:pPr>
              <a:lnSpc>
                <a:spcPct val="90000"/>
              </a:lnSpc>
              <a:buClr>
                <a:schemeClr val="tx1"/>
              </a:buClr>
              <a:buFont typeface="Wingdings" pitchFamily="2" charset="2"/>
              <a:buChar char="ü"/>
            </a:pPr>
            <a:r>
              <a:rPr lang="en-US" sz="2400" dirty="0">
                <a:solidFill>
                  <a:schemeClr val="tx1"/>
                </a:solidFill>
                <a:latin typeface="Chalkboard SE" panose="03050602040202020205" pitchFamily="66" charset="77"/>
              </a:rPr>
              <a:t>In 2018 it was estimated that three children in every average size class has or will develop a mental health problem (Young Minds; National Assembly for Wales, 2018)</a:t>
            </a:r>
          </a:p>
          <a:p>
            <a:pPr>
              <a:lnSpc>
                <a:spcPct val="90000"/>
              </a:lnSpc>
              <a:buClr>
                <a:schemeClr val="tx1">
                  <a:lumMod val="95000"/>
                  <a:lumOff val="5000"/>
                </a:schemeClr>
              </a:buClr>
              <a:buFont typeface="Wingdings" pitchFamily="2" charset="2"/>
              <a:buChar char="ü"/>
            </a:pPr>
            <a:endParaRPr lang="en-US" dirty="0">
              <a:solidFill>
                <a:srgbClr val="FFFFFF"/>
              </a:solidFill>
              <a:latin typeface="Chalkboard SE" panose="03050602040202020205" pitchFamily="66" charset="77"/>
            </a:endParaRPr>
          </a:p>
          <a:p>
            <a:pPr>
              <a:lnSpc>
                <a:spcPct val="90000"/>
              </a:lnSpc>
            </a:pPr>
            <a:endParaRPr lang="en-US" dirty="0">
              <a:solidFill>
                <a:srgbClr val="FFFFFF"/>
              </a:solidFill>
              <a:latin typeface="Chalkboard SE" panose="03050602040202020205" pitchFamily="66" charset="77"/>
            </a:endParaRPr>
          </a:p>
        </p:txBody>
      </p:sp>
      <p:sp>
        <p:nvSpPr>
          <p:cNvPr id="16" name="Rectangle 15">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Children">
            <a:extLst>
              <a:ext uri="{FF2B5EF4-FFF2-40B4-BE49-F238E27FC236}">
                <a16:creationId xmlns:a16="http://schemas.microsoft.com/office/drawing/2014/main" id="{53059D55-2B3F-4AB6-8AB0-A49173BD423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64692" y="1190881"/>
            <a:ext cx="4159568" cy="4159568"/>
          </a:xfrm>
          <a:prstGeom prst="rect">
            <a:avLst/>
          </a:prstGeom>
        </p:spPr>
      </p:pic>
    </p:spTree>
    <p:extLst>
      <p:ext uri="{BB962C8B-B14F-4D97-AF65-F5344CB8AC3E}">
        <p14:creationId xmlns:p14="http://schemas.microsoft.com/office/powerpoint/2010/main" val="1225137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82AF6-6E95-D84D-BF71-BBF1EB76A0A1}"/>
              </a:ext>
            </a:extLst>
          </p:cNvPr>
          <p:cNvSpPr>
            <a:spLocks noGrp="1"/>
          </p:cNvSpPr>
          <p:nvPr>
            <p:ph type="title"/>
          </p:nvPr>
        </p:nvSpPr>
        <p:spPr>
          <a:xfrm>
            <a:off x="516835" y="2708804"/>
            <a:ext cx="4532243" cy="1440394"/>
          </a:xfrm>
          <a:prstGeom prst="rect">
            <a:avLst/>
          </a:prstGeom>
          <a:solidFill>
            <a:schemeClr val="tx1"/>
          </a:solidFill>
          <a:ln>
            <a:noFill/>
          </a:ln>
        </p:spPr>
        <p:txBody>
          <a:bodyPr>
            <a:normAutofit/>
          </a:bodyPr>
          <a:lstStyle/>
          <a:p>
            <a:r>
              <a:rPr lang="en-US" dirty="0">
                <a:solidFill>
                  <a:schemeClr val="bg1"/>
                </a:solidFill>
                <a:latin typeface="Chalkboard SE" panose="03050602040202020205" pitchFamily="66" charset="77"/>
              </a:rPr>
              <a:t>Cause and impact </a:t>
            </a:r>
          </a:p>
        </p:txBody>
      </p:sp>
      <p:sp>
        <p:nvSpPr>
          <p:cNvPr id="12" name="Rectangle 11">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DEDF2C-5331-E24B-BAEE-6AC4CF78D067}"/>
              </a:ext>
            </a:extLst>
          </p:cNvPr>
          <p:cNvSpPr>
            <a:spLocks noGrp="1"/>
          </p:cNvSpPr>
          <p:nvPr>
            <p:ph idx="1"/>
          </p:nvPr>
        </p:nvSpPr>
        <p:spPr>
          <a:xfrm>
            <a:off x="6049182" y="802638"/>
            <a:ext cx="5408696" cy="5252722"/>
          </a:xfrm>
        </p:spPr>
        <p:txBody>
          <a:bodyPr anchor="ctr">
            <a:normAutofit/>
          </a:bodyPr>
          <a:lstStyle/>
          <a:p>
            <a:pPr>
              <a:buClr>
                <a:schemeClr val="bg1"/>
              </a:buClr>
              <a:buFont typeface="Wingdings" pitchFamily="2" charset="2"/>
              <a:buChar char="ü"/>
            </a:pPr>
            <a:r>
              <a:rPr lang="en-US" sz="2400" dirty="0">
                <a:solidFill>
                  <a:schemeClr val="bg1"/>
                </a:solidFill>
                <a:latin typeface="Chalkboard SE" panose="03050602040202020205" pitchFamily="66" charset="77"/>
              </a:rPr>
              <a:t>Poverty and Deprivation</a:t>
            </a:r>
          </a:p>
          <a:p>
            <a:pPr>
              <a:buClr>
                <a:schemeClr val="bg1"/>
              </a:buClr>
              <a:buFont typeface="Wingdings" pitchFamily="2" charset="2"/>
              <a:buChar char="ü"/>
            </a:pPr>
            <a:r>
              <a:rPr lang="en-US" sz="2400" dirty="0">
                <a:solidFill>
                  <a:schemeClr val="bg1"/>
                </a:solidFill>
                <a:latin typeface="Chalkboard SE" panose="03050602040202020205" pitchFamily="66" charset="77"/>
              </a:rPr>
              <a:t>Family Disruption</a:t>
            </a:r>
          </a:p>
          <a:p>
            <a:pPr>
              <a:buClr>
                <a:schemeClr val="bg1"/>
              </a:buClr>
              <a:buFont typeface="Wingdings" pitchFamily="2" charset="2"/>
              <a:buChar char="ü"/>
            </a:pPr>
            <a:r>
              <a:rPr lang="en-US" sz="2400" dirty="0">
                <a:solidFill>
                  <a:schemeClr val="bg1"/>
                </a:solidFill>
                <a:latin typeface="Chalkboard SE" panose="03050602040202020205" pitchFamily="66" charset="77"/>
              </a:rPr>
              <a:t>Bullying</a:t>
            </a:r>
          </a:p>
          <a:p>
            <a:pPr>
              <a:buClr>
                <a:schemeClr val="bg1"/>
              </a:buClr>
              <a:buFont typeface="Wingdings" pitchFamily="2" charset="2"/>
              <a:buChar char="ü"/>
            </a:pPr>
            <a:endParaRPr lang="en-US" sz="2400" dirty="0">
              <a:solidFill>
                <a:schemeClr val="bg1"/>
              </a:solidFill>
              <a:latin typeface="Chalkboard SE" panose="03050602040202020205" pitchFamily="66" charset="77"/>
            </a:endParaRPr>
          </a:p>
          <a:p>
            <a:pPr>
              <a:buClr>
                <a:schemeClr val="bg1"/>
              </a:buClr>
              <a:buFont typeface="Wingdings" pitchFamily="2" charset="2"/>
              <a:buChar char="ü"/>
            </a:pPr>
            <a:r>
              <a:rPr lang="en-US" sz="2400" dirty="0">
                <a:solidFill>
                  <a:schemeClr val="bg1"/>
                </a:solidFill>
                <a:latin typeface="Chalkboard SE" panose="03050602040202020205" pitchFamily="66" charset="77"/>
              </a:rPr>
              <a:t>Health</a:t>
            </a:r>
          </a:p>
          <a:p>
            <a:pPr>
              <a:buClr>
                <a:schemeClr val="bg1"/>
              </a:buClr>
              <a:buFont typeface="Wingdings" pitchFamily="2" charset="2"/>
              <a:buChar char="ü"/>
            </a:pPr>
            <a:r>
              <a:rPr lang="en-US" sz="2400" dirty="0">
                <a:solidFill>
                  <a:schemeClr val="bg1"/>
                </a:solidFill>
                <a:latin typeface="Chalkboard SE" panose="03050602040202020205" pitchFamily="66" charset="77"/>
              </a:rPr>
              <a:t>School Life</a:t>
            </a:r>
          </a:p>
          <a:p>
            <a:pPr>
              <a:buClr>
                <a:schemeClr val="bg1"/>
              </a:buClr>
              <a:buFont typeface="Wingdings" pitchFamily="2" charset="2"/>
              <a:buChar char="ü"/>
            </a:pPr>
            <a:r>
              <a:rPr lang="en-US" sz="2400" dirty="0">
                <a:solidFill>
                  <a:schemeClr val="bg1"/>
                </a:solidFill>
                <a:latin typeface="Chalkboard SE" panose="03050602040202020205" pitchFamily="66" charset="77"/>
              </a:rPr>
              <a:t>Relationships </a:t>
            </a:r>
          </a:p>
          <a:p>
            <a:pPr>
              <a:buClr>
                <a:schemeClr val="tx1">
                  <a:lumMod val="95000"/>
                  <a:lumOff val="5000"/>
                </a:schemeClr>
              </a:buClr>
              <a:buFont typeface="Wingdings" pitchFamily="2" charset="2"/>
              <a:buChar char="ü"/>
            </a:pPr>
            <a:endParaRPr lang="en-US" dirty="0">
              <a:solidFill>
                <a:schemeClr val="bg1"/>
              </a:solidFill>
              <a:latin typeface="Chalkboard SE" panose="03050602040202020205" pitchFamily="66" charset="77"/>
            </a:endParaRPr>
          </a:p>
          <a:p>
            <a:endParaRPr lang="en-US" dirty="0">
              <a:solidFill>
                <a:schemeClr val="bg1"/>
              </a:solidFill>
              <a:latin typeface="Chalkboard SE" panose="03050602040202020205" pitchFamily="66" charset="77"/>
            </a:endParaRPr>
          </a:p>
        </p:txBody>
      </p:sp>
    </p:spTree>
    <p:extLst>
      <p:ext uri="{BB962C8B-B14F-4D97-AF65-F5344CB8AC3E}">
        <p14:creationId xmlns:p14="http://schemas.microsoft.com/office/powerpoint/2010/main" val="90310296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82AF6-6E95-D84D-BF71-BBF1EB76A0A1}"/>
              </a:ext>
            </a:extLst>
          </p:cNvPr>
          <p:cNvSpPr>
            <a:spLocks noGrp="1"/>
          </p:cNvSpPr>
          <p:nvPr>
            <p:ph type="title"/>
          </p:nvPr>
        </p:nvSpPr>
        <p:spPr>
          <a:xfrm>
            <a:off x="1391478" y="964692"/>
            <a:ext cx="8984973" cy="983378"/>
          </a:xfrm>
        </p:spPr>
        <p:txBody>
          <a:bodyPr>
            <a:normAutofit/>
          </a:bodyPr>
          <a:lstStyle/>
          <a:p>
            <a:pPr algn="ctr"/>
            <a:r>
              <a:rPr lang="en-US" sz="4400" dirty="0">
                <a:latin typeface="Chalkboard SE" panose="03050602040202020205" pitchFamily="66" charset="77"/>
              </a:rPr>
              <a:t>Five ways to well-being</a:t>
            </a:r>
          </a:p>
        </p:txBody>
      </p:sp>
      <p:graphicFrame>
        <p:nvGraphicFramePr>
          <p:cNvPr id="5" name="Content Placeholder 4">
            <a:extLst>
              <a:ext uri="{FF2B5EF4-FFF2-40B4-BE49-F238E27FC236}">
                <a16:creationId xmlns:a16="http://schemas.microsoft.com/office/drawing/2014/main" id="{A7652BDA-2250-574B-9A50-60FD1CB85CA4}"/>
              </a:ext>
            </a:extLst>
          </p:cNvPr>
          <p:cNvGraphicFramePr>
            <a:graphicFrameLocks noGrp="1"/>
          </p:cNvGraphicFramePr>
          <p:nvPr>
            <p:ph idx="1"/>
            <p:extLst>
              <p:ext uri="{D42A27DB-BD31-4B8C-83A1-F6EECF244321}">
                <p14:modId xmlns:p14="http://schemas.microsoft.com/office/powerpoint/2010/main" val="3052364168"/>
              </p:ext>
            </p:extLst>
          </p:nvPr>
        </p:nvGraphicFramePr>
        <p:xfrm>
          <a:off x="-357809" y="2405270"/>
          <a:ext cx="12324522" cy="43135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415F189-9461-284F-916B-3301186E302A}"/>
              </a:ext>
            </a:extLst>
          </p:cNvPr>
          <p:cNvSpPr txBox="1"/>
          <p:nvPr/>
        </p:nvSpPr>
        <p:spPr>
          <a:xfrm>
            <a:off x="8468139" y="6122504"/>
            <a:ext cx="3325847" cy="369332"/>
          </a:xfrm>
          <a:prstGeom prst="rect">
            <a:avLst/>
          </a:prstGeom>
          <a:noFill/>
        </p:spPr>
        <p:txBody>
          <a:bodyPr wrap="none" rtlCol="0">
            <a:spAutoFit/>
          </a:bodyPr>
          <a:lstStyle/>
          <a:p>
            <a:r>
              <a:rPr lang="en-US" dirty="0">
                <a:latin typeface="Chalkboard SE" panose="03050602040202020205" pitchFamily="66" charset="77"/>
              </a:rPr>
              <a:t>University Health Board, 2018</a:t>
            </a:r>
          </a:p>
        </p:txBody>
      </p:sp>
    </p:spTree>
    <p:extLst>
      <p:ext uri="{BB962C8B-B14F-4D97-AF65-F5344CB8AC3E}">
        <p14:creationId xmlns:p14="http://schemas.microsoft.com/office/powerpoint/2010/main" val="193058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82AF6-6E95-D84D-BF71-BBF1EB76A0A1}"/>
              </a:ext>
            </a:extLst>
          </p:cNvPr>
          <p:cNvSpPr>
            <a:spLocks noGrp="1"/>
          </p:cNvSpPr>
          <p:nvPr>
            <p:ph type="title"/>
          </p:nvPr>
        </p:nvSpPr>
        <p:spPr>
          <a:xfrm>
            <a:off x="804672" y="1290025"/>
            <a:ext cx="4475892" cy="1188720"/>
          </a:xfrm>
          <a:prstGeom prst="rect">
            <a:avLst/>
          </a:prstGeom>
          <a:solidFill>
            <a:srgbClr val="FFFFFF"/>
          </a:solidFill>
          <a:ln>
            <a:noFill/>
          </a:ln>
        </p:spPr>
        <p:txBody>
          <a:bodyPr>
            <a:normAutofit/>
          </a:bodyPr>
          <a:lstStyle/>
          <a:p>
            <a:r>
              <a:rPr lang="en-US">
                <a:latin typeface="Chalkboard SE" panose="03050602040202020205" pitchFamily="66" charset="77"/>
              </a:rPr>
              <a:t>Creative approaches</a:t>
            </a:r>
          </a:p>
        </p:txBody>
      </p:sp>
      <p:sp>
        <p:nvSpPr>
          <p:cNvPr id="3" name="Content Placeholder 2">
            <a:extLst>
              <a:ext uri="{FF2B5EF4-FFF2-40B4-BE49-F238E27FC236}">
                <a16:creationId xmlns:a16="http://schemas.microsoft.com/office/drawing/2014/main" id="{65DEDF2C-5331-E24B-BAEE-6AC4CF78D067}"/>
              </a:ext>
            </a:extLst>
          </p:cNvPr>
          <p:cNvSpPr>
            <a:spLocks noGrp="1"/>
          </p:cNvSpPr>
          <p:nvPr>
            <p:ph idx="1"/>
          </p:nvPr>
        </p:nvSpPr>
        <p:spPr>
          <a:xfrm>
            <a:off x="804672" y="2858703"/>
            <a:ext cx="4475892" cy="3042547"/>
          </a:xfrm>
        </p:spPr>
        <p:txBody>
          <a:bodyPr>
            <a:normAutofit/>
          </a:bodyPr>
          <a:lstStyle/>
          <a:p>
            <a:pPr>
              <a:buClr>
                <a:schemeClr val="tx1"/>
              </a:buClr>
              <a:buFont typeface="Wingdings" pitchFamily="2" charset="2"/>
              <a:buChar char="ü"/>
            </a:pPr>
            <a:r>
              <a:rPr lang="en-US" sz="2400" dirty="0">
                <a:solidFill>
                  <a:schemeClr val="tx1"/>
                </a:solidFill>
                <a:latin typeface="Chalkboard SE" panose="03050602040202020205" pitchFamily="66" charset="77"/>
              </a:rPr>
              <a:t>Potential to improve outcomes (</a:t>
            </a:r>
            <a:r>
              <a:rPr lang="en-US" sz="2400" dirty="0" err="1">
                <a:solidFill>
                  <a:schemeClr val="tx1"/>
                </a:solidFill>
                <a:latin typeface="Chalkboard SE" panose="03050602040202020205" pitchFamily="66" charset="77"/>
              </a:rPr>
              <a:t>Ings</a:t>
            </a:r>
            <a:r>
              <a:rPr lang="en-US" sz="2400" dirty="0">
                <a:solidFill>
                  <a:schemeClr val="tx1"/>
                </a:solidFill>
                <a:latin typeface="Chalkboard SE" panose="03050602040202020205" pitchFamily="66" charset="77"/>
              </a:rPr>
              <a:t>, Crane and Cameron, 2012)</a:t>
            </a:r>
          </a:p>
          <a:p>
            <a:pPr>
              <a:buClr>
                <a:schemeClr val="tx1"/>
              </a:buClr>
              <a:buFont typeface="Wingdings" pitchFamily="2" charset="2"/>
              <a:buChar char="ü"/>
            </a:pPr>
            <a:r>
              <a:rPr lang="en-US" sz="2400" dirty="0">
                <a:solidFill>
                  <a:schemeClr val="tx1"/>
                </a:solidFill>
                <a:latin typeface="Chalkboard SE" panose="03050602040202020205" pitchFamily="66" charset="77"/>
              </a:rPr>
              <a:t>Reduces anxiety (Musgrave, 2017)</a:t>
            </a:r>
          </a:p>
          <a:p>
            <a:pPr>
              <a:buClr>
                <a:schemeClr val="tx1"/>
              </a:buClr>
              <a:buFont typeface="Wingdings" pitchFamily="2" charset="2"/>
              <a:buChar char="ü"/>
            </a:pPr>
            <a:r>
              <a:rPr lang="en-US" sz="2400" dirty="0">
                <a:solidFill>
                  <a:schemeClr val="tx1"/>
                </a:solidFill>
                <a:latin typeface="Chalkboard SE" panose="03050602040202020205" pitchFamily="66" charset="77"/>
              </a:rPr>
              <a:t>Provides emotional security (Musgrave, 2017)</a:t>
            </a:r>
          </a:p>
        </p:txBody>
      </p:sp>
      <p:sp>
        <p:nvSpPr>
          <p:cNvPr id="19" name="Rectangle 18">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6E8D98D-3730-CC45-ADBE-B381FC418274}"/>
              </a:ext>
            </a:extLst>
          </p:cNvPr>
          <p:cNvPicPr>
            <a:picLocks noChangeAspect="1"/>
          </p:cNvPicPr>
          <p:nvPr/>
        </p:nvPicPr>
        <p:blipFill>
          <a:blip r:embed="rId3"/>
          <a:stretch>
            <a:fillRect/>
          </a:stretch>
        </p:blipFill>
        <p:spPr>
          <a:xfrm>
            <a:off x="7053435" y="1729409"/>
            <a:ext cx="4159568" cy="2981739"/>
          </a:xfrm>
          <a:prstGeom prst="rect">
            <a:avLst/>
          </a:prstGeom>
        </p:spPr>
      </p:pic>
      <p:sp>
        <p:nvSpPr>
          <p:cNvPr id="8" name="TextBox 7">
            <a:extLst>
              <a:ext uri="{FF2B5EF4-FFF2-40B4-BE49-F238E27FC236}">
                <a16:creationId xmlns:a16="http://schemas.microsoft.com/office/drawing/2014/main" id="{450E1F3F-F5CB-0547-9FB4-4B2AE882386B}"/>
              </a:ext>
            </a:extLst>
          </p:cNvPr>
          <p:cNvSpPr txBox="1"/>
          <p:nvPr/>
        </p:nvSpPr>
        <p:spPr>
          <a:xfrm>
            <a:off x="7053435" y="4850296"/>
            <a:ext cx="3760339" cy="369332"/>
          </a:xfrm>
          <a:prstGeom prst="rect">
            <a:avLst/>
          </a:prstGeom>
          <a:noFill/>
        </p:spPr>
        <p:txBody>
          <a:bodyPr wrap="square" rtlCol="0">
            <a:spAutoFit/>
          </a:bodyPr>
          <a:lstStyle/>
          <a:p>
            <a:r>
              <a:rPr lang="en-US" dirty="0">
                <a:latin typeface="Chalkboard SE" panose="03050602040202020205" pitchFamily="66" charset="77"/>
              </a:rPr>
              <a:t>(</a:t>
            </a:r>
            <a:r>
              <a:rPr lang="en-US" dirty="0" err="1">
                <a:latin typeface="Chalkboard SE" panose="03050602040202020205" pitchFamily="66" charset="77"/>
              </a:rPr>
              <a:t>Kinetixhr</a:t>
            </a:r>
            <a:r>
              <a:rPr lang="en-US" dirty="0">
                <a:latin typeface="Chalkboard SE" panose="03050602040202020205" pitchFamily="66" charset="77"/>
              </a:rPr>
              <a:t>, 2016)</a:t>
            </a:r>
          </a:p>
        </p:txBody>
      </p:sp>
    </p:spTree>
    <p:extLst>
      <p:ext uri="{BB962C8B-B14F-4D97-AF65-F5344CB8AC3E}">
        <p14:creationId xmlns:p14="http://schemas.microsoft.com/office/powerpoint/2010/main" val="2409599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82AF6-6E95-D84D-BF71-BBF1EB76A0A1}"/>
              </a:ext>
            </a:extLst>
          </p:cNvPr>
          <p:cNvSpPr>
            <a:spLocks noGrp="1"/>
          </p:cNvSpPr>
          <p:nvPr>
            <p:ph type="title"/>
          </p:nvPr>
        </p:nvSpPr>
        <p:spPr>
          <a:xfrm>
            <a:off x="804672" y="1290025"/>
            <a:ext cx="4475892" cy="1188720"/>
          </a:xfrm>
          <a:solidFill>
            <a:srgbClr val="FFFFFF"/>
          </a:solidFill>
          <a:ln>
            <a:solidFill>
              <a:srgbClr val="404040"/>
            </a:solidFill>
          </a:ln>
        </p:spPr>
        <p:txBody>
          <a:bodyPr>
            <a:normAutofit/>
          </a:bodyPr>
          <a:lstStyle/>
          <a:p>
            <a:r>
              <a:rPr lang="en-US" dirty="0">
                <a:latin typeface="Chalkboard SE" panose="03050602040202020205" pitchFamily="66" charset="77"/>
              </a:rPr>
              <a:t>mindfulness</a:t>
            </a:r>
          </a:p>
        </p:txBody>
      </p:sp>
      <p:sp>
        <p:nvSpPr>
          <p:cNvPr id="3" name="Content Placeholder 2">
            <a:extLst>
              <a:ext uri="{FF2B5EF4-FFF2-40B4-BE49-F238E27FC236}">
                <a16:creationId xmlns:a16="http://schemas.microsoft.com/office/drawing/2014/main" id="{65DEDF2C-5331-E24B-BAEE-6AC4CF78D067}"/>
              </a:ext>
            </a:extLst>
          </p:cNvPr>
          <p:cNvSpPr>
            <a:spLocks noGrp="1"/>
          </p:cNvSpPr>
          <p:nvPr>
            <p:ph idx="1"/>
          </p:nvPr>
        </p:nvSpPr>
        <p:spPr>
          <a:xfrm>
            <a:off x="804672" y="2858703"/>
            <a:ext cx="4475892" cy="3999297"/>
          </a:xfrm>
        </p:spPr>
        <p:txBody>
          <a:bodyPr>
            <a:normAutofit lnSpcReduction="10000"/>
          </a:bodyPr>
          <a:lstStyle/>
          <a:p>
            <a:pPr>
              <a:buClr>
                <a:schemeClr val="tx1"/>
              </a:buClr>
              <a:buFont typeface="Wingdings" pitchFamily="2" charset="2"/>
              <a:buChar char="ü"/>
            </a:pPr>
            <a:r>
              <a:rPr lang="en-US" sz="2400" dirty="0">
                <a:solidFill>
                  <a:schemeClr val="tx1"/>
                </a:solidFill>
                <a:latin typeface="Chalkboard SE" panose="03050602040202020205" pitchFamily="66" charset="77"/>
              </a:rPr>
              <a:t>Improve concentration and attention </a:t>
            </a:r>
          </a:p>
          <a:p>
            <a:pPr>
              <a:buClr>
                <a:schemeClr val="tx1"/>
              </a:buClr>
              <a:buFont typeface="Wingdings" pitchFamily="2" charset="2"/>
              <a:buChar char="ü"/>
            </a:pPr>
            <a:r>
              <a:rPr lang="en-US" sz="2400" dirty="0">
                <a:solidFill>
                  <a:schemeClr val="tx1"/>
                </a:solidFill>
                <a:latin typeface="Chalkboard SE" panose="03050602040202020205" pitchFamily="66" charset="77"/>
              </a:rPr>
              <a:t>Build emotional regulation</a:t>
            </a:r>
          </a:p>
          <a:p>
            <a:pPr>
              <a:buClr>
                <a:schemeClr val="tx1"/>
              </a:buClr>
              <a:buFont typeface="Wingdings" pitchFamily="2" charset="2"/>
              <a:buChar char="ü"/>
            </a:pPr>
            <a:r>
              <a:rPr lang="en-US" sz="2400" dirty="0">
                <a:solidFill>
                  <a:schemeClr val="tx1"/>
                </a:solidFill>
                <a:latin typeface="Chalkboard SE" panose="03050602040202020205" pitchFamily="66" charset="77"/>
              </a:rPr>
              <a:t>Improve empathy and compassion (</a:t>
            </a:r>
            <a:r>
              <a:rPr lang="en-US" sz="2400" dirty="0" err="1">
                <a:solidFill>
                  <a:schemeClr val="tx1"/>
                </a:solidFill>
                <a:latin typeface="Chalkboard SE" panose="03050602040202020205" pitchFamily="66" charset="77"/>
              </a:rPr>
              <a:t>Coholic</a:t>
            </a:r>
            <a:r>
              <a:rPr lang="en-US" sz="2400" dirty="0">
                <a:solidFill>
                  <a:schemeClr val="tx1"/>
                </a:solidFill>
                <a:latin typeface="Chalkboard SE" panose="03050602040202020205" pitchFamily="66" charset="77"/>
              </a:rPr>
              <a:t> and </a:t>
            </a:r>
            <a:r>
              <a:rPr lang="en-US" sz="2400" dirty="0" err="1">
                <a:solidFill>
                  <a:schemeClr val="tx1"/>
                </a:solidFill>
                <a:latin typeface="Chalkboard SE" panose="03050602040202020205" pitchFamily="66" charset="77"/>
              </a:rPr>
              <a:t>Eys</a:t>
            </a:r>
            <a:r>
              <a:rPr lang="en-US" sz="2400" dirty="0">
                <a:solidFill>
                  <a:schemeClr val="tx1"/>
                </a:solidFill>
                <a:latin typeface="Chalkboard SE" panose="03050602040202020205" pitchFamily="66" charset="77"/>
              </a:rPr>
              <a:t>, 2016, pg.1)</a:t>
            </a:r>
          </a:p>
          <a:p>
            <a:pPr>
              <a:buClr>
                <a:schemeClr val="tx1"/>
              </a:buClr>
              <a:buFont typeface="Wingdings" pitchFamily="2" charset="2"/>
              <a:buChar char="ü"/>
            </a:pPr>
            <a:r>
              <a:rPr lang="en-US" sz="2400" dirty="0">
                <a:solidFill>
                  <a:schemeClr val="tx1"/>
                </a:solidFill>
                <a:latin typeface="Chalkboard SE" panose="03050602040202020205" pitchFamily="66" charset="77"/>
              </a:rPr>
              <a:t>Jon Kabat-Zinn describes it as ‘being alive and knowing it’ (Mindfulness in Schools Project, 2018) </a:t>
            </a:r>
          </a:p>
        </p:txBody>
      </p:sp>
      <p:sp>
        <p:nvSpPr>
          <p:cNvPr id="24" name="Rectangle 23">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EBC357A-D0F0-9045-A160-2BA0A86E58B3}"/>
              </a:ext>
            </a:extLst>
          </p:cNvPr>
          <p:cNvPicPr>
            <a:picLocks noChangeAspect="1"/>
          </p:cNvPicPr>
          <p:nvPr/>
        </p:nvPicPr>
        <p:blipFill>
          <a:blip r:embed="rId3"/>
          <a:stretch>
            <a:fillRect/>
          </a:stretch>
        </p:blipFill>
        <p:spPr>
          <a:xfrm>
            <a:off x="7064692" y="2267169"/>
            <a:ext cx="4159568" cy="2006991"/>
          </a:xfrm>
          <a:prstGeom prst="rect">
            <a:avLst/>
          </a:prstGeom>
        </p:spPr>
      </p:pic>
      <p:sp>
        <p:nvSpPr>
          <p:cNvPr id="5" name="TextBox 4">
            <a:extLst>
              <a:ext uri="{FF2B5EF4-FFF2-40B4-BE49-F238E27FC236}">
                <a16:creationId xmlns:a16="http://schemas.microsoft.com/office/drawing/2014/main" id="{305FA504-C756-DC45-B27F-C1FF1F292BAC}"/>
              </a:ext>
            </a:extLst>
          </p:cNvPr>
          <p:cNvSpPr txBox="1"/>
          <p:nvPr/>
        </p:nvSpPr>
        <p:spPr>
          <a:xfrm>
            <a:off x="7064692" y="4830417"/>
            <a:ext cx="2993708" cy="369332"/>
          </a:xfrm>
          <a:prstGeom prst="rect">
            <a:avLst/>
          </a:prstGeom>
          <a:noFill/>
        </p:spPr>
        <p:txBody>
          <a:bodyPr wrap="square" rtlCol="0">
            <a:spAutoFit/>
          </a:bodyPr>
          <a:lstStyle/>
          <a:p>
            <a:r>
              <a:rPr lang="en-US" dirty="0">
                <a:latin typeface="Chalkboard SE" panose="03050602040202020205" pitchFamily="66" charset="77"/>
              </a:rPr>
              <a:t>(</a:t>
            </a:r>
            <a:r>
              <a:rPr lang="en-US" dirty="0" err="1">
                <a:latin typeface="Chalkboard SE" panose="03050602040202020205" pitchFamily="66" charset="77"/>
              </a:rPr>
              <a:t>Socialmindfulness</a:t>
            </a:r>
            <a:r>
              <a:rPr lang="en-US" dirty="0">
                <a:latin typeface="Chalkboard SE" panose="03050602040202020205" pitchFamily="66" charset="77"/>
              </a:rPr>
              <a:t>, 2012)</a:t>
            </a:r>
          </a:p>
        </p:txBody>
      </p:sp>
    </p:spTree>
    <p:extLst>
      <p:ext uri="{BB962C8B-B14F-4D97-AF65-F5344CB8AC3E}">
        <p14:creationId xmlns:p14="http://schemas.microsoft.com/office/powerpoint/2010/main" val="2913118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82AF6-6E95-D84D-BF71-BBF1EB76A0A1}"/>
              </a:ext>
            </a:extLst>
          </p:cNvPr>
          <p:cNvSpPr>
            <a:spLocks noGrp="1"/>
          </p:cNvSpPr>
          <p:nvPr>
            <p:ph type="title"/>
          </p:nvPr>
        </p:nvSpPr>
        <p:spPr>
          <a:xfrm>
            <a:off x="804672" y="1290025"/>
            <a:ext cx="4475892" cy="1188720"/>
          </a:xfrm>
          <a:solidFill>
            <a:srgbClr val="FFFFFF"/>
          </a:solidFill>
          <a:ln>
            <a:solidFill>
              <a:srgbClr val="404040"/>
            </a:solidFill>
          </a:ln>
        </p:spPr>
        <p:txBody>
          <a:bodyPr>
            <a:normAutofit/>
          </a:bodyPr>
          <a:lstStyle/>
          <a:p>
            <a:r>
              <a:rPr lang="en-US" dirty="0">
                <a:latin typeface="Chalkboard SE" panose="03050602040202020205" pitchFamily="66" charset="77"/>
              </a:rPr>
              <a:t>Lego therapy</a:t>
            </a:r>
          </a:p>
        </p:txBody>
      </p:sp>
      <p:sp>
        <p:nvSpPr>
          <p:cNvPr id="3" name="Content Placeholder 2">
            <a:extLst>
              <a:ext uri="{FF2B5EF4-FFF2-40B4-BE49-F238E27FC236}">
                <a16:creationId xmlns:a16="http://schemas.microsoft.com/office/drawing/2014/main" id="{65DEDF2C-5331-E24B-BAEE-6AC4CF78D067}"/>
              </a:ext>
            </a:extLst>
          </p:cNvPr>
          <p:cNvSpPr>
            <a:spLocks noGrp="1"/>
          </p:cNvSpPr>
          <p:nvPr>
            <p:ph idx="1"/>
          </p:nvPr>
        </p:nvSpPr>
        <p:spPr>
          <a:xfrm>
            <a:off x="804672" y="2858703"/>
            <a:ext cx="4475892" cy="3042547"/>
          </a:xfrm>
        </p:spPr>
        <p:txBody>
          <a:bodyPr>
            <a:noAutofit/>
          </a:bodyPr>
          <a:lstStyle/>
          <a:p>
            <a:pPr>
              <a:buClr>
                <a:schemeClr val="tx1"/>
              </a:buClr>
              <a:buFont typeface="Wingdings" pitchFamily="2" charset="2"/>
              <a:buChar char="ü"/>
            </a:pPr>
            <a:r>
              <a:rPr lang="en-US" sz="2000" dirty="0">
                <a:solidFill>
                  <a:schemeClr val="tx1"/>
                </a:solidFill>
                <a:latin typeface="Chalkboard SE" panose="03050602040202020205" pitchFamily="66" charset="77"/>
              </a:rPr>
              <a:t>Pioneered by </a:t>
            </a:r>
            <a:r>
              <a:rPr lang="en-US" sz="2000" dirty="0" err="1">
                <a:solidFill>
                  <a:schemeClr val="tx1"/>
                </a:solidFill>
                <a:latin typeface="Chalkboard SE" panose="03050602040202020205" pitchFamily="66" charset="77"/>
              </a:rPr>
              <a:t>Dr</a:t>
            </a:r>
            <a:r>
              <a:rPr lang="en-US" sz="2000" dirty="0">
                <a:solidFill>
                  <a:schemeClr val="tx1"/>
                </a:solidFill>
                <a:latin typeface="Chalkboard SE" panose="03050602040202020205" pitchFamily="66" charset="77"/>
              </a:rPr>
              <a:t> Dan </a:t>
            </a:r>
            <a:r>
              <a:rPr lang="en-US" sz="2000" dirty="0" err="1">
                <a:solidFill>
                  <a:schemeClr val="tx1"/>
                </a:solidFill>
                <a:latin typeface="Chalkboard SE" panose="03050602040202020205" pitchFamily="66" charset="77"/>
              </a:rPr>
              <a:t>Legoff</a:t>
            </a:r>
            <a:r>
              <a:rPr lang="en-US" sz="2000" dirty="0">
                <a:solidFill>
                  <a:schemeClr val="tx1"/>
                </a:solidFill>
                <a:latin typeface="Chalkboard SE" panose="03050602040202020205" pitchFamily="66" charset="77"/>
              </a:rPr>
              <a:t> </a:t>
            </a:r>
          </a:p>
          <a:p>
            <a:pPr>
              <a:buClr>
                <a:schemeClr val="tx1"/>
              </a:buClr>
              <a:buFont typeface="Wingdings" pitchFamily="2" charset="2"/>
              <a:buChar char="ü"/>
            </a:pPr>
            <a:r>
              <a:rPr lang="en-US" sz="2000" dirty="0">
                <a:solidFill>
                  <a:schemeClr val="tx1"/>
                </a:solidFill>
                <a:latin typeface="Chalkboard SE" panose="03050602040202020205" pitchFamily="66" charset="77"/>
              </a:rPr>
              <a:t>Improves Motivation </a:t>
            </a:r>
          </a:p>
          <a:p>
            <a:pPr>
              <a:buClr>
                <a:schemeClr val="tx1"/>
              </a:buClr>
              <a:buFont typeface="Wingdings" pitchFamily="2" charset="2"/>
              <a:buChar char="ü"/>
            </a:pPr>
            <a:r>
              <a:rPr lang="en-US" sz="2000" dirty="0">
                <a:solidFill>
                  <a:schemeClr val="tx1"/>
                </a:solidFill>
                <a:latin typeface="Chalkboard SE" panose="03050602040202020205" pitchFamily="66" charset="77"/>
              </a:rPr>
              <a:t>Initiates Social Contact (Kool and Lawver, 2010)</a:t>
            </a:r>
          </a:p>
          <a:p>
            <a:pPr>
              <a:buClr>
                <a:schemeClr val="tx1"/>
              </a:buClr>
              <a:buFont typeface="Wingdings" pitchFamily="2" charset="2"/>
              <a:buChar char="ü"/>
            </a:pPr>
            <a:r>
              <a:rPr lang="en-US" sz="2000" dirty="0">
                <a:solidFill>
                  <a:schemeClr val="tx1"/>
                </a:solidFill>
                <a:latin typeface="Chalkboard SE" panose="03050602040202020205" pitchFamily="66" charset="77"/>
              </a:rPr>
              <a:t>Promotes Collaboration (</a:t>
            </a:r>
            <a:r>
              <a:rPr lang="en-US" sz="2000" dirty="0" err="1">
                <a:solidFill>
                  <a:schemeClr val="tx1"/>
                </a:solidFill>
                <a:latin typeface="Chalkboard SE" panose="03050602040202020205" pitchFamily="66" charset="77"/>
              </a:rPr>
              <a:t>Koegel</a:t>
            </a:r>
            <a:r>
              <a:rPr lang="en-US" sz="2000" dirty="0">
                <a:solidFill>
                  <a:schemeClr val="tx1"/>
                </a:solidFill>
                <a:latin typeface="Chalkboard SE" panose="03050602040202020205" pitchFamily="66" charset="77"/>
              </a:rPr>
              <a:t>, 1995)</a:t>
            </a:r>
          </a:p>
          <a:p>
            <a:pPr>
              <a:buClr>
                <a:schemeClr val="tx1"/>
              </a:buClr>
              <a:buFont typeface="Wingdings" pitchFamily="2" charset="2"/>
              <a:buChar char="ü"/>
            </a:pPr>
            <a:r>
              <a:rPr lang="en-US" sz="2000" dirty="0">
                <a:solidFill>
                  <a:schemeClr val="tx1"/>
                </a:solidFill>
                <a:latin typeface="Chalkboard SE" panose="03050602040202020205" pitchFamily="66" charset="77"/>
              </a:rPr>
              <a:t>Supports the Development of Social Skills (</a:t>
            </a:r>
            <a:r>
              <a:rPr lang="en-US" sz="2000" dirty="0" err="1">
                <a:solidFill>
                  <a:schemeClr val="tx1"/>
                </a:solidFill>
                <a:latin typeface="Chalkboard SE" panose="03050602040202020205" pitchFamily="66" charset="77"/>
              </a:rPr>
              <a:t>Peckett</a:t>
            </a:r>
            <a:r>
              <a:rPr lang="en-US" sz="2000" dirty="0">
                <a:solidFill>
                  <a:schemeClr val="tx1"/>
                </a:solidFill>
                <a:latin typeface="Chalkboard SE" panose="03050602040202020205" pitchFamily="66" charset="77"/>
              </a:rPr>
              <a:t>, MacCallum and </a:t>
            </a:r>
            <a:r>
              <a:rPr lang="en-US" sz="2000" dirty="0" err="1">
                <a:solidFill>
                  <a:schemeClr val="tx1"/>
                </a:solidFill>
                <a:latin typeface="Chalkboard SE" panose="03050602040202020205" pitchFamily="66" charset="77"/>
              </a:rPr>
              <a:t>Knibbs</a:t>
            </a:r>
            <a:r>
              <a:rPr lang="en-US" sz="2000" dirty="0">
                <a:solidFill>
                  <a:schemeClr val="tx1"/>
                </a:solidFill>
                <a:latin typeface="Chalkboard SE" panose="03050602040202020205" pitchFamily="66" charset="77"/>
              </a:rPr>
              <a:t>, 2016, pg.880)</a:t>
            </a:r>
          </a:p>
        </p:txBody>
      </p:sp>
      <p:sp>
        <p:nvSpPr>
          <p:cNvPr id="24" name="Rectangle 23">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0A8B3F8-31B3-A541-955A-422D31ED14FD}"/>
              </a:ext>
            </a:extLst>
          </p:cNvPr>
          <p:cNvPicPr>
            <a:picLocks noChangeAspect="1"/>
          </p:cNvPicPr>
          <p:nvPr/>
        </p:nvPicPr>
        <p:blipFill>
          <a:blip r:embed="rId3"/>
          <a:stretch>
            <a:fillRect/>
          </a:stretch>
        </p:blipFill>
        <p:spPr>
          <a:xfrm>
            <a:off x="7064692" y="2166731"/>
            <a:ext cx="4159568" cy="2445026"/>
          </a:xfrm>
          <a:prstGeom prst="rect">
            <a:avLst/>
          </a:prstGeom>
        </p:spPr>
      </p:pic>
      <p:sp>
        <p:nvSpPr>
          <p:cNvPr id="5" name="TextBox 4">
            <a:extLst>
              <a:ext uri="{FF2B5EF4-FFF2-40B4-BE49-F238E27FC236}">
                <a16:creationId xmlns:a16="http://schemas.microsoft.com/office/drawing/2014/main" id="{E48E4295-BE78-EA44-8694-D2A9E884C633}"/>
              </a:ext>
            </a:extLst>
          </p:cNvPr>
          <p:cNvSpPr txBox="1"/>
          <p:nvPr/>
        </p:nvSpPr>
        <p:spPr>
          <a:xfrm>
            <a:off x="7064692" y="5148470"/>
            <a:ext cx="3192491" cy="369332"/>
          </a:xfrm>
          <a:prstGeom prst="rect">
            <a:avLst/>
          </a:prstGeom>
          <a:noFill/>
        </p:spPr>
        <p:txBody>
          <a:bodyPr wrap="square" rtlCol="0">
            <a:spAutoFit/>
          </a:bodyPr>
          <a:lstStyle/>
          <a:p>
            <a:r>
              <a:rPr lang="en-US" dirty="0">
                <a:latin typeface="Chalkboard SE" panose="03050602040202020205" pitchFamily="66" charset="77"/>
              </a:rPr>
              <a:t>(</a:t>
            </a:r>
            <a:r>
              <a:rPr lang="en-US" dirty="0" err="1">
                <a:latin typeface="Chalkboard SE" panose="03050602040202020205" pitchFamily="66" charset="77"/>
              </a:rPr>
              <a:t>bloximages</a:t>
            </a:r>
            <a:r>
              <a:rPr lang="en-US" dirty="0">
                <a:latin typeface="Chalkboard SE" panose="03050602040202020205" pitchFamily="66" charset="77"/>
              </a:rPr>
              <a:t>, </a:t>
            </a:r>
            <a:r>
              <a:rPr lang="en-US" dirty="0" err="1">
                <a:latin typeface="Chalkboard SE" panose="03050602040202020205" pitchFamily="66" charset="77"/>
              </a:rPr>
              <a:t>nd</a:t>
            </a:r>
            <a:r>
              <a:rPr lang="en-US" dirty="0">
                <a:latin typeface="Chalkboard SE" panose="03050602040202020205" pitchFamily="66" charset="77"/>
              </a:rPr>
              <a:t>)</a:t>
            </a:r>
          </a:p>
        </p:txBody>
      </p:sp>
    </p:spTree>
    <p:extLst>
      <p:ext uri="{BB962C8B-B14F-4D97-AF65-F5344CB8AC3E}">
        <p14:creationId xmlns:p14="http://schemas.microsoft.com/office/powerpoint/2010/main" val="1794303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82AF6-6E95-D84D-BF71-BBF1EB76A0A1}"/>
              </a:ext>
            </a:extLst>
          </p:cNvPr>
          <p:cNvSpPr>
            <a:spLocks noGrp="1"/>
          </p:cNvSpPr>
          <p:nvPr>
            <p:ph type="title"/>
          </p:nvPr>
        </p:nvSpPr>
        <p:spPr>
          <a:xfrm>
            <a:off x="804672" y="1290025"/>
            <a:ext cx="4475892" cy="1188720"/>
          </a:xfrm>
          <a:solidFill>
            <a:srgbClr val="FFFFFF"/>
          </a:solidFill>
          <a:ln>
            <a:solidFill>
              <a:srgbClr val="404040"/>
            </a:solidFill>
          </a:ln>
        </p:spPr>
        <p:txBody>
          <a:bodyPr>
            <a:normAutofit/>
          </a:bodyPr>
          <a:lstStyle/>
          <a:p>
            <a:r>
              <a:rPr lang="en-US">
                <a:latin typeface="Chalkboard SE" panose="03050602040202020205" pitchFamily="66" charset="77"/>
              </a:rPr>
              <a:t>Conclusion</a:t>
            </a:r>
          </a:p>
        </p:txBody>
      </p:sp>
      <p:sp>
        <p:nvSpPr>
          <p:cNvPr id="3" name="Content Placeholder 2">
            <a:extLst>
              <a:ext uri="{FF2B5EF4-FFF2-40B4-BE49-F238E27FC236}">
                <a16:creationId xmlns:a16="http://schemas.microsoft.com/office/drawing/2014/main" id="{65DEDF2C-5331-E24B-BAEE-6AC4CF78D067}"/>
              </a:ext>
            </a:extLst>
          </p:cNvPr>
          <p:cNvSpPr>
            <a:spLocks noGrp="1"/>
          </p:cNvSpPr>
          <p:nvPr>
            <p:ph idx="1"/>
          </p:nvPr>
        </p:nvSpPr>
        <p:spPr>
          <a:xfrm>
            <a:off x="804672" y="2858703"/>
            <a:ext cx="4475892" cy="3042547"/>
          </a:xfrm>
        </p:spPr>
        <p:txBody>
          <a:bodyPr>
            <a:normAutofit/>
          </a:bodyPr>
          <a:lstStyle/>
          <a:p>
            <a:pPr>
              <a:buClr>
                <a:schemeClr val="tx1"/>
              </a:buClr>
              <a:buFont typeface="Wingdings" pitchFamily="2" charset="2"/>
              <a:buChar char="ü"/>
            </a:pPr>
            <a:r>
              <a:rPr lang="en-US" sz="2400" dirty="0">
                <a:solidFill>
                  <a:schemeClr val="tx1"/>
                </a:solidFill>
                <a:latin typeface="Chalkboard SE" panose="03050602040202020205" pitchFamily="66" charset="77"/>
              </a:rPr>
              <a:t>Children are our future</a:t>
            </a:r>
          </a:p>
          <a:p>
            <a:pPr>
              <a:buClr>
                <a:schemeClr val="tx1"/>
              </a:buClr>
              <a:buFont typeface="Wingdings" pitchFamily="2" charset="2"/>
              <a:buChar char="ü"/>
            </a:pPr>
            <a:r>
              <a:rPr lang="en-US" sz="2400" dirty="0">
                <a:solidFill>
                  <a:schemeClr val="tx1"/>
                </a:solidFill>
                <a:latin typeface="Chalkboard SE" panose="03050602040202020205" pitchFamily="66" charset="77"/>
              </a:rPr>
              <a:t>Investment in their well-being will shape the future of the country (Bradshaw, 2016, pg. 11)</a:t>
            </a:r>
          </a:p>
          <a:p>
            <a:endParaRPr lang="en-US" dirty="0">
              <a:solidFill>
                <a:srgbClr val="FFFFFF"/>
              </a:solidFill>
              <a:latin typeface="Chalkboard SE" panose="03050602040202020205" pitchFamily="66" charset="77"/>
            </a:endParaRPr>
          </a:p>
        </p:txBody>
      </p:sp>
      <p:sp>
        <p:nvSpPr>
          <p:cNvPr id="24" name="Rectangle 23">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A7708A0-B932-AE44-BBDE-85523EA65D3B}"/>
              </a:ext>
            </a:extLst>
          </p:cNvPr>
          <p:cNvPicPr>
            <a:picLocks noChangeAspect="1"/>
          </p:cNvPicPr>
          <p:nvPr/>
        </p:nvPicPr>
        <p:blipFill>
          <a:blip r:embed="rId3"/>
          <a:stretch>
            <a:fillRect/>
          </a:stretch>
        </p:blipFill>
        <p:spPr>
          <a:xfrm>
            <a:off x="7064692" y="1166768"/>
            <a:ext cx="4159568" cy="3842554"/>
          </a:xfrm>
          <a:prstGeom prst="rect">
            <a:avLst/>
          </a:prstGeom>
        </p:spPr>
      </p:pic>
      <p:sp>
        <p:nvSpPr>
          <p:cNvPr id="6" name="TextBox 5">
            <a:extLst>
              <a:ext uri="{FF2B5EF4-FFF2-40B4-BE49-F238E27FC236}">
                <a16:creationId xmlns:a16="http://schemas.microsoft.com/office/drawing/2014/main" id="{5E4C6912-3639-704D-93F0-05E122B7519D}"/>
              </a:ext>
            </a:extLst>
          </p:cNvPr>
          <p:cNvSpPr txBox="1"/>
          <p:nvPr/>
        </p:nvSpPr>
        <p:spPr>
          <a:xfrm>
            <a:off x="7064692" y="5227983"/>
            <a:ext cx="2953951" cy="369332"/>
          </a:xfrm>
          <a:prstGeom prst="rect">
            <a:avLst/>
          </a:prstGeom>
          <a:noFill/>
        </p:spPr>
        <p:txBody>
          <a:bodyPr wrap="square" rtlCol="0">
            <a:spAutoFit/>
          </a:bodyPr>
          <a:lstStyle/>
          <a:p>
            <a:r>
              <a:rPr lang="en-US" dirty="0">
                <a:latin typeface="Chalkboard SE" panose="03050602040202020205" pitchFamily="66" charset="77"/>
              </a:rPr>
              <a:t>(</a:t>
            </a:r>
            <a:r>
              <a:rPr lang="en-US" dirty="0" err="1">
                <a:latin typeface="Chalkboard SE" panose="03050602040202020205" pitchFamily="66" charset="77"/>
              </a:rPr>
              <a:t>Pipnetwork</a:t>
            </a:r>
            <a:r>
              <a:rPr lang="en-US" dirty="0">
                <a:latin typeface="Chalkboard SE" panose="03050602040202020205" pitchFamily="66" charset="77"/>
              </a:rPr>
              <a:t>, 2011)</a:t>
            </a:r>
          </a:p>
        </p:txBody>
      </p:sp>
    </p:spTree>
    <p:extLst>
      <p:ext uri="{BB962C8B-B14F-4D97-AF65-F5344CB8AC3E}">
        <p14:creationId xmlns:p14="http://schemas.microsoft.com/office/powerpoint/2010/main" val="2862882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82AF6-6E95-D84D-BF71-BBF1EB76A0A1}"/>
              </a:ext>
            </a:extLst>
          </p:cNvPr>
          <p:cNvSpPr>
            <a:spLocks noGrp="1"/>
          </p:cNvSpPr>
          <p:nvPr>
            <p:ph type="title"/>
          </p:nvPr>
        </p:nvSpPr>
        <p:spPr>
          <a:xfrm>
            <a:off x="2231136" y="964692"/>
            <a:ext cx="7729728" cy="1188720"/>
          </a:xfrm>
        </p:spPr>
        <p:txBody>
          <a:bodyPr>
            <a:normAutofit/>
          </a:bodyPr>
          <a:lstStyle/>
          <a:p>
            <a:r>
              <a:rPr lang="en-US" dirty="0">
                <a:latin typeface="Chalkboard SE" panose="03050602040202020205" pitchFamily="66" charset="77"/>
              </a:rPr>
              <a:t>References</a:t>
            </a:r>
          </a:p>
        </p:txBody>
      </p:sp>
      <p:sp>
        <p:nvSpPr>
          <p:cNvPr id="3" name="Content Placeholder 2">
            <a:extLst>
              <a:ext uri="{FF2B5EF4-FFF2-40B4-BE49-F238E27FC236}">
                <a16:creationId xmlns:a16="http://schemas.microsoft.com/office/drawing/2014/main" id="{65DEDF2C-5331-E24B-BAEE-6AC4CF78D067}"/>
              </a:ext>
            </a:extLst>
          </p:cNvPr>
          <p:cNvSpPr>
            <a:spLocks noGrp="1"/>
          </p:cNvSpPr>
          <p:nvPr>
            <p:ph idx="1"/>
          </p:nvPr>
        </p:nvSpPr>
        <p:spPr>
          <a:xfrm>
            <a:off x="2221992" y="2638044"/>
            <a:ext cx="4828030" cy="3101983"/>
          </a:xfrm>
        </p:spPr>
        <p:txBody>
          <a:bodyPr>
            <a:normAutofit fontScale="47500" lnSpcReduction="20000"/>
          </a:bodyPr>
          <a:lstStyle/>
          <a:p>
            <a:pPr marL="0" indent="0">
              <a:buNone/>
            </a:pPr>
            <a:r>
              <a:rPr lang="en-GB" dirty="0"/>
              <a:t>All-Party Parliamentary Group on Arts, Health and Wellbeing Inquiry (2017) </a:t>
            </a:r>
            <a:r>
              <a:rPr lang="en-GB" i="1" dirty="0"/>
              <a:t>Creative Health: The Arts for Health and Wellbeing: The Short Report. </a:t>
            </a:r>
            <a:r>
              <a:rPr lang="en-GB" dirty="0"/>
              <a:t>Available at: </a:t>
            </a:r>
            <a:r>
              <a:rPr lang="en-GB" u="sng" dirty="0">
                <a:hlinkClick r:id="rId2"/>
              </a:rPr>
              <a:t>https://www.artshealthandwellbeing.org.uk/appg-inquiry/Publications/Creative_Health_The_Short_Report.pdf</a:t>
            </a:r>
            <a:r>
              <a:rPr lang="en-GB" dirty="0"/>
              <a:t> (Accessed: 17 December 2017) </a:t>
            </a:r>
          </a:p>
          <a:p>
            <a:pPr marL="0" indent="0">
              <a:buNone/>
            </a:pPr>
            <a:r>
              <a:rPr lang="en-GB" dirty="0"/>
              <a:t>Amazon </a:t>
            </a:r>
            <a:r>
              <a:rPr lang="en-GB" dirty="0" err="1"/>
              <a:t>aws</a:t>
            </a:r>
            <a:r>
              <a:rPr lang="en-GB" dirty="0"/>
              <a:t> (2015) </a:t>
            </a:r>
            <a:r>
              <a:rPr lang="en-GB" i="1" dirty="0"/>
              <a:t>Introduction to a friend</a:t>
            </a:r>
            <a:r>
              <a:rPr lang="en-GB" dirty="0"/>
              <a:t>. Available at: </a:t>
            </a:r>
            <a:r>
              <a:rPr lang="en-GB" u="sng" dirty="0">
                <a:hlinkClick r:id="rId3"/>
              </a:rPr>
              <a:t>http://hypeorlando-prod.s3.amazonaws.com/just-sayin/wp-content/uploads/sites/36/2015/02/introduction_to_a_friend_1600_wht_7171.png</a:t>
            </a:r>
            <a:r>
              <a:rPr lang="en-GB" dirty="0"/>
              <a:t> (Accessed: 3 January 2019)</a:t>
            </a:r>
          </a:p>
          <a:p>
            <a:pPr marL="0" indent="0">
              <a:buNone/>
            </a:pPr>
            <a:r>
              <a:rPr lang="en-GB" dirty="0"/>
              <a:t>Anti-Bullying Alliance (2018) </a:t>
            </a:r>
            <a:r>
              <a:rPr lang="en-GB" i="1" dirty="0"/>
              <a:t>Anti-Bullying Week 2018: Evaluation Report. </a:t>
            </a:r>
            <a:r>
              <a:rPr lang="en-GB" dirty="0"/>
              <a:t>Available at: </a:t>
            </a:r>
            <a:r>
              <a:rPr lang="en-GB" u="sng" dirty="0">
                <a:hlinkClick r:id="rId4"/>
              </a:rPr>
              <a:t>https://www.anti-bullyingalliance.org.uk/sites/default/files/field/attachment/ABW18%20Evaluation%20Report%20-%20FINAL.pdf</a:t>
            </a:r>
            <a:r>
              <a:rPr lang="en-GB" dirty="0"/>
              <a:t> (Accessed: 31 December 2018)</a:t>
            </a:r>
            <a:r>
              <a:rPr lang="en-GB" i="1" dirty="0"/>
              <a:t> </a:t>
            </a:r>
            <a:endParaRPr lang="en-GB" dirty="0"/>
          </a:p>
          <a:p>
            <a:pPr marL="0" indent="0">
              <a:buNone/>
            </a:pPr>
            <a:r>
              <a:rPr lang="en-GB" dirty="0"/>
              <a:t>Association for Young People’s Health (2016) </a:t>
            </a:r>
            <a:r>
              <a:rPr lang="en-GB" i="1" dirty="0"/>
              <a:t>A public health approach to promoting young people’s resilience. </a:t>
            </a:r>
            <a:r>
              <a:rPr lang="en-GB" dirty="0"/>
              <a:t>Available at: </a:t>
            </a:r>
            <a:r>
              <a:rPr lang="en-GB" u="sng" dirty="0">
                <a:hlinkClick r:id="rId5"/>
              </a:rPr>
              <a:t>http://www.youngpeopleshealth.org.uk/wp-content/uploads/2016/03/resilience-resource-15-march-version.pdf</a:t>
            </a:r>
            <a:r>
              <a:rPr lang="en-GB" dirty="0"/>
              <a:t> (Accessed: 19 December 2018)</a:t>
            </a:r>
          </a:p>
          <a:p>
            <a:pPr marL="0" indent="0">
              <a:buNone/>
            </a:pPr>
            <a:r>
              <a:rPr lang="en-GB" dirty="0"/>
              <a:t>Aubrey, K. and Riley, A. (2017)</a:t>
            </a:r>
            <a:r>
              <a:rPr lang="en-GB" i="1" dirty="0"/>
              <a:t> Understanding and Using Challenging Educational Theories. </a:t>
            </a:r>
            <a:r>
              <a:rPr lang="en-GB" dirty="0"/>
              <a:t>London: Sage</a:t>
            </a:r>
            <a:r>
              <a:rPr lang="en-GB"/>
              <a:t>. </a:t>
            </a:r>
            <a:r>
              <a:rPr lang="en-GB" i="1"/>
              <a:t> </a:t>
            </a:r>
            <a:endParaRPr lang="en-GB" dirty="0"/>
          </a:p>
          <a:p>
            <a:pPr marL="0" indent="0">
              <a:buNone/>
            </a:pPr>
            <a:r>
              <a:rPr lang="en-GB" dirty="0"/>
              <a:t>BBC (2019) </a:t>
            </a:r>
            <a:r>
              <a:rPr lang="en-GB" i="1" dirty="0"/>
              <a:t>One in 10 Wales secondary school pupils ‘bullied weekly’. </a:t>
            </a:r>
            <a:r>
              <a:rPr lang="en-GB" dirty="0"/>
              <a:t>Available at: </a:t>
            </a:r>
            <a:r>
              <a:rPr lang="en-GB" u="sng" dirty="0">
                <a:hlinkClick r:id="rId6"/>
              </a:rPr>
              <a:t>https://www.bbc.co.uk/news/uk-wales-46737203</a:t>
            </a:r>
            <a:r>
              <a:rPr lang="en-GB" dirty="0"/>
              <a:t> (Accessed: 3 January 2019)</a:t>
            </a:r>
          </a:p>
          <a:p>
            <a:endParaRPr lang="en-US" dirty="0">
              <a:latin typeface="Chalkboard SE" panose="03050602040202020205" pitchFamily="66" charset="77"/>
            </a:endParaRPr>
          </a:p>
        </p:txBody>
      </p:sp>
      <p:sp>
        <p:nvSpPr>
          <p:cNvPr id="37" name="Rectangle 32">
            <a:extLst>
              <a:ext uri="{FF2B5EF4-FFF2-40B4-BE49-F238E27FC236}">
                <a16:creationId xmlns:a16="http://schemas.microsoft.com/office/drawing/2014/main" id="{7CA2418C-C307-4704-B727-FB9D2BBA1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5406" y="2743200"/>
            <a:ext cx="2445458" cy="2996827"/>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4">
            <a:extLst>
              <a:ext uri="{FF2B5EF4-FFF2-40B4-BE49-F238E27FC236}">
                <a16:creationId xmlns:a16="http://schemas.microsoft.com/office/drawing/2014/main" id="{2A20F136-B1A5-4878-B85C-B805425D9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2003" y="2906589"/>
            <a:ext cx="2112264" cy="2670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Graphic 20" descr="Books">
            <a:extLst>
              <a:ext uri="{FF2B5EF4-FFF2-40B4-BE49-F238E27FC236}">
                <a16:creationId xmlns:a16="http://schemas.microsoft.com/office/drawing/2014/main" id="{A521F179-9BB1-4944-A51D-51A80EF48E3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846595" y="3350073"/>
            <a:ext cx="1783080" cy="1783080"/>
          </a:xfrm>
          <a:prstGeom prst="rect">
            <a:avLst/>
          </a:prstGeom>
        </p:spPr>
      </p:pic>
    </p:spTree>
    <p:extLst>
      <p:ext uri="{BB962C8B-B14F-4D97-AF65-F5344CB8AC3E}">
        <p14:creationId xmlns:p14="http://schemas.microsoft.com/office/powerpoint/2010/main" val="2115953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D517B1-C3C1-F34A-8EBD-8B3EE3FD5C24}"/>
              </a:ext>
            </a:extLst>
          </p:cNvPr>
          <p:cNvSpPr>
            <a:spLocks noGrp="1"/>
          </p:cNvSpPr>
          <p:nvPr>
            <p:ph idx="1"/>
          </p:nvPr>
        </p:nvSpPr>
        <p:spPr>
          <a:xfrm>
            <a:off x="2231136" y="728664"/>
            <a:ext cx="7729728" cy="5786436"/>
          </a:xfrm>
        </p:spPr>
        <p:txBody>
          <a:bodyPr>
            <a:normAutofit fontScale="62500" lnSpcReduction="20000"/>
          </a:bodyPr>
          <a:lstStyle/>
          <a:p>
            <a:pPr marL="0" indent="0">
              <a:buNone/>
            </a:pPr>
            <a:r>
              <a:rPr lang="en-GB" dirty="0" err="1"/>
              <a:t>Blox</a:t>
            </a:r>
            <a:r>
              <a:rPr lang="en-GB" dirty="0"/>
              <a:t> Images (no date)</a:t>
            </a:r>
            <a:r>
              <a:rPr lang="en-GB" i="1" dirty="0"/>
              <a:t> Lego Therapy</a:t>
            </a:r>
            <a:r>
              <a:rPr lang="en-GB" dirty="0"/>
              <a:t>. Available at: </a:t>
            </a:r>
            <a:r>
              <a:rPr lang="en-GB" u="sng" dirty="0">
                <a:hlinkClick r:id="rId2"/>
              </a:rPr>
              <a:t>http://bloximages.newyork1.vip.townnews.com/tulsaworld.com/content/tncms/assets/v3/editorial/f/b7/fb76255c-85f9-580d-b485-dd562b7d197f/5249e1fc232e0.image.jpg</a:t>
            </a:r>
            <a:r>
              <a:rPr lang="en-GB" dirty="0"/>
              <a:t> (Accessed: 3 January 2019)</a:t>
            </a:r>
          </a:p>
          <a:p>
            <a:pPr marL="0" indent="0">
              <a:buNone/>
            </a:pPr>
            <a:r>
              <a:rPr lang="en-GB" dirty="0"/>
              <a:t>Bradshaw, J. (2016) (ed.) </a:t>
            </a:r>
            <a:r>
              <a:rPr lang="en-GB" i="1" dirty="0"/>
              <a:t>The Well-Being of Children in the UK</a:t>
            </a:r>
            <a:r>
              <a:rPr lang="en-GB" dirty="0"/>
              <a:t> (4th </a:t>
            </a:r>
            <a:r>
              <a:rPr lang="en-GB" dirty="0" err="1"/>
              <a:t>edn</a:t>
            </a:r>
            <a:r>
              <a:rPr lang="en-GB" dirty="0"/>
              <a:t>.) Bristol: Policy Press.</a:t>
            </a:r>
          </a:p>
          <a:p>
            <a:pPr marL="0" indent="0">
              <a:buNone/>
            </a:pPr>
            <a:r>
              <a:rPr lang="en-GB" dirty="0"/>
              <a:t>Bungay, H. and Vella-Burrows, T. (2013) The effects of participating in creative activities on the health and well-being of children and young people: A rapid review of the literature. </a:t>
            </a:r>
            <a:r>
              <a:rPr lang="en-GB" i="1" dirty="0"/>
              <a:t>Perspectives in Public Health,</a:t>
            </a:r>
            <a:r>
              <a:rPr lang="en-GB" dirty="0"/>
              <a:t> </a:t>
            </a:r>
            <a:r>
              <a:rPr lang="en-GB" i="1" dirty="0"/>
              <a:t>133</a:t>
            </a:r>
            <a:r>
              <a:rPr lang="en-GB" dirty="0"/>
              <a:t>(1), pp. 44-52.</a:t>
            </a:r>
          </a:p>
          <a:p>
            <a:pPr marL="0" indent="0">
              <a:buNone/>
            </a:pPr>
            <a:r>
              <a:rPr lang="en-GB" dirty="0"/>
              <a:t>Cassidy, S. (2015) ‘The rise of Lego Clubs: How toys are helping children struggling with social interaction to build better relationships’, </a:t>
            </a:r>
            <a:r>
              <a:rPr lang="en-GB" i="1" dirty="0"/>
              <a:t>Independent</a:t>
            </a:r>
            <a:r>
              <a:rPr lang="en-GB" dirty="0"/>
              <a:t>, 27</a:t>
            </a:r>
            <a:r>
              <a:rPr lang="en-GB" baseline="30000" dirty="0"/>
              <a:t>th</a:t>
            </a:r>
            <a:r>
              <a:rPr lang="en-GB" dirty="0"/>
              <a:t> May. Available at: </a:t>
            </a:r>
            <a:r>
              <a:rPr lang="en-GB" u="sng" dirty="0">
                <a:hlinkClick r:id="rId3"/>
              </a:rPr>
              <a:t>https://www.independent.co.uk/news/education/schools/the-rise-of-lego-clubs-how-toys-are-helping-children-struggling-with-social-interaction-to-build-10279678.html</a:t>
            </a:r>
            <a:r>
              <a:rPr lang="en-GB" dirty="0"/>
              <a:t> (Accessed: 18 December 2018)</a:t>
            </a:r>
          </a:p>
          <a:p>
            <a:pPr marL="0" indent="0">
              <a:buNone/>
            </a:pPr>
            <a:r>
              <a:rPr lang="en-GB" dirty="0"/>
              <a:t>Choudhury, S. and Moses, J.M. (2016) Mindful interventions: Youth, poverty, and the developing brain. </a:t>
            </a:r>
            <a:r>
              <a:rPr lang="en-GB" i="1" dirty="0"/>
              <a:t>Theory &amp; Psychology</a:t>
            </a:r>
            <a:r>
              <a:rPr lang="en-GB" dirty="0"/>
              <a:t>, 26(5), pp.591–606.</a:t>
            </a:r>
          </a:p>
          <a:p>
            <a:pPr marL="0" indent="0">
              <a:buNone/>
            </a:pPr>
            <a:r>
              <a:rPr lang="en-GB" dirty="0" err="1"/>
              <a:t>Coholic</a:t>
            </a:r>
            <a:r>
              <a:rPr lang="en-GB" dirty="0"/>
              <a:t>, D. and </a:t>
            </a:r>
            <a:r>
              <a:rPr lang="en-GB" dirty="0" err="1"/>
              <a:t>Eys</a:t>
            </a:r>
            <a:r>
              <a:rPr lang="en-GB" dirty="0"/>
              <a:t>, A. (2016) Benefits of an Arts-Based Mindfulness Group Intervention for Vulnerable Children. </a:t>
            </a:r>
            <a:r>
              <a:rPr lang="en-GB" i="1" dirty="0"/>
              <a:t>Child and Adolescent Social Work Journal</a:t>
            </a:r>
            <a:r>
              <a:rPr lang="en-GB" dirty="0"/>
              <a:t>, 33(1), pp.1–13.</a:t>
            </a:r>
          </a:p>
          <a:p>
            <a:pPr marL="0" indent="0">
              <a:buNone/>
            </a:pPr>
            <a:r>
              <a:rPr lang="en-GB" dirty="0"/>
              <a:t>Creativity, Culture and Education (No Date) </a:t>
            </a:r>
            <a:r>
              <a:rPr lang="en-GB" i="1" dirty="0"/>
              <a:t>Lead Creative Schools – Wales. </a:t>
            </a:r>
            <a:r>
              <a:rPr lang="en-GB" dirty="0"/>
              <a:t>Available at: </a:t>
            </a:r>
            <a:r>
              <a:rPr lang="en-GB" u="sng" dirty="0">
                <a:hlinkClick r:id="rId4"/>
              </a:rPr>
              <a:t>https://www.creativitycultureeducation.org/case_studies/lead-creative-schools-programme-wales-2/</a:t>
            </a:r>
            <a:r>
              <a:rPr lang="en-GB" dirty="0"/>
              <a:t> (Accessed: 18 December 2018)</a:t>
            </a:r>
          </a:p>
          <a:p>
            <a:pPr marL="0" indent="0">
              <a:buNone/>
            </a:pPr>
            <a:r>
              <a:rPr lang="en-GB" dirty="0"/>
              <a:t>Department of Health (no date) </a:t>
            </a:r>
            <a:r>
              <a:rPr lang="en-GB" i="1" dirty="0"/>
              <a:t>What works to improve well-being? </a:t>
            </a:r>
            <a:r>
              <a:rPr lang="en-GB" dirty="0"/>
              <a:t>Available at: </a:t>
            </a:r>
            <a:r>
              <a:rPr lang="en-GB" u="sng" dirty="0">
                <a:hlinkClick r:id="rId5"/>
              </a:rPr>
              <a:t>https://assets.publishing.service.gov.uk/government/uploads/system/uploads/attachment_data/file/277593/What_works_to_improve_wellbeing.pdf</a:t>
            </a:r>
            <a:r>
              <a:rPr lang="en-GB" dirty="0"/>
              <a:t> (Accessed: 11 December 2018)</a:t>
            </a:r>
          </a:p>
          <a:p>
            <a:pPr marL="0" indent="0">
              <a:buNone/>
            </a:pPr>
            <a:r>
              <a:rPr lang="en-GB" dirty="0" err="1"/>
              <a:t>Deserno</a:t>
            </a:r>
            <a:r>
              <a:rPr lang="en-GB" dirty="0"/>
              <a:t>, M.K., </a:t>
            </a:r>
            <a:r>
              <a:rPr lang="en-GB" dirty="0" err="1"/>
              <a:t>Borsboom</a:t>
            </a:r>
            <a:r>
              <a:rPr lang="en-GB" dirty="0"/>
              <a:t>, D., </a:t>
            </a:r>
            <a:r>
              <a:rPr lang="en-GB" dirty="0" err="1"/>
              <a:t>Begeer</a:t>
            </a:r>
            <a:r>
              <a:rPr lang="en-GB" dirty="0"/>
              <a:t>, S. and </a:t>
            </a:r>
            <a:r>
              <a:rPr lang="en-GB" dirty="0" err="1"/>
              <a:t>Geurts</a:t>
            </a:r>
            <a:r>
              <a:rPr lang="en-GB" dirty="0"/>
              <a:t>, H.M. (2018) Relating ASD symptoms to well-being: moving across different construct levels. </a:t>
            </a:r>
            <a:r>
              <a:rPr lang="en-GB" i="1" dirty="0"/>
              <a:t>Psychological Medicine</a:t>
            </a:r>
            <a:r>
              <a:rPr lang="en-GB" dirty="0"/>
              <a:t>, 48(7), pp.1179–1189</a:t>
            </a:r>
          </a:p>
          <a:p>
            <a:pPr marL="0" indent="0">
              <a:buNone/>
            </a:pPr>
            <a:r>
              <a:rPr lang="en-GB" dirty="0"/>
              <a:t> Estyn (2018) </a:t>
            </a:r>
            <a:r>
              <a:rPr lang="en-GB" i="1" dirty="0"/>
              <a:t>Using yoga to raise standards of behaviour and improve concentration skills. </a:t>
            </a:r>
            <a:r>
              <a:rPr lang="en-GB" dirty="0"/>
              <a:t>Available at: </a:t>
            </a:r>
            <a:r>
              <a:rPr lang="en-GB" u="sng" dirty="0">
                <a:hlinkClick r:id="rId6"/>
              </a:rPr>
              <a:t>https://www.estyn.gov.wales/effective-practice/using-yoga-raise-standards-behaviour-and-improve-concentration-skills</a:t>
            </a:r>
            <a:r>
              <a:rPr lang="en-GB" dirty="0"/>
              <a:t> (Accessed: 18 December 2018)</a:t>
            </a:r>
          </a:p>
          <a:p>
            <a:pPr marL="0" indent="0">
              <a:buNone/>
            </a:pPr>
            <a:r>
              <a:rPr lang="en-GB" dirty="0"/>
              <a:t>Franklin, S. (2014). Vygotsky: revolutionary psychology for contemporary social work. </a:t>
            </a:r>
            <a:r>
              <a:rPr lang="en-GB" i="1" dirty="0"/>
              <a:t>Critical and Radical Social Work</a:t>
            </a:r>
            <a:r>
              <a:rPr lang="en-GB" dirty="0"/>
              <a:t>, 2(3), pp.385–396.</a:t>
            </a:r>
          </a:p>
          <a:p>
            <a:pPr marL="0" indent="0">
              <a:buNone/>
            </a:pPr>
            <a:r>
              <a:rPr lang="en-GB" dirty="0"/>
              <a:t> Goldstein, J. (2012) </a:t>
            </a:r>
            <a:r>
              <a:rPr lang="en-GB" i="1" dirty="0"/>
              <a:t>Play in Children’s Development, Health and Well-Being. </a:t>
            </a:r>
            <a:r>
              <a:rPr lang="en-GB" dirty="0"/>
              <a:t>Available at: </a:t>
            </a:r>
            <a:r>
              <a:rPr lang="en-GB" u="sng" dirty="0">
                <a:hlinkClick r:id="rId7"/>
              </a:rPr>
              <a:t>https://www.ornes.nl/wp-content/uploads/2010/08/Play-in-children-s-development-health-and-well-being-feb-2012.pdf</a:t>
            </a:r>
            <a:r>
              <a:rPr lang="en-GB" dirty="0"/>
              <a:t> (Accessed: 11 December 2018)</a:t>
            </a:r>
          </a:p>
          <a:p>
            <a:pPr marL="0" indent="0">
              <a:buNone/>
            </a:pPr>
            <a:r>
              <a:rPr lang="en-GB" dirty="0"/>
              <a:t> Hwang, Y.S., Kearney, P., </a:t>
            </a:r>
            <a:r>
              <a:rPr lang="en-GB" dirty="0" err="1"/>
              <a:t>Klieve</a:t>
            </a:r>
            <a:r>
              <a:rPr lang="en-GB" dirty="0"/>
              <a:t>, H., Lang, W., and Roberts, J. (2015) Cultivating Mind: Mindfulness Interventions for Children with Autism Spectrum Disorder and Problem Behaviours, and Their Mothers. </a:t>
            </a:r>
            <a:r>
              <a:rPr lang="en-GB" i="1" dirty="0"/>
              <a:t>Journal of Child and Family Studies</a:t>
            </a:r>
            <a:r>
              <a:rPr lang="en-GB" dirty="0"/>
              <a:t>, 24(10), pp.3093–3106.</a:t>
            </a:r>
          </a:p>
          <a:p>
            <a:pPr marL="0" indent="0">
              <a:buNone/>
            </a:pPr>
            <a:r>
              <a:rPr lang="en-GB" dirty="0"/>
              <a:t> </a:t>
            </a:r>
          </a:p>
          <a:p>
            <a:endParaRPr lang="en-US" dirty="0"/>
          </a:p>
        </p:txBody>
      </p:sp>
    </p:spTree>
    <p:extLst>
      <p:ext uri="{BB962C8B-B14F-4D97-AF65-F5344CB8AC3E}">
        <p14:creationId xmlns:p14="http://schemas.microsoft.com/office/powerpoint/2010/main" val="66933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D74C65-F77A-1D4F-AC2C-5652DF5DFE71}"/>
              </a:ext>
            </a:extLst>
          </p:cNvPr>
          <p:cNvSpPr>
            <a:spLocks noGrp="1"/>
          </p:cNvSpPr>
          <p:nvPr>
            <p:ph idx="1"/>
          </p:nvPr>
        </p:nvSpPr>
        <p:spPr>
          <a:xfrm>
            <a:off x="2231136" y="542925"/>
            <a:ext cx="7729728" cy="5900737"/>
          </a:xfrm>
        </p:spPr>
        <p:txBody>
          <a:bodyPr>
            <a:normAutofit fontScale="77500" lnSpcReduction="20000"/>
          </a:bodyPr>
          <a:lstStyle/>
          <a:p>
            <a:pPr marL="0" indent="0">
              <a:buNone/>
            </a:pPr>
            <a:r>
              <a:rPr lang="en-GB" sz="1600" dirty="0" err="1"/>
              <a:t>Ings</a:t>
            </a:r>
            <a:r>
              <a:rPr lang="en-GB" sz="1600" dirty="0"/>
              <a:t>, R., Crane, N. and Cameron, M. (2012) </a:t>
            </a:r>
            <a:r>
              <a:rPr lang="en-GB" sz="1600" i="1" dirty="0"/>
              <a:t>Be Creative Be Well: Arts, wellbeing and local communities. </a:t>
            </a:r>
            <a:r>
              <a:rPr lang="en-GB" sz="1600" dirty="0"/>
              <a:t>Available at: </a:t>
            </a:r>
            <a:r>
              <a:rPr lang="en-GB" sz="1600" u="sng" dirty="0">
                <a:hlinkClick r:id="rId2"/>
              </a:rPr>
              <a:t>https://www.artscouncil.org.uk/sites/default/files/download-file/Be_Creative_Be_Well.pdf</a:t>
            </a:r>
            <a:r>
              <a:rPr lang="en-GB" sz="1600" dirty="0"/>
              <a:t> (Accessed: 19 December 2018)</a:t>
            </a:r>
          </a:p>
          <a:p>
            <a:pPr marL="0" indent="0">
              <a:buNone/>
            </a:pPr>
            <a:r>
              <a:rPr lang="en-GB" sz="1600" dirty="0"/>
              <a:t>Jenkinson, S. (2005) ‘Teaching the heart: the emotional value of play’, in Burrell, A. and Riley, J. (</a:t>
            </a:r>
            <a:r>
              <a:rPr lang="en-GB" sz="1600" dirty="0" err="1"/>
              <a:t>eds</a:t>
            </a:r>
            <a:r>
              <a:rPr lang="en-GB" sz="1600" dirty="0"/>
              <a:t>) </a:t>
            </a:r>
            <a:r>
              <a:rPr lang="en-GB" sz="1600" i="1" dirty="0"/>
              <a:t>Promoting Children's Well-Being in the Primary Years</a:t>
            </a:r>
            <a:r>
              <a:rPr lang="en-GB" sz="1600" dirty="0"/>
              <a:t>, Stafford: Network Education Press Ltd.</a:t>
            </a:r>
          </a:p>
          <a:p>
            <a:pPr marL="0" indent="0">
              <a:buNone/>
            </a:pPr>
            <a:r>
              <a:rPr lang="en-GB" sz="1600" dirty="0" err="1"/>
              <a:t>Kinetixhr</a:t>
            </a:r>
            <a:r>
              <a:rPr lang="en-GB" sz="1600" dirty="0"/>
              <a:t> (2016) </a:t>
            </a:r>
            <a:r>
              <a:rPr lang="en-GB" sz="1600" i="1" dirty="0"/>
              <a:t>Get Creative</a:t>
            </a:r>
            <a:r>
              <a:rPr lang="en-GB" sz="1600" dirty="0"/>
              <a:t>. Available at: </a:t>
            </a:r>
            <a:r>
              <a:rPr lang="en-GB" sz="1600" u="sng" dirty="0">
                <a:hlinkClick r:id="rId3"/>
              </a:rPr>
              <a:t>https://kinetixhr.com/wp-content/uploads/2016/04/tumblr_static_tcn-header.gif</a:t>
            </a:r>
            <a:r>
              <a:rPr lang="en-GB" sz="1600" dirty="0"/>
              <a:t> (Accessed: 3 January 2019) </a:t>
            </a:r>
          </a:p>
          <a:p>
            <a:pPr marL="0" indent="0">
              <a:buNone/>
            </a:pPr>
            <a:r>
              <a:rPr lang="en-GB" sz="1600" dirty="0"/>
              <a:t>Kool, R. and Lawver, T. (2010) Play Therapy: Considerations and Applications for the Practitioner. </a:t>
            </a:r>
            <a:r>
              <a:rPr lang="en-GB" sz="1600" i="1" dirty="0"/>
              <a:t>Psychiatry, </a:t>
            </a:r>
            <a:r>
              <a:rPr lang="en-GB" sz="1600" dirty="0"/>
              <a:t>7(10), pp. 19-24. Available at: </a:t>
            </a:r>
            <a:r>
              <a:rPr lang="en-GB" sz="1600" u="sng" dirty="0">
                <a:hlinkClick r:id="rId4"/>
              </a:rPr>
              <a:t>https://www.ncbi.nlm.nih.gov/pmc/articles/PMC2989834/</a:t>
            </a:r>
            <a:r>
              <a:rPr lang="en-GB" sz="1600" dirty="0"/>
              <a:t> (Accessed: 17 December 2018)</a:t>
            </a:r>
          </a:p>
          <a:p>
            <a:pPr marL="0" indent="0">
              <a:buNone/>
            </a:pPr>
            <a:r>
              <a:rPr lang="en-GB" sz="1600" dirty="0"/>
              <a:t>Lego Therapy – Dr Gina Gomez (2011) </a:t>
            </a:r>
            <a:r>
              <a:rPr lang="en-GB" sz="1600" i="1" dirty="0"/>
              <a:t>You Tube</a:t>
            </a:r>
            <a:r>
              <a:rPr lang="en-GB" sz="1600" dirty="0"/>
              <a:t>. 8</a:t>
            </a:r>
            <a:r>
              <a:rPr lang="en-GB" sz="1600" baseline="30000" dirty="0"/>
              <a:t>th</a:t>
            </a:r>
            <a:r>
              <a:rPr lang="en-GB" sz="1600" dirty="0"/>
              <a:t> April. Available at: </a:t>
            </a:r>
            <a:r>
              <a:rPr lang="en-GB" sz="1600" u="sng" dirty="0">
                <a:hlinkClick r:id="rId5"/>
              </a:rPr>
              <a:t>https://www.youtube.com/watch?v=1SVqfOSSzjs</a:t>
            </a:r>
            <a:r>
              <a:rPr lang="en-GB" sz="1600" dirty="0"/>
              <a:t> (Accessed: 18 December 2018)</a:t>
            </a:r>
          </a:p>
          <a:p>
            <a:pPr marL="0" indent="0">
              <a:buNone/>
            </a:pPr>
            <a:r>
              <a:rPr lang="en-GB" sz="1600" dirty="0"/>
              <a:t>McLellan, R., Galton, M., Steward, S. and Page, C. (2012) </a:t>
            </a:r>
            <a:r>
              <a:rPr lang="en-GB" sz="1600" i="1" dirty="0"/>
              <a:t>The impact of creative initiatives on wellbeing: a literature review. </a:t>
            </a:r>
            <a:r>
              <a:rPr lang="en-GB" sz="1600" dirty="0"/>
              <a:t>Available at: </a:t>
            </a:r>
            <a:r>
              <a:rPr lang="en-GB" sz="1600" u="sng" dirty="0">
                <a:hlinkClick r:id="rId6"/>
              </a:rPr>
              <a:t>https://www.creativitycultureeducation.org//wp-content/uploads/2018/10/CCE-Literature-Review-Wellbeing-and-Creativity.pdf</a:t>
            </a:r>
            <a:r>
              <a:rPr lang="en-GB" sz="1600" dirty="0"/>
              <a:t> (Accessed: 18 December 2018)</a:t>
            </a:r>
          </a:p>
          <a:p>
            <a:pPr marL="0" indent="0">
              <a:buNone/>
            </a:pPr>
            <a:r>
              <a:rPr lang="en-GB" sz="1600" dirty="0"/>
              <a:t>Mind (2013) </a:t>
            </a:r>
            <a:r>
              <a:rPr lang="en-GB" sz="1600" i="1" dirty="0"/>
              <a:t>Five Ways to Wellbeing. </a:t>
            </a:r>
            <a:r>
              <a:rPr lang="en-GB" sz="1600" dirty="0"/>
              <a:t>Available at: </a:t>
            </a:r>
            <a:r>
              <a:rPr lang="en-GB" sz="1600" u="sng" dirty="0">
                <a:hlinkClick r:id="rId7"/>
              </a:rPr>
              <a:t>https://www.mind.org.uk/workplace/mental-health-at-work/taking-care-of-yourself/five-ways-to-wellbeing/</a:t>
            </a:r>
            <a:r>
              <a:rPr lang="en-GB" sz="1600" dirty="0"/>
              <a:t> (Accessed: 17 December 2018)</a:t>
            </a:r>
          </a:p>
          <a:p>
            <a:pPr marL="0" indent="0">
              <a:buNone/>
            </a:pPr>
            <a:r>
              <a:rPr lang="en-GB" sz="1600" dirty="0"/>
              <a:t>Mindfulness in Schools Project (2018) </a:t>
            </a:r>
            <a:r>
              <a:rPr lang="en-GB" sz="1600" i="1" dirty="0"/>
              <a:t>Mindfulness in Education. </a:t>
            </a:r>
            <a:r>
              <a:rPr lang="en-GB" sz="1600" dirty="0"/>
              <a:t>Available at: </a:t>
            </a:r>
            <a:r>
              <a:rPr lang="en-GB" sz="1600" u="sng" dirty="0">
                <a:hlinkClick r:id="rId8"/>
              </a:rPr>
              <a:t>https://mindfulnessinschools.org/mindfulness-in-education/why-do-it/</a:t>
            </a:r>
            <a:r>
              <a:rPr lang="en-GB" sz="1600" dirty="0"/>
              <a:t> (Accessed: 18 December 2018)</a:t>
            </a:r>
          </a:p>
          <a:p>
            <a:pPr marL="0" indent="0">
              <a:buNone/>
            </a:pPr>
            <a:r>
              <a:rPr lang="en-GB" sz="1600" dirty="0"/>
              <a:t>Mooney, A., Oliver, C. and Smith, M. (2009) </a:t>
            </a:r>
            <a:r>
              <a:rPr lang="en-GB" sz="1600" i="1" dirty="0"/>
              <a:t>Impact of Family Breakdown on Children’s Well-Being. </a:t>
            </a:r>
            <a:r>
              <a:rPr lang="en-GB" sz="1600" dirty="0"/>
              <a:t>Available at: </a:t>
            </a:r>
            <a:r>
              <a:rPr lang="en-GB" sz="1600" u="sng" dirty="0">
                <a:hlinkClick r:id="rId9"/>
              </a:rPr>
              <a:t>https://dera.ioe.ac.uk/11165/1/DCSF-RR113.pdf</a:t>
            </a:r>
            <a:r>
              <a:rPr lang="en-GB" sz="1600" dirty="0"/>
              <a:t> (Accessed: 31 December 2018)</a:t>
            </a:r>
          </a:p>
          <a:p>
            <a:pPr marL="0" indent="0">
              <a:buNone/>
            </a:pPr>
            <a:r>
              <a:rPr lang="en-GB" sz="1600" dirty="0"/>
              <a:t>Musgrave, J. (2017) </a:t>
            </a:r>
            <a:r>
              <a:rPr lang="en-GB" sz="1600" i="1" dirty="0"/>
              <a:t>Supporting Children's Health and Wellbeing</a:t>
            </a:r>
            <a:r>
              <a:rPr lang="en-GB" sz="1600" dirty="0"/>
              <a:t>, London: SAGE Publications.</a:t>
            </a:r>
          </a:p>
          <a:p>
            <a:pPr marL="0" indent="0">
              <a:buNone/>
            </a:pPr>
            <a:r>
              <a:rPr lang="en-GB" sz="1600" dirty="0"/>
              <a:t>National Assembly for Wales (2018) </a:t>
            </a:r>
            <a:r>
              <a:rPr lang="en-GB" sz="1600" i="1" dirty="0"/>
              <a:t>Mind over matter: A report on the step change needed in emotional and mental health support for children and young people in Wales. </a:t>
            </a:r>
            <a:r>
              <a:rPr lang="en-GB" sz="1600" dirty="0"/>
              <a:t>Available at: </a:t>
            </a:r>
            <a:r>
              <a:rPr lang="en-GB" sz="1600" u="sng" dirty="0">
                <a:hlinkClick r:id="rId10"/>
              </a:rPr>
              <a:t>https://www.assembly.wales/laid%20documents/cr-ld11522/cr-ld11522-e.pdf</a:t>
            </a:r>
            <a:r>
              <a:rPr lang="en-GB" sz="1600" dirty="0"/>
              <a:t> (Accessed: 17 December 2018)</a:t>
            </a:r>
          </a:p>
          <a:p>
            <a:pPr marL="0" indent="0">
              <a:buNone/>
            </a:pPr>
            <a:r>
              <a:rPr lang="en-GB" sz="1600" dirty="0"/>
              <a:t>National Autistic Society (2018) </a:t>
            </a:r>
            <a:r>
              <a:rPr lang="en-GB" sz="1600" i="1" dirty="0"/>
              <a:t>Mental Health and autism. </a:t>
            </a:r>
            <a:r>
              <a:rPr lang="en-GB" sz="1600" dirty="0"/>
              <a:t>Available at: </a:t>
            </a:r>
            <a:r>
              <a:rPr lang="en-GB" sz="1600" u="sng" dirty="0">
                <a:hlinkClick r:id="rId11"/>
              </a:rPr>
              <a:t>https://www.autism.org.uk/about/health/mental-health.aspx</a:t>
            </a:r>
            <a:r>
              <a:rPr lang="en-GB" sz="1600" dirty="0"/>
              <a:t> (Accessed: 23 December 2018)</a:t>
            </a:r>
          </a:p>
          <a:p>
            <a:pPr marL="0" indent="0">
              <a:buNone/>
            </a:pPr>
            <a:r>
              <a:rPr lang="en-GB" dirty="0"/>
              <a:t> </a:t>
            </a:r>
          </a:p>
          <a:p>
            <a:pPr marL="0" indent="0">
              <a:buNone/>
            </a:pPr>
            <a:endParaRPr lang="en-US" dirty="0"/>
          </a:p>
        </p:txBody>
      </p:sp>
    </p:spTree>
    <p:extLst>
      <p:ext uri="{BB962C8B-B14F-4D97-AF65-F5344CB8AC3E}">
        <p14:creationId xmlns:p14="http://schemas.microsoft.com/office/powerpoint/2010/main" val="3491060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D74C65-F77A-1D4F-AC2C-5652DF5DFE71}"/>
              </a:ext>
            </a:extLst>
          </p:cNvPr>
          <p:cNvSpPr>
            <a:spLocks noGrp="1"/>
          </p:cNvSpPr>
          <p:nvPr>
            <p:ph idx="1"/>
          </p:nvPr>
        </p:nvSpPr>
        <p:spPr>
          <a:xfrm>
            <a:off x="2231136" y="542925"/>
            <a:ext cx="7729728" cy="5900737"/>
          </a:xfrm>
        </p:spPr>
        <p:txBody>
          <a:bodyPr>
            <a:normAutofit fontScale="55000" lnSpcReduction="20000"/>
          </a:bodyPr>
          <a:lstStyle/>
          <a:p>
            <a:pPr marL="0" indent="0">
              <a:buNone/>
            </a:pPr>
            <a:r>
              <a:rPr lang="en-GB" dirty="0"/>
              <a:t> NHS (2018) </a:t>
            </a:r>
            <a:r>
              <a:rPr lang="en-GB" i="1" dirty="0"/>
              <a:t>5 Steps to mental wellbeing. </a:t>
            </a:r>
            <a:r>
              <a:rPr lang="en-GB" dirty="0"/>
              <a:t>Available at: </a:t>
            </a:r>
            <a:r>
              <a:rPr lang="en-GB" u="sng" dirty="0">
                <a:hlinkClick r:id="rId2"/>
              </a:rPr>
              <a:t>https://www.nhs.uk/conditions/stress-anxiety-depression/improve-mental-wellbeing/</a:t>
            </a:r>
            <a:r>
              <a:rPr lang="en-GB" dirty="0"/>
              <a:t> (Accessed: 29 December 2018)</a:t>
            </a:r>
          </a:p>
          <a:p>
            <a:pPr marL="0" indent="0">
              <a:buNone/>
            </a:pPr>
            <a:r>
              <a:rPr lang="en-GB" dirty="0"/>
              <a:t>NHS (2018) </a:t>
            </a:r>
            <a:r>
              <a:rPr lang="en-GB" i="1" dirty="0"/>
              <a:t>Mindfulness. </a:t>
            </a:r>
            <a:r>
              <a:rPr lang="en-GB" dirty="0"/>
              <a:t>Available at: </a:t>
            </a:r>
            <a:r>
              <a:rPr lang="en-GB" u="sng" dirty="0">
                <a:hlinkClick r:id="rId3"/>
              </a:rPr>
              <a:t>https://www.nhs.uk/conditions/stress-anxiety-depression/mindfulness/</a:t>
            </a:r>
            <a:r>
              <a:rPr lang="en-GB" dirty="0"/>
              <a:t> (Accessed: 31 December 2018).</a:t>
            </a:r>
          </a:p>
          <a:p>
            <a:pPr marL="0" indent="0">
              <a:buNone/>
            </a:pPr>
            <a:r>
              <a:rPr lang="en-GB" dirty="0"/>
              <a:t>OECD Family Database (2016) </a:t>
            </a:r>
            <a:r>
              <a:rPr lang="en-GB" i="1" dirty="0"/>
              <a:t>Living arrangements of children. </a:t>
            </a:r>
            <a:r>
              <a:rPr lang="en-GB" dirty="0"/>
              <a:t>Available at: </a:t>
            </a:r>
            <a:r>
              <a:rPr lang="en-GB" u="sng" dirty="0">
                <a:hlinkClick r:id="rId4"/>
              </a:rPr>
              <a:t>http://www.oecd.org/els/soc/SF_1_3_Living-arrangements-children.pdf</a:t>
            </a:r>
            <a:r>
              <a:rPr lang="en-GB" dirty="0"/>
              <a:t> (Accessed: 3 December 2018)</a:t>
            </a:r>
          </a:p>
          <a:p>
            <a:pPr marL="0" indent="0">
              <a:buNone/>
            </a:pPr>
            <a:r>
              <a:rPr lang="en-GB" dirty="0"/>
              <a:t>Office for National Statistics (2017) </a:t>
            </a:r>
            <a:r>
              <a:rPr lang="en-GB" i="1" dirty="0"/>
              <a:t>Families and Households: 2017. </a:t>
            </a:r>
            <a:r>
              <a:rPr lang="en-GB" dirty="0"/>
              <a:t>Available at: </a:t>
            </a:r>
            <a:r>
              <a:rPr lang="en-GB" u="sng" dirty="0">
                <a:hlinkClick r:id="rId5"/>
              </a:rPr>
              <a:t>https://www.ons.gov.uk/peoplepopulationandcommunity/birthsdeathsandmarriages/families/bulletins/familiesandhouseholds/2017#number-of-families-in-the-uk-continues-to-grow-with-cohabiting-couple-families-growing-the-fastest</a:t>
            </a:r>
            <a:r>
              <a:rPr lang="en-GB" dirty="0"/>
              <a:t> (Accessed: 29 December 2018)</a:t>
            </a:r>
          </a:p>
          <a:p>
            <a:pPr marL="0" indent="0">
              <a:buNone/>
            </a:pPr>
            <a:r>
              <a:rPr lang="en-GB" dirty="0" err="1"/>
              <a:t>Peckett</a:t>
            </a:r>
            <a:r>
              <a:rPr lang="en-GB" dirty="0"/>
              <a:t>, H., MacCallum, F. and </a:t>
            </a:r>
            <a:r>
              <a:rPr lang="en-GB" dirty="0" err="1"/>
              <a:t>Knibbs</a:t>
            </a:r>
            <a:r>
              <a:rPr lang="en-GB" dirty="0"/>
              <a:t>, J. (2016) Maternal experience of Lego Therapy in families with children with autism spectrum conditions: What is the impact on family relationships? </a:t>
            </a:r>
            <a:r>
              <a:rPr lang="en-GB" i="1" dirty="0"/>
              <a:t>Autism: The International Journal of Research &amp; Practice</a:t>
            </a:r>
            <a:r>
              <a:rPr lang="en-GB" dirty="0"/>
              <a:t>, 20(7), pp.879–888.</a:t>
            </a:r>
          </a:p>
          <a:p>
            <a:pPr marL="0" indent="0">
              <a:buNone/>
            </a:pPr>
            <a:r>
              <a:rPr lang="en-GB" dirty="0"/>
              <a:t>Pecora, P.J., </a:t>
            </a:r>
            <a:r>
              <a:rPr lang="en-GB" dirty="0" err="1"/>
              <a:t>McAuley</a:t>
            </a:r>
            <a:r>
              <a:rPr lang="en-GB" dirty="0"/>
              <a:t>, C. and Rose, W. (2006) ‘Effectiveness of Child Welfare Interventions’, in </a:t>
            </a:r>
            <a:r>
              <a:rPr lang="en-GB" dirty="0" err="1"/>
              <a:t>McAuley</a:t>
            </a:r>
            <a:r>
              <a:rPr lang="en-GB" dirty="0"/>
              <a:t>, C., Pecora, P.J. and Rose, W. (</a:t>
            </a:r>
            <a:r>
              <a:rPr lang="en-GB" dirty="0" err="1"/>
              <a:t>ed</a:t>
            </a:r>
            <a:r>
              <a:rPr lang="en-GB" dirty="0"/>
              <a:t>) </a:t>
            </a:r>
            <a:r>
              <a:rPr lang="en-GB" i="1" dirty="0"/>
              <a:t>Enhancing the Well-being of Children and Families through Effective Interventions, </a:t>
            </a:r>
            <a:r>
              <a:rPr lang="en-GB" dirty="0"/>
              <a:t>London: Jessica Kingsley Publishers. </a:t>
            </a:r>
          </a:p>
          <a:p>
            <a:pPr marL="0" indent="0">
              <a:buNone/>
            </a:pPr>
            <a:r>
              <a:rPr lang="en-GB" dirty="0" err="1"/>
              <a:t>Pipnetwork</a:t>
            </a:r>
            <a:r>
              <a:rPr lang="en-GB" dirty="0"/>
              <a:t> (2011) Image. Available at: </a:t>
            </a:r>
            <a:r>
              <a:rPr lang="en-GB" u="sng" dirty="0">
                <a:hlinkClick r:id="rId6"/>
              </a:rPr>
              <a:t>https://plpnetwork.com/2011/10/26/the-case-for-cultivating-cultural-awareness/</a:t>
            </a:r>
            <a:r>
              <a:rPr lang="en-GB" dirty="0"/>
              <a:t> (Accessed: 31 December 2018)</a:t>
            </a:r>
          </a:p>
          <a:p>
            <a:pPr marL="0" indent="0">
              <a:buNone/>
            </a:pPr>
            <a:r>
              <a:rPr lang="en-GB" dirty="0"/>
              <a:t>Public Health Wales Observatory (2013) </a:t>
            </a:r>
            <a:r>
              <a:rPr lang="en-GB" i="1" dirty="0"/>
              <a:t>Health of Children and Young People in Wales. </a:t>
            </a:r>
            <a:r>
              <a:rPr lang="en-GB" dirty="0"/>
              <a:t>Available at: </a:t>
            </a:r>
            <a:r>
              <a:rPr lang="en-GB" u="sng" dirty="0">
                <a:hlinkClick r:id="rId7"/>
              </a:rPr>
              <a:t>http://www2.nphs.wales.nhs.uk:8080/PubHObservatoryProjDocs.nsf/3653c00e7bb6259d80256f27004900db/fc57159cf0046a8a80257c28004aa6ea/$FILE/Children%20and%20YP%20Profile%20Wales%20report%20-%20low%20res%20(Eng).pdf</a:t>
            </a:r>
            <a:r>
              <a:rPr lang="en-GB" dirty="0"/>
              <a:t> (Accessed: 13 December 2013)</a:t>
            </a:r>
          </a:p>
          <a:p>
            <a:pPr marL="0" indent="0">
              <a:buNone/>
            </a:pPr>
            <a:r>
              <a:rPr lang="en-GB" dirty="0"/>
              <a:t>Schreiber, L.M. and Valle, B.E. (2013) Social Constructivist Teaching Strategies in the Small Group Classroom. </a:t>
            </a:r>
            <a:r>
              <a:rPr lang="en-GB" i="1" dirty="0"/>
              <a:t>Small Group Research</a:t>
            </a:r>
            <a:r>
              <a:rPr lang="en-GB" dirty="0"/>
              <a:t>, 44(4), pp.395–411.</a:t>
            </a:r>
          </a:p>
          <a:p>
            <a:pPr marL="0" indent="0">
              <a:buNone/>
            </a:pPr>
            <a:r>
              <a:rPr lang="en-GB" dirty="0" err="1"/>
              <a:t>Sheinman</a:t>
            </a:r>
            <a:r>
              <a:rPr lang="en-GB" dirty="0"/>
              <a:t>, N., </a:t>
            </a:r>
            <a:r>
              <a:rPr lang="en-GB" dirty="0" err="1"/>
              <a:t>Hadar</a:t>
            </a:r>
            <a:r>
              <a:rPr lang="en-GB" dirty="0"/>
              <a:t>, L.L., </a:t>
            </a:r>
            <a:r>
              <a:rPr lang="en-GB" dirty="0" err="1"/>
              <a:t>Gafni</a:t>
            </a:r>
            <a:r>
              <a:rPr lang="en-GB" dirty="0"/>
              <a:t>, D. and </a:t>
            </a:r>
            <a:r>
              <a:rPr lang="en-GB" dirty="0" err="1"/>
              <a:t>Milman</a:t>
            </a:r>
            <a:r>
              <a:rPr lang="en-GB" dirty="0"/>
              <a:t>, M. (2018) Preliminary Investigation of Whole-School Mindfulness in Education Programs and Children’s Mindfulness-Based Coping Strategies. </a:t>
            </a:r>
            <a:r>
              <a:rPr lang="en-GB" i="1" dirty="0"/>
              <a:t>Journal of Child and Family Studies</a:t>
            </a:r>
            <a:r>
              <a:rPr lang="en-GB" dirty="0"/>
              <a:t>, 27(10), pp.3316–3328.</a:t>
            </a:r>
          </a:p>
          <a:p>
            <a:pPr marL="0" indent="0">
              <a:buNone/>
            </a:pPr>
            <a:r>
              <a:rPr lang="en-GB" dirty="0" err="1"/>
              <a:t>Socialmindfulness</a:t>
            </a:r>
            <a:r>
              <a:rPr lang="en-GB" dirty="0"/>
              <a:t> (2012) image. Available at: </a:t>
            </a:r>
            <a:r>
              <a:rPr lang="en-GB" u="sng" dirty="0">
                <a:hlinkClick r:id="rId8"/>
              </a:rPr>
              <a:t>https://socialmindfulness.files.wordpress.com/2012/01/mindfulnessdefn4.jpg</a:t>
            </a:r>
            <a:r>
              <a:rPr lang="en-GB" dirty="0"/>
              <a:t> (Accessed: 3 January 2019)</a:t>
            </a:r>
          </a:p>
          <a:p>
            <a:pPr marL="0" indent="0">
              <a:buNone/>
            </a:pPr>
            <a:r>
              <a:rPr lang="en-GB" dirty="0" err="1"/>
              <a:t>Springate</a:t>
            </a:r>
            <a:r>
              <a:rPr lang="en-GB" dirty="0"/>
              <a:t>, D. and Foley, P. (2008) ‘Play Matters’, in Collins, J. and Foley, P. (ed.) </a:t>
            </a:r>
            <a:r>
              <a:rPr lang="en-GB" i="1" dirty="0"/>
              <a:t>Promoting Children's Wellbeing: Policy and Practice</a:t>
            </a:r>
            <a:r>
              <a:rPr lang="en-GB" dirty="0"/>
              <a:t>, Bristol: Policy</a:t>
            </a:r>
          </a:p>
          <a:p>
            <a:pPr marL="0" indent="0">
              <a:buNone/>
            </a:pPr>
            <a:r>
              <a:rPr lang="en-GB" dirty="0"/>
              <a:t>Smith, M. (2006) ‘Early Interventions with Young Children and their Parents in the UK’, in </a:t>
            </a:r>
            <a:r>
              <a:rPr lang="en-GB" dirty="0" err="1"/>
              <a:t>McAuley</a:t>
            </a:r>
            <a:r>
              <a:rPr lang="en-GB" dirty="0"/>
              <a:t>, C., Pecora, P.J. and Rose, W. (</a:t>
            </a:r>
            <a:r>
              <a:rPr lang="en-GB" dirty="0" err="1"/>
              <a:t>ed</a:t>
            </a:r>
            <a:r>
              <a:rPr lang="en-GB" dirty="0"/>
              <a:t>) </a:t>
            </a:r>
            <a:r>
              <a:rPr lang="en-GB" i="1" dirty="0"/>
              <a:t>Enhancing the Well-being of Children and Families through Effective Interventions, </a:t>
            </a:r>
            <a:r>
              <a:rPr lang="en-GB" dirty="0"/>
              <a:t>London: Jessica Kingsley Publishers. </a:t>
            </a:r>
          </a:p>
          <a:p>
            <a:pPr marL="0" indent="0">
              <a:buNone/>
            </a:pPr>
            <a:r>
              <a:rPr lang="en-GB" dirty="0"/>
              <a:t>The Children’s Society (2012) </a:t>
            </a:r>
            <a:r>
              <a:rPr lang="en-GB" i="1" dirty="0"/>
              <a:t>Promoting positive well-being for children; A report for decision-makers in parliament, central government and local areas. </a:t>
            </a:r>
            <a:r>
              <a:rPr lang="en-GB" dirty="0"/>
              <a:t>Available at: </a:t>
            </a:r>
            <a:r>
              <a:rPr lang="en-GB" u="sng" dirty="0">
                <a:hlinkClick r:id="rId9"/>
              </a:rPr>
              <a:t>https://www.childrenssociety.org.uk/sites/default/files/tcs/promoting_positive_well-being_for_children_final.pdf</a:t>
            </a:r>
            <a:r>
              <a:rPr lang="en-GB" dirty="0"/>
              <a:t> (Accessed: 17 December 2018) </a:t>
            </a:r>
          </a:p>
          <a:p>
            <a:pPr marL="0" indent="0">
              <a:buNone/>
            </a:pPr>
            <a:endParaRPr lang="en-US" dirty="0"/>
          </a:p>
        </p:txBody>
      </p:sp>
    </p:spTree>
    <p:extLst>
      <p:ext uri="{BB962C8B-B14F-4D97-AF65-F5344CB8AC3E}">
        <p14:creationId xmlns:p14="http://schemas.microsoft.com/office/powerpoint/2010/main" val="1932185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D74C65-F77A-1D4F-AC2C-5652DF5DFE71}"/>
              </a:ext>
            </a:extLst>
          </p:cNvPr>
          <p:cNvSpPr>
            <a:spLocks noGrp="1"/>
          </p:cNvSpPr>
          <p:nvPr>
            <p:ph idx="1"/>
          </p:nvPr>
        </p:nvSpPr>
        <p:spPr>
          <a:xfrm>
            <a:off x="2231136" y="171451"/>
            <a:ext cx="7729728" cy="6686550"/>
          </a:xfrm>
        </p:spPr>
        <p:txBody>
          <a:bodyPr>
            <a:normAutofit fontScale="40000" lnSpcReduction="20000"/>
          </a:bodyPr>
          <a:lstStyle/>
          <a:p>
            <a:pPr marL="0" indent="0">
              <a:buNone/>
            </a:pPr>
            <a:r>
              <a:rPr lang="en-GB" sz="2800" dirty="0"/>
              <a:t> The Wacky Warehouse (2015) </a:t>
            </a:r>
            <a:r>
              <a:rPr lang="en-GB" sz="2800" i="1" dirty="0"/>
              <a:t>Lego Therapy. </a:t>
            </a:r>
            <a:r>
              <a:rPr lang="en-GB" sz="2800" dirty="0"/>
              <a:t>Available at: </a:t>
            </a:r>
            <a:r>
              <a:rPr lang="en-GB" sz="2800" u="sng" dirty="0">
                <a:hlinkClick r:id="rId2"/>
              </a:rPr>
              <a:t>http://thewackywarehouse.com/lego-therapy/</a:t>
            </a:r>
            <a:r>
              <a:rPr lang="en-GB" sz="2800" dirty="0"/>
              <a:t> (Accessed: 17 December 2018) </a:t>
            </a:r>
          </a:p>
          <a:p>
            <a:pPr marL="0" indent="0">
              <a:buNone/>
            </a:pPr>
            <a:r>
              <a:rPr lang="en-GB" sz="2800" dirty="0"/>
              <a:t>University Health Board (2018) </a:t>
            </a:r>
            <a:r>
              <a:rPr lang="en-GB" sz="2800" i="1" dirty="0"/>
              <a:t>Five Ways to Well-being. </a:t>
            </a:r>
            <a:r>
              <a:rPr lang="en-GB" sz="2800" dirty="0"/>
              <a:t>Available at: </a:t>
            </a:r>
            <a:r>
              <a:rPr lang="en-GB" sz="2800" u="sng" dirty="0">
                <a:hlinkClick r:id="rId3"/>
              </a:rPr>
              <a:t>http://www.wales.nhs.uk/sitesplus/861/page/93956</a:t>
            </a:r>
            <a:r>
              <a:rPr lang="en-GB" sz="2800" dirty="0"/>
              <a:t> (Accessed: 13 December 2018)</a:t>
            </a:r>
          </a:p>
          <a:p>
            <a:pPr marL="0" indent="0">
              <a:buNone/>
            </a:pPr>
            <a:r>
              <a:rPr lang="en-GB" sz="2800" dirty="0"/>
              <a:t>Van der Oord, S., and  </a:t>
            </a:r>
            <a:r>
              <a:rPr lang="en-GB" sz="2800" dirty="0" err="1"/>
              <a:t>Bogels</a:t>
            </a:r>
            <a:r>
              <a:rPr lang="en-GB" sz="2800" dirty="0"/>
              <a:t>, S.M. and </a:t>
            </a:r>
            <a:r>
              <a:rPr lang="en-GB" sz="2800" dirty="0" err="1"/>
              <a:t>Dorreke</a:t>
            </a:r>
            <a:r>
              <a:rPr lang="en-GB" sz="2800" dirty="0"/>
              <a:t>, P. (2012) The Effectiveness of Mindfulness Training for Children with ADHD and Mindful Parenting for their Parents. </a:t>
            </a:r>
            <a:r>
              <a:rPr lang="en-GB" sz="2800" i="1" dirty="0"/>
              <a:t>Journal of Child and Family Studies</a:t>
            </a:r>
            <a:r>
              <a:rPr lang="en-GB" sz="2800" dirty="0"/>
              <a:t>, 21(1), pp.139–147.</a:t>
            </a:r>
          </a:p>
          <a:p>
            <a:pPr marL="0" indent="0">
              <a:buNone/>
            </a:pPr>
            <a:r>
              <a:rPr lang="en-GB" sz="2800" dirty="0"/>
              <a:t>Weave, K. (2012) </a:t>
            </a:r>
            <a:r>
              <a:rPr lang="en-GB" sz="2800" i="1" dirty="0"/>
              <a:t>Evidence for the Impact of Mindfulness on Children and Young People. </a:t>
            </a:r>
            <a:r>
              <a:rPr lang="en-GB" sz="2800" dirty="0"/>
              <a:t>Available at: </a:t>
            </a:r>
            <a:r>
              <a:rPr lang="en-GB" sz="2800" u="sng" dirty="0">
                <a:hlinkClick r:id="rId4"/>
              </a:rPr>
              <a:t>https://mindfulnessinschools.org/wp-content/uploads/2013/02/MiSP-Research-Summary-2012.pdf</a:t>
            </a:r>
            <a:r>
              <a:rPr lang="en-GB" sz="2800" dirty="0"/>
              <a:t> (Accessed: 31 December 2018)</a:t>
            </a:r>
          </a:p>
          <a:p>
            <a:pPr marL="0" indent="0">
              <a:buNone/>
            </a:pPr>
            <a:r>
              <a:rPr lang="en-GB" sz="2800" dirty="0"/>
              <a:t>Welsh Assembly Government (2008) </a:t>
            </a:r>
            <a:r>
              <a:rPr lang="en-GB" sz="2800" i="1" dirty="0"/>
              <a:t>Framework for Children’s Learning for 3 to 7 year olds in Wales. </a:t>
            </a:r>
            <a:r>
              <a:rPr lang="en-GB" sz="2800" dirty="0"/>
              <a:t>Available at: </a:t>
            </a:r>
            <a:r>
              <a:rPr lang="en-GB" sz="2800" u="sng" dirty="0">
                <a:hlinkClick r:id="rId5"/>
              </a:rPr>
              <a:t>http://learning.gov.wales/docs/learningwales/publications/130424-framework-for-childrens-learning-en.pdf</a:t>
            </a:r>
            <a:r>
              <a:rPr lang="en-GB" sz="2800" dirty="0"/>
              <a:t> (Accessed: 19 December 2018)</a:t>
            </a:r>
          </a:p>
          <a:p>
            <a:pPr marL="0" indent="0">
              <a:buNone/>
            </a:pPr>
            <a:r>
              <a:rPr lang="en-GB" sz="2800" dirty="0"/>
              <a:t>Welsh Assembly Government (2010) </a:t>
            </a:r>
            <a:r>
              <a:rPr lang="en-GB" sz="2800" i="1" dirty="0"/>
              <a:t>Thinking Positively: Emotional health and well-being in schools and Early Years settings. </a:t>
            </a:r>
            <a:r>
              <a:rPr lang="en-GB" sz="2800" dirty="0"/>
              <a:t>Available at: </a:t>
            </a:r>
            <a:r>
              <a:rPr lang="en-GB" sz="2800" u="sng" dirty="0">
                <a:hlinkClick r:id="rId6"/>
              </a:rPr>
              <a:t>https://beta.gov.wales/sites/default/files/publications/2018-03/thinking-positively-emotional-health-and-well-being-in-schools-and-early-years-settings.pdf</a:t>
            </a:r>
            <a:r>
              <a:rPr lang="en-GB" sz="2800" dirty="0"/>
              <a:t> (Accessed: 19 December 2018)</a:t>
            </a:r>
            <a:r>
              <a:rPr lang="en-GB" sz="2800" i="1" dirty="0"/>
              <a:t> </a:t>
            </a:r>
            <a:endParaRPr lang="en-GB" sz="2800" dirty="0"/>
          </a:p>
          <a:p>
            <a:pPr marL="0" indent="0">
              <a:buNone/>
            </a:pPr>
            <a:r>
              <a:rPr lang="en-GB" sz="2800" dirty="0"/>
              <a:t>Welsh Government (2015) </a:t>
            </a:r>
            <a:r>
              <a:rPr lang="en-GB" sz="2800" i="1" dirty="0"/>
              <a:t>Children and Young People Wellbeing Monitor for Wales 2015. </a:t>
            </a:r>
            <a:r>
              <a:rPr lang="en-GB" sz="2800" dirty="0"/>
              <a:t>Available at: </a:t>
            </a:r>
            <a:r>
              <a:rPr lang="en-GB" sz="2800" u="sng" dirty="0">
                <a:hlinkClick r:id="rId7"/>
              </a:rPr>
              <a:t>https://gov.wales/docs/caecd/research/2015/151211-children-young-people-wellbeing-monitor-2015-en.pdf</a:t>
            </a:r>
            <a:r>
              <a:rPr lang="en-GB" sz="2800" dirty="0"/>
              <a:t> (Accessed: 18 December 2018) </a:t>
            </a:r>
          </a:p>
          <a:p>
            <a:pPr marL="0" indent="0">
              <a:buNone/>
            </a:pPr>
            <a:r>
              <a:rPr lang="en-GB" sz="2800" dirty="0"/>
              <a:t>Welsh Government (2014) </a:t>
            </a:r>
            <a:r>
              <a:rPr lang="en-GB" sz="2800" i="1" dirty="0"/>
              <a:t>Wales – a Play Friendly Country. </a:t>
            </a:r>
            <a:r>
              <a:rPr lang="en-GB" sz="2800" dirty="0"/>
              <a:t>Available at: </a:t>
            </a:r>
            <a:r>
              <a:rPr lang="en-GB" sz="2800" u="sng" dirty="0">
                <a:hlinkClick r:id="rId8"/>
              </a:rPr>
              <a:t>https://gov.wales/docs/dsjlg/publications/cyp/141007-wales-a-play-friendly-country-en.pdf</a:t>
            </a:r>
            <a:r>
              <a:rPr lang="en-GB" sz="2800" dirty="0"/>
              <a:t> (Accessed: 18 December 2018)</a:t>
            </a:r>
          </a:p>
          <a:p>
            <a:pPr marL="0" indent="0">
              <a:buNone/>
            </a:pPr>
            <a:r>
              <a:rPr lang="en-GB" sz="2800" dirty="0"/>
              <a:t>Welsh Government (2018) </a:t>
            </a:r>
            <a:r>
              <a:rPr lang="en-GB" sz="2800" i="1" dirty="0"/>
              <a:t>Well-being of Wales. </a:t>
            </a:r>
            <a:r>
              <a:rPr lang="en-GB" sz="2800" dirty="0"/>
              <a:t>Available at: </a:t>
            </a:r>
            <a:r>
              <a:rPr lang="en-GB" sz="2800" u="sng" dirty="0">
                <a:hlinkClick r:id="rId9"/>
              </a:rPr>
              <a:t>https://gov.wales/docs/statistics/2018/180920-well-being-wales-2017-18-en.pdf</a:t>
            </a:r>
            <a:r>
              <a:rPr lang="en-GB" sz="2800" dirty="0"/>
              <a:t> (Accessed: 18 December 2018)</a:t>
            </a:r>
          </a:p>
          <a:p>
            <a:pPr marL="0" indent="0">
              <a:buNone/>
            </a:pPr>
            <a:r>
              <a:rPr lang="en-GB" sz="2800" dirty="0"/>
              <a:t>Young Minds (2018) </a:t>
            </a:r>
            <a:r>
              <a:rPr lang="en-GB" sz="2800" i="1" dirty="0"/>
              <a:t>Who We Are. </a:t>
            </a:r>
            <a:r>
              <a:rPr lang="en-GB" sz="2800" dirty="0"/>
              <a:t>Available at: </a:t>
            </a:r>
            <a:r>
              <a:rPr lang="en-GB" sz="2800" u="sng" dirty="0">
                <a:hlinkClick r:id="rId10"/>
              </a:rPr>
              <a:t>https://youngminds.org.uk/about-us/who-we-are/</a:t>
            </a:r>
            <a:r>
              <a:rPr lang="en-GB" sz="2800" dirty="0"/>
              <a:t> (Accessed: 17 December 2018)</a:t>
            </a:r>
          </a:p>
          <a:p>
            <a:pPr marL="0" indent="0">
              <a:buNone/>
            </a:pPr>
            <a:r>
              <a:rPr lang="en-GB" sz="2800" dirty="0" err="1"/>
              <a:t>Ysgol</a:t>
            </a:r>
            <a:r>
              <a:rPr lang="en-GB" sz="2800" dirty="0"/>
              <a:t> </a:t>
            </a:r>
            <a:r>
              <a:rPr lang="en-GB" sz="2800" dirty="0" err="1"/>
              <a:t>Pencoch</a:t>
            </a:r>
            <a:r>
              <a:rPr lang="en-GB" sz="2800" dirty="0"/>
              <a:t> (No Date) </a:t>
            </a:r>
            <a:r>
              <a:rPr lang="en-GB" sz="2800" i="1" dirty="0"/>
              <a:t>Welcome to Lego Therapy. </a:t>
            </a:r>
            <a:r>
              <a:rPr lang="en-GB" sz="2800" dirty="0"/>
              <a:t>Available at: </a:t>
            </a:r>
            <a:r>
              <a:rPr lang="en-GB" sz="2800" u="sng" dirty="0">
                <a:hlinkClick r:id="rId11"/>
              </a:rPr>
              <a:t>http://ysgolpencoch.org/course/view.php?id=293</a:t>
            </a:r>
            <a:r>
              <a:rPr lang="en-GB" sz="2800" dirty="0"/>
              <a:t> (Accessed: 18 December 2018)</a:t>
            </a:r>
          </a:p>
          <a:p>
            <a:pPr marL="0" indent="0">
              <a:buNone/>
            </a:pPr>
            <a:endParaRPr lang="en-GB" sz="2800" dirty="0"/>
          </a:p>
          <a:p>
            <a:pPr marL="0" indent="0">
              <a:buNone/>
            </a:pPr>
            <a:r>
              <a:rPr lang="en-GB" sz="2800" dirty="0"/>
              <a:t>Bibliography</a:t>
            </a:r>
          </a:p>
          <a:p>
            <a:pPr marL="0" indent="0">
              <a:buNone/>
            </a:pPr>
            <a:r>
              <a:rPr lang="en-GB" sz="2800" dirty="0"/>
              <a:t>Coles, E., Cheyne, H. and Daniel, B. (2015) ‘Early years interventions to improve child health and wellbeing: what works, for whom and in what circumstances? Protocol for a realist review’, National Institutes of Health. Available at: </a:t>
            </a:r>
            <a:r>
              <a:rPr lang="en-GB" sz="2800" u="sng" dirty="0">
                <a:hlinkClick r:id="rId12"/>
              </a:rPr>
              <a:t>https://www.ncbi.nlm.nih.gov/pmc/articles/PMC4464136/pdf/13643_2015_Article_68.pdf</a:t>
            </a:r>
            <a:r>
              <a:rPr lang="en-GB" sz="2800" u="sng" dirty="0"/>
              <a:t> </a:t>
            </a:r>
            <a:r>
              <a:rPr lang="en-GB" sz="2800" dirty="0"/>
              <a:t> (Accessed: 11 November 2018) </a:t>
            </a:r>
          </a:p>
          <a:p>
            <a:pPr marL="0" indent="0">
              <a:buNone/>
            </a:pPr>
            <a:r>
              <a:rPr lang="en-GB" sz="2800" dirty="0"/>
              <a:t>Hannah Coles: Lego Therapy for children with Autism – Therapy Ideas Live (2013) </a:t>
            </a:r>
            <a:r>
              <a:rPr lang="en-GB" sz="2800" i="1" dirty="0"/>
              <a:t>You Tube. </a:t>
            </a:r>
            <a:r>
              <a:rPr lang="en-GB" sz="2800" dirty="0"/>
              <a:t>2</a:t>
            </a:r>
            <a:r>
              <a:rPr lang="en-GB" sz="2800" baseline="30000" dirty="0"/>
              <a:t>nd</a:t>
            </a:r>
            <a:r>
              <a:rPr lang="en-GB" sz="2800" dirty="0"/>
              <a:t> January. Available at: </a:t>
            </a:r>
            <a:r>
              <a:rPr lang="en-GB" sz="2800" u="sng" dirty="0">
                <a:hlinkClick r:id="rId13"/>
              </a:rPr>
              <a:t>https://www.youtube.com/watch?v=q-tS6zIr50U</a:t>
            </a:r>
            <a:r>
              <a:rPr lang="en-GB" sz="2800" dirty="0"/>
              <a:t> (Accessed: 18 December 2018)</a:t>
            </a:r>
          </a:p>
          <a:p>
            <a:pPr marL="0" indent="0">
              <a:buNone/>
            </a:pPr>
            <a:r>
              <a:rPr lang="en-GB" sz="2800" dirty="0"/>
              <a:t> West, J. (1996) </a:t>
            </a:r>
            <a:r>
              <a:rPr lang="en-GB" sz="2800" i="1" dirty="0"/>
              <a:t>Child-Centred Play Therapy.</a:t>
            </a:r>
            <a:r>
              <a:rPr lang="en-GB" sz="2800" dirty="0"/>
              <a:t> 2nd </a:t>
            </a:r>
            <a:r>
              <a:rPr lang="en-GB" sz="2800" dirty="0" err="1"/>
              <a:t>edn</a:t>
            </a:r>
            <a:r>
              <a:rPr lang="en-GB" sz="2800" dirty="0"/>
              <a:t>., London: Arnold.</a:t>
            </a:r>
          </a:p>
          <a:p>
            <a:pPr marL="0" indent="0">
              <a:buNone/>
            </a:pPr>
            <a:r>
              <a:rPr lang="en-GB" dirty="0"/>
              <a:t> </a:t>
            </a:r>
          </a:p>
          <a:p>
            <a:pPr marL="0" indent="0">
              <a:buNone/>
            </a:pPr>
            <a:endParaRPr lang="en-US" dirty="0"/>
          </a:p>
        </p:txBody>
      </p:sp>
    </p:spTree>
    <p:extLst>
      <p:ext uri="{BB962C8B-B14F-4D97-AF65-F5344CB8AC3E}">
        <p14:creationId xmlns:p14="http://schemas.microsoft.com/office/powerpoint/2010/main" val="550555476"/>
      </p:ext>
    </p:extLst>
  </p:cSld>
  <p:clrMapOvr>
    <a:masterClrMapping/>
  </p:clrMapOvr>
</p:sld>
</file>

<file path=ppt/theme/theme1.xml><?xml version="1.0" encoding="utf-8"?>
<a:theme xmlns:a="http://schemas.openxmlformats.org/drawingml/2006/main" name="Parce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{0160627D-06E3-5346-BC35-DC6EFA762997}tf10001120</Template>
  <TotalTime>1738</TotalTime>
  <Words>3651</Words>
  <Application>Microsoft Macintosh PowerPoint</Application>
  <PresentationFormat>Widescreen</PresentationFormat>
  <Paragraphs>156</Paragraphs>
  <Slides>15</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 Unicode MS</vt:lpstr>
      <vt:lpstr>Arial</vt:lpstr>
      <vt:lpstr>Calibri</vt:lpstr>
      <vt:lpstr>Chalkboard SE</vt:lpstr>
      <vt:lpstr>Gill Sans MT</vt:lpstr>
      <vt:lpstr>Wingdings</vt:lpstr>
      <vt:lpstr>Parcel</vt:lpstr>
      <vt:lpstr>Paper planes and pebbles </vt:lpstr>
      <vt:lpstr>introduction</vt:lpstr>
      <vt:lpstr>Child Well-being</vt:lpstr>
      <vt:lpstr>Child Well-being</vt:lpstr>
      <vt:lpstr>Cause and impact </vt:lpstr>
      <vt:lpstr>Five ways to well-being</vt:lpstr>
      <vt:lpstr>Creative approaches</vt:lpstr>
      <vt:lpstr>mindfulness</vt:lpstr>
      <vt:lpstr>Lego therapy</vt:lpstr>
      <vt:lpstr>Conclusion</vt:lpstr>
      <vt:lpstr>References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Szpindor (1501955)</dc:creator>
  <cp:lastModifiedBy>Rachel Szpindor (1501955)</cp:lastModifiedBy>
  <cp:revision>79</cp:revision>
  <dcterms:created xsi:type="dcterms:W3CDTF">2018-10-26T12:43:01Z</dcterms:created>
  <dcterms:modified xsi:type="dcterms:W3CDTF">2019-01-07T09:03:41Z</dcterms:modified>
</cp:coreProperties>
</file>