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23"/>
  </p:notesMasterIdLst>
  <p:sldIdLst>
    <p:sldId id="256" r:id="rId5"/>
    <p:sldId id="257" r:id="rId6"/>
    <p:sldId id="258" r:id="rId7"/>
    <p:sldId id="259" r:id="rId8"/>
    <p:sldId id="260" r:id="rId9"/>
    <p:sldId id="261" r:id="rId10"/>
    <p:sldId id="266" r:id="rId11"/>
    <p:sldId id="267" r:id="rId12"/>
    <p:sldId id="268" r:id="rId13"/>
    <p:sldId id="275" r:id="rId14"/>
    <p:sldId id="276" r:id="rId15"/>
    <p:sldId id="263" r:id="rId16"/>
    <p:sldId id="270" r:id="rId17"/>
    <p:sldId id="264" r:id="rId18"/>
    <p:sldId id="272" r:id="rId19"/>
    <p:sldId id="271"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45DB1-237C-3B8F-A9F7-C1F59E7CE291}" v="28" dt="2023-02-21T11:49:47.848"/>
    <p1510:client id="{1BAEA254-0D54-7035-63A1-20307DAD4152}" v="282" dt="2023-02-21T10:35:34.734"/>
    <p1510:client id="{23EC501C-7D6F-4137-8C57-02005738B677}" v="895" dt="2023-02-21T13:58:27.908"/>
    <p1510:client id="{45F2CE0D-9DF4-85C1-F2E0-CB8A89E79770}" v="53" dt="2023-02-21T12:32:41.415"/>
    <p1510:client id="{4C61B4FF-8E23-C8F1-DF89-DE2DFEDD477D}" v="12" dt="2023-02-21T11:28:46.547"/>
    <p1510:client id="{A24C2003-C4DF-28AC-5658-3380AAF9E969}" v="253" dt="2023-02-21T13:56:11.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EF508F-2AC6-4EE4-A4EE-2C103A5D984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A9C8511-5D5E-4CDA-BF7D-B7E7D40BA850}">
      <dgm:prSet/>
      <dgm:spPr>
        <a:solidFill>
          <a:srgbClr val="FF0000"/>
        </a:solidFill>
      </dgm:spPr>
      <dgm:t>
        <a:bodyPr/>
        <a:lstStyle/>
        <a:p>
          <a:r>
            <a:rPr lang="en-GB"/>
            <a:t>Case Study</a:t>
          </a:r>
          <a:endParaRPr lang="en-US"/>
        </a:p>
      </dgm:t>
    </dgm:pt>
    <dgm:pt modelId="{16C229D4-E669-4C5A-83DB-2F9666338DC5}" type="parTrans" cxnId="{B3EA1D5F-4DBE-4B50-BCFB-67FBFE119EEC}">
      <dgm:prSet/>
      <dgm:spPr/>
      <dgm:t>
        <a:bodyPr/>
        <a:lstStyle/>
        <a:p>
          <a:endParaRPr lang="en-US"/>
        </a:p>
      </dgm:t>
    </dgm:pt>
    <dgm:pt modelId="{A34E6FD3-0D21-49EC-AB49-D73805B764F1}" type="sibTrans" cxnId="{B3EA1D5F-4DBE-4B50-BCFB-67FBFE119EEC}">
      <dgm:prSet/>
      <dgm:spPr/>
      <dgm:t>
        <a:bodyPr/>
        <a:lstStyle/>
        <a:p>
          <a:endParaRPr lang="en-US"/>
        </a:p>
      </dgm:t>
    </dgm:pt>
    <dgm:pt modelId="{F093F41B-47D5-4775-BC8B-46A68BE1693A}">
      <dgm:prSet/>
      <dgm:spPr>
        <a:solidFill>
          <a:srgbClr val="00B050"/>
        </a:solidFill>
      </dgm:spPr>
      <dgm:t>
        <a:bodyPr/>
        <a:lstStyle/>
        <a:p>
          <a:r>
            <a:rPr lang="en-GB"/>
            <a:t> local authority care</a:t>
          </a:r>
          <a:endParaRPr lang="en-US"/>
        </a:p>
      </dgm:t>
    </dgm:pt>
    <dgm:pt modelId="{35756944-0E02-4E02-A01B-4285548A8647}" type="parTrans" cxnId="{748AF774-F843-4432-B9DB-298EB268D392}">
      <dgm:prSet/>
      <dgm:spPr/>
      <dgm:t>
        <a:bodyPr/>
        <a:lstStyle/>
        <a:p>
          <a:endParaRPr lang="en-US"/>
        </a:p>
      </dgm:t>
    </dgm:pt>
    <dgm:pt modelId="{87E43052-D80E-4AC5-B0A8-A5EBDB3444A5}" type="sibTrans" cxnId="{748AF774-F843-4432-B9DB-298EB268D392}">
      <dgm:prSet/>
      <dgm:spPr/>
      <dgm:t>
        <a:bodyPr/>
        <a:lstStyle/>
        <a:p>
          <a:endParaRPr lang="en-US"/>
        </a:p>
      </dgm:t>
    </dgm:pt>
    <dgm:pt modelId="{C02462AB-86DB-4DEA-B8DD-26034A91EA4A}">
      <dgm:prSet/>
      <dgm:spPr>
        <a:solidFill>
          <a:srgbClr val="C00000"/>
        </a:solidFill>
      </dgm:spPr>
      <dgm:t>
        <a:bodyPr/>
        <a:lstStyle/>
        <a:p>
          <a:r>
            <a:rPr lang="en-GB"/>
            <a:t>Behavioural Problem</a:t>
          </a:r>
          <a:endParaRPr lang="en-US"/>
        </a:p>
      </dgm:t>
    </dgm:pt>
    <dgm:pt modelId="{F1E21233-87A0-4E2E-84CD-AF888EB12844}" type="parTrans" cxnId="{7494BF94-5BF0-4F06-B15C-A97BF137FD2B}">
      <dgm:prSet/>
      <dgm:spPr/>
      <dgm:t>
        <a:bodyPr/>
        <a:lstStyle/>
        <a:p>
          <a:endParaRPr lang="en-US"/>
        </a:p>
      </dgm:t>
    </dgm:pt>
    <dgm:pt modelId="{028ABC51-F81E-4CE8-BA1D-B7FD74A9724F}" type="sibTrans" cxnId="{7494BF94-5BF0-4F06-B15C-A97BF137FD2B}">
      <dgm:prSet/>
      <dgm:spPr/>
      <dgm:t>
        <a:bodyPr/>
        <a:lstStyle/>
        <a:p>
          <a:endParaRPr lang="en-US"/>
        </a:p>
      </dgm:t>
    </dgm:pt>
    <dgm:pt modelId="{CB4BA624-AD43-42E4-8EED-0365804487C1}">
      <dgm:prSet/>
      <dgm:spPr>
        <a:solidFill>
          <a:schemeClr val="tx1">
            <a:lumMod val="65000"/>
            <a:lumOff val="35000"/>
          </a:schemeClr>
        </a:solidFill>
      </dgm:spPr>
      <dgm:t>
        <a:bodyPr/>
        <a:lstStyle/>
        <a:p>
          <a:r>
            <a:rPr lang="en-GB"/>
            <a:t>Poverty</a:t>
          </a:r>
          <a:endParaRPr lang="en-US"/>
        </a:p>
      </dgm:t>
    </dgm:pt>
    <dgm:pt modelId="{B6159FB7-B9D6-4993-800A-E47AF121FC79}" type="parTrans" cxnId="{5468FC8F-75E9-45FC-BBCF-EB0A233F96A7}">
      <dgm:prSet/>
      <dgm:spPr/>
      <dgm:t>
        <a:bodyPr/>
        <a:lstStyle/>
        <a:p>
          <a:endParaRPr lang="en-US"/>
        </a:p>
      </dgm:t>
    </dgm:pt>
    <dgm:pt modelId="{CA7DE263-2E59-46F4-978F-D945A049DE38}" type="sibTrans" cxnId="{5468FC8F-75E9-45FC-BBCF-EB0A233F96A7}">
      <dgm:prSet/>
      <dgm:spPr/>
      <dgm:t>
        <a:bodyPr/>
        <a:lstStyle/>
        <a:p>
          <a:endParaRPr lang="en-US"/>
        </a:p>
      </dgm:t>
    </dgm:pt>
    <dgm:pt modelId="{FAFB67FC-32B3-417B-8E04-3606A797E52F}">
      <dgm:prSet/>
      <dgm:spPr>
        <a:solidFill>
          <a:srgbClr val="00B0F0"/>
        </a:solidFill>
      </dgm:spPr>
      <dgm:t>
        <a:bodyPr/>
        <a:lstStyle/>
        <a:p>
          <a:r>
            <a:rPr lang="en-GB"/>
            <a:t>Safe guarding</a:t>
          </a:r>
          <a:endParaRPr lang="en-US"/>
        </a:p>
      </dgm:t>
    </dgm:pt>
    <dgm:pt modelId="{F6CDE599-7BD3-412F-B1E6-AC06C223DDE6}" type="parTrans" cxnId="{1F3881CD-107E-42DC-8975-0882A412F088}">
      <dgm:prSet/>
      <dgm:spPr/>
      <dgm:t>
        <a:bodyPr/>
        <a:lstStyle/>
        <a:p>
          <a:endParaRPr lang="en-US"/>
        </a:p>
      </dgm:t>
    </dgm:pt>
    <dgm:pt modelId="{56AE6598-E426-4E69-9EFC-97C5134180C3}" type="sibTrans" cxnId="{1F3881CD-107E-42DC-8975-0882A412F088}">
      <dgm:prSet/>
      <dgm:spPr/>
      <dgm:t>
        <a:bodyPr/>
        <a:lstStyle/>
        <a:p>
          <a:endParaRPr lang="en-US"/>
        </a:p>
      </dgm:t>
    </dgm:pt>
    <dgm:pt modelId="{33EFC7D4-0EAA-4385-B965-8106B5A13AD5}">
      <dgm:prSet/>
      <dgm:spPr>
        <a:solidFill>
          <a:srgbClr val="002060"/>
        </a:solidFill>
      </dgm:spPr>
      <dgm:t>
        <a:bodyPr/>
        <a:lstStyle/>
        <a:p>
          <a:r>
            <a:rPr lang="en-GB"/>
            <a:t>Parenting difficulties</a:t>
          </a:r>
          <a:endParaRPr lang="en-US"/>
        </a:p>
      </dgm:t>
    </dgm:pt>
    <dgm:pt modelId="{B4A08059-7AD6-4CF2-A842-1C4E921E3F20}" type="parTrans" cxnId="{D228DCE3-1D4C-4CD1-891C-8C6565D7A7CA}">
      <dgm:prSet/>
      <dgm:spPr/>
      <dgm:t>
        <a:bodyPr/>
        <a:lstStyle/>
        <a:p>
          <a:endParaRPr lang="en-US"/>
        </a:p>
      </dgm:t>
    </dgm:pt>
    <dgm:pt modelId="{586F1771-6C27-43FC-8930-E2C749849E53}" type="sibTrans" cxnId="{D228DCE3-1D4C-4CD1-891C-8C6565D7A7CA}">
      <dgm:prSet/>
      <dgm:spPr/>
      <dgm:t>
        <a:bodyPr/>
        <a:lstStyle/>
        <a:p>
          <a:endParaRPr lang="en-US"/>
        </a:p>
      </dgm:t>
    </dgm:pt>
    <dgm:pt modelId="{016EB31C-4CA1-4022-B9C5-F7355BD8D419}">
      <dgm:prSet/>
      <dgm:spPr>
        <a:solidFill>
          <a:srgbClr val="00B0F0">
            <a:alpha val="99000"/>
          </a:srgbClr>
        </a:solidFill>
      </dgm:spPr>
      <dgm:t>
        <a:bodyPr/>
        <a:lstStyle/>
        <a:p>
          <a:r>
            <a:rPr lang="en-GB"/>
            <a:t>Multiple house moves</a:t>
          </a:r>
          <a:endParaRPr lang="en-US"/>
        </a:p>
      </dgm:t>
    </dgm:pt>
    <dgm:pt modelId="{65EBB3D5-18FC-4D4A-82EE-6AF574F80AA1}" type="parTrans" cxnId="{679EF44D-1635-4679-BD1B-1A153DB9F154}">
      <dgm:prSet/>
      <dgm:spPr/>
      <dgm:t>
        <a:bodyPr/>
        <a:lstStyle/>
        <a:p>
          <a:endParaRPr lang="en-US"/>
        </a:p>
      </dgm:t>
    </dgm:pt>
    <dgm:pt modelId="{ECF2A75D-DC8C-447A-93AB-F9A6F344FB57}" type="sibTrans" cxnId="{679EF44D-1635-4679-BD1B-1A153DB9F154}">
      <dgm:prSet/>
      <dgm:spPr/>
      <dgm:t>
        <a:bodyPr/>
        <a:lstStyle/>
        <a:p>
          <a:endParaRPr lang="en-US"/>
        </a:p>
      </dgm:t>
    </dgm:pt>
    <dgm:pt modelId="{3A7872F0-F21F-4F3C-979A-E4C35E94358C}" type="pres">
      <dgm:prSet presAssocID="{9CEF508F-2AC6-4EE4-A4EE-2C103A5D984B}" presName="diagram" presStyleCnt="0">
        <dgm:presLayoutVars>
          <dgm:dir/>
          <dgm:resizeHandles val="exact"/>
        </dgm:presLayoutVars>
      </dgm:prSet>
      <dgm:spPr/>
    </dgm:pt>
    <dgm:pt modelId="{7BC6C043-4B19-4DF8-BF36-D0D6077FC89D}" type="pres">
      <dgm:prSet presAssocID="{7A9C8511-5D5E-4CDA-BF7D-B7E7D40BA850}" presName="node" presStyleLbl="node1" presStyleIdx="0" presStyleCnt="7">
        <dgm:presLayoutVars>
          <dgm:bulletEnabled val="1"/>
        </dgm:presLayoutVars>
      </dgm:prSet>
      <dgm:spPr>
        <a:prstGeom prst="ellipse">
          <a:avLst/>
        </a:prstGeom>
      </dgm:spPr>
    </dgm:pt>
    <dgm:pt modelId="{277BB4FA-3F9F-41B0-953D-4059EDA62D8C}" type="pres">
      <dgm:prSet presAssocID="{A34E6FD3-0D21-49EC-AB49-D73805B764F1}" presName="sibTrans" presStyleCnt="0"/>
      <dgm:spPr/>
    </dgm:pt>
    <dgm:pt modelId="{64F76051-F685-441A-8357-F428224A1F48}" type="pres">
      <dgm:prSet presAssocID="{F093F41B-47D5-4775-BC8B-46A68BE1693A}" presName="node" presStyleLbl="node1" presStyleIdx="1" presStyleCnt="7">
        <dgm:presLayoutVars>
          <dgm:bulletEnabled val="1"/>
        </dgm:presLayoutVars>
      </dgm:prSet>
      <dgm:spPr>
        <a:prstGeom prst="ellipse">
          <a:avLst/>
        </a:prstGeom>
      </dgm:spPr>
    </dgm:pt>
    <dgm:pt modelId="{3AF34472-7CB2-4FD6-82C1-BF9A442AD437}" type="pres">
      <dgm:prSet presAssocID="{87E43052-D80E-4AC5-B0A8-A5EBDB3444A5}" presName="sibTrans" presStyleCnt="0"/>
      <dgm:spPr/>
    </dgm:pt>
    <dgm:pt modelId="{B564BC70-1860-45CF-BDA3-C86A2CC3D7AD}" type="pres">
      <dgm:prSet presAssocID="{C02462AB-86DB-4DEA-B8DD-26034A91EA4A}" presName="node" presStyleLbl="node1" presStyleIdx="2" presStyleCnt="7">
        <dgm:presLayoutVars>
          <dgm:bulletEnabled val="1"/>
        </dgm:presLayoutVars>
      </dgm:prSet>
      <dgm:spPr>
        <a:prstGeom prst="ellipse">
          <a:avLst/>
        </a:prstGeom>
      </dgm:spPr>
    </dgm:pt>
    <dgm:pt modelId="{83198F4A-3C9A-4324-AC97-D945AEAFF347}" type="pres">
      <dgm:prSet presAssocID="{028ABC51-F81E-4CE8-BA1D-B7FD74A9724F}" presName="sibTrans" presStyleCnt="0"/>
      <dgm:spPr/>
    </dgm:pt>
    <dgm:pt modelId="{9F10907C-AAD8-4E65-87FC-228AADC57A94}" type="pres">
      <dgm:prSet presAssocID="{CB4BA624-AD43-42E4-8EED-0365804487C1}" presName="node" presStyleLbl="node1" presStyleIdx="3" presStyleCnt="7">
        <dgm:presLayoutVars>
          <dgm:bulletEnabled val="1"/>
        </dgm:presLayoutVars>
      </dgm:prSet>
      <dgm:spPr>
        <a:prstGeom prst="ellipse">
          <a:avLst/>
        </a:prstGeom>
      </dgm:spPr>
    </dgm:pt>
    <dgm:pt modelId="{8218A9E0-0489-4701-8CE1-0B195E87A12C}" type="pres">
      <dgm:prSet presAssocID="{CA7DE263-2E59-46F4-978F-D945A049DE38}" presName="sibTrans" presStyleCnt="0"/>
      <dgm:spPr/>
    </dgm:pt>
    <dgm:pt modelId="{CBA6F4A1-5902-4D5F-ADB7-8F5E8BA43EF4}" type="pres">
      <dgm:prSet presAssocID="{FAFB67FC-32B3-417B-8E04-3606A797E52F}" presName="node" presStyleLbl="node1" presStyleIdx="4" presStyleCnt="7">
        <dgm:presLayoutVars>
          <dgm:bulletEnabled val="1"/>
        </dgm:presLayoutVars>
      </dgm:prSet>
      <dgm:spPr>
        <a:prstGeom prst="ellipse">
          <a:avLst/>
        </a:prstGeom>
      </dgm:spPr>
    </dgm:pt>
    <dgm:pt modelId="{145F9899-7C17-4F06-9ED4-6D2D0B9187E5}" type="pres">
      <dgm:prSet presAssocID="{56AE6598-E426-4E69-9EFC-97C5134180C3}" presName="sibTrans" presStyleCnt="0"/>
      <dgm:spPr/>
    </dgm:pt>
    <dgm:pt modelId="{D83B0985-E10D-4BEB-B008-1E850FA0E8A3}" type="pres">
      <dgm:prSet presAssocID="{33EFC7D4-0EAA-4385-B965-8106B5A13AD5}" presName="node" presStyleLbl="node1" presStyleIdx="5" presStyleCnt="7">
        <dgm:presLayoutVars>
          <dgm:bulletEnabled val="1"/>
        </dgm:presLayoutVars>
      </dgm:prSet>
      <dgm:spPr>
        <a:prstGeom prst="ellipse">
          <a:avLst/>
        </a:prstGeom>
      </dgm:spPr>
    </dgm:pt>
    <dgm:pt modelId="{B99725B8-0810-4B3C-ABC2-CB610E46ABBE}" type="pres">
      <dgm:prSet presAssocID="{586F1771-6C27-43FC-8930-E2C749849E53}" presName="sibTrans" presStyleCnt="0"/>
      <dgm:spPr/>
    </dgm:pt>
    <dgm:pt modelId="{2DBDE9ED-4C8A-472D-929D-2A8F2D3B2550}" type="pres">
      <dgm:prSet presAssocID="{016EB31C-4CA1-4022-B9C5-F7355BD8D419}" presName="node" presStyleLbl="node1" presStyleIdx="6" presStyleCnt="7">
        <dgm:presLayoutVars>
          <dgm:bulletEnabled val="1"/>
        </dgm:presLayoutVars>
      </dgm:prSet>
      <dgm:spPr>
        <a:prstGeom prst="ellipse">
          <a:avLst/>
        </a:prstGeom>
      </dgm:spPr>
    </dgm:pt>
  </dgm:ptLst>
  <dgm:cxnLst>
    <dgm:cxn modelId="{EAD66D16-8A6E-4569-BCE6-712937AF7831}" type="presOf" srcId="{016EB31C-4CA1-4022-B9C5-F7355BD8D419}" destId="{2DBDE9ED-4C8A-472D-929D-2A8F2D3B2550}" srcOrd="0" destOrd="0" presId="urn:microsoft.com/office/officeart/2005/8/layout/default"/>
    <dgm:cxn modelId="{E57FDD2C-0C3F-4D36-8A2D-0A7FB2F262E6}" type="presOf" srcId="{F093F41B-47D5-4775-BC8B-46A68BE1693A}" destId="{64F76051-F685-441A-8357-F428224A1F48}" srcOrd="0" destOrd="0" presId="urn:microsoft.com/office/officeart/2005/8/layout/default"/>
    <dgm:cxn modelId="{B3EA1D5F-4DBE-4B50-BCFB-67FBFE119EEC}" srcId="{9CEF508F-2AC6-4EE4-A4EE-2C103A5D984B}" destId="{7A9C8511-5D5E-4CDA-BF7D-B7E7D40BA850}" srcOrd="0" destOrd="0" parTransId="{16C229D4-E669-4C5A-83DB-2F9666338DC5}" sibTransId="{A34E6FD3-0D21-49EC-AB49-D73805B764F1}"/>
    <dgm:cxn modelId="{679EF44D-1635-4679-BD1B-1A153DB9F154}" srcId="{9CEF508F-2AC6-4EE4-A4EE-2C103A5D984B}" destId="{016EB31C-4CA1-4022-B9C5-F7355BD8D419}" srcOrd="6" destOrd="0" parTransId="{65EBB3D5-18FC-4D4A-82EE-6AF574F80AA1}" sibTransId="{ECF2A75D-DC8C-447A-93AB-F9A6F344FB57}"/>
    <dgm:cxn modelId="{748AF774-F843-4432-B9DB-298EB268D392}" srcId="{9CEF508F-2AC6-4EE4-A4EE-2C103A5D984B}" destId="{F093F41B-47D5-4775-BC8B-46A68BE1693A}" srcOrd="1" destOrd="0" parTransId="{35756944-0E02-4E02-A01B-4285548A8647}" sibTransId="{87E43052-D80E-4AC5-B0A8-A5EBDB3444A5}"/>
    <dgm:cxn modelId="{A3982F83-10D4-4319-AC99-D262EAD9761E}" type="presOf" srcId="{33EFC7D4-0EAA-4385-B965-8106B5A13AD5}" destId="{D83B0985-E10D-4BEB-B008-1E850FA0E8A3}" srcOrd="0" destOrd="0" presId="urn:microsoft.com/office/officeart/2005/8/layout/default"/>
    <dgm:cxn modelId="{5468FC8F-75E9-45FC-BBCF-EB0A233F96A7}" srcId="{9CEF508F-2AC6-4EE4-A4EE-2C103A5D984B}" destId="{CB4BA624-AD43-42E4-8EED-0365804487C1}" srcOrd="3" destOrd="0" parTransId="{B6159FB7-B9D6-4993-800A-E47AF121FC79}" sibTransId="{CA7DE263-2E59-46F4-978F-D945A049DE38}"/>
    <dgm:cxn modelId="{7494BF94-5BF0-4F06-B15C-A97BF137FD2B}" srcId="{9CEF508F-2AC6-4EE4-A4EE-2C103A5D984B}" destId="{C02462AB-86DB-4DEA-B8DD-26034A91EA4A}" srcOrd="2" destOrd="0" parTransId="{F1E21233-87A0-4E2E-84CD-AF888EB12844}" sibTransId="{028ABC51-F81E-4CE8-BA1D-B7FD74A9724F}"/>
    <dgm:cxn modelId="{6FC0D2A1-D056-4C57-B39E-3A7652BB94DD}" type="presOf" srcId="{7A9C8511-5D5E-4CDA-BF7D-B7E7D40BA850}" destId="{7BC6C043-4B19-4DF8-BF36-D0D6077FC89D}" srcOrd="0" destOrd="0" presId="urn:microsoft.com/office/officeart/2005/8/layout/default"/>
    <dgm:cxn modelId="{A2CD3FA8-3AEE-421E-9C7A-5C4BAD4142FB}" type="presOf" srcId="{C02462AB-86DB-4DEA-B8DD-26034A91EA4A}" destId="{B564BC70-1860-45CF-BDA3-C86A2CC3D7AD}" srcOrd="0" destOrd="0" presId="urn:microsoft.com/office/officeart/2005/8/layout/default"/>
    <dgm:cxn modelId="{BF0CE7B8-BD77-401F-8F4A-3F12E57F7177}" type="presOf" srcId="{CB4BA624-AD43-42E4-8EED-0365804487C1}" destId="{9F10907C-AAD8-4E65-87FC-228AADC57A94}" srcOrd="0" destOrd="0" presId="urn:microsoft.com/office/officeart/2005/8/layout/default"/>
    <dgm:cxn modelId="{1F3881CD-107E-42DC-8975-0882A412F088}" srcId="{9CEF508F-2AC6-4EE4-A4EE-2C103A5D984B}" destId="{FAFB67FC-32B3-417B-8E04-3606A797E52F}" srcOrd="4" destOrd="0" parTransId="{F6CDE599-7BD3-412F-B1E6-AC06C223DDE6}" sibTransId="{56AE6598-E426-4E69-9EFC-97C5134180C3}"/>
    <dgm:cxn modelId="{028FA0DE-463A-4B8D-AB01-4AFA930DD293}" type="presOf" srcId="{9CEF508F-2AC6-4EE4-A4EE-2C103A5D984B}" destId="{3A7872F0-F21F-4F3C-979A-E4C35E94358C}" srcOrd="0" destOrd="0" presId="urn:microsoft.com/office/officeart/2005/8/layout/default"/>
    <dgm:cxn modelId="{D228DCE3-1D4C-4CD1-891C-8C6565D7A7CA}" srcId="{9CEF508F-2AC6-4EE4-A4EE-2C103A5D984B}" destId="{33EFC7D4-0EAA-4385-B965-8106B5A13AD5}" srcOrd="5" destOrd="0" parTransId="{B4A08059-7AD6-4CF2-A842-1C4E921E3F20}" sibTransId="{586F1771-6C27-43FC-8930-E2C749849E53}"/>
    <dgm:cxn modelId="{384368EE-87EF-447E-A7B8-26F476E29269}" type="presOf" srcId="{FAFB67FC-32B3-417B-8E04-3606A797E52F}" destId="{CBA6F4A1-5902-4D5F-ADB7-8F5E8BA43EF4}" srcOrd="0" destOrd="0" presId="urn:microsoft.com/office/officeart/2005/8/layout/default"/>
    <dgm:cxn modelId="{3D911FF7-FC50-4ED7-86EF-F1806DF4B428}" type="presParOf" srcId="{3A7872F0-F21F-4F3C-979A-E4C35E94358C}" destId="{7BC6C043-4B19-4DF8-BF36-D0D6077FC89D}" srcOrd="0" destOrd="0" presId="urn:microsoft.com/office/officeart/2005/8/layout/default"/>
    <dgm:cxn modelId="{719096C8-EA42-40AF-B06D-2826EEC87F26}" type="presParOf" srcId="{3A7872F0-F21F-4F3C-979A-E4C35E94358C}" destId="{277BB4FA-3F9F-41B0-953D-4059EDA62D8C}" srcOrd="1" destOrd="0" presId="urn:microsoft.com/office/officeart/2005/8/layout/default"/>
    <dgm:cxn modelId="{1FF9114A-565B-4E65-979F-1550450F1C8F}" type="presParOf" srcId="{3A7872F0-F21F-4F3C-979A-E4C35E94358C}" destId="{64F76051-F685-441A-8357-F428224A1F48}" srcOrd="2" destOrd="0" presId="urn:microsoft.com/office/officeart/2005/8/layout/default"/>
    <dgm:cxn modelId="{D1579881-AEF1-40C5-9895-FB241ECB30A4}" type="presParOf" srcId="{3A7872F0-F21F-4F3C-979A-E4C35E94358C}" destId="{3AF34472-7CB2-4FD6-82C1-BF9A442AD437}" srcOrd="3" destOrd="0" presId="urn:microsoft.com/office/officeart/2005/8/layout/default"/>
    <dgm:cxn modelId="{6BEB5F43-5FB0-4BC2-8B0E-189ED62007A6}" type="presParOf" srcId="{3A7872F0-F21F-4F3C-979A-E4C35E94358C}" destId="{B564BC70-1860-45CF-BDA3-C86A2CC3D7AD}" srcOrd="4" destOrd="0" presId="urn:microsoft.com/office/officeart/2005/8/layout/default"/>
    <dgm:cxn modelId="{4725DEF9-E015-4921-883A-3056319451CB}" type="presParOf" srcId="{3A7872F0-F21F-4F3C-979A-E4C35E94358C}" destId="{83198F4A-3C9A-4324-AC97-D945AEAFF347}" srcOrd="5" destOrd="0" presId="urn:microsoft.com/office/officeart/2005/8/layout/default"/>
    <dgm:cxn modelId="{078F5D22-4B48-4DEE-9443-5CE3805D2CCB}" type="presParOf" srcId="{3A7872F0-F21F-4F3C-979A-E4C35E94358C}" destId="{9F10907C-AAD8-4E65-87FC-228AADC57A94}" srcOrd="6" destOrd="0" presId="urn:microsoft.com/office/officeart/2005/8/layout/default"/>
    <dgm:cxn modelId="{6EE85FF3-337B-44F4-8AAF-6D7B8FAD16BB}" type="presParOf" srcId="{3A7872F0-F21F-4F3C-979A-E4C35E94358C}" destId="{8218A9E0-0489-4701-8CE1-0B195E87A12C}" srcOrd="7" destOrd="0" presId="urn:microsoft.com/office/officeart/2005/8/layout/default"/>
    <dgm:cxn modelId="{7E8984D8-90ED-4F6A-BDD0-E1A608AD124F}" type="presParOf" srcId="{3A7872F0-F21F-4F3C-979A-E4C35E94358C}" destId="{CBA6F4A1-5902-4D5F-ADB7-8F5E8BA43EF4}" srcOrd="8" destOrd="0" presId="urn:microsoft.com/office/officeart/2005/8/layout/default"/>
    <dgm:cxn modelId="{5EF04EC0-3E3A-46E3-8108-E6B516DD274B}" type="presParOf" srcId="{3A7872F0-F21F-4F3C-979A-E4C35E94358C}" destId="{145F9899-7C17-4F06-9ED4-6D2D0B9187E5}" srcOrd="9" destOrd="0" presId="urn:microsoft.com/office/officeart/2005/8/layout/default"/>
    <dgm:cxn modelId="{5FBF262B-89EB-44C0-B524-0969573B9EA1}" type="presParOf" srcId="{3A7872F0-F21F-4F3C-979A-E4C35E94358C}" destId="{D83B0985-E10D-4BEB-B008-1E850FA0E8A3}" srcOrd="10" destOrd="0" presId="urn:microsoft.com/office/officeart/2005/8/layout/default"/>
    <dgm:cxn modelId="{3478E4F7-CE98-40FE-8DE1-7971E39BADCF}" type="presParOf" srcId="{3A7872F0-F21F-4F3C-979A-E4C35E94358C}" destId="{B99725B8-0810-4B3C-ABC2-CB610E46ABBE}" srcOrd="11" destOrd="0" presId="urn:microsoft.com/office/officeart/2005/8/layout/default"/>
    <dgm:cxn modelId="{629B501E-8D86-4FB2-B0FB-06A26680DD1C}" type="presParOf" srcId="{3A7872F0-F21F-4F3C-979A-E4C35E94358C}" destId="{2DBDE9ED-4C8A-472D-929D-2A8F2D3B255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A01011-2756-411D-91E1-A9937E87A913}"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E44B6550-B688-465D-8B50-CCC8942B5CF8}">
      <dgm:prSet/>
      <dgm:spPr/>
      <dgm:t>
        <a:bodyPr/>
        <a:lstStyle/>
        <a:p>
          <a:r>
            <a:rPr lang="en-GB"/>
            <a:t>Parent and child impact each other and this impact is from both directions (Kazdin and Wassell 2000).</a:t>
          </a:r>
          <a:endParaRPr lang="en-US"/>
        </a:p>
      </dgm:t>
    </dgm:pt>
    <dgm:pt modelId="{5A266FCB-965C-450B-8321-7F62E7409FA1}" type="parTrans" cxnId="{20AB0D4A-C087-4C71-A590-EFDD6383498C}">
      <dgm:prSet/>
      <dgm:spPr/>
      <dgm:t>
        <a:bodyPr/>
        <a:lstStyle/>
        <a:p>
          <a:endParaRPr lang="en-US"/>
        </a:p>
      </dgm:t>
    </dgm:pt>
    <dgm:pt modelId="{06BC4570-DB25-4E07-86DA-1EE0BC88FA57}" type="sibTrans" cxnId="{20AB0D4A-C087-4C71-A590-EFDD6383498C}">
      <dgm:prSet phldrT="1" phldr="0"/>
      <dgm:spPr/>
      <dgm:t>
        <a:bodyPr/>
        <a:lstStyle/>
        <a:p>
          <a:r>
            <a:rPr lang="en-US"/>
            <a:t>1</a:t>
          </a:r>
        </a:p>
      </dgm:t>
    </dgm:pt>
    <dgm:pt modelId="{665995F6-6C7C-4331-AB91-2AA752600F0A}">
      <dgm:prSet/>
      <dgm:spPr/>
      <dgm:t>
        <a:bodyPr/>
        <a:lstStyle/>
        <a:p>
          <a:r>
            <a:rPr lang="en-GB"/>
            <a:t>Finance, rent, multiple house moves, parenting difficulties, behavioural problems, anger issues.</a:t>
          </a:r>
          <a:endParaRPr lang="en-US"/>
        </a:p>
      </dgm:t>
    </dgm:pt>
    <dgm:pt modelId="{32EFB999-802E-4744-B88C-C3D87A6B12EE}" type="parTrans" cxnId="{83025332-9FB6-41D0-9CF5-C6AA44200126}">
      <dgm:prSet/>
      <dgm:spPr/>
      <dgm:t>
        <a:bodyPr/>
        <a:lstStyle/>
        <a:p>
          <a:endParaRPr lang="en-US"/>
        </a:p>
      </dgm:t>
    </dgm:pt>
    <dgm:pt modelId="{5D19BC72-2396-4521-B34E-B365DBF79C5E}" type="sibTrans" cxnId="{83025332-9FB6-41D0-9CF5-C6AA44200126}">
      <dgm:prSet phldrT="2" phldr="0"/>
      <dgm:spPr/>
      <dgm:t>
        <a:bodyPr/>
        <a:lstStyle/>
        <a:p>
          <a:r>
            <a:rPr lang="en-US"/>
            <a:t>2</a:t>
          </a:r>
        </a:p>
      </dgm:t>
    </dgm:pt>
    <dgm:pt modelId="{365344DF-A085-4598-AB3F-DCDEF4AD6D9E}">
      <dgm:prSet/>
      <dgm:spPr/>
      <dgm:t>
        <a:bodyPr/>
        <a:lstStyle/>
        <a:p>
          <a:r>
            <a:rPr lang="en-GB"/>
            <a:t>Single mom and her partner</a:t>
          </a:r>
        </a:p>
        <a:p>
          <a:endParaRPr lang="en-US"/>
        </a:p>
      </dgm:t>
    </dgm:pt>
    <dgm:pt modelId="{DD552438-6F59-49C5-9D9A-C01FFD692095}" type="parTrans" cxnId="{38C7663C-5F4A-4407-9DBA-66EA26216270}">
      <dgm:prSet/>
      <dgm:spPr/>
      <dgm:t>
        <a:bodyPr/>
        <a:lstStyle/>
        <a:p>
          <a:endParaRPr lang="en-US"/>
        </a:p>
      </dgm:t>
    </dgm:pt>
    <dgm:pt modelId="{E63AA6AA-9178-43E3-8D41-642E55A1961F}" type="sibTrans" cxnId="{38C7663C-5F4A-4407-9DBA-66EA26216270}">
      <dgm:prSet phldrT="3" phldr="0"/>
      <dgm:spPr/>
      <dgm:t>
        <a:bodyPr/>
        <a:lstStyle/>
        <a:p>
          <a:r>
            <a:rPr lang="en-US"/>
            <a:t>3</a:t>
          </a:r>
        </a:p>
      </dgm:t>
    </dgm:pt>
    <dgm:pt modelId="{488F0671-9B23-489E-B078-24ABD655A1B6}">
      <dgm:prSet/>
      <dgm:spPr/>
      <dgm:t>
        <a:bodyPr/>
        <a:lstStyle/>
        <a:p>
          <a:r>
            <a:rPr lang="en-GB"/>
            <a:t>In similar family circumstances parents face problems of their own (Colalillo and Johnston 2016;Patterson and Forgatch 2010). </a:t>
          </a:r>
          <a:endParaRPr lang="en-US"/>
        </a:p>
      </dgm:t>
    </dgm:pt>
    <dgm:pt modelId="{BF5C8AF7-CF03-4B78-9995-674A63552447}" type="parTrans" cxnId="{2D061096-380C-443E-B8BB-FA682F5488C6}">
      <dgm:prSet/>
      <dgm:spPr/>
      <dgm:t>
        <a:bodyPr/>
        <a:lstStyle/>
        <a:p>
          <a:endParaRPr lang="en-US"/>
        </a:p>
      </dgm:t>
    </dgm:pt>
    <dgm:pt modelId="{E0905516-9A8F-4771-91B6-D5907B547AE7}" type="sibTrans" cxnId="{2D061096-380C-443E-B8BB-FA682F5488C6}">
      <dgm:prSet phldrT="4" phldr="0"/>
      <dgm:spPr/>
      <dgm:t>
        <a:bodyPr/>
        <a:lstStyle/>
        <a:p>
          <a:r>
            <a:rPr lang="en-US"/>
            <a:t>4</a:t>
          </a:r>
        </a:p>
      </dgm:t>
    </dgm:pt>
    <dgm:pt modelId="{E08AD54E-18F9-4794-B57C-51815B5A281F}" type="pres">
      <dgm:prSet presAssocID="{31A01011-2756-411D-91E1-A9937E87A913}" presName="Name0" presStyleCnt="0">
        <dgm:presLayoutVars>
          <dgm:animLvl val="lvl"/>
          <dgm:resizeHandles val="exact"/>
        </dgm:presLayoutVars>
      </dgm:prSet>
      <dgm:spPr/>
    </dgm:pt>
    <dgm:pt modelId="{2C86BC40-32D5-4E61-850B-DDF2697347DD}" type="pres">
      <dgm:prSet presAssocID="{E44B6550-B688-465D-8B50-CCC8942B5CF8}" presName="compositeNode" presStyleCnt="0">
        <dgm:presLayoutVars>
          <dgm:bulletEnabled val="1"/>
        </dgm:presLayoutVars>
      </dgm:prSet>
      <dgm:spPr/>
    </dgm:pt>
    <dgm:pt modelId="{B296423E-8D7E-473A-A96F-FD4391A5C3ED}" type="pres">
      <dgm:prSet presAssocID="{E44B6550-B688-465D-8B50-CCC8942B5CF8}" presName="bgRect" presStyleLbl="bgAccFollowNode1" presStyleIdx="0" presStyleCnt="4"/>
      <dgm:spPr/>
    </dgm:pt>
    <dgm:pt modelId="{55E7C6D0-4A8C-4108-98BF-1049BB240531}" type="pres">
      <dgm:prSet presAssocID="{06BC4570-DB25-4E07-86DA-1EE0BC88FA57}" presName="sibTransNodeCircle" presStyleLbl="alignNode1" presStyleIdx="0" presStyleCnt="8">
        <dgm:presLayoutVars>
          <dgm:chMax val="0"/>
          <dgm:bulletEnabled/>
        </dgm:presLayoutVars>
      </dgm:prSet>
      <dgm:spPr/>
    </dgm:pt>
    <dgm:pt modelId="{83EE5202-7B76-4F36-961A-559B18E6892B}" type="pres">
      <dgm:prSet presAssocID="{E44B6550-B688-465D-8B50-CCC8942B5CF8}" presName="bottomLine" presStyleLbl="alignNode1" presStyleIdx="1" presStyleCnt="8">
        <dgm:presLayoutVars/>
      </dgm:prSet>
      <dgm:spPr/>
    </dgm:pt>
    <dgm:pt modelId="{0675D0B8-E17F-4C7F-BDF4-CAEF278EBE1F}" type="pres">
      <dgm:prSet presAssocID="{E44B6550-B688-465D-8B50-CCC8942B5CF8}" presName="nodeText" presStyleLbl="bgAccFollowNode1" presStyleIdx="0" presStyleCnt="4">
        <dgm:presLayoutVars>
          <dgm:bulletEnabled val="1"/>
        </dgm:presLayoutVars>
      </dgm:prSet>
      <dgm:spPr/>
    </dgm:pt>
    <dgm:pt modelId="{E33A6669-72F3-4B8D-B78E-15F4811301FF}" type="pres">
      <dgm:prSet presAssocID="{06BC4570-DB25-4E07-86DA-1EE0BC88FA57}" presName="sibTrans" presStyleCnt="0"/>
      <dgm:spPr/>
    </dgm:pt>
    <dgm:pt modelId="{3CB1BB3E-FD3B-437D-BDD5-ACE23E4C2C2C}" type="pres">
      <dgm:prSet presAssocID="{665995F6-6C7C-4331-AB91-2AA752600F0A}" presName="compositeNode" presStyleCnt="0">
        <dgm:presLayoutVars>
          <dgm:bulletEnabled val="1"/>
        </dgm:presLayoutVars>
      </dgm:prSet>
      <dgm:spPr/>
    </dgm:pt>
    <dgm:pt modelId="{C44AC490-92E3-4A4E-9CAD-BAA57F0F5E21}" type="pres">
      <dgm:prSet presAssocID="{665995F6-6C7C-4331-AB91-2AA752600F0A}" presName="bgRect" presStyleLbl="bgAccFollowNode1" presStyleIdx="1" presStyleCnt="4"/>
      <dgm:spPr/>
    </dgm:pt>
    <dgm:pt modelId="{524B0639-5DD3-46FE-9051-0B3FF765AC5E}" type="pres">
      <dgm:prSet presAssocID="{5D19BC72-2396-4521-B34E-B365DBF79C5E}" presName="sibTransNodeCircle" presStyleLbl="alignNode1" presStyleIdx="2" presStyleCnt="8">
        <dgm:presLayoutVars>
          <dgm:chMax val="0"/>
          <dgm:bulletEnabled/>
        </dgm:presLayoutVars>
      </dgm:prSet>
      <dgm:spPr/>
    </dgm:pt>
    <dgm:pt modelId="{FD1C09B9-96A0-43B6-AE06-3EBFDD598539}" type="pres">
      <dgm:prSet presAssocID="{665995F6-6C7C-4331-AB91-2AA752600F0A}" presName="bottomLine" presStyleLbl="alignNode1" presStyleIdx="3" presStyleCnt="8">
        <dgm:presLayoutVars/>
      </dgm:prSet>
      <dgm:spPr/>
    </dgm:pt>
    <dgm:pt modelId="{F6477521-5DDD-4847-88A0-A54B63E1CDAD}" type="pres">
      <dgm:prSet presAssocID="{665995F6-6C7C-4331-AB91-2AA752600F0A}" presName="nodeText" presStyleLbl="bgAccFollowNode1" presStyleIdx="1" presStyleCnt="4">
        <dgm:presLayoutVars>
          <dgm:bulletEnabled val="1"/>
        </dgm:presLayoutVars>
      </dgm:prSet>
      <dgm:spPr/>
    </dgm:pt>
    <dgm:pt modelId="{ED3A9CF1-0C56-4C93-AB28-F2B282384A10}" type="pres">
      <dgm:prSet presAssocID="{5D19BC72-2396-4521-B34E-B365DBF79C5E}" presName="sibTrans" presStyleCnt="0"/>
      <dgm:spPr/>
    </dgm:pt>
    <dgm:pt modelId="{230F9ACC-4B51-4103-978A-9CA04081C77E}" type="pres">
      <dgm:prSet presAssocID="{365344DF-A085-4598-AB3F-DCDEF4AD6D9E}" presName="compositeNode" presStyleCnt="0">
        <dgm:presLayoutVars>
          <dgm:bulletEnabled val="1"/>
        </dgm:presLayoutVars>
      </dgm:prSet>
      <dgm:spPr/>
    </dgm:pt>
    <dgm:pt modelId="{B3D0918B-E699-4004-82C8-ED108F7C4905}" type="pres">
      <dgm:prSet presAssocID="{365344DF-A085-4598-AB3F-DCDEF4AD6D9E}" presName="bgRect" presStyleLbl="bgAccFollowNode1" presStyleIdx="2" presStyleCnt="4"/>
      <dgm:spPr/>
    </dgm:pt>
    <dgm:pt modelId="{A28747BC-6DB1-4EC3-9469-71E72EAC3920}" type="pres">
      <dgm:prSet presAssocID="{E63AA6AA-9178-43E3-8D41-642E55A1961F}" presName="sibTransNodeCircle" presStyleLbl="alignNode1" presStyleIdx="4" presStyleCnt="8">
        <dgm:presLayoutVars>
          <dgm:chMax val="0"/>
          <dgm:bulletEnabled/>
        </dgm:presLayoutVars>
      </dgm:prSet>
      <dgm:spPr/>
    </dgm:pt>
    <dgm:pt modelId="{402BBC42-1C43-4172-9324-FE3F102C166F}" type="pres">
      <dgm:prSet presAssocID="{365344DF-A085-4598-AB3F-DCDEF4AD6D9E}" presName="bottomLine" presStyleLbl="alignNode1" presStyleIdx="5" presStyleCnt="8">
        <dgm:presLayoutVars/>
      </dgm:prSet>
      <dgm:spPr/>
    </dgm:pt>
    <dgm:pt modelId="{E0F8C3EA-CC62-4FFE-AFDE-D663588D7465}" type="pres">
      <dgm:prSet presAssocID="{365344DF-A085-4598-AB3F-DCDEF4AD6D9E}" presName="nodeText" presStyleLbl="bgAccFollowNode1" presStyleIdx="2" presStyleCnt="4">
        <dgm:presLayoutVars>
          <dgm:bulletEnabled val="1"/>
        </dgm:presLayoutVars>
      </dgm:prSet>
      <dgm:spPr/>
    </dgm:pt>
    <dgm:pt modelId="{30ED5E6F-E9D4-4336-929B-1D9DAF826EDC}" type="pres">
      <dgm:prSet presAssocID="{E63AA6AA-9178-43E3-8D41-642E55A1961F}" presName="sibTrans" presStyleCnt="0"/>
      <dgm:spPr/>
    </dgm:pt>
    <dgm:pt modelId="{14DBDACE-3AAC-4863-AFC8-F6B8687A88FA}" type="pres">
      <dgm:prSet presAssocID="{488F0671-9B23-489E-B078-24ABD655A1B6}" presName="compositeNode" presStyleCnt="0">
        <dgm:presLayoutVars>
          <dgm:bulletEnabled val="1"/>
        </dgm:presLayoutVars>
      </dgm:prSet>
      <dgm:spPr/>
    </dgm:pt>
    <dgm:pt modelId="{1A68FBB7-75B1-48AD-8943-47DA59643905}" type="pres">
      <dgm:prSet presAssocID="{488F0671-9B23-489E-B078-24ABD655A1B6}" presName="bgRect" presStyleLbl="bgAccFollowNode1" presStyleIdx="3" presStyleCnt="4"/>
      <dgm:spPr/>
    </dgm:pt>
    <dgm:pt modelId="{606F45EF-2D31-4E97-9670-1B1489FDC6AB}" type="pres">
      <dgm:prSet presAssocID="{E0905516-9A8F-4771-91B6-D5907B547AE7}" presName="sibTransNodeCircle" presStyleLbl="alignNode1" presStyleIdx="6" presStyleCnt="8">
        <dgm:presLayoutVars>
          <dgm:chMax val="0"/>
          <dgm:bulletEnabled/>
        </dgm:presLayoutVars>
      </dgm:prSet>
      <dgm:spPr/>
    </dgm:pt>
    <dgm:pt modelId="{A50E096F-01E8-4346-BD89-A2E7D0B9DF00}" type="pres">
      <dgm:prSet presAssocID="{488F0671-9B23-489E-B078-24ABD655A1B6}" presName="bottomLine" presStyleLbl="alignNode1" presStyleIdx="7" presStyleCnt="8">
        <dgm:presLayoutVars/>
      </dgm:prSet>
      <dgm:spPr/>
    </dgm:pt>
    <dgm:pt modelId="{ED15462E-ECA4-4AC0-9DAE-E264799FFBB6}" type="pres">
      <dgm:prSet presAssocID="{488F0671-9B23-489E-B078-24ABD655A1B6}" presName="nodeText" presStyleLbl="bgAccFollowNode1" presStyleIdx="3" presStyleCnt="4">
        <dgm:presLayoutVars>
          <dgm:bulletEnabled val="1"/>
        </dgm:presLayoutVars>
      </dgm:prSet>
      <dgm:spPr/>
    </dgm:pt>
  </dgm:ptLst>
  <dgm:cxnLst>
    <dgm:cxn modelId="{6CFD6F0A-7AF0-4E35-870B-0AAC6C37922E}" type="presOf" srcId="{E44B6550-B688-465D-8B50-CCC8942B5CF8}" destId="{B296423E-8D7E-473A-A96F-FD4391A5C3ED}" srcOrd="0" destOrd="0" presId="urn:microsoft.com/office/officeart/2016/7/layout/BasicLinearProcessNumbered"/>
    <dgm:cxn modelId="{8E4BF911-0CE5-466C-8279-A8791F0B21C4}" type="presOf" srcId="{488F0671-9B23-489E-B078-24ABD655A1B6}" destId="{1A68FBB7-75B1-48AD-8943-47DA59643905}" srcOrd="0" destOrd="0" presId="urn:microsoft.com/office/officeart/2016/7/layout/BasicLinearProcessNumbered"/>
    <dgm:cxn modelId="{F8056918-72E0-45A1-9A1C-E38A52F66AFC}" type="presOf" srcId="{488F0671-9B23-489E-B078-24ABD655A1B6}" destId="{ED15462E-ECA4-4AC0-9DAE-E264799FFBB6}" srcOrd="1" destOrd="0" presId="urn:microsoft.com/office/officeart/2016/7/layout/BasicLinearProcessNumbered"/>
    <dgm:cxn modelId="{E8216319-9173-4DEA-8509-27FAAA97CA82}" type="presOf" srcId="{665995F6-6C7C-4331-AB91-2AA752600F0A}" destId="{F6477521-5DDD-4847-88A0-A54B63E1CDAD}" srcOrd="1" destOrd="0" presId="urn:microsoft.com/office/officeart/2016/7/layout/BasicLinearProcessNumbered"/>
    <dgm:cxn modelId="{6F0D6721-7B57-452D-AE86-8D34987E3EAD}" type="presOf" srcId="{665995F6-6C7C-4331-AB91-2AA752600F0A}" destId="{C44AC490-92E3-4A4E-9CAD-BAA57F0F5E21}" srcOrd="0" destOrd="0" presId="urn:microsoft.com/office/officeart/2016/7/layout/BasicLinearProcessNumbered"/>
    <dgm:cxn modelId="{83025332-9FB6-41D0-9CF5-C6AA44200126}" srcId="{31A01011-2756-411D-91E1-A9937E87A913}" destId="{665995F6-6C7C-4331-AB91-2AA752600F0A}" srcOrd="1" destOrd="0" parTransId="{32EFB999-802E-4744-B88C-C3D87A6B12EE}" sibTransId="{5D19BC72-2396-4521-B34E-B365DBF79C5E}"/>
    <dgm:cxn modelId="{38C7663C-5F4A-4407-9DBA-66EA26216270}" srcId="{31A01011-2756-411D-91E1-A9937E87A913}" destId="{365344DF-A085-4598-AB3F-DCDEF4AD6D9E}" srcOrd="2" destOrd="0" parTransId="{DD552438-6F59-49C5-9D9A-C01FFD692095}" sibTransId="{E63AA6AA-9178-43E3-8D41-642E55A1961F}"/>
    <dgm:cxn modelId="{20AB0D4A-C087-4C71-A590-EFDD6383498C}" srcId="{31A01011-2756-411D-91E1-A9937E87A913}" destId="{E44B6550-B688-465D-8B50-CCC8942B5CF8}" srcOrd="0" destOrd="0" parTransId="{5A266FCB-965C-450B-8321-7F62E7409FA1}" sibTransId="{06BC4570-DB25-4E07-86DA-1EE0BC88FA57}"/>
    <dgm:cxn modelId="{68EE1950-5AA6-4884-8ECD-B0824CBBFEFC}" type="presOf" srcId="{E0905516-9A8F-4771-91B6-D5907B547AE7}" destId="{606F45EF-2D31-4E97-9670-1B1489FDC6AB}" srcOrd="0" destOrd="0" presId="urn:microsoft.com/office/officeart/2016/7/layout/BasicLinearProcessNumbered"/>
    <dgm:cxn modelId="{5D56B85A-3371-4D4B-8CFD-79297FF67CA2}" type="presOf" srcId="{365344DF-A085-4598-AB3F-DCDEF4AD6D9E}" destId="{E0F8C3EA-CC62-4FFE-AFDE-D663588D7465}" srcOrd="1" destOrd="0" presId="urn:microsoft.com/office/officeart/2016/7/layout/BasicLinearProcessNumbered"/>
    <dgm:cxn modelId="{F1C7977F-532E-477B-9986-BBA689B34374}" type="presOf" srcId="{365344DF-A085-4598-AB3F-DCDEF4AD6D9E}" destId="{B3D0918B-E699-4004-82C8-ED108F7C4905}" srcOrd="0" destOrd="0" presId="urn:microsoft.com/office/officeart/2016/7/layout/BasicLinearProcessNumbered"/>
    <dgm:cxn modelId="{2D061096-380C-443E-B8BB-FA682F5488C6}" srcId="{31A01011-2756-411D-91E1-A9937E87A913}" destId="{488F0671-9B23-489E-B078-24ABD655A1B6}" srcOrd="3" destOrd="0" parTransId="{BF5C8AF7-CF03-4B78-9995-674A63552447}" sibTransId="{E0905516-9A8F-4771-91B6-D5907B547AE7}"/>
    <dgm:cxn modelId="{016A199E-67E9-46D8-8411-909AE9BA33C6}" type="presOf" srcId="{31A01011-2756-411D-91E1-A9937E87A913}" destId="{E08AD54E-18F9-4794-B57C-51815B5A281F}" srcOrd="0" destOrd="0" presId="urn:microsoft.com/office/officeart/2016/7/layout/BasicLinearProcessNumbered"/>
    <dgm:cxn modelId="{23B43E9F-C90A-44EA-ABC1-B09293F27B79}" type="presOf" srcId="{06BC4570-DB25-4E07-86DA-1EE0BC88FA57}" destId="{55E7C6D0-4A8C-4108-98BF-1049BB240531}" srcOrd="0" destOrd="0" presId="urn:microsoft.com/office/officeart/2016/7/layout/BasicLinearProcessNumbered"/>
    <dgm:cxn modelId="{989744BB-AC43-4633-832B-A06B6B440C57}" type="presOf" srcId="{E44B6550-B688-465D-8B50-CCC8942B5CF8}" destId="{0675D0B8-E17F-4C7F-BDF4-CAEF278EBE1F}" srcOrd="1" destOrd="0" presId="urn:microsoft.com/office/officeart/2016/7/layout/BasicLinearProcessNumbered"/>
    <dgm:cxn modelId="{E30CC2D1-E5BE-4921-9983-FEFB9C258FAD}" type="presOf" srcId="{5D19BC72-2396-4521-B34E-B365DBF79C5E}" destId="{524B0639-5DD3-46FE-9051-0B3FF765AC5E}" srcOrd="0" destOrd="0" presId="urn:microsoft.com/office/officeart/2016/7/layout/BasicLinearProcessNumbered"/>
    <dgm:cxn modelId="{D72047EB-D398-4D1E-A660-AF524088A4CD}" type="presOf" srcId="{E63AA6AA-9178-43E3-8D41-642E55A1961F}" destId="{A28747BC-6DB1-4EC3-9469-71E72EAC3920}" srcOrd="0" destOrd="0" presId="urn:microsoft.com/office/officeart/2016/7/layout/BasicLinearProcessNumbered"/>
    <dgm:cxn modelId="{D5D08F92-C4A7-4F7B-95B1-E11C5E9BE673}" type="presParOf" srcId="{E08AD54E-18F9-4794-B57C-51815B5A281F}" destId="{2C86BC40-32D5-4E61-850B-DDF2697347DD}" srcOrd="0" destOrd="0" presId="urn:microsoft.com/office/officeart/2016/7/layout/BasicLinearProcessNumbered"/>
    <dgm:cxn modelId="{F7F32AEB-7055-4FF5-BD65-07C0CCAC7DE8}" type="presParOf" srcId="{2C86BC40-32D5-4E61-850B-DDF2697347DD}" destId="{B296423E-8D7E-473A-A96F-FD4391A5C3ED}" srcOrd="0" destOrd="0" presId="urn:microsoft.com/office/officeart/2016/7/layout/BasicLinearProcessNumbered"/>
    <dgm:cxn modelId="{AF1841BC-6094-4E20-A79A-8513D0185871}" type="presParOf" srcId="{2C86BC40-32D5-4E61-850B-DDF2697347DD}" destId="{55E7C6D0-4A8C-4108-98BF-1049BB240531}" srcOrd="1" destOrd="0" presId="urn:microsoft.com/office/officeart/2016/7/layout/BasicLinearProcessNumbered"/>
    <dgm:cxn modelId="{36FCEA35-471A-47E9-A769-A8EF68BC62BC}" type="presParOf" srcId="{2C86BC40-32D5-4E61-850B-DDF2697347DD}" destId="{83EE5202-7B76-4F36-961A-559B18E6892B}" srcOrd="2" destOrd="0" presId="urn:microsoft.com/office/officeart/2016/7/layout/BasicLinearProcessNumbered"/>
    <dgm:cxn modelId="{925A6B85-8C2C-4F48-BDE0-974C106ADF1F}" type="presParOf" srcId="{2C86BC40-32D5-4E61-850B-DDF2697347DD}" destId="{0675D0B8-E17F-4C7F-BDF4-CAEF278EBE1F}" srcOrd="3" destOrd="0" presId="urn:microsoft.com/office/officeart/2016/7/layout/BasicLinearProcessNumbered"/>
    <dgm:cxn modelId="{0368695B-A6C0-45E4-A91A-57AA4814D80C}" type="presParOf" srcId="{E08AD54E-18F9-4794-B57C-51815B5A281F}" destId="{E33A6669-72F3-4B8D-B78E-15F4811301FF}" srcOrd="1" destOrd="0" presId="urn:microsoft.com/office/officeart/2016/7/layout/BasicLinearProcessNumbered"/>
    <dgm:cxn modelId="{5C9F7FFC-0A5D-4DF6-8FCD-618E6FD6C133}" type="presParOf" srcId="{E08AD54E-18F9-4794-B57C-51815B5A281F}" destId="{3CB1BB3E-FD3B-437D-BDD5-ACE23E4C2C2C}" srcOrd="2" destOrd="0" presId="urn:microsoft.com/office/officeart/2016/7/layout/BasicLinearProcessNumbered"/>
    <dgm:cxn modelId="{33D9D250-0E61-4E8B-B4D8-30B26F9350C9}" type="presParOf" srcId="{3CB1BB3E-FD3B-437D-BDD5-ACE23E4C2C2C}" destId="{C44AC490-92E3-4A4E-9CAD-BAA57F0F5E21}" srcOrd="0" destOrd="0" presId="urn:microsoft.com/office/officeart/2016/7/layout/BasicLinearProcessNumbered"/>
    <dgm:cxn modelId="{01BC9AD2-77EB-4594-89E8-70DF92657978}" type="presParOf" srcId="{3CB1BB3E-FD3B-437D-BDD5-ACE23E4C2C2C}" destId="{524B0639-5DD3-46FE-9051-0B3FF765AC5E}" srcOrd="1" destOrd="0" presId="urn:microsoft.com/office/officeart/2016/7/layout/BasicLinearProcessNumbered"/>
    <dgm:cxn modelId="{04E33D23-5845-4151-BF2C-ECC7C6867EE3}" type="presParOf" srcId="{3CB1BB3E-FD3B-437D-BDD5-ACE23E4C2C2C}" destId="{FD1C09B9-96A0-43B6-AE06-3EBFDD598539}" srcOrd="2" destOrd="0" presId="urn:microsoft.com/office/officeart/2016/7/layout/BasicLinearProcessNumbered"/>
    <dgm:cxn modelId="{3C4A5C8E-55F3-4553-9FEA-6E595A7B03D5}" type="presParOf" srcId="{3CB1BB3E-FD3B-437D-BDD5-ACE23E4C2C2C}" destId="{F6477521-5DDD-4847-88A0-A54B63E1CDAD}" srcOrd="3" destOrd="0" presId="urn:microsoft.com/office/officeart/2016/7/layout/BasicLinearProcessNumbered"/>
    <dgm:cxn modelId="{D185CB90-C38D-4E70-83CA-357E8D35A27F}" type="presParOf" srcId="{E08AD54E-18F9-4794-B57C-51815B5A281F}" destId="{ED3A9CF1-0C56-4C93-AB28-F2B282384A10}" srcOrd="3" destOrd="0" presId="urn:microsoft.com/office/officeart/2016/7/layout/BasicLinearProcessNumbered"/>
    <dgm:cxn modelId="{84ED708A-861E-4183-93FC-7D8C1BE57BF4}" type="presParOf" srcId="{E08AD54E-18F9-4794-B57C-51815B5A281F}" destId="{230F9ACC-4B51-4103-978A-9CA04081C77E}" srcOrd="4" destOrd="0" presId="urn:microsoft.com/office/officeart/2016/7/layout/BasicLinearProcessNumbered"/>
    <dgm:cxn modelId="{D6EC2C4D-63B8-49E7-807E-62059B1A06AB}" type="presParOf" srcId="{230F9ACC-4B51-4103-978A-9CA04081C77E}" destId="{B3D0918B-E699-4004-82C8-ED108F7C4905}" srcOrd="0" destOrd="0" presId="urn:microsoft.com/office/officeart/2016/7/layout/BasicLinearProcessNumbered"/>
    <dgm:cxn modelId="{909ACD01-E51E-44CB-9DFF-2192FC228695}" type="presParOf" srcId="{230F9ACC-4B51-4103-978A-9CA04081C77E}" destId="{A28747BC-6DB1-4EC3-9469-71E72EAC3920}" srcOrd="1" destOrd="0" presId="urn:microsoft.com/office/officeart/2016/7/layout/BasicLinearProcessNumbered"/>
    <dgm:cxn modelId="{9D0B57BA-6E43-4BF0-8501-D4DA3165B8F6}" type="presParOf" srcId="{230F9ACC-4B51-4103-978A-9CA04081C77E}" destId="{402BBC42-1C43-4172-9324-FE3F102C166F}" srcOrd="2" destOrd="0" presId="urn:microsoft.com/office/officeart/2016/7/layout/BasicLinearProcessNumbered"/>
    <dgm:cxn modelId="{8B93E037-20F9-4B7B-88CD-46523FF03E62}" type="presParOf" srcId="{230F9ACC-4B51-4103-978A-9CA04081C77E}" destId="{E0F8C3EA-CC62-4FFE-AFDE-D663588D7465}" srcOrd="3" destOrd="0" presId="urn:microsoft.com/office/officeart/2016/7/layout/BasicLinearProcessNumbered"/>
    <dgm:cxn modelId="{FD538FEF-BC17-4A58-97DE-C7F94AC56957}" type="presParOf" srcId="{E08AD54E-18F9-4794-B57C-51815B5A281F}" destId="{30ED5E6F-E9D4-4336-929B-1D9DAF826EDC}" srcOrd="5" destOrd="0" presId="urn:microsoft.com/office/officeart/2016/7/layout/BasicLinearProcessNumbered"/>
    <dgm:cxn modelId="{848A15C2-C08F-4A18-935F-DEAF3EE03A55}" type="presParOf" srcId="{E08AD54E-18F9-4794-B57C-51815B5A281F}" destId="{14DBDACE-3AAC-4863-AFC8-F6B8687A88FA}" srcOrd="6" destOrd="0" presId="urn:microsoft.com/office/officeart/2016/7/layout/BasicLinearProcessNumbered"/>
    <dgm:cxn modelId="{94123E3F-50CD-40F5-ACBC-7A521900C343}" type="presParOf" srcId="{14DBDACE-3AAC-4863-AFC8-F6B8687A88FA}" destId="{1A68FBB7-75B1-48AD-8943-47DA59643905}" srcOrd="0" destOrd="0" presId="urn:microsoft.com/office/officeart/2016/7/layout/BasicLinearProcessNumbered"/>
    <dgm:cxn modelId="{7B90BFD9-DA83-4A15-A38C-C89AE47CFFCE}" type="presParOf" srcId="{14DBDACE-3AAC-4863-AFC8-F6B8687A88FA}" destId="{606F45EF-2D31-4E97-9670-1B1489FDC6AB}" srcOrd="1" destOrd="0" presId="urn:microsoft.com/office/officeart/2016/7/layout/BasicLinearProcessNumbered"/>
    <dgm:cxn modelId="{4E4F69A7-18FE-4A88-8254-912AEF16B0DA}" type="presParOf" srcId="{14DBDACE-3AAC-4863-AFC8-F6B8687A88FA}" destId="{A50E096F-01E8-4346-BD89-A2E7D0B9DF00}" srcOrd="2" destOrd="0" presId="urn:microsoft.com/office/officeart/2016/7/layout/BasicLinearProcessNumbered"/>
    <dgm:cxn modelId="{E111BCDF-AB2F-420F-BFD0-231B81CDF50D}" type="presParOf" srcId="{14DBDACE-3AAC-4863-AFC8-F6B8687A88FA}" destId="{ED15462E-ECA4-4AC0-9DAE-E264799FFBB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A0FADF-AFD4-48D9-B810-E97736834A4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810E72E-A8AD-430C-AAE9-F8F1B75692F6}">
      <dgm:prSet/>
      <dgm:spPr/>
      <dgm:t>
        <a:bodyPr/>
        <a:lstStyle/>
        <a:p>
          <a:r>
            <a:rPr lang="en-GB"/>
            <a:t>2 teenage daughters, 2 primary school children(boy and a girl) ,a young adolescent aged(10-19)- under YOT</a:t>
          </a:r>
          <a:endParaRPr lang="en-US"/>
        </a:p>
      </dgm:t>
    </dgm:pt>
    <dgm:pt modelId="{0C6D9B70-A28F-4361-9D89-F03326BC805B}" type="parTrans" cxnId="{E688C274-47B9-40FC-B414-CCB39312BF04}">
      <dgm:prSet/>
      <dgm:spPr/>
      <dgm:t>
        <a:bodyPr/>
        <a:lstStyle/>
        <a:p>
          <a:endParaRPr lang="en-US"/>
        </a:p>
      </dgm:t>
    </dgm:pt>
    <dgm:pt modelId="{95880EA1-141B-42E4-8BEF-3D07FC5E631A}" type="sibTrans" cxnId="{E688C274-47B9-40FC-B414-CCB39312BF04}">
      <dgm:prSet/>
      <dgm:spPr/>
      <dgm:t>
        <a:bodyPr/>
        <a:lstStyle/>
        <a:p>
          <a:endParaRPr lang="en-US"/>
        </a:p>
      </dgm:t>
    </dgm:pt>
    <dgm:pt modelId="{85D52E62-BF5F-4409-B983-7A1ED1155D6C}">
      <dgm:prSet/>
      <dgm:spPr/>
      <dgm:t>
        <a:bodyPr/>
        <a:lstStyle/>
        <a:p>
          <a:r>
            <a:rPr lang="en-GB"/>
            <a:t>Effects of separation from parents on children</a:t>
          </a:r>
        </a:p>
        <a:p>
          <a:r>
            <a:rPr lang="en-GB"/>
            <a:t>Missing friends, change of environment</a:t>
          </a:r>
          <a:endParaRPr lang="en-US"/>
        </a:p>
      </dgm:t>
    </dgm:pt>
    <dgm:pt modelId="{1E3BF073-0A2F-4661-8A47-D1ED3C57D52D}" type="parTrans" cxnId="{B8732850-BF34-43A2-A632-926475C1A365}">
      <dgm:prSet/>
      <dgm:spPr/>
      <dgm:t>
        <a:bodyPr/>
        <a:lstStyle/>
        <a:p>
          <a:endParaRPr lang="en-US"/>
        </a:p>
      </dgm:t>
    </dgm:pt>
    <dgm:pt modelId="{8C3C56F6-0F41-44E0-8DDE-7B739FE4D47F}" type="sibTrans" cxnId="{B8732850-BF34-43A2-A632-926475C1A365}">
      <dgm:prSet/>
      <dgm:spPr/>
      <dgm:t>
        <a:bodyPr/>
        <a:lstStyle/>
        <a:p>
          <a:endParaRPr lang="en-US"/>
        </a:p>
      </dgm:t>
    </dgm:pt>
    <dgm:pt modelId="{DC2AFA8C-3BB2-486A-A8C8-99CBFF9CD71A}">
      <dgm:prSet/>
      <dgm:spPr/>
      <dgm:t>
        <a:bodyPr/>
        <a:lstStyle/>
        <a:p>
          <a:r>
            <a:rPr lang="en-GB"/>
            <a:t>Children can contact any of their parents in case of separation (UNICEF,2019)</a:t>
          </a:r>
          <a:endParaRPr lang="en-US"/>
        </a:p>
      </dgm:t>
    </dgm:pt>
    <dgm:pt modelId="{C6D83BD8-1B63-4679-8E15-B7EB30CD626C}" type="parTrans" cxnId="{55F347B9-5D54-41EB-B363-AE11A2B93115}">
      <dgm:prSet/>
      <dgm:spPr/>
      <dgm:t>
        <a:bodyPr/>
        <a:lstStyle/>
        <a:p>
          <a:endParaRPr lang="en-US"/>
        </a:p>
      </dgm:t>
    </dgm:pt>
    <dgm:pt modelId="{67153890-EF0F-443B-87E8-6048B80B723C}" type="sibTrans" cxnId="{55F347B9-5D54-41EB-B363-AE11A2B93115}">
      <dgm:prSet/>
      <dgm:spPr/>
      <dgm:t>
        <a:bodyPr/>
        <a:lstStyle/>
        <a:p>
          <a:endParaRPr lang="en-US"/>
        </a:p>
      </dgm:t>
    </dgm:pt>
    <dgm:pt modelId="{88631A25-6F1E-4D90-8D26-E57D42E0C0E0}">
      <dgm:prSet/>
      <dgm:spPr/>
      <dgm:t>
        <a:bodyPr/>
        <a:lstStyle/>
        <a:p>
          <a:r>
            <a:rPr lang="en-GB"/>
            <a:t>Both parents are responsible for the upbringing of the children (UNICEF,2019)</a:t>
          </a:r>
          <a:endParaRPr lang="en-US"/>
        </a:p>
      </dgm:t>
    </dgm:pt>
    <dgm:pt modelId="{72DFFAB1-5E13-4C53-B3D1-E39653EEC2B9}" type="parTrans" cxnId="{2A50531D-72FE-463C-9EDF-B1EEE249B3AB}">
      <dgm:prSet/>
      <dgm:spPr/>
      <dgm:t>
        <a:bodyPr/>
        <a:lstStyle/>
        <a:p>
          <a:endParaRPr lang="en-US"/>
        </a:p>
      </dgm:t>
    </dgm:pt>
    <dgm:pt modelId="{5FFB3D58-72C3-4499-B568-AB71A6866022}" type="sibTrans" cxnId="{2A50531D-72FE-463C-9EDF-B1EEE249B3AB}">
      <dgm:prSet/>
      <dgm:spPr/>
      <dgm:t>
        <a:bodyPr/>
        <a:lstStyle/>
        <a:p>
          <a:endParaRPr lang="en-US"/>
        </a:p>
      </dgm:t>
    </dgm:pt>
    <dgm:pt modelId="{0429D1E9-DABF-45DA-8944-7465F9012D11}" type="pres">
      <dgm:prSet presAssocID="{BCA0FADF-AFD4-48D9-B810-E97736834A42}" presName="diagram" presStyleCnt="0">
        <dgm:presLayoutVars>
          <dgm:dir/>
          <dgm:resizeHandles val="exact"/>
        </dgm:presLayoutVars>
      </dgm:prSet>
      <dgm:spPr/>
    </dgm:pt>
    <dgm:pt modelId="{D160D3AD-60F9-457D-B6D9-EB717020185B}" type="pres">
      <dgm:prSet presAssocID="{7810E72E-A8AD-430C-AAE9-F8F1B75692F6}" presName="node" presStyleLbl="node1" presStyleIdx="0" presStyleCnt="4">
        <dgm:presLayoutVars>
          <dgm:bulletEnabled val="1"/>
        </dgm:presLayoutVars>
      </dgm:prSet>
      <dgm:spPr/>
    </dgm:pt>
    <dgm:pt modelId="{2E8194F5-BF88-48D4-B8BF-2435F9C00CBF}" type="pres">
      <dgm:prSet presAssocID="{95880EA1-141B-42E4-8BEF-3D07FC5E631A}" presName="sibTrans" presStyleCnt="0"/>
      <dgm:spPr/>
    </dgm:pt>
    <dgm:pt modelId="{6A6A61F8-CD6D-4783-8BC4-487EB94FEAFD}" type="pres">
      <dgm:prSet presAssocID="{85D52E62-BF5F-4409-B983-7A1ED1155D6C}" presName="node" presStyleLbl="node1" presStyleIdx="1" presStyleCnt="4">
        <dgm:presLayoutVars>
          <dgm:bulletEnabled val="1"/>
        </dgm:presLayoutVars>
      </dgm:prSet>
      <dgm:spPr/>
    </dgm:pt>
    <dgm:pt modelId="{0ECBA81C-FCDC-450D-B409-77FD342D60F4}" type="pres">
      <dgm:prSet presAssocID="{8C3C56F6-0F41-44E0-8DDE-7B739FE4D47F}" presName="sibTrans" presStyleCnt="0"/>
      <dgm:spPr/>
    </dgm:pt>
    <dgm:pt modelId="{1883D6B8-1D3B-49E1-A6EB-90793E2CEA68}" type="pres">
      <dgm:prSet presAssocID="{DC2AFA8C-3BB2-486A-A8C8-99CBFF9CD71A}" presName="node" presStyleLbl="node1" presStyleIdx="2" presStyleCnt="4">
        <dgm:presLayoutVars>
          <dgm:bulletEnabled val="1"/>
        </dgm:presLayoutVars>
      </dgm:prSet>
      <dgm:spPr/>
    </dgm:pt>
    <dgm:pt modelId="{3D20F5CA-AF7F-4AB4-A175-62099EC62B86}" type="pres">
      <dgm:prSet presAssocID="{67153890-EF0F-443B-87E8-6048B80B723C}" presName="sibTrans" presStyleCnt="0"/>
      <dgm:spPr/>
    </dgm:pt>
    <dgm:pt modelId="{7654E9CD-F270-4848-972B-8C48A088256D}" type="pres">
      <dgm:prSet presAssocID="{88631A25-6F1E-4D90-8D26-E57D42E0C0E0}" presName="node" presStyleLbl="node1" presStyleIdx="3" presStyleCnt="4">
        <dgm:presLayoutVars>
          <dgm:bulletEnabled val="1"/>
        </dgm:presLayoutVars>
      </dgm:prSet>
      <dgm:spPr/>
    </dgm:pt>
  </dgm:ptLst>
  <dgm:cxnLst>
    <dgm:cxn modelId="{00CBC71C-9AFA-4B6A-9383-AD6D5DB542BA}" type="presOf" srcId="{DC2AFA8C-3BB2-486A-A8C8-99CBFF9CD71A}" destId="{1883D6B8-1D3B-49E1-A6EB-90793E2CEA68}" srcOrd="0" destOrd="0" presId="urn:microsoft.com/office/officeart/2005/8/layout/default"/>
    <dgm:cxn modelId="{2A50531D-72FE-463C-9EDF-B1EEE249B3AB}" srcId="{BCA0FADF-AFD4-48D9-B810-E97736834A42}" destId="{88631A25-6F1E-4D90-8D26-E57D42E0C0E0}" srcOrd="3" destOrd="0" parTransId="{72DFFAB1-5E13-4C53-B3D1-E39653EEC2B9}" sibTransId="{5FFB3D58-72C3-4499-B568-AB71A6866022}"/>
    <dgm:cxn modelId="{05B52167-FC55-4834-948C-CF1FFA8684C3}" type="presOf" srcId="{88631A25-6F1E-4D90-8D26-E57D42E0C0E0}" destId="{7654E9CD-F270-4848-972B-8C48A088256D}" srcOrd="0" destOrd="0" presId="urn:microsoft.com/office/officeart/2005/8/layout/default"/>
    <dgm:cxn modelId="{B8732850-BF34-43A2-A632-926475C1A365}" srcId="{BCA0FADF-AFD4-48D9-B810-E97736834A42}" destId="{85D52E62-BF5F-4409-B983-7A1ED1155D6C}" srcOrd="1" destOrd="0" parTransId="{1E3BF073-0A2F-4661-8A47-D1ED3C57D52D}" sibTransId="{8C3C56F6-0F41-44E0-8DDE-7B739FE4D47F}"/>
    <dgm:cxn modelId="{E688C274-47B9-40FC-B414-CCB39312BF04}" srcId="{BCA0FADF-AFD4-48D9-B810-E97736834A42}" destId="{7810E72E-A8AD-430C-AAE9-F8F1B75692F6}" srcOrd="0" destOrd="0" parTransId="{0C6D9B70-A28F-4361-9D89-F03326BC805B}" sibTransId="{95880EA1-141B-42E4-8BEF-3D07FC5E631A}"/>
    <dgm:cxn modelId="{B03E3E98-70B0-477D-B1E6-36BCBBFD5808}" type="presOf" srcId="{85D52E62-BF5F-4409-B983-7A1ED1155D6C}" destId="{6A6A61F8-CD6D-4783-8BC4-487EB94FEAFD}" srcOrd="0" destOrd="0" presId="urn:microsoft.com/office/officeart/2005/8/layout/default"/>
    <dgm:cxn modelId="{F75021AB-5EF1-436C-831F-2B8687C1D1D5}" type="presOf" srcId="{BCA0FADF-AFD4-48D9-B810-E97736834A42}" destId="{0429D1E9-DABF-45DA-8944-7465F9012D11}" srcOrd="0" destOrd="0" presId="urn:microsoft.com/office/officeart/2005/8/layout/default"/>
    <dgm:cxn modelId="{55F347B9-5D54-41EB-B363-AE11A2B93115}" srcId="{BCA0FADF-AFD4-48D9-B810-E97736834A42}" destId="{DC2AFA8C-3BB2-486A-A8C8-99CBFF9CD71A}" srcOrd="2" destOrd="0" parTransId="{C6D83BD8-1B63-4679-8E15-B7EB30CD626C}" sibTransId="{67153890-EF0F-443B-87E8-6048B80B723C}"/>
    <dgm:cxn modelId="{B3EDE6C6-5945-4569-A5D9-D2DFBCA38E73}" type="presOf" srcId="{7810E72E-A8AD-430C-AAE9-F8F1B75692F6}" destId="{D160D3AD-60F9-457D-B6D9-EB717020185B}" srcOrd="0" destOrd="0" presId="urn:microsoft.com/office/officeart/2005/8/layout/default"/>
    <dgm:cxn modelId="{34C66F4B-9360-4617-8121-2934F35308EA}" type="presParOf" srcId="{0429D1E9-DABF-45DA-8944-7465F9012D11}" destId="{D160D3AD-60F9-457D-B6D9-EB717020185B}" srcOrd="0" destOrd="0" presId="urn:microsoft.com/office/officeart/2005/8/layout/default"/>
    <dgm:cxn modelId="{31C8C5EE-DA96-4039-AC5B-4E97DFDFA269}" type="presParOf" srcId="{0429D1E9-DABF-45DA-8944-7465F9012D11}" destId="{2E8194F5-BF88-48D4-B8BF-2435F9C00CBF}" srcOrd="1" destOrd="0" presId="urn:microsoft.com/office/officeart/2005/8/layout/default"/>
    <dgm:cxn modelId="{278DB7C7-7CFF-41D7-961C-8E4386FD9C83}" type="presParOf" srcId="{0429D1E9-DABF-45DA-8944-7465F9012D11}" destId="{6A6A61F8-CD6D-4783-8BC4-487EB94FEAFD}" srcOrd="2" destOrd="0" presId="urn:microsoft.com/office/officeart/2005/8/layout/default"/>
    <dgm:cxn modelId="{78B03874-2C49-4093-82AF-6C39D8F312BC}" type="presParOf" srcId="{0429D1E9-DABF-45DA-8944-7465F9012D11}" destId="{0ECBA81C-FCDC-450D-B409-77FD342D60F4}" srcOrd="3" destOrd="0" presId="urn:microsoft.com/office/officeart/2005/8/layout/default"/>
    <dgm:cxn modelId="{ACAA26DB-234F-4D3A-8685-708B08E47D72}" type="presParOf" srcId="{0429D1E9-DABF-45DA-8944-7465F9012D11}" destId="{1883D6B8-1D3B-49E1-A6EB-90793E2CEA68}" srcOrd="4" destOrd="0" presId="urn:microsoft.com/office/officeart/2005/8/layout/default"/>
    <dgm:cxn modelId="{65D50EC1-0191-4BD0-9F21-E2BE3373E47B}" type="presParOf" srcId="{0429D1E9-DABF-45DA-8944-7465F9012D11}" destId="{3D20F5CA-AF7F-4AB4-A175-62099EC62B86}" srcOrd="5" destOrd="0" presId="urn:microsoft.com/office/officeart/2005/8/layout/default"/>
    <dgm:cxn modelId="{737E689B-471C-45C5-B3D0-F78C52E3FD65}" type="presParOf" srcId="{0429D1E9-DABF-45DA-8944-7465F9012D11}" destId="{7654E9CD-F270-4848-972B-8C48A088256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4B9B05-1F70-48CF-AB52-B82FB8DDEB70}" type="doc">
      <dgm:prSet loTypeId="urn:microsoft.com/office/officeart/2005/8/layout/cycle6" loCatId="cycle" qsTypeId="urn:microsoft.com/office/officeart/2005/8/quickstyle/simple1" qsCatId="simple" csTypeId="urn:microsoft.com/office/officeart/2005/8/colors/accent1_2" csCatId="accent1"/>
      <dgm:spPr/>
      <dgm:t>
        <a:bodyPr/>
        <a:lstStyle/>
        <a:p>
          <a:endParaRPr lang="en-US"/>
        </a:p>
      </dgm:t>
    </dgm:pt>
    <dgm:pt modelId="{75B180BF-22B1-4695-8BC8-36A397072F34}">
      <dgm:prSet/>
      <dgm:spPr/>
      <dgm:t>
        <a:bodyPr/>
        <a:lstStyle/>
        <a:p>
          <a:r>
            <a:rPr lang="en-GB"/>
            <a:t>Legal binding international agreement</a:t>
          </a:r>
          <a:endParaRPr lang="en-US"/>
        </a:p>
      </dgm:t>
    </dgm:pt>
    <dgm:pt modelId="{6193FACB-FBDD-42F5-B59C-596BFE45404F}" type="parTrans" cxnId="{93177F4C-8A71-4E1D-9A39-15FE9DAC63B0}">
      <dgm:prSet/>
      <dgm:spPr/>
      <dgm:t>
        <a:bodyPr/>
        <a:lstStyle/>
        <a:p>
          <a:endParaRPr lang="en-US"/>
        </a:p>
      </dgm:t>
    </dgm:pt>
    <dgm:pt modelId="{17030B2D-9647-4213-8ABE-C26333FA9C7C}" type="sibTrans" cxnId="{93177F4C-8A71-4E1D-9A39-15FE9DAC63B0}">
      <dgm:prSet/>
      <dgm:spPr/>
      <dgm:t>
        <a:bodyPr/>
        <a:lstStyle/>
        <a:p>
          <a:endParaRPr lang="en-US"/>
        </a:p>
      </dgm:t>
    </dgm:pt>
    <dgm:pt modelId="{337BC988-342D-44F8-9FC6-A8AD766AAB11}">
      <dgm:prSet/>
      <dgm:spPr/>
      <dgm:t>
        <a:bodyPr/>
        <a:lstStyle/>
        <a:p>
          <a:r>
            <a:rPr lang="en-GB"/>
            <a:t>Civil, political, economic , social and cultural rights of a child</a:t>
          </a:r>
          <a:endParaRPr lang="en-US"/>
        </a:p>
      </dgm:t>
    </dgm:pt>
    <dgm:pt modelId="{5D940180-5C00-48BB-A101-A870801B545D}" type="parTrans" cxnId="{0D13392F-AAA6-4D8B-A5DD-6CDEB4D09D3A}">
      <dgm:prSet/>
      <dgm:spPr/>
      <dgm:t>
        <a:bodyPr/>
        <a:lstStyle/>
        <a:p>
          <a:endParaRPr lang="en-US"/>
        </a:p>
      </dgm:t>
    </dgm:pt>
    <dgm:pt modelId="{B9FAD9F7-EBCB-4A7E-856D-410215D555CA}" type="sibTrans" cxnId="{0D13392F-AAA6-4D8B-A5DD-6CDEB4D09D3A}">
      <dgm:prSet/>
      <dgm:spPr/>
      <dgm:t>
        <a:bodyPr/>
        <a:lstStyle/>
        <a:p>
          <a:endParaRPr lang="en-US"/>
        </a:p>
      </dgm:t>
    </dgm:pt>
    <dgm:pt modelId="{F99F0C9A-B6F8-46ED-B2D6-E81110D033D2}" type="pres">
      <dgm:prSet presAssocID="{3D4B9B05-1F70-48CF-AB52-B82FB8DDEB70}" presName="cycle" presStyleCnt="0">
        <dgm:presLayoutVars>
          <dgm:dir/>
          <dgm:resizeHandles val="exact"/>
        </dgm:presLayoutVars>
      </dgm:prSet>
      <dgm:spPr/>
    </dgm:pt>
    <dgm:pt modelId="{74F37097-FCF7-4FDC-9EAF-D5E485D7AEB7}" type="pres">
      <dgm:prSet presAssocID="{75B180BF-22B1-4695-8BC8-36A397072F34}" presName="node" presStyleLbl="node1" presStyleIdx="0" presStyleCnt="2">
        <dgm:presLayoutVars>
          <dgm:bulletEnabled val="1"/>
        </dgm:presLayoutVars>
      </dgm:prSet>
      <dgm:spPr/>
    </dgm:pt>
    <dgm:pt modelId="{FBB2D3EE-54FD-46B3-9F20-D02BF10DBF2C}" type="pres">
      <dgm:prSet presAssocID="{75B180BF-22B1-4695-8BC8-36A397072F34}" presName="spNode" presStyleCnt="0"/>
      <dgm:spPr/>
    </dgm:pt>
    <dgm:pt modelId="{19A1B7AE-A957-4666-8F38-96DA718D0D48}" type="pres">
      <dgm:prSet presAssocID="{17030B2D-9647-4213-8ABE-C26333FA9C7C}" presName="sibTrans" presStyleLbl="sibTrans1D1" presStyleIdx="0" presStyleCnt="2"/>
      <dgm:spPr/>
    </dgm:pt>
    <dgm:pt modelId="{897EB001-EED3-40F9-BF96-667D827697DE}" type="pres">
      <dgm:prSet presAssocID="{337BC988-342D-44F8-9FC6-A8AD766AAB11}" presName="node" presStyleLbl="node1" presStyleIdx="1" presStyleCnt="2">
        <dgm:presLayoutVars>
          <dgm:bulletEnabled val="1"/>
        </dgm:presLayoutVars>
      </dgm:prSet>
      <dgm:spPr/>
    </dgm:pt>
    <dgm:pt modelId="{766B33DC-3D5E-4E88-9A4E-B6C5BA8CC7E1}" type="pres">
      <dgm:prSet presAssocID="{337BC988-342D-44F8-9FC6-A8AD766AAB11}" presName="spNode" presStyleCnt="0"/>
      <dgm:spPr/>
    </dgm:pt>
    <dgm:pt modelId="{C20E3A5B-F57F-4BB4-A5ED-A17853D1B82C}" type="pres">
      <dgm:prSet presAssocID="{B9FAD9F7-EBCB-4A7E-856D-410215D555CA}" presName="sibTrans" presStyleLbl="sibTrans1D1" presStyleIdx="1" presStyleCnt="2"/>
      <dgm:spPr/>
    </dgm:pt>
  </dgm:ptLst>
  <dgm:cxnLst>
    <dgm:cxn modelId="{15120903-309E-4946-8CA2-9F703163C352}" type="presOf" srcId="{3D4B9B05-1F70-48CF-AB52-B82FB8DDEB70}" destId="{F99F0C9A-B6F8-46ED-B2D6-E81110D033D2}" srcOrd="0" destOrd="0" presId="urn:microsoft.com/office/officeart/2005/8/layout/cycle6"/>
    <dgm:cxn modelId="{00BB2217-996E-4CCD-90F6-4307D7592A04}" type="presOf" srcId="{17030B2D-9647-4213-8ABE-C26333FA9C7C}" destId="{19A1B7AE-A957-4666-8F38-96DA718D0D48}" srcOrd="0" destOrd="0" presId="urn:microsoft.com/office/officeart/2005/8/layout/cycle6"/>
    <dgm:cxn modelId="{0D13392F-AAA6-4D8B-A5DD-6CDEB4D09D3A}" srcId="{3D4B9B05-1F70-48CF-AB52-B82FB8DDEB70}" destId="{337BC988-342D-44F8-9FC6-A8AD766AAB11}" srcOrd="1" destOrd="0" parTransId="{5D940180-5C00-48BB-A101-A870801B545D}" sibTransId="{B9FAD9F7-EBCB-4A7E-856D-410215D555CA}"/>
    <dgm:cxn modelId="{5A8D4C37-2D14-4F29-931C-5F299CCEBA61}" type="presOf" srcId="{B9FAD9F7-EBCB-4A7E-856D-410215D555CA}" destId="{C20E3A5B-F57F-4BB4-A5ED-A17853D1B82C}" srcOrd="0" destOrd="0" presId="urn:microsoft.com/office/officeart/2005/8/layout/cycle6"/>
    <dgm:cxn modelId="{93177F4C-8A71-4E1D-9A39-15FE9DAC63B0}" srcId="{3D4B9B05-1F70-48CF-AB52-B82FB8DDEB70}" destId="{75B180BF-22B1-4695-8BC8-36A397072F34}" srcOrd="0" destOrd="0" parTransId="{6193FACB-FBDD-42F5-B59C-596BFE45404F}" sibTransId="{17030B2D-9647-4213-8ABE-C26333FA9C7C}"/>
    <dgm:cxn modelId="{43A7FA6E-232B-44A0-8F02-DE0DB166BF14}" type="presOf" srcId="{75B180BF-22B1-4695-8BC8-36A397072F34}" destId="{74F37097-FCF7-4FDC-9EAF-D5E485D7AEB7}" srcOrd="0" destOrd="0" presId="urn:microsoft.com/office/officeart/2005/8/layout/cycle6"/>
    <dgm:cxn modelId="{9228EDA7-684B-4054-A8B8-6DA536083BCF}" type="presOf" srcId="{337BC988-342D-44F8-9FC6-A8AD766AAB11}" destId="{897EB001-EED3-40F9-BF96-667D827697DE}" srcOrd="0" destOrd="0" presId="urn:microsoft.com/office/officeart/2005/8/layout/cycle6"/>
    <dgm:cxn modelId="{77DE5663-F585-426F-96B5-CAD9CED1C34E}" type="presParOf" srcId="{F99F0C9A-B6F8-46ED-B2D6-E81110D033D2}" destId="{74F37097-FCF7-4FDC-9EAF-D5E485D7AEB7}" srcOrd="0" destOrd="0" presId="urn:microsoft.com/office/officeart/2005/8/layout/cycle6"/>
    <dgm:cxn modelId="{75DDDD96-F2DF-4606-85C1-9400401A9661}" type="presParOf" srcId="{F99F0C9A-B6F8-46ED-B2D6-E81110D033D2}" destId="{FBB2D3EE-54FD-46B3-9F20-D02BF10DBF2C}" srcOrd="1" destOrd="0" presId="urn:microsoft.com/office/officeart/2005/8/layout/cycle6"/>
    <dgm:cxn modelId="{C5584F30-E260-4E09-B0BF-BB9413D85306}" type="presParOf" srcId="{F99F0C9A-B6F8-46ED-B2D6-E81110D033D2}" destId="{19A1B7AE-A957-4666-8F38-96DA718D0D48}" srcOrd="2" destOrd="0" presId="urn:microsoft.com/office/officeart/2005/8/layout/cycle6"/>
    <dgm:cxn modelId="{D22435D8-3D33-4CAB-9AF7-5C1996D69DE4}" type="presParOf" srcId="{F99F0C9A-B6F8-46ED-B2D6-E81110D033D2}" destId="{897EB001-EED3-40F9-BF96-667D827697DE}" srcOrd="3" destOrd="0" presId="urn:microsoft.com/office/officeart/2005/8/layout/cycle6"/>
    <dgm:cxn modelId="{B4A8EF66-FCE2-46DA-8AC0-ED26EF982950}" type="presParOf" srcId="{F99F0C9A-B6F8-46ED-B2D6-E81110D033D2}" destId="{766B33DC-3D5E-4E88-9A4E-B6C5BA8CC7E1}" srcOrd="4" destOrd="0" presId="urn:microsoft.com/office/officeart/2005/8/layout/cycle6"/>
    <dgm:cxn modelId="{8C2CDDA7-ADF7-4824-AD76-76880D42F7B2}" type="presParOf" srcId="{F99F0C9A-B6F8-46ED-B2D6-E81110D033D2}" destId="{C20E3A5B-F57F-4BB4-A5ED-A17853D1B82C}"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C8C65F-907F-4F47-9F02-E465D663088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E39F19C-2F97-45FE-B7F7-2AD716568F85}">
      <dgm:prSet/>
      <dgm:spPr/>
      <dgm:t>
        <a:bodyPr/>
        <a:lstStyle/>
        <a:p>
          <a:r>
            <a:rPr lang="en-GB"/>
            <a:t>The children Act 2004 supports the idea of safety and well-being of children</a:t>
          </a:r>
          <a:endParaRPr lang="en-US"/>
        </a:p>
      </dgm:t>
    </dgm:pt>
    <dgm:pt modelId="{18CB626C-BF45-417E-82DA-2697C402949E}" type="parTrans" cxnId="{7E5EE172-9CD3-4471-9A59-3F35A2D5E499}">
      <dgm:prSet/>
      <dgm:spPr/>
      <dgm:t>
        <a:bodyPr/>
        <a:lstStyle/>
        <a:p>
          <a:endParaRPr lang="en-US"/>
        </a:p>
      </dgm:t>
    </dgm:pt>
    <dgm:pt modelId="{AB0EF2AA-720E-40F9-B929-A2383F218CCB}" type="sibTrans" cxnId="{7E5EE172-9CD3-4471-9A59-3F35A2D5E499}">
      <dgm:prSet/>
      <dgm:spPr/>
      <dgm:t>
        <a:bodyPr/>
        <a:lstStyle/>
        <a:p>
          <a:endParaRPr lang="en-US"/>
        </a:p>
      </dgm:t>
    </dgm:pt>
    <dgm:pt modelId="{F36D33AF-1471-45D1-8EB8-2E732AEF1428}">
      <dgm:prSet/>
      <dgm:spPr/>
      <dgm:t>
        <a:bodyPr/>
        <a:lstStyle/>
        <a:p>
          <a:r>
            <a:rPr lang="en-GB"/>
            <a:t>Links to children social services department</a:t>
          </a:r>
          <a:endParaRPr lang="en-US"/>
        </a:p>
      </dgm:t>
    </dgm:pt>
    <dgm:pt modelId="{6E4D1980-3CC5-499A-9B2D-B27FE55C3083}" type="parTrans" cxnId="{A451E7D1-2EE6-4639-8AB9-B325507D6FC2}">
      <dgm:prSet/>
      <dgm:spPr/>
      <dgm:t>
        <a:bodyPr/>
        <a:lstStyle/>
        <a:p>
          <a:endParaRPr lang="en-US"/>
        </a:p>
      </dgm:t>
    </dgm:pt>
    <dgm:pt modelId="{AEF206A7-46C6-455E-9D2A-29772DD152AB}" type="sibTrans" cxnId="{A451E7D1-2EE6-4639-8AB9-B325507D6FC2}">
      <dgm:prSet/>
      <dgm:spPr/>
      <dgm:t>
        <a:bodyPr/>
        <a:lstStyle/>
        <a:p>
          <a:endParaRPr lang="en-US"/>
        </a:p>
      </dgm:t>
    </dgm:pt>
    <dgm:pt modelId="{B1F164F0-3F0B-432A-8D6E-03A2145D537D}">
      <dgm:prSet/>
      <dgm:spPr/>
      <dgm:t>
        <a:bodyPr/>
        <a:lstStyle/>
        <a:p>
          <a:r>
            <a:rPr lang="en-GB"/>
            <a:t>Education</a:t>
          </a:r>
          <a:endParaRPr lang="en-US"/>
        </a:p>
      </dgm:t>
    </dgm:pt>
    <dgm:pt modelId="{F8BF7A69-42EB-4AD0-8603-AC4A552F0D30}" type="parTrans" cxnId="{12F2B869-EEB6-4900-A872-42A424CD4B3C}">
      <dgm:prSet/>
      <dgm:spPr/>
      <dgm:t>
        <a:bodyPr/>
        <a:lstStyle/>
        <a:p>
          <a:endParaRPr lang="en-US"/>
        </a:p>
      </dgm:t>
    </dgm:pt>
    <dgm:pt modelId="{87F7378B-58BC-4A28-B8A8-78991C9A30C9}" type="sibTrans" cxnId="{12F2B869-EEB6-4900-A872-42A424CD4B3C}">
      <dgm:prSet/>
      <dgm:spPr/>
      <dgm:t>
        <a:bodyPr/>
        <a:lstStyle/>
        <a:p>
          <a:endParaRPr lang="en-US"/>
        </a:p>
      </dgm:t>
    </dgm:pt>
    <dgm:pt modelId="{417EDD00-AC7F-47A7-953A-7168AA0B2A9A}">
      <dgm:prSet/>
      <dgm:spPr/>
      <dgm:t>
        <a:bodyPr/>
        <a:lstStyle/>
        <a:p>
          <a:r>
            <a:rPr lang="en-GB"/>
            <a:t>Ensures effectiveness of safeguarding agencies and promotes welfare of children</a:t>
          </a:r>
          <a:endParaRPr lang="en-US"/>
        </a:p>
      </dgm:t>
    </dgm:pt>
    <dgm:pt modelId="{B5D0F142-4FDE-4DCE-8B9E-6AEC5F346B2F}" type="parTrans" cxnId="{675DF83A-37AF-46D6-A0FE-7D4CEFA10DCD}">
      <dgm:prSet/>
      <dgm:spPr/>
      <dgm:t>
        <a:bodyPr/>
        <a:lstStyle/>
        <a:p>
          <a:endParaRPr lang="en-US"/>
        </a:p>
      </dgm:t>
    </dgm:pt>
    <dgm:pt modelId="{317425E1-D0E9-462C-8462-25EA6AC30125}" type="sibTrans" cxnId="{675DF83A-37AF-46D6-A0FE-7D4CEFA10DCD}">
      <dgm:prSet/>
      <dgm:spPr/>
      <dgm:t>
        <a:bodyPr/>
        <a:lstStyle/>
        <a:p>
          <a:endParaRPr lang="en-US"/>
        </a:p>
      </dgm:t>
    </dgm:pt>
    <dgm:pt modelId="{248AA1B1-DCD3-4C2C-97EB-DA52ACADD2C0}">
      <dgm:prSet/>
      <dgm:spPr>
        <a:solidFill>
          <a:schemeClr val="bg1"/>
        </a:solidFill>
      </dgm:spPr>
      <dgm:t>
        <a:bodyPr/>
        <a:lstStyle/>
        <a:p>
          <a:r>
            <a:rPr lang="en-GB">
              <a:solidFill>
                <a:schemeClr val="tx1"/>
              </a:solidFill>
            </a:rPr>
            <a:t>(Davies, and Ward, 2012)</a:t>
          </a:r>
          <a:endParaRPr lang="en-US">
            <a:solidFill>
              <a:schemeClr val="tx1"/>
            </a:solidFill>
          </a:endParaRPr>
        </a:p>
      </dgm:t>
    </dgm:pt>
    <dgm:pt modelId="{1782D6F4-5EAA-4ED8-9D06-D76702979261}" type="parTrans" cxnId="{BB5973CB-9C05-4D44-901B-337CDF309FFE}">
      <dgm:prSet/>
      <dgm:spPr/>
      <dgm:t>
        <a:bodyPr/>
        <a:lstStyle/>
        <a:p>
          <a:endParaRPr lang="en-US"/>
        </a:p>
      </dgm:t>
    </dgm:pt>
    <dgm:pt modelId="{0125DC22-5F3C-4CC1-9B08-2FCDE29618C1}" type="sibTrans" cxnId="{BB5973CB-9C05-4D44-901B-337CDF309FFE}">
      <dgm:prSet/>
      <dgm:spPr/>
      <dgm:t>
        <a:bodyPr/>
        <a:lstStyle/>
        <a:p>
          <a:endParaRPr lang="en-US"/>
        </a:p>
      </dgm:t>
    </dgm:pt>
    <dgm:pt modelId="{06C33251-AC5D-4E8F-91D5-E9DE16A2F554}" type="pres">
      <dgm:prSet presAssocID="{24C8C65F-907F-4F47-9F02-E465D6630886}" presName="diagram" presStyleCnt="0">
        <dgm:presLayoutVars>
          <dgm:dir/>
          <dgm:resizeHandles val="exact"/>
        </dgm:presLayoutVars>
      </dgm:prSet>
      <dgm:spPr/>
    </dgm:pt>
    <dgm:pt modelId="{944A18AD-5D01-431E-8B4F-8827AC9FC78B}" type="pres">
      <dgm:prSet presAssocID="{8E39F19C-2F97-45FE-B7F7-2AD716568F85}" presName="node" presStyleLbl="node1" presStyleIdx="0" presStyleCnt="5">
        <dgm:presLayoutVars>
          <dgm:bulletEnabled val="1"/>
        </dgm:presLayoutVars>
      </dgm:prSet>
      <dgm:spPr/>
    </dgm:pt>
    <dgm:pt modelId="{0CD6A9C7-C8AD-4E2A-8325-4EF01853BA18}" type="pres">
      <dgm:prSet presAssocID="{AB0EF2AA-720E-40F9-B929-A2383F218CCB}" presName="sibTrans" presStyleCnt="0"/>
      <dgm:spPr/>
    </dgm:pt>
    <dgm:pt modelId="{F5A5590F-BCF9-4C19-9228-C2BEA2598909}" type="pres">
      <dgm:prSet presAssocID="{F36D33AF-1471-45D1-8EB8-2E732AEF1428}" presName="node" presStyleLbl="node1" presStyleIdx="1" presStyleCnt="5">
        <dgm:presLayoutVars>
          <dgm:bulletEnabled val="1"/>
        </dgm:presLayoutVars>
      </dgm:prSet>
      <dgm:spPr/>
    </dgm:pt>
    <dgm:pt modelId="{CDF7C0EF-40E5-4870-9798-9921872AD977}" type="pres">
      <dgm:prSet presAssocID="{AEF206A7-46C6-455E-9D2A-29772DD152AB}" presName="sibTrans" presStyleCnt="0"/>
      <dgm:spPr/>
    </dgm:pt>
    <dgm:pt modelId="{09F70298-D479-4BD5-98D6-AC84A7DDA403}" type="pres">
      <dgm:prSet presAssocID="{B1F164F0-3F0B-432A-8D6E-03A2145D537D}" presName="node" presStyleLbl="node1" presStyleIdx="2" presStyleCnt="5">
        <dgm:presLayoutVars>
          <dgm:bulletEnabled val="1"/>
        </dgm:presLayoutVars>
      </dgm:prSet>
      <dgm:spPr/>
    </dgm:pt>
    <dgm:pt modelId="{02CEA5CF-CB4C-4B9E-B8D2-A5EC4C0309CE}" type="pres">
      <dgm:prSet presAssocID="{87F7378B-58BC-4A28-B8A8-78991C9A30C9}" presName="sibTrans" presStyleCnt="0"/>
      <dgm:spPr/>
    </dgm:pt>
    <dgm:pt modelId="{7BD87FC8-9248-4E23-BA02-216FF31F84F7}" type="pres">
      <dgm:prSet presAssocID="{417EDD00-AC7F-47A7-953A-7168AA0B2A9A}" presName="node" presStyleLbl="node1" presStyleIdx="3" presStyleCnt="5">
        <dgm:presLayoutVars>
          <dgm:bulletEnabled val="1"/>
        </dgm:presLayoutVars>
      </dgm:prSet>
      <dgm:spPr/>
    </dgm:pt>
    <dgm:pt modelId="{2CA191F5-B683-48F9-AE34-C6132EFAD131}" type="pres">
      <dgm:prSet presAssocID="{317425E1-D0E9-462C-8462-25EA6AC30125}" presName="sibTrans" presStyleCnt="0"/>
      <dgm:spPr/>
    </dgm:pt>
    <dgm:pt modelId="{9B39F879-0EC4-41B1-A018-FD07046FF0BB}" type="pres">
      <dgm:prSet presAssocID="{248AA1B1-DCD3-4C2C-97EB-DA52ACADD2C0}" presName="node" presStyleLbl="node1" presStyleIdx="4" presStyleCnt="5" custScaleX="127478">
        <dgm:presLayoutVars>
          <dgm:bulletEnabled val="1"/>
        </dgm:presLayoutVars>
      </dgm:prSet>
      <dgm:spPr/>
    </dgm:pt>
  </dgm:ptLst>
  <dgm:cxnLst>
    <dgm:cxn modelId="{675DF83A-37AF-46D6-A0FE-7D4CEFA10DCD}" srcId="{24C8C65F-907F-4F47-9F02-E465D6630886}" destId="{417EDD00-AC7F-47A7-953A-7168AA0B2A9A}" srcOrd="3" destOrd="0" parTransId="{B5D0F142-4FDE-4DCE-8B9E-6AEC5F346B2F}" sibTransId="{317425E1-D0E9-462C-8462-25EA6AC30125}"/>
    <dgm:cxn modelId="{12F2B869-EEB6-4900-A872-42A424CD4B3C}" srcId="{24C8C65F-907F-4F47-9F02-E465D6630886}" destId="{B1F164F0-3F0B-432A-8D6E-03A2145D537D}" srcOrd="2" destOrd="0" parTransId="{F8BF7A69-42EB-4AD0-8603-AC4A552F0D30}" sibTransId="{87F7378B-58BC-4A28-B8A8-78991C9A30C9}"/>
    <dgm:cxn modelId="{7E5EE172-9CD3-4471-9A59-3F35A2D5E499}" srcId="{24C8C65F-907F-4F47-9F02-E465D6630886}" destId="{8E39F19C-2F97-45FE-B7F7-2AD716568F85}" srcOrd="0" destOrd="0" parTransId="{18CB626C-BF45-417E-82DA-2697C402949E}" sibTransId="{AB0EF2AA-720E-40F9-B929-A2383F218CCB}"/>
    <dgm:cxn modelId="{E69C6C8F-4613-4977-A5AC-13002AD2A0E4}" type="presOf" srcId="{417EDD00-AC7F-47A7-953A-7168AA0B2A9A}" destId="{7BD87FC8-9248-4E23-BA02-216FF31F84F7}" srcOrd="0" destOrd="0" presId="urn:microsoft.com/office/officeart/2005/8/layout/default"/>
    <dgm:cxn modelId="{75A22091-EF82-42FF-ADC7-D6A8547B88D1}" type="presOf" srcId="{24C8C65F-907F-4F47-9F02-E465D6630886}" destId="{06C33251-AC5D-4E8F-91D5-E9DE16A2F554}" srcOrd="0" destOrd="0" presId="urn:microsoft.com/office/officeart/2005/8/layout/default"/>
    <dgm:cxn modelId="{D2DEF296-660E-48DF-8C84-78340EC90BE8}" type="presOf" srcId="{F36D33AF-1471-45D1-8EB8-2E732AEF1428}" destId="{F5A5590F-BCF9-4C19-9228-C2BEA2598909}" srcOrd="0" destOrd="0" presId="urn:microsoft.com/office/officeart/2005/8/layout/default"/>
    <dgm:cxn modelId="{C26CA09C-E59D-45F5-BD75-FBB0332DD0BB}" type="presOf" srcId="{B1F164F0-3F0B-432A-8D6E-03A2145D537D}" destId="{09F70298-D479-4BD5-98D6-AC84A7DDA403}" srcOrd="0" destOrd="0" presId="urn:microsoft.com/office/officeart/2005/8/layout/default"/>
    <dgm:cxn modelId="{D5F3AEBD-EB1B-4295-87E8-79A95D2A9015}" type="presOf" srcId="{8E39F19C-2F97-45FE-B7F7-2AD716568F85}" destId="{944A18AD-5D01-431E-8B4F-8827AC9FC78B}" srcOrd="0" destOrd="0" presId="urn:microsoft.com/office/officeart/2005/8/layout/default"/>
    <dgm:cxn modelId="{BB5973CB-9C05-4D44-901B-337CDF309FFE}" srcId="{24C8C65F-907F-4F47-9F02-E465D6630886}" destId="{248AA1B1-DCD3-4C2C-97EB-DA52ACADD2C0}" srcOrd="4" destOrd="0" parTransId="{1782D6F4-5EAA-4ED8-9D06-D76702979261}" sibTransId="{0125DC22-5F3C-4CC1-9B08-2FCDE29618C1}"/>
    <dgm:cxn modelId="{A451E7D1-2EE6-4639-8AB9-B325507D6FC2}" srcId="{24C8C65F-907F-4F47-9F02-E465D6630886}" destId="{F36D33AF-1471-45D1-8EB8-2E732AEF1428}" srcOrd="1" destOrd="0" parTransId="{6E4D1980-3CC5-499A-9B2D-B27FE55C3083}" sibTransId="{AEF206A7-46C6-455E-9D2A-29772DD152AB}"/>
    <dgm:cxn modelId="{13CCBCE4-40CB-458E-B435-B779F287E745}" type="presOf" srcId="{248AA1B1-DCD3-4C2C-97EB-DA52ACADD2C0}" destId="{9B39F879-0EC4-41B1-A018-FD07046FF0BB}" srcOrd="0" destOrd="0" presId="urn:microsoft.com/office/officeart/2005/8/layout/default"/>
    <dgm:cxn modelId="{91DB429E-4086-4582-B4B0-8D543DEC57B3}" type="presParOf" srcId="{06C33251-AC5D-4E8F-91D5-E9DE16A2F554}" destId="{944A18AD-5D01-431E-8B4F-8827AC9FC78B}" srcOrd="0" destOrd="0" presId="urn:microsoft.com/office/officeart/2005/8/layout/default"/>
    <dgm:cxn modelId="{06E0DC00-D1C3-48C9-88A2-160BF1F4748F}" type="presParOf" srcId="{06C33251-AC5D-4E8F-91D5-E9DE16A2F554}" destId="{0CD6A9C7-C8AD-4E2A-8325-4EF01853BA18}" srcOrd="1" destOrd="0" presId="urn:microsoft.com/office/officeart/2005/8/layout/default"/>
    <dgm:cxn modelId="{D0E55EFE-16AB-4461-A1AB-A4CF7DE82D69}" type="presParOf" srcId="{06C33251-AC5D-4E8F-91D5-E9DE16A2F554}" destId="{F5A5590F-BCF9-4C19-9228-C2BEA2598909}" srcOrd="2" destOrd="0" presId="urn:microsoft.com/office/officeart/2005/8/layout/default"/>
    <dgm:cxn modelId="{F6DAFFDF-2E7F-41C7-8EEC-84E87D109917}" type="presParOf" srcId="{06C33251-AC5D-4E8F-91D5-E9DE16A2F554}" destId="{CDF7C0EF-40E5-4870-9798-9921872AD977}" srcOrd="3" destOrd="0" presId="urn:microsoft.com/office/officeart/2005/8/layout/default"/>
    <dgm:cxn modelId="{32B97767-0615-4D6B-9F35-FC502968F91E}" type="presParOf" srcId="{06C33251-AC5D-4E8F-91D5-E9DE16A2F554}" destId="{09F70298-D479-4BD5-98D6-AC84A7DDA403}" srcOrd="4" destOrd="0" presId="urn:microsoft.com/office/officeart/2005/8/layout/default"/>
    <dgm:cxn modelId="{C922DB1C-3812-4D1A-B864-B67F78F1D7B3}" type="presParOf" srcId="{06C33251-AC5D-4E8F-91D5-E9DE16A2F554}" destId="{02CEA5CF-CB4C-4B9E-B8D2-A5EC4C0309CE}" srcOrd="5" destOrd="0" presId="urn:microsoft.com/office/officeart/2005/8/layout/default"/>
    <dgm:cxn modelId="{FB92E66D-D8D5-4A4D-9AA3-8A4697C489B4}" type="presParOf" srcId="{06C33251-AC5D-4E8F-91D5-E9DE16A2F554}" destId="{7BD87FC8-9248-4E23-BA02-216FF31F84F7}" srcOrd="6" destOrd="0" presId="urn:microsoft.com/office/officeart/2005/8/layout/default"/>
    <dgm:cxn modelId="{A19559DC-0635-4DE7-ADBB-C6E965AA8F33}" type="presParOf" srcId="{06C33251-AC5D-4E8F-91D5-E9DE16A2F554}" destId="{2CA191F5-B683-48F9-AE34-C6132EFAD131}" srcOrd="7" destOrd="0" presId="urn:microsoft.com/office/officeart/2005/8/layout/default"/>
    <dgm:cxn modelId="{14250706-E006-46AD-8CFA-7CB7EA39B26C}" type="presParOf" srcId="{06C33251-AC5D-4E8F-91D5-E9DE16A2F554}" destId="{9B39F879-0EC4-41B1-A018-FD07046FF0B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6C043-4B19-4DF8-BF36-D0D6077FC89D}">
      <dsp:nvSpPr>
        <dsp:cNvPr id="0" name=""/>
        <dsp:cNvSpPr/>
      </dsp:nvSpPr>
      <dsp:spPr>
        <a:xfrm>
          <a:off x="81543" y="8"/>
          <a:ext cx="2443711" cy="1466227"/>
        </a:xfrm>
        <a:prstGeom prst="ellips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Case Study</a:t>
          </a:r>
          <a:endParaRPr lang="en-US" sz="2100" kern="1200"/>
        </a:p>
      </dsp:txBody>
      <dsp:txXfrm>
        <a:off x="439416" y="214732"/>
        <a:ext cx="1727965" cy="1036779"/>
      </dsp:txXfrm>
    </dsp:sp>
    <dsp:sp modelId="{64F76051-F685-441A-8357-F428224A1F48}">
      <dsp:nvSpPr>
        <dsp:cNvPr id="0" name=""/>
        <dsp:cNvSpPr/>
      </dsp:nvSpPr>
      <dsp:spPr>
        <a:xfrm>
          <a:off x="2769626" y="8"/>
          <a:ext cx="2443711" cy="1466227"/>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 local authority care</a:t>
          </a:r>
          <a:endParaRPr lang="en-US" sz="2100" kern="1200"/>
        </a:p>
      </dsp:txBody>
      <dsp:txXfrm>
        <a:off x="3127499" y="214732"/>
        <a:ext cx="1727965" cy="1036779"/>
      </dsp:txXfrm>
    </dsp:sp>
    <dsp:sp modelId="{B564BC70-1860-45CF-BDA3-C86A2CC3D7AD}">
      <dsp:nvSpPr>
        <dsp:cNvPr id="0" name=""/>
        <dsp:cNvSpPr/>
      </dsp:nvSpPr>
      <dsp:spPr>
        <a:xfrm>
          <a:off x="5457709" y="8"/>
          <a:ext cx="2443711" cy="1466227"/>
        </a:xfrm>
        <a:prstGeom prst="ellips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Behavioural Problem</a:t>
          </a:r>
          <a:endParaRPr lang="en-US" sz="2100" kern="1200"/>
        </a:p>
      </dsp:txBody>
      <dsp:txXfrm>
        <a:off x="5815582" y="214732"/>
        <a:ext cx="1727965" cy="1036779"/>
      </dsp:txXfrm>
    </dsp:sp>
    <dsp:sp modelId="{9F10907C-AAD8-4E65-87FC-228AADC57A94}">
      <dsp:nvSpPr>
        <dsp:cNvPr id="0" name=""/>
        <dsp:cNvSpPr/>
      </dsp:nvSpPr>
      <dsp:spPr>
        <a:xfrm>
          <a:off x="8145792" y="8"/>
          <a:ext cx="2443711" cy="1466227"/>
        </a:xfrm>
        <a:prstGeom prst="ellipse">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Poverty</a:t>
          </a:r>
          <a:endParaRPr lang="en-US" sz="2100" kern="1200"/>
        </a:p>
      </dsp:txBody>
      <dsp:txXfrm>
        <a:off x="8503665" y="214732"/>
        <a:ext cx="1727965" cy="1036779"/>
      </dsp:txXfrm>
    </dsp:sp>
    <dsp:sp modelId="{CBA6F4A1-5902-4D5F-ADB7-8F5E8BA43EF4}">
      <dsp:nvSpPr>
        <dsp:cNvPr id="0" name=""/>
        <dsp:cNvSpPr/>
      </dsp:nvSpPr>
      <dsp:spPr>
        <a:xfrm>
          <a:off x="1425585" y="1710606"/>
          <a:ext cx="2443711" cy="1466227"/>
        </a:xfrm>
        <a:prstGeom prst="ellips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Safe guarding</a:t>
          </a:r>
          <a:endParaRPr lang="en-US" sz="2100" kern="1200"/>
        </a:p>
      </dsp:txBody>
      <dsp:txXfrm>
        <a:off x="1783458" y="1925330"/>
        <a:ext cx="1727965" cy="1036779"/>
      </dsp:txXfrm>
    </dsp:sp>
    <dsp:sp modelId="{D83B0985-E10D-4BEB-B008-1E850FA0E8A3}">
      <dsp:nvSpPr>
        <dsp:cNvPr id="0" name=""/>
        <dsp:cNvSpPr/>
      </dsp:nvSpPr>
      <dsp:spPr>
        <a:xfrm>
          <a:off x="4113668" y="1710606"/>
          <a:ext cx="2443711" cy="1466227"/>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Parenting difficulties</a:t>
          </a:r>
          <a:endParaRPr lang="en-US" sz="2100" kern="1200"/>
        </a:p>
      </dsp:txBody>
      <dsp:txXfrm>
        <a:off x="4471541" y="1925330"/>
        <a:ext cx="1727965" cy="1036779"/>
      </dsp:txXfrm>
    </dsp:sp>
    <dsp:sp modelId="{2DBDE9ED-4C8A-472D-929D-2A8F2D3B2550}">
      <dsp:nvSpPr>
        <dsp:cNvPr id="0" name=""/>
        <dsp:cNvSpPr/>
      </dsp:nvSpPr>
      <dsp:spPr>
        <a:xfrm>
          <a:off x="6801751" y="1710606"/>
          <a:ext cx="2443711" cy="1466227"/>
        </a:xfrm>
        <a:prstGeom prst="ellipse">
          <a:avLst/>
        </a:prstGeom>
        <a:solidFill>
          <a:srgbClr val="00B0F0">
            <a:alpha val="99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Multiple house moves</a:t>
          </a:r>
          <a:endParaRPr lang="en-US" sz="2100" kern="1200"/>
        </a:p>
      </dsp:txBody>
      <dsp:txXfrm>
        <a:off x="7159624" y="1925330"/>
        <a:ext cx="1727965" cy="1036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6423E-8D7E-473A-A96F-FD4391A5C3ED}">
      <dsp:nvSpPr>
        <dsp:cNvPr id="0" name=""/>
        <dsp:cNvSpPr/>
      </dsp:nvSpPr>
      <dsp:spPr>
        <a:xfrm>
          <a:off x="3080" y="263599"/>
          <a:ext cx="2444055" cy="34216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Parent and child impact each other and this impact is from both directions (Kazdin and Wassell 2000).</a:t>
          </a:r>
          <a:endParaRPr lang="en-US" sz="1600" kern="1200"/>
        </a:p>
      </dsp:txBody>
      <dsp:txXfrm>
        <a:off x="3080" y="1563836"/>
        <a:ext cx="2444055" cy="2053006"/>
      </dsp:txXfrm>
    </dsp:sp>
    <dsp:sp modelId="{55E7C6D0-4A8C-4108-98BF-1049BB240531}">
      <dsp:nvSpPr>
        <dsp:cNvPr id="0" name=""/>
        <dsp:cNvSpPr/>
      </dsp:nvSpPr>
      <dsp:spPr>
        <a:xfrm>
          <a:off x="711856" y="605766"/>
          <a:ext cx="1026503" cy="102650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83EE5202-7B76-4F36-961A-559B18E6892B}">
      <dsp:nvSpPr>
        <dsp:cNvPr id="0" name=""/>
        <dsp:cNvSpPr/>
      </dsp:nvSpPr>
      <dsp:spPr>
        <a:xfrm>
          <a:off x="3080" y="3685204"/>
          <a:ext cx="2444055" cy="72"/>
        </a:xfrm>
        <a:prstGeom prst="rect">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AC490-92E3-4A4E-9CAD-BAA57F0F5E21}">
      <dsp:nvSpPr>
        <dsp:cNvPr id="0" name=""/>
        <dsp:cNvSpPr/>
      </dsp:nvSpPr>
      <dsp:spPr>
        <a:xfrm>
          <a:off x="2691541" y="263599"/>
          <a:ext cx="2444055" cy="3421677"/>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Finance, rent, multiple house moves, parenting difficulties, behavioural problems, anger issues.</a:t>
          </a:r>
          <a:endParaRPr lang="en-US" sz="1600" kern="1200"/>
        </a:p>
      </dsp:txBody>
      <dsp:txXfrm>
        <a:off x="2691541" y="1563836"/>
        <a:ext cx="2444055" cy="2053006"/>
      </dsp:txXfrm>
    </dsp:sp>
    <dsp:sp modelId="{524B0639-5DD3-46FE-9051-0B3FF765AC5E}">
      <dsp:nvSpPr>
        <dsp:cNvPr id="0" name=""/>
        <dsp:cNvSpPr/>
      </dsp:nvSpPr>
      <dsp:spPr>
        <a:xfrm>
          <a:off x="3400317" y="605766"/>
          <a:ext cx="1026503" cy="1026503"/>
        </a:xfrm>
        <a:prstGeom prst="ellips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FD1C09B9-96A0-43B6-AE06-3EBFDD598539}">
      <dsp:nvSpPr>
        <dsp:cNvPr id="0" name=""/>
        <dsp:cNvSpPr/>
      </dsp:nvSpPr>
      <dsp:spPr>
        <a:xfrm>
          <a:off x="2691541" y="3685204"/>
          <a:ext cx="2444055" cy="72"/>
        </a:xfrm>
        <a:prstGeom prst="rect">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D0918B-E699-4004-82C8-ED108F7C4905}">
      <dsp:nvSpPr>
        <dsp:cNvPr id="0" name=""/>
        <dsp:cNvSpPr/>
      </dsp:nvSpPr>
      <dsp:spPr>
        <a:xfrm>
          <a:off x="5380002" y="263599"/>
          <a:ext cx="2444055" cy="3421677"/>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Single mom and her partner</a:t>
          </a:r>
        </a:p>
        <a:p>
          <a:pPr marL="0" lvl="0" indent="0" algn="l" defTabSz="711200">
            <a:lnSpc>
              <a:spcPct val="90000"/>
            </a:lnSpc>
            <a:spcBef>
              <a:spcPct val="0"/>
            </a:spcBef>
            <a:spcAft>
              <a:spcPct val="35000"/>
            </a:spcAft>
            <a:buNone/>
          </a:pPr>
          <a:endParaRPr lang="en-US" sz="1600" kern="1200"/>
        </a:p>
      </dsp:txBody>
      <dsp:txXfrm>
        <a:off x="5380002" y="1563836"/>
        <a:ext cx="2444055" cy="2053006"/>
      </dsp:txXfrm>
    </dsp:sp>
    <dsp:sp modelId="{A28747BC-6DB1-4EC3-9469-71E72EAC3920}">
      <dsp:nvSpPr>
        <dsp:cNvPr id="0" name=""/>
        <dsp:cNvSpPr/>
      </dsp:nvSpPr>
      <dsp:spPr>
        <a:xfrm>
          <a:off x="6088778" y="605766"/>
          <a:ext cx="1026503" cy="1026503"/>
        </a:xfrm>
        <a:prstGeom prst="ellips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02BBC42-1C43-4172-9324-FE3F102C166F}">
      <dsp:nvSpPr>
        <dsp:cNvPr id="0" name=""/>
        <dsp:cNvSpPr/>
      </dsp:nvSpPr>
      <dsp:spPr>
        <a:xfrm>
          <a:off x="5380002" y="3685204"/>
          <a:ext cx="2444055" cy="72"/>
        </a:xfrm>
        <a:prstGeom prst="rect">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68FBB7-75B1-48AD-8943-47DA59643905}">
      <dsp:nvSpPr>
        <dsp:cNvPr id="0" name=""/>
        <dsp:cNvSpPr/>
      </dsp:nvSpPr>
      <dsp:spPr>
        <a:xfrm>
          <a:off x="8068463" y="263599"/>
          <a:ext cx="2444055" cy="342167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In similar family circumstances parents face problems of their own (Colalillo and Johnston 2016;Patterson and Forgatch 2010). </a:t>
          </a:r>
          <a:endParaRPr lang="en-US" sz="1600" kern="1200"/>
        </a:p>
      </dsp:txBody>
      <dsp:txXfrm>
        <a:off x="8068463" y="1563836"/>
        <a:ext cx="2444055" cy="2053006"/>
      </dsp:txXfrm>
    </dsp:sp>
    <dsp:sp modelId="{606F45EF-2D31-4E97-9670-1B1489FDC6AB}">
      <dsp:nvSpPr>
        <dsp:cNvPr id="0" name=""/>
        <dsp:cNvSpPr/>
      </dsp:nvSpPr>
      <dsp:spPr>
        <a:xfrm>
          <a:off x="8777239" y="605766"/>
          <a:ext cx="1026503" cy="1026503"/>
        </a:xfrm>
        <a:prstGeom prst="ellips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56094"/>
        <a:ext cx="725847" cy="725847"/>
      </dsp:txXfrm>
    </dsp:sp>
    <dsp:sp modelId="{A50E096F-01E8-4346-BD89-A2E7D0B9DF00}">
      <dsp:nvSpPr>
        <dsp:cNvPr id="0" name=""/>
        <dsp:cNvSpPr/>
      </dsp:nvSpPr>
      <dsp:spPr>
        <a:xfrm>
          <a:off x="8068463" y="3685204"/>
          <a:ext cx="2444055"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0D3AD-60F9-457D-B6D9-EB717020185B}">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2 teenage daughters, 2 primary school children(boy and a girl) ,a young adolescent aged(10-19)- under YOT</a:t>
          </a:r>
          <a:endParaRPr lang="en-US" sz="2200" kern="1200"/>
        </a:p>
      </dsp:txBody>
      <dsp:txXfrm>
        <a:off x="402550" y="1992"/>
        <a:ext cx="3034531" cy="1820718"/>
      </dsp:txXfrm>
    </dsp:sp>
    <dsp:sp modelId="{6A6A61F8-CD6D-4783-8BC4-487EB94FEAFD}">
      <dsp:nvSpPr>
        <dsp:cNvPr id="0" name=""/>
        <dsp:cNvSpPr/>
      </dsp:nvSpPr>
      <dsp:spPr>
        <a:xfrm>
          <a:off x="3740534" y="1992"/>
          <a:ext cx="3034531" cy="1820718"/>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Effects of separation from parents on children</a:t>
          </a:r>
        </a:p>
        <a:p>
          <a:pPr marL="0" lvl="0" indent="0" algn="ctr" defTabSz="977900">
            <a:lnSpc>
              <a:spcPct val="90000"/>
            </a:lnSpc>
            <a:spcBef>
              <a:spcPct val="0"/>
            </a:spcBef>
            <a:spcAft>
              <a:spcPct val="35000"/>
            </a:spcAft>
            <a:buNone/>
          </a:pPr>
          <a:r>
            <a:rPr lang="en-GB" sz="2200" kern="1200"/>
            <a:t>Missing friends, change of environment</a:t>
          </a:r>
          <a:endParaRPr lang="en-US" sz="2200" kern="1200"/>
        </a:p>
      </dsp:txBody>
      <dsp:txXfrm>
        <a:off x="3740534" y="1992"/>
        <a:ext cx="3034531" cy="1820718"/>
      </dsp:txXfrm>
    </dsp:sp>
    <dsp:sp modelId="{1883D6B8-1D3B-49E1-A6EB-90793E2CEA68}">
      <dsp:nvSpPr>
        <dsp:cNvPr id="0" name=""/>
        <dsp:cNvSpPr/>
      </dsp:nvSpPr>
      <dsp:spPr>
        <a:xfrm>
          <a:off x="7078518" y="1992"/>
          <a:ext cx="3034531" cy="1820718"/>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Children can contact any of their parents in case of separation (UNICEF,2019)</a:t>
          </a:r>
          <a:endParaRPr lang="en-US" sz="2200" kern="1200"/>
        </a:p>
      </dsp:txBody>
      <dsp:txXfrm>
        <a:off x="7078518" y="1992"/>
        <a:ext cx="3034531" cy="1820718"/>
      </dsp:txXfrm>
    </dsp:sp>
    <dsp:sp modelId="{7654E9CD-F270-4848-972B-8C48A088256D}">
      <dsp:nvSpPr>
        <dsp:cNvPr id="0" name=""/>
        <dsp:cNvSpPr/>
      </dsp:nvSpPr>
      <dsp:spPr>
        <a:xfrm>
          <a:off x="3740534"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Both parents are responsible for the upbringing of the children (UNICEF,2019)</a:t>
          </a:r>
          <a:endParaRPr lang="en-US" sz="2200" kern="1200"/>
        </a:p>
      </dsp:txBody>
      <dsp:txXfrm>
        <a:off x="3740534"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37097-FCF7-4FDC-9EAF-D5E485D7AEB7}">
      <dsp:nvSpPr>
        <dsp:cNvPr id="0" name=""/>
        <dsp:cNvSpPr/>
      </dsp:nvSpPr>
      <dsp:spPr>
        <a:xfrm>
          <a:off x="1468690" y="1280446"/>
          <a:ext cx="3685048" cy="2395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Legal binding international agreement</a:t>
          </a:r>
          <a:endParaRPr lang="en-US" sz="3400" kern="1200"/>
        </a:p>
      </dsp:txBody>
      <dsp:txXfrm>
        <a:off x="1585618" y="1397374"/>
        <a:ext cx="3451192" cy="2161425"/>
      </dsp:txXfrm>
    </dsp:sp>
    <dsp:sp modelId="{19A1B7AE-A957-4666-8F38-96DA718D0D48}">
      <dsp:nvSpPr>
        <dsp:cNvPr id="0" name=""/>
        <dsp:cNvSpPr/>
      </dsp:nvSpPr>
      <dsp:spPr>
        <a:xfrm>
          <a:off x="3311214" y="444416"/>
          <a:ext cx="4067342" cy="4067342"/>
        </a:xfrm>
        <a:custGeom>
          <a:avLst/>
          <a:gdLst/>
          <a:ahLst/>
          <a:cxnLst/>
          <a:rect l="0" t="0" r="0" b="0"/>
          <a:pathLst>
            <a:path>
              <a:moveTo>
                <a:pt x="409627" y="809620"/>
              </a:moveTo>
              <a:arcTo wR="2033671" hR="2033671" stAng="13020331" swAng="635933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97EB001-EED3-40F9-BF96-667D827697DE}">
      <dsp:nvSpPr>
        <dsp:cNvPr id="0" name=""/>
        <dsp:cNvSpPr/>
      </dsp:nvSpPr>
      <dsp:spPr>
        <a:xfrm>
          <a:off x="5536032" y="1280446"/>
          <a:ext cx="3685048" cy="2395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Civil, political, economic , social and cultural rights of a child</a:t>
          </a:r>
          <a:endParaRPr lang="en-US" sz="3400" kern="1200"/>
        </a:p>
      </dsp:txBody>
      <dsp:txXfrm>
        <a:off x="5652960" y="1397374"/>
        <a:ext cx="3451192" cy="2161425"/>
      </dsp:txXfrm>
    </dsp:sp>
    <dsp:sp modelId="{C20E3A5B-F57F-4BB4-A5ED-A17853D1B82C}">
      <dsp:nvSpPr>
        <dsp:cNvPr id="0" name=""/>
        <dsp:cNvSpPr/>
      </dsp:nvSpPr>
      <dsp:spPr>
        <a:xfrm>
          <a:off x="3311214" y="444416"/>
          <a:ext cx="4067342" cy="4067342"/>
        </a:xfrm>
        <a:custGeom>
          <a:avLst/>
          <a:gdLst/>
          <a:ahLst/>
          <a:cxnLst/>
          <a:rect l="0" t="0" r="0" b="0"/>
          <a:pathLst>
            <a:path>
              <a:moveTo>
                <a:pt x="3657715" y="3257721"/>
              </a:moveTo>
              <a:arcTo wR="2033671" hR="2033671" stAng="2220331" swAng="635933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A18AD-5D01-431E-8B4F-8827AC9FC78B}">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children Act 2004 supports the idea of safety and well-being of children</a:t>
          </a:r>
          <a:endParaRPr lang="en-US" sz="2300" kern="1200"/>
        </a:p>
      </dsp:txBody>
      <dsp:txXfrm>
        <a:off x="402550" y="1992"/>
        <a:ext cx="3034531" cy="1820718"/>
      </dsp:txXfrm>
    </dsp:sp>
    <dsp:sp modelId="{F5A5590F-BCF9-4C19-9228-C2BEA2598909}">
      <dsp:nvSpPr>
        <dsp:cNvPr id="0" name=""/>
        <dsp:cNvSpPr/>
      </dsp:nvSpPr>
      <dsp:spPr>
        <a:xfrm>
          <a:off x="3740534" y="1992"/>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Links to children social services department</a:t>
          </a:r>
          <a:endParaRPr lang="en-US" sz="2300" kern="1200"/>
        </a:p>
      </dsp:txBody>
      <dsp:txXfrm>
        <a:off x="3740534" y="1992"/>
        <a:ext cx="3034531" cy="1820718"/>
      </dsp:txXfrm>
    </dsp:sp>
    <dsp:sp modelId="{09F70298-D479-4BD5-98D6-AC84A7DDA403}">
      <dsp:nvSpPr>
        <dsp:cNvPr id="0" name=""/>
        <dsp:cNvSpPr/>
      </dsp:nvSpPr>
      <dsp:spPr>
        <a:xfrm>
          <a:off x="7078518" y="1992"/>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Education</a:t>
          </a:r>
          <a:endParaRPr lang="en-US" sz="2300" kern="1200"/>
        </a:p>
      </dsp:txBody>
      <dsp:txXfrm>
        <a:off x="7078518" y="1992"/>
        <a:ext cx="3034531" cy="1820718"/>
      </dsp:txXfrm>
    </dsp:sp>
    <dsp:sp modelId="{7BD87FC8-9248-4E23-BA02-216FF31F84F7}">
      <dsp:nvSpPr>
        <dsp:cNvPr id="0" name=""/>
        <dsp:cNvSpPr/>
      </dsp:nvSpPr>
      <dsp:spPr>
        <a:xfrm>
          <a:off x="1654628" y="2126164"/>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Ensures effectiveness of safeguarding agencies and promotes welfare of children</a:t>
          </a:r>
          <a:endParaRPr lang="en-US" sz="2300" kern="1200"/>
        </a:p>
      </dsp:txBody>
      <dsp:txXfrm>
        <a:off x="1654628" y="2126164"/>
        <a:ext cx="3034531" cy="1820718"/>
      </dsp:txXfrm>
    </dsp:sp>
    <dsp:sp modelId="{9B39F879-0EC4-41B1-A018-FD07046FF0BB}">
      <dsp:nvSpPr>
        <dsp:cNvPr id="0" name=""/>
        <dsp:cNvSpPr/>
      </dsp:nvSpPr>
      <dsp:spPr>
        <a:xfrm>
          <a:off x="4992612" y="2126164"/>
          <a:ext cx="3868359" cy="1820718"/>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solidFill>
                <a:schemeClr val="tx1"/>
              </a:solidFill>
            </a:rPr>
            <a:t>(Davies, and Ward, 2012)</a:t>
          </a:r>
          <a:endParaRPr lang="en-US" sz="2300" kern="1200">
            <a:solidFill>
              <a:schemeClr val="tx1"/>
            </a:solidFill>
          </a:endParaRPr>
        </a:p>
      </dsp:txBody>
      <dsp:txXfrm>
        <a:off x="4992612" y="2126164"/>
        <a:ext cx="3868359"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74B153-F687-4FAE-BFB9-EFE01D8D83B9}"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4F0AE2-6432-4CC8-9D62-943286C08BF0}" type="slidenum">
              <a:rPr lang="en-GB" smtClean="0"/>
              <a:t>‹#›</a:t>
            </a:fld>
            <a:endParaRPr lang="en-GB"/>
          </a:p>
        </p:txBody>
      </p:sp>
    </p:spTree>
    <p:extLst>
      <p:ext uri="{BB962C8B-B14F-4D97-AF65-F5344CB8AC3E}">
        <p14:creationId xmlns:p14="http://schemas.microsoft.com/office/powerpoint/2010/main" val="3491694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6680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0290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7757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093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48919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1750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5314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479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0663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4592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275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7649099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201097/00004583-200004000-00009"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7500-3A71-7CEC-26BA-429C69F25953}"/>
              </a:ext>
            </a:extLst>
          </p:cNvPr>
          <p:cNvSpPr>
            <a:spLocks noGrp="1"/>
          </p:cNvSpPr>
          <p:nvPr>
            <p:ph type="ctrTitle"/>
          </p:nvPr>
        </p:nvSpPr>
        <p:spPr>
          <a:xfrm>
            <a:off x="6194716" y="739978"/>
            <a:ext cx="5334930" cy="3004145"/>
          </a:xfrm>
        </p:spPr>
        <p:txBody>
          <a:bodyPr vert="horz" lIns="91440" tIns="45720" rIns="91440" bIns="45720" rtlCol="0">
            <a:normAutofit/>
          </a:bodyPr>
          <a:lstStyle/>
          <a:p>
            <a:r>
              <a:rPr lang="en-US" i="1" kern="1200" spc="100" baseline="0">
                <a:latin typeface="+mj-lt"/>
                <a:ea typeface="+mj-ea"/>
                <a:cs typeface="+mj-cs"/>
              </a:rPr>
              <a:t>Children, Young people and Families</a:t>
            </a:r>
          </a:p>
        </p:txBody>
      </p:sp>
      <p:sp>
        <p:nvSpPr>
          <p:cNvPr id="3" name="Subtitle 2">
            <a:extLst>
              <a:ext uri="{FF2B5EF4-FFF2-40B4-BE49-F238E27FC236}">
                <a16:creationId xmlns:a16="http://schemas.microsoft.com/office/drawing/2014/main" id="{351C4C50-C537-A30E-5D7A-47753E99B8EB}"/>
              </a:ext>
            </a:extLst>
          </p:cNvPr>
          <p:cNvSpPr>
            <a:spLocks noGrp="1"/>
          </p:cNvSpPr>
          <p:nvPr>
            <p:ph type="subTitle" idx="1"/>
          </p:nvPr>
        </p:nvSpPr>
        <p:spPr>
          <a:xfrm>
            <a:off x="6194715" y="3836197"/>
            <a:ext cx="5334931" cy="2189214"/>
          </a:xfrm>
        </p:spPr>
        <p:txBody>
          <a:bodyPr vert="horz" lIns="91440" tIns="45720" rIns="91440" bIns="45720" rtlCol="0">
            <a:normAutofit/>
          </a:bodyPr>
          <a:lstStyle/>
          <a:p>
            <a:r>
              <a:rPr lang="en-US" sz="1700">
                <a:latin typeface="Arial" panose="020B0604020202020204" pitchFamily="34" charset="0"/>
                <a:cs typeface="Arial" panose="020B0604020202020204" pitchFamily="34" charset="0"/>
              </a:rPr>
              <a:t>Presentation Case Study-Family B</a:t>
            </a:r>
          </a:p>
          <a:p>
            <a:r>
              <a:rPr lang="en-US" sz="1700">
                <a:latin typeface="Arial" panose="020B0604020202020204" pitchFamily="34" charset="0"/>
                <a:cs typeface="Arial" panose="020B0604020202020204" pitchFamily="34" charset="0"/>
              </a:rPr>
              <a:t>Tehreem Arshad-2120566</a:t>
            </a:r>
          </a:p>
          <a:p>
            <a:r>
              <a:rPr lang="en-US" sz="1700">
                <a:latin typeface="Arial" panose="020B0604020202020204" pitchFamily="34" charset="0"/>
                <a:cs typeface="Arial" panose="020B0604020202020204" pitchFamily="34" charset="0"/>
              </a:rPr>
              <a:t>Gabriela Roxana Ungureanu-2118376</a:t>
            </a:r>
          </a:p>
          <a:p>
            <a:r>
              <a:rPr lang="en-US" sz="1700">
                <a:latin typeface="Arial" panose="020B0604020202020204" pitchFamily="34" charset="0"/>
                <a:cs typeface="Arial" panose="020B0604020202020204" pitchFamily="34" charset="0"/>
              </a:rPr>
              <a:t>Module:BMHP5004_BIRM</a:t>
            </a:r>
          </a:p>
          <a:p>
            <a:r>
              <a:rPr lang="en-US" sz="1700">
                <a:latin typeface="Arial" panose="020B0604020202020204" pitchFamily="34" charset="0"/>
                <a:cs typeface="Arial" panose="020B0604020202020204" pitchFamily="34" charset="0"/>
              </a:rPr>
              <a:t>Lecturer-Rachael Rivers</a:t>
            </a:r>
          </a:p>
          <a:p>
            <a:r>
              <a:rPr lang="en-US" sz="1700">
                <a:latin typeface="Arial" panose="020B0604020202020204" pitchFamily="34" charset="0"/>
                <a:cs typeface="Arial" panose="020B0604020202020204" pitchFamily="34" charset="0"/>
              </a:rPr>
              <a:t>Submission Date:24</a:t>
            </a:r>
            <a:r>
              <a:rPr lang="en-US" sz="1700" baseline="30000">
                <a:latin typeface="Arial" panose="020B0604020202020204" pitchFamily="34" charset="0"/>
                <a:cs typeface="Arial" panose="020B0604020202020204" pitchFamily="34" charset="0"/>
              </a:rPr>
              <a:t>th</a:t>
            </a:r>
            <a:r>
              <a:rPr lang="en-US" sz="1700">
                <a:latin typeface="Arial" panose="020B0604020202020204" pitchFamily="34" charset="0"/>
                <a:cs typeface="Arial" panose="020B0604020202020204" pitchFamily="34" charset="0"/>
              </a:rPr>
              <a:t> February 2023</a:t>
            </a:r>
          </a:p>
        </p:txBody>
      </p:sp>
      <p:pic>
        <p:nvPicPr>
          <p:cNvPr id="1026" name="Picture 2" descr="Premium Vector | Family members walk together and hold hands in silhouette.  happy young family have fun">
            <a:extLst>
              <a:ext uri="{FF2B5EF4-FFF2-40B4-BE49-F238E27FC236}">
                <a16:creationId xmlns:a16="http://schemas.microsoft.com/office/drawing/2014/main" id="{34535FB7-3C47-FCC6-828B-4EDBC4191B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
          <a:stretch/>
        </p:blipFill>
        <p:spPr bwMode="auto">
          <a:xfrm>
            <a:off x="631840" y="533405"/>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044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7" name="Picture 4" descr="White puzzle with one red piece">
            <a:extLst>
              <a:ext uri="{FF2B5EF4-FFF2-40B4-BE49-F238E27FC236}">
                <a16:creationId xmlns:a16="http://schemas.microsoft.com/office/drawing/2014/main" id="{D5A41F15-5745-E6BF-0242-64216B3A0796}"/>
              </a:ext>
            </a:extLst>
          </p:cNvPr>
          <p:cNvPicPr>
            <a:picLocks noChangeAspect="1"/>
          </p:cNvPicPr>
          <p:nvPr/>
        </p:nvPicPr>
        <p:blipFill rotWithShape="1">
          <a:blip r:embed="rId2">
            <a:duotone>
              <a:schemeClr val="bg2">
                <a:shade val="45000"/>
                <a:satMod val="135000"/>
              </a:schemeClr>
              <a:prstClr val="white"/>
            </a:duotone>
            <a:alphaModFix amt="30000"/>
          </a:blip>
          <a:srcRect/>
          <a:stretch/>
        </p:blipFill>
        <p:spPr>
          <a:xfrm>
            <a:off x="8701" y="10"/>
            <a:ext cx="12192000" cy="6857990"/>
          </a:xfrm>
          <a:prstGeom prst="rect">
            <a:avLst/>
          </a:prstGeom>
        </p:spPr>
      </p:pic>
      <p:sp>
        <p:nvSpPr>
          <p:cNvPr id="2" name="Title 1">
            <a:extLst>
              <a:ext uri="{FF2B5EF4-FFF2-40B4-BE49-F238E27FC236}">
                <a16:creationId xmlns:a16="http://schemas.microsoft.com/office/drawing/2014/main" id="{C8397FFF-6FAD-E60F-8979-2C9723E2F495}"/>
              </a:ext>
            </a:extLst>
          </p:cNvPr>
          <p:cNvSpPr>
            <a:spLocks noGrp="1"/>
          </p:cNvSpPr>
          <p:nvPr>
            <p:ph type="title"/>
          </p:nvPr>
        </p:nvSpPr>
        <p:spPr>
          <a:xfrm>
            <a:off x="758952" y="1201002"/>
            <a:ext cx="3831335" cy="4312829"/>
          </a:xfrm>
        </p:spPr>
        <p:txBody>
          <a:bodyPr>
            <a:normAutofit/>
          </a:bodyPr>
          <a:lstStyle/>
          <a:p>
            <a:r>
              <a:rPr lang="en-GB">
                <a:latin typeface="Arial" panose="020B0604020202020204" pitchFamily="34" charset="0"/>
                <a:cs typeface="Arial" panose="020B0604020202020204" pitchFamily="34" charset="0"/>
              </a:rPr>
              <a:t>Contents</a:t>
            </a:r>
          </a:p>
        </p:txBody>
      </p:sp>
      <p:sp>
        <p:nvSpPr>
          <p:cNvPr id="29" name="Content Placeholder 2">
            <a:extLst>
              <a:ext uri="{FF2B5EF4-FFF2-40B4-BE49-F238E27FC236}">
                <a16:creationId xmlns:a16="http://schemas.microsoft.com/office/drawing/2014/main" id="{3047F507-3D2E-60D8-6343-9AE88BA1E3A3}"/>
              </a:ext>
            </a:extLst>
          </p:cNvPr>
          <p:cNvSpPr>
            <a:spLocks noGrp="1"/>
          </p:cNvSpPr>
          <p:nvPr>
            <p:ph idx="1"/>
          </p:nvPr>
        </p:nvSpPr>
        <p:spPr>
          <a:xfrm>
            <a:off x="5232992" y="1201002"/>
            <a:ext cx="6197007" cy="4312829"/>
          </a:xfrm>
        </p:spPr>
        <p:txBody>
          <a:bodyPr>
            <a:normAutofit lnSpcReduction="10000"/>
          </a:bodyPr>
          <a:lstStyle/>
          <a:p>
            <a:pPr>
              <a:lnSpc>
                <a:spcPct val="100000"/>
              </a:lnSpc>
            </a:pPr>
            <a:r>
              <a:rPr lang="en-GB" sz="1900"/>
              <a:t>Introduction</a:t>
            </a:r>
          </a:p>
          <a:p>
            <a:pPr>
              <a:lnSpc>
                <a:spcPct val="100000"/>
              </a:lnSpc>
            </a:pPr>
            <a:r>
              <a:rPr lang="en-GB" sz="1900"/>
              <a:t>Risk Factors</a:t>
            </a:r>
          </a:p>
          <a:p>
            <a:pPr>
              <a:lnSpc>
                <a:spcPct val="100000"/>
              </a:lnSpc>
            </a:pPr>
            <a:r>
              <a:rPr lang="en-GB" sz="1900"/>
              <a:t>Issues</a:t>
            </a:r>
          </a:p>
          <a:p>
            <a:pPr>
              <a:lnSpc>
                <a:spcPct val="100000"/>
              </a:lnSpc>
            </a:pPr>
            <a:r>
              <a:rPr lang="en-GB" sz="1900"/>
              <a:t>Implications</a:t>
            </a:r>
          </a:p>
          <a:p>
            <a:pPr>
              <a:lnSpc>
                <a:spcPct val="100000"/>
              </a:lnSpc>
            </a:pPr>
            <a:r>
              <a:rPr lang="en-GB" sz="1900"/>
              <a:t>Impact</a:t>
            </a:r>
          </a:p>
          <a:p>
            <a:pPr>
              <a:lnSpc>
                <a:spcPct val="100000"/>
              </a:lnSpc>
            </a:pPr>
            <a:r>
              <a:rPr lang="en-GB" sz="1900"/>
              <a:t>Teams/Services</a:t>
            </a:r>
          </a:p>
          <a:p>
            <a:pPr>
              <a:lnSpc>
                <a:spcPct val="100000"/>
              </a:lnSpc>
            </a:pPr>
            <a:r>
              <a:rPr lang="en-GB" sz="1900"/>
              <a:t>Options to improve current situation and wellbeing of the family </a:t>
            </a:r>
          </a:p>
          <a:p>
            <a:pPr>
              <a:lnSpc>
                <a:spcPct val="100000"/>
              </a:lnSpc>
            </a:pPr>
            <a:r>
              <a:rPr lang="en-GB" sz="1900"/>
              <a:t>Current Relevant Policy</a:t>
            </a:r>
          </a:p>
          <a:p>
            <a:pPr>
              <a:lnSpc>
                <a:spcPct val="100000"/>
              </a:lnSpc>
            </a:pPr>
            <a:r>
              <a:rPr lang="en-GB" sz="1900"/>
              <a:t>Importance of multiagency/partnership approach</a:t>
            </a:r>
          </a:p>
          <a:p>
            <a:pPr>
              <a:lnSpc>
                <a:spcPct val="100000"/>
              </a:lnSpc>
            </a:pPr>
            <a:r>
              <a:rPr lang="en-GB" sz="1900"/>
              <a:t>Conclusion</a:t>
            </a:r>
          </a:p>
        </p:txBody>
      </p:sp>
    </p:spTree>
    <p:extLst>
      <p:ext uri="{BB962C8B-B14F-4D97-AF65-F5344CB8AC3E}">
        <p14:creationId xmlns:p14="http://schemas.microsoft.com/office/powerpoint/2010/main" val="3040634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D8E68-7DB8-BE3D-416E-CF3DC229E38C}"/>
              </a:ext>
            </a:extLst>
          </p:cNvPr>
          <p:cNvSpPr>
            <a:spLocks noGrp="1"/>
          </p:cNvSpPr>
          <p:nvPr>
            <p:ph type="title"/>
          </p:nvPr>
        </p:nvSpPr>
        <p:spPr>
          <a:xfrm>
            <a:off x="758952" y="420625"/>
            <a:ext cx="10667998" cy="1326814"/>
          </a:xfrm>
        </p:spPr>
        <p:txBody>
          <a:bodyPr anchor="ctr">
            <a:normAutofit/>
          </a:bodyPr>
          <a:lstStyle/>
          <a:p>
            <a:r>
              <a:rPr lang="en-GB">
                <a:latin typeface="Arial" panose="020B0604020202020204" pitchFamily="34" charset="0"/>
                <a:cs typeface="Arial" panose="020B0604020202020204" pitchFamily="34" charset="0"/>
              </a:rPr>
              <a:t>Introduction</a:t>
            </a:r>
          </a:p>
        </p:txBody>
      </p:sp>
      <p:graphicFrame>
        <p:nvGraphicFramePr>
          <p:cNvPr id="46" name="Content Placeholder 2">
            <a:extLst>
              <a:ext uri="{FF2B5EF4-FFF2-40B4-BE49-F238E27FC236}">
                <a16:creationId xmlns:a16="http://schemas.microsoft.com/office/drawing/2014/main" id="{24028DF2-CCEF-8C0D-E49E-C7AF93F09C0B}"/>
              </a:ext>
            </a:extLst>
          </p:cNvPr>
          <p:cNvGraphicFramePr>
            <a:graphicFrameLocks noGrp="1"/>
          </p:cNvGraphicFramePr>
          <p:nvPr>
            <p:ph idx="1"/>
            <p:extLst>
              <p:ext uri="{D42A27DB-BD31-4B8C-83A1-F6EECF244321}">
                <p14:modId xmlns:p14="http://schemas.microsoft.com/office/powerpoint/2010/main" val="3109698944"/>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5241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pic>
        <p:nvPicPr>
          <p:cNvPr id="1026" name="Picture 2" descr="What does wellbeing actually mean? | Wellbeing People">
            <a:extLst>
              <a:ext uri="{FF2B5EF4-FFF2-40B4-BE49-F238E27FC236}">
                <a16:creationId xmlns:a16="http://schemas.microsoft.com/office/drawing/2014/main" id="{EB49E7FE-D8C3-F815-6F86-DA5AAFCCED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730"/>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605C807-27AD-7BFD-47B6-DA306B1B211C}"/>
              </a:ext>
            </a:extLst>
          </p:cNvPr>
          <p:cNvSpPr>
            <a:spLocks noGrp="1"/>
          </p:cNvSpPr>
          <p:nvPr>
            <p:ph type="ctrTitle"/>
          </p:nvPr>
        </p:nvSpPr>
        <p:spPr>
          <a:xfrm>
            <a:off x="5962324" y="444299"/>
            <a:ext cx="4572000" cy="2984701"/>
          </a:xfrm>
        </p:spPr>
        <p:txBody>
          <a:bodyPr anchor="b">
            <a:normAutofit/>
          </a:bodyPr>
          <a:lstStyle/>
          <a:p>
            <a:r>
              <a:rPr lang="en-GB" sz="6000"/>
              <a:t>Perception of Well-being </a:t>
            </a:r>
          </a:p>
        </p:txBody>
      </p:sp>
      <p:sp>
        <p:nvSpPr>
          <p:cNvPr id="3" name="Subtitle 2">
            <a:extLst>
              <a:ext uri="{FF2B5EF4-FFF2-40B4-BE49-F238E27FC236}">
                <a16:creationId xmlns:a16="http://schemas.microsoft.com/office/drawing/2014/main" id="{DD7D44F1-F7FF-7EF1-BEA4-AEE55173DF56}"/>
              </a:ext>
            </a:extLst>
          </p:cNvPr>
          <p:cNvSpPr>
            <a:spLocks noGrp="1"/>
          </p:cNvSpPr>
          <p:nvPr>
            <p:ph type="subTitle" idx="1"/>
          </p:nvPr>
        </p:nvSpPr>
        <p:spPr>
          <a:xfrm>
            <a:off x="6321552" y="4114652"/>
            <a:ext cx="4571999" cy="1318071"/>
          </a:xfrm>
        </p:spPr>
        <p:txBody>
          <a:bodyPr>
            <a:normAutofit lnSpcReduction="10000"/>
          </a:bodyPr>
          <a:lstStyle/>
          <a:p>
            <a:pPr algn="just">
              <a:lnSpc>
                <a:spcPct val="90000"/>
              </a:lnSpc>
            </a:pPr>
            <a:r>
              <a:rPr lang="en-GB" sz="1600">
                <a:latin typeface="Arial" panose="020B0604020202020204" pitchFamily="34" charset="0"/>
                <a:cs typeface="Arial" panose="020B0604020202020204" pitchFamily="34" charset="0"/>
              </a:rPr>
              <a:t>“a state of well-being in which the individual realizes his or her own abilities, can cope with normal stresses of life, can work productively and fruitfully, and is able to make a contribution to his or her own community” World Health Organisation (WHO,2015)</a:t>
            </a:r>
          </a:p>
        </p:txBody>
      </p:sp>
    </p:spTree>
    <p:extLst>
      <p:ext uri="{BB962C8B-B14F-4D97-AF65-F5344CB8AC3E}">
        <p14:creationId xmlns:p14="http://schemas.microsoft.com/office/powerpoint/2010/main" val="3894297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B0B54DE-F6D6-26BC-25F8-5DBB5AFBA30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000" kern="1200">
                <a:solidFill>
                  <a:schemeClr val="tx1"/>
                </a:solidFill>
                <a:latin typeface="+mj-lt"/>
                <a:ea typeface="+mj-ea"/>
                <a:cs typeface="+mj-cs"/>
              </a:rPr>
              <a:t>Comparison of well-being of individuals</a:t>
            </a:r>
          </a:p>
        </p:txBody>
      </p:sp>
      <p:graphicFrame>
        <p:nvGraphicFramePr>
          <p:cNvPr id="10" name="Content Placeholder 2">
            <a:extLst>
              <a:ext uri="{FF2B5EF4-FFF2-40B4-BE49-F238E27FC236}">
                <a16:creationId xmlns:a16="http://schemas.microsoft.com/office/drawing/2014/main" id="{24974C51-0B01-EBF1-9F8B-54A6CDE96D07}"/>
              </a:ext>
            </a:extLst>
          </p:cNvPr>
          <p:cNvGraphicFramePr>
            <a:graphicFrameLocks noGrp="1"/>
          </p:cNvGraphicFramePr>
          <p:nvPr>
            <p:ph sz="half" idx="2"/>
            <p:extLst>
              <p:ext uri="{D42A27DB-BD31-4B8C-83A1-F6EECF244321}">
                <p14:modId xmlns:p14="http://schemas.microsoft.com/office/powerpoint/2010/main" val="111047419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7658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5671F86-07D2-6D8D-B9CF-54D9DA1C56EF}"/>
              </a:ext>
            </a:extLst>
          </p:cNvPr>
          <p:cNvSpPr>
            <a:spLocks noGrp="1"/>
          </p:cNvSpPr>
          <p:nvPr>
            <p:ph type="title"/>
          </p:nvPr>
        </p:nvSpPr>
        <p:spPr/>
        <p:txBody>
          <a:bodyPr vert="horz" lIns="91440" tIns="45720" rIns="91440" bIns="45720" rtlCol="0">
            <a:normAutofit/>
          </a:bodyPr>
          <a:lstStyle/>
          <a:p>
            <a:r>
              <a:rPr lang="en-US" sz="5400"/>
              <a:t>Analysis of Children</a:t>
            </a:r>
          </a:p>
        </p:txBody>
      </p:sp>
      <p:graphicFrame>
        <p:nvGraphicFramePr>
          <p:cNvPr id="10" name="Content Placeholder 7">
            <a:extLst>
              <a:ext uri="{FF2B5EF4-FFF2-40B4-BE49-F238E27FC236}">
                <a16:creationId xmlns:a16="http://schemas.microsoft.com/office/drawing/2014/main" id="{96BCB52E-B3C7-AFD8-887F-27193E9764E4}"/>
              </a:ext>
            </a:extLst>
          </p:cNvPr>
          <p:cNvGraphicFramePr>
            <a:graphicFrameLocks noGrp="1"/>
          </p:cNvGraphicFramePr>
          <p:nvPr>
            <p:ph idx="1"/>
            <p:extLst>
              <p:ext uri="{D42A27DB-BD31-4B8C-83A1-F6EECF244321}">
                <p14:modId xmlns:p14="http://schemas.microsoft.com/office/powerpoint/2010/main" val="117516364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7286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E67A8-B20A-A793-84DE-FCBC3E58C1F2}"/>
              </a:ext>
            </a:extLst>
          </p:cNvPr>
          <p:cNvSpPr>
            <a:spLocks noGrp="1"/>
          </p:cNvSpPr>
          <p:nvPr>
            <p:ph type="title"/>
          </p:nvPr>
        </p:nvSpPr>
        <p:spPr>
          <a:xfrm>
            <a:off x="804672" y="802955"/>
            <a:ext cx="4977976" cy="1454051"/>
          </a:xfrm>
        </p:spPr>
        <p:txBody>
          <a:bodyPr>
            <a:normAutofit/>
          </a:bodyPr>
          <a:lstStyle/>
          <a:p>
            <a:r>
              <a:rPr lang="en-GB" sz="3300">
                <a:solidFill>
                  <a:schemeClr val="tx2"/>
                </a:solidFill>
              </a:rPr>
              <a:t>The UN convention on the rights of the child(UNCRC)</a:t>
            </a:r>
          </a:p>
        </p:txBody>
      </p:sp>
      <p:sp>
        <p:nvSpPr>
          <p:cNvPr id="3" name="Content Placeholder 2">
            <a:extLst>
              <a:ext uri="{FF2B5EF4-FFF2-40B4-BE49-F238E27FC236}">
                <a16:creationId xmlns:a16="http://schemas.microsoft.com/office/drawing/2014/main" id="{C0B07AD8-5758-EA22-3747-6CB265D52390}"/>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A treaty regards to children’s rights and government must promote these rights.</a:t>
            </a:r>
          </a:p>
          <a:p>
            <a:r>
              <a:rPr lang="en-GB" sz="1800">
                <a:solidFill>
                  <a:schemeClr val="tx2"/>
                </a:solidFill>
              </a:rPr>
              <a:t>Special rights for children and young people to prevent abuse and exploitation </a:t>
            </a:r>
          </a:p>
          <a:p>
            <a:r>
              <a:rPr lang="en-GB" sz="1800">
                <a:solidFill>
                  <a:schemeClr val="tx2"/>
                </a:solidFill>
              </a:rPr>
              <a:t>International convention </a:t>
            </a:r>
          </a:p>
          <a:p>
            <a:pPr marL="0" indent="0">
              <a:buNone/>
            </a:pPr>
            <a:r>
              <a:rPr lang="en-GB" sz="1800">
                <a:solidFill>
                  <a:schemeClr val="tx2"/>
                </a:solidFill>
              </a:rPr>
              <a:t>                                               (UNICEF, 2019)</a:t>
            </a:r>
          </a:p>
          <a:p>
            <a:pPr marL="0" indent="0">
              <a:buNone/>
            </a:pPr>
            <a:endParaRPr lang="en-GB" sz="1800">
              <a:solidFill>
                <a:schemeClr val="tx2"/>
              </a:solidFill>
            </a:endParaRPr>
          </a:p>
        </p:txBody>
      </p:sp>
      <p:pic>
        <p:nvPicPr>
          <p:cNvPr id="1026" name="Picture 2" descr="The UNCRC • Admiral Lord Nelson School">
            <a:extLst>
              <a:ext uri="{FF2B5EF4-FFF2-40B4-BE49-F238E27FC236}">
                <a16:creationId xmlns:a16="http://schemas.microsoft.com/office/drawing/2014/main" id="{A8EFE2E1-A025-757A-7EF7-0D00A2E59D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00821" y="2523642"/>
            <a:ext cx="3661831" cy="1830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407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778CA-8E18-1FFE-E9CB-99B9AA3CBEDA}"/>
              </a:ext>
            </a:extLst>
          </p:cNvPr>
          <p:cNvSpPr>
            <a:spLocks noGrp="1"/>
          </p:cNvSpPr>
          <p:nvPr>
            <p:ph type="title"/>
          </p:nvPr>
        </p:nvSpPr>
        <p:spPr/>
        <p:txBody>
          <a:bodyPr/>
          <a:lstStyle/>
          <a:p>
            <a:r>
              <a:rPr lang="en-GB"/>
              <a:t>UNCRC</a:t>
            </a:r>
          </a:p>
        </p:txBody>
      </p:sp>
      <p:graphicFrame>
        <p:nvGraphicFramePr>
          <p:cNvPr id="7" name="Content Placeholder 2">
            <a:extLst>
              <a:ext uri="{FF2B5EF4-FFF2-40B4-BE49-F238E27FC236}">
                <a16:creationId xmlns:a16="http://schemas.microsoft.com/office/drawing/2014/main" id="{FE133936-CE53-3C76-6790-8ED8E679D106}"/>
              </a:ext>
            </a:extLst>
          </p:cNvPr>
          <p:cNvGraphicFramePr>
            <a:graphicFrameLocks noGrp="1"/>
          </p:cNvGraphicFramePr>
          <p:nvPr>
            <p:ph idx="1"/>
            <p:extLst>
              <p:ext uri="{D42A27DB-BD31-4B8C-83A1-F6EECF244321}">
                <p14:modId xmlns:p14="http://schemas.microsoft.com/office/powerpoint/2010/main" val="744631430"/>
              </p:ext>
            </p:extLst>
          </p:nvPr>
        </p:nvGraphicFramePr>
        <p:xfrm>
          <a:off x="838199" y="1825624"/>
          <a:ext cx="10689771" cy="4956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B90381B-1361-FD50-C88B-7FBF1DC7F5B3}"/>
              </a:ext>
            </a:extLst>
          </p:cNvPr>
          <p:cNvSpPr txBox="1"/>
          <p:nvPr/>
        </p:nvSpPr>
        <p:spPr>
          <a:xfrm>
            <a:off x="2634342" y="5988734"/>
            <a:ext cx="6096000" cy="646331"/>
          </a:xfrm>
          <a:prstGeom prst="rect">
            <a:avLst/>
          </a:prstGeom>
          <a:noFill/>
        </p:spPr>
        <p:txBody>
          <a:bodyPr wrap="square" lIns="91440" tIns="45720" rIns="91440" bIns="45720" anchor="t">
            <a:spAutoFit/>
          </a:bodyPr>
          <a:lstStyle/>
          <a:p>
            <a:r>
              <a:rPr lang="en-GB"/>
              <a:t>“Everyone under the age of 18 has all the rights in the Convention” (UNICEF, 2019).</a:t>
            </a:r>
          </a:p>
        </p:txBody>
      </p:sp>
      <p:sp>
        <p:nvSpPr>
          <p:cNvPr id="8" name="TextBox 7">
            <a:extLst>
              <a:ext uri="{FF2B5EF4-FFF2-40B4-BE49-F238E27FC236}">
                <a16:creationId xmlns:a16="http://schemas.microsoft.com/office/drawing/2014/main" id="{CACD583A-C398-1872-DA61-74FAD82DEC28}"/>
              </a:ext>
            </a:extLst>
          </p:cNvPr>
          <p:cNvSpPr txBox="1"/>
          <p:nvPr/>
        </p:nvSpPr>
        <p:spPr>
          <a:xfrm>
            <a:off x="2024743" y="5399313"/>
            <a:ext cx="3733800" cy="369332"/>
          </a:xfrm>
          <a:prstGeom prst="rect">
            <a:avLst/>
          </a:prstGeom>
          <a:noFill/>
        </p:spPr>
        <p:txBody>
          <a:bodyPr wrap="square" rtlCol="0">
            <a:spAutoFit/>
          </a:bodyPr>
          <a:lstStyle/>
          <a:p>
            <a:r>
              <a:rPr lang="en-GB"/>
              <a:t>(Unicef,2019)</a:t>
            </a:r>
          </a:p>
        </p:txBody>
      </p:sp>
    </p:spTree>
    <p:extLst>
      <p:ext uri="{BB962C8B-B14F-4D97-AF65-F5344CB8AC3E}">
        <p14:creationId xmlns:p14="http://schemas.microsoft.com/office/powerpoint/2010/main" val="3956529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E344-C7AD-7D84-0160-CBA5453A4DDF}"/>
              </a:ext>
            </a:extLst>
          </p:cNvPr>
          <p:cNvSpPr>
            <a:spLocks noGrp="1"/>
          </p:cNvSpPr>
          <p:nvPr>
            <p:ph type="title"/>
          </p:nvPr>
        </p:nvSpPr>
        <p:spPr/>
        <p:txBody>
          <a:bodyPr>
            <a:normAutofit/>
          </a:bodyPr>
          <a:lstStyle/>
          <a:p>
            <a:r>
              <a:rPr lang="en-GB" sz="5400"/>
              <a:t>Safe guarding Children </a:t>
            </a:r>
          </a:p>
        </p:txBody>
      </p:sp>
      <p:graphicFrame>
        <p:nvGraphicFramePr>
          <p:cNvPr id="23" name="Content Placeholder 2">
            <a:extLst>
              <a:ext uri="{FF2B5EF4-FFF2-40B4-BE49-F238E27FC236}">
                <a16:creationId xmlns:a16="http://schemas.microsoft.com/office/drawing/2014/main" id="{F6859B89-2E5C-C8E6-1B81-FB49A41800BE}"/>
              </a:ext>
            </a:extLst>
          </p:cNvPr>
          <p:cNvGraphicFramePr>
            <a:graphicFrameLocks noGrp="1"/>
          </p:cNvGraphicFramePr>
          <p:nvPr>
            <p:ph idx="1"/>
            <p:extLst>
              <p:ext uri="{D42A27DB-BD31-4B8C-83A1-F6EECF244321}">
                <p14:modId xmlns:p14="http://schemas.microsoft.com/office/powerpoint/2010/main" val="3484007028"/>
              </p:ext>
            </p:extLst>
          </p:nvPr>
        </p:nvGraphicFramePr>
        <p:xfrm>
          <a:off x="838200" y="2282516"/>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6539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7" name="Freeform: Shape 10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9" name="Freeform: Shape 10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C08795-643A-7E1C-0561-80A697961B4D}"/>
              </a:ext>
            </a:extLst>
          </p:cNvPr>
          <p:cNvSpPr>
            <a:spLocks noGrp="1"/>
          </p:cNvSpPr>
          <p:nvPr>
            <p:ph type="title"/>
          </p:nvPr>
        </p:nvSpPr>
        <p:spPr>
          <a:xfrm>
            <a:off x="3701" y="331253"/>
            <a:ext cx="4894107" cy="2123475"/>
          </a:xfrm>
        </p:spPr>
        <p:txBody>
          <a:bodyPr anchor="ctr">
            <a:normAutofit/>
          </a:bodyPr>
          <a:lstStyle/>
          <a:p>
            <a:endParaRPr lang="en-GB" sz="2800" b="1">
              <a:cs typeface="Calibri Light"/>
            </a:endParaRPr>
          </a:p>
          <a:p>
            <a:pPr algn="r"/>
            <a:r>
              <a:rPr lang="en-GB" sz="4000" b="1" dirty="0">
                <a:ea typeface="+mj-lt"/>
                <a:cs typeface="+mj-lt"/>
              </a:rPr>
              <a:t>IMPORTANCE OF MULTI-AGENCY APPROACH</a:t>
            </a:r>
            <a:endParaRPr lang="en-US" dirty="0"/>
          </a:p>
          <a:p>
            <a:endParaRPr lang="en-GB" sz="4000" b="1" dirty="0">
              <a:cs typeface="Calibri Light"/>
            </a:endParaRPr>
          </a:p>
        </p:txBody>
      </p:sp>
      <p:sp>
        <p:nvSpPr>
          <p:cNvPr id="111" name="Rectangle 11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3" name="Rectangle 11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Content Placeholder 2">
            <a:extLst>
              <a:ext uri="{FF2B5EF4-FFF2-40B4-BE49-F238E27FC236}">
                <a16:creationId xmlns:a16="http://schemas.microsoft.com/office/drawing/2014/main" id="{772227A2-C24F-4BDD-6E85-F93167500738}"/>
              </a:ext>
            </a:extLst>
          </p:cNvPr>
          <p:cNvSpPr>
            <a:spLocks noGrp="1"/>
          </p:cNvSpPr>
          <p:nvPr>
            <p:ph idx="1"/>
          </p:nvPr>
        </p:nvSpPr>
        <p:spPr>
          <a:xfrm>
            <a:off x="371094" y="2718054"/>
            <a:ext cx="3438906" cy="3207258"/>
          </a:xfrm>
        </p:spPr>
        <p:txBody>
          <a:bodyPr vert="horz" lIns="91440" tIns="45720" rIns="91440" bIns="45720" rtlCol="0" anchor="t">
            <a:normAutofit lnSpcReduction="10000"/>
          </a:bodyPr>
          <a:lstStyle/>
          <a:p>
            <a:pPr algn="l" rtl="0">
              <a:buChar char="•"/>
            </a:pPr>
            <a:r>
              <a:rPr lang="en-US" sz="2800" kern="1200">
                <a:solidFill>
                  <a:schemeClr val="tx2"/>
                </a:solidFill>
                <a:latin typeface="Arial"/>
                <a:ea typeface="Arial Unicode MS"/>
                <a:cs typeface="Arial"/>
              </a:rPr>
              <a:t>child protection services</a:t>
            </a:r>
          </a:p>
          <a:p>
            <a:pPr algn="l" rtl="0"/>
            <a:r>
              <a:rPr lang="en-US" sz="2800" kern="1200">
                <a:solidFill>
                  <a:schemeClr val="tx2"/>
                </a:solidFill>
                <a:latin typeface="Arial"/>
                <a:ea typeface="Arial Unicode MS"/>
                <a:cs typeface="Arial"/>
              </a:rPr>
              <a:t>education services</a:t>
            </a:r>
          </a:p>
          <a:p>
            <a:pPr algn="l" rtl="0"/>
            <a:r>
              <a:rPr lang="en-US" sz="2800" kern="1200">
                <a:solidFill>
                  <a:schemeClr val="tx2"/>
                </a:solidFill>
                <a:latin typeface="Arial"/>
                <a:ea typeface="Arial Unicode MS"/>
                <a:cs typeface="Arial"/>
              </a:rPr>
              <a:t>health services</a:t>
            </a:r>
          </a:p>
          <a:p>
            <a:pPr algn="l" rtl="0"/>
            <a:r>
              <a:rPr lang="en-US" sz="2800" kern="1200">
                <a:solidFill>
                  <a:schemeClr val="tx2"/>
                </a:solidFill>
                <a:latin typeface="Arial"/>
                <a:ea typeface="Arial Unicode MS"/>
                <a:cs typeface="Arial"/>
              </a:rPr>
              <a:t>housing services</a:t>
            </a:r>
          </a:p>
          <a:p>
            <a:pPr algn="l" rtl="0"/>
            <a:r>
              <a:rPr lang="en-US" sz="2800" kern="1200">
                <a:solidFill>
                  <a:schemeClr val="tx2"/>
                </a:solidFill>
                <a:latin typeface="Arial"/>
                <a:ea typeface="Arial Unicode MS"/>
                <a:cs typeface="Arial"/>
              </a:rPr>
              <a:t>domestic violence services</a:t>
            </a:r>
            <a:endParaRPr lang="en-GB" sz="1700">
              <a:cs typeface="Calibri" panose="020F0502020204030204"/>
            </a:endParaRPr>
          </a:p>
        </p:txBody>
      </p:sp>
      <p:pic>
        <p:nvPicPr>
          <p:cNvPr id="55" name="Picture 57">
            <a:extLst>
              <a:ext uri="{FF2B5EF4-FFF2-40B4-BE49-F238E27FC236}">
                <a16:creationId xmlns:a16="http://schemas.microsoft.com/office/drawing/2014/main" id="{5DDDA51F-5215-F6DD-FCA1-D8759492851E}"/>
              </a:ext>
            </a:extLst>
          </p:cNvPr>
          <p:cNvPicPr>
            <a:picLocks noChangeAspect="1"/>
          </p:cNvPicPr>
          <p:nvPr/>
        </p:nvPicPr>
        <p:blipFill rotWithShape="1">
          <a:blip r:embed="rId2"/>
          <a:srcRect r="20689"/>
          <a:stretch/>
        </p:blipFill>
        <p:spPr>
          <a:xfrm>
            <a:off x="5336612" y="4098"/>
            <a:ext cx="6309687" cy="6759888"/>
          </a:xfrm>
          <a:prstGeom prst="rect">
            <a:avLst/>
          </a:prstGeom>
        </p:spPr>
      </p:pic>
      <p:sp>
        <p:nvSpPr>
          <p:cNvPr id="58" name="TextBox 57">
            <a:extLst>
              <a:ext uri="{FF2B5EF4-FFF2-40B4-BE49-F238E27FC236}">
                <a16:creationId xmlns:a16="http://schemas.microsoft.com/office/drawing/2014/main" id="{3905F27C-32EE-83A1-786F-DC534B229AA6}"/>
              </a:ext>
            </a:extLst>
          </p:cNvPr>
          <p:cNvSpPr txBox="1"/>
          <p:nvPr/>
        </p:nvSpPr>
        <p:spPr>
          <a:xfrm>
            <a:off x="5422900" y="237067"/>
            <a:ext cx="6084508"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400" dirty="0">
                <a:solidFill>
                  <a:schemeClr val="tx1">
                    <a:lumMod val="95000"/>
                    <a:lumOff val="5000"/>
                  </a:schemeClr>
                </a:solidFill>
                <a:latin typeface="Calibri"/>
                <a:ea typeface="Arial Unicode MS"/>
                <a:cs typeface="Arial"/>
              </a:rPr>
              <a:t>Relevant policies, such as the Children Act 1989 and 2004, and the Care Act 2014, support a multi-agency approach to working with families in need, recognizing the importance of coordinated and collaborative support in promoting the welfare and wellbeing of children and their familie</a:t>
            </a:r>
            <a:r>
              <a:rPr lang="en-US" sz="2800" dirty="0">
                <a:solidFill>
                  <a:schemeClr val="tx1">
                    <a:lumMod val="95000"/>
                    <a:lumOff val="5000"/>
                  </a:schemeClr>
                </a:solidFill>
                <a:latin typeface="Calibri"/>
                <a:ea typeface="Arial Unicode MS"/>
                <a:cs typeface="Arial"/>
              </a:rPr>
              <a:t>s</a:t>
            </a:r>
            <a:r>
              <a:rPr lang="en-US" sz="2800" dirty="0">
                <a:solidFill>
                  <a:schemeClr val="tx1">
                    <a:lumMod val="95000"/>
                    <a:lumOff val="5000"/>
                  </a:schemeClr>
                </a:solidFill>
                <a:latin typeface="Arial"/>
                <a:ea typeface="Arial Unicode MS"/>
                <a:cs typeface="Arial"/>
              </a:rPr>
              <a:t>.</a:t>
            </a:r>
          </a:p>
          <a:p>
            <a:pPr algn="r"/>
            <a:r>
              <a:rPr lang="en-US" sz="2400" dirty="0">
                <a:ea typeface="+mn-lt"/>
                <a:cs typeface="+mn-lt"/>
              </a:rPr>
              <a:t>(Department of Health &amp; Social Care, 2023)</a:t>
            </a:r>
            <a:br>
              <a:rPr lang="en-US" sz="2400" dirty="0">
                <a:ea typeface="+mn-lt"/>
                <a:cs typeface="+mn-lt"/>
              </a:rPr>
            </a:br>
            <a:endParaRPr lang="en-US" sz="2800" dirty="0">
              <a:ea typeface="+mn-lt"/>
              <a:cs typeface="+mn-lt"/>
            </a:endParaRPr>
          </a:p>
        </p:txBody>
      </p:sp>
    </p:spTree>
    <p:extLst>
      <p:ext uri="{BB962C8B-B14F-4D97-AF65-F5344CB8AC3E}">
        <p14:creationId xmlns:p14="http://schemas.microsoft.com/office/powerpoint/2010/main" val="2410484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FEDC14-57E5-891A-682C-1C338F5205AC}"/>
              </a:ext>
            </a:extLst>
          </p:cNvPr>
          <p:cNvSpPr>
            <a:spLocks noGrp="1"/>
          </p:cNvSpPr>
          <p:nvPr>
            <p:ph idx="1"/>
          </p:nvPr>
        </p:nvSpPr>
        <p:spPr>
          <a:xfrm>
            <a:off x="838200" y="124733"/>
            <a:ext cx="10529207" cy="6052230"/>
          </a:xfrm>
        </p:spPr>
        <p:txBody>
          <a:bodyPr vert="horz" lIns="91440" tIns="45720" rIns="91440" bIns="45720" rtlCol="0" anchor="t">
            <a:noAutofit/>
          </a:bodyPr>
          <a:lstStyle/>
          <a:p>
            <a:r>
              <a:rPr lang="en-GB" sz="2000" dirty="0">
                <a:ea typeface="+mn-lt"/>
                <a:cs typeface="+mn-lt"/>
              </a:rPr>
              <a:t>A multi-agency approach is essential in this case to address the complex and interrelated needs of the mother and her children.</a:t>
            </a:r>
            <a:endParaRPr lang="en-GB" sz="2000">
              <a:cs typeface="Calibri" panose="020F0502020204030204"/>
            </a:endParaRPr>
          </a:p>
          <a:p>
            <a:r>
              <a:rPr lang="en-GB" sz="2000" dirty="0">
                <a:ea typeface="+mn-lt"/>
                <a:cs typeface="+mn-lt"/>
              </a:rPr>
              <a:t>A multi-agency approach involves collaboration and coordination among different organizations and services to provide comprehensive and coordinated support to the family. </a:t>
            </a:r>
            <a:endParaRPr lang="en-GB" sz="2000">
              <a:cs typeface="Calibri"/>
            </a:endParaRPr>
          </a:p>
          <a:p>
            <a:r>
              <a:rPr lang="en-GB" sz="2000" dirty="0">
                <a:ea typeface="+mn-lt"/>
                <a:cs typeface="+mn-lt"/>
              </a:rPr>
              <a:t>The involvement of multiple agencies, such as child protection services, education services, health services, housing services, and domestic violence services, can help address the wide range of challenges faced by the family, including </a:t>
            </a:r>
            <a:r>
              <a:rPr lang="en-GB" sz="2000" dirty="0" err="1">
                <a:ea typeface="+mn-lt"/>
                <a:cs typeface="+mn-lt"/>
              </a:rPr>
              <a:t>behavioral</a:t>
            </a:r>
            <a:r>
              <a:rPr lang="en-GB" sz="2000" dirty="0">
                <a:ea typeface="+mn-lt"/>
                <a:cs typeface="+mn-lt"/>
              </a:rPr>
              <a:t> problems, rent arrears, parenting difficulties, and multiple house moves. </a:t>
            </a:r>
            <a:endParaRPr lang="en-GB" sz="2000">
              <a:cs typeface="Calibri"/>
            </a:endParaRPr>
          </a:p>
          <a:p>
            <a:r>
              <a:rPr lang="en-GB" sz="2000" dirty="0">
                <a:ea typeface="+mn-lt"/>
                <a:cs typeface="+mn-lt"/>
              </a:rPr>
              <a:t>By working together, these agencies can provide a more comprehensive and integrated response to the family's needs.</a:t>
            </a:r>
            <a:endParaRPr lang="en-GB" sz="2000">
              <a:cs typeface="Calibri"/>
            </a:endParaRPr>
          </a:p>
          <a:p>
            <a:r>
              <a:rPr lang="en-GB" sz="2000" dirty="0">
                <a:ea typeface="+mn-lt"/>
                <a:cs typeface="+mn-lt"/>
              </a:rPr>
              <a:t>A multi-agency approach also helps to ensure that all relevant information about the family is shared and coordinated effectively, reducing the risk of duplication of services and ensuring that the family receives the most appropriate support. </a:t>
            </a:r>
            <a:endParaRPr lang="en-GB" sz="2000">
              <a:cs typeface="Calibri"/>
            </a:endParaRPr>
          </a:p>
          <a:p>
            <a:r>
              <a:rPr lang="en-GB" sz="2000" dirty="0">
                <a:ea typeface="+mn-lt"/>
                <a:cs typeface="+mn-lt"/>
              </a:rPr>
              <a:t>This can help improve the outcomes for the mother and her children and promote the family's wellbeing (Joseph, 2020).</a:t>
            </a:r>
            <a:endParaRPr lang="en-GB" sz="2000">
              <a:cs typeface="Calibri"/>
            </a:endParaRPr>
          </a:p>
          <a:p>
            <a:endParaRPr lang="en-GB" sz="1800">
              <a:cs typeface="Calibri"/>
            </a:endParaRPr>
          </a:p>
        </p:txBody>
      </p:sp>
    </p:spTree>
    <p:extLst>
      <p:ext uri="{BB962C8B-B14F-4D97-AF65-F5344CB8AC3E}">
        <p14:creationId xmlns:p14="http://schemas.microsoft.com/office/powerpoint/2010/main" val="3655718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con&#10;&#10;Description automatically generated">
            <a:extLst>
              <a:ext uri="{FF2B5EF4-FFF2-40B4-BE49-F238E27FC236}">
                <a16:creationId xmlns:a16="http://schemas.microsoft.com/office/drawing/2014/main" id="{AB4806F8-9B1A-5F87-B2AE-AFC11BD641B6}"/>
              </a:ext>
            </a:extLst>
          </p:cNvPr>
          <p:cNvPicPr>
            <a:picLocks noGrp="1" noChangeAspect="1"/>
          </p:cNvPicPr>
          <p:nvPr>
            <p:ph idx="1"/>
          </p:nvPr>
        </p:nvPicPr>
        <p:blipFill rotWithShape="1">
          <a:blip r:embed="rId2"/>
          <a:srcRect r="257"/>
          <a:stretch/>
        </p:blipFill>
        <p:spPr>
          <a:xfrm>
            <a:off x="802643" y="385983"/>
            <a:ext cx="10586714" cy="5970368"/>
          </a:xfrm>
          <a:prstGeom prst="rect">
            <a:avLst/>
          </a:prstGeom>
        </p:spPr>
      </p:pic>
      <p:cxnSp>
        <p:nvCxnSpPr>
          <p:cNvPr id="81" name="Straight Connector 72">
            <a:extLst>
              <a:ext uri="{FF2B5EF4-FFF2-40B4-BE49-F238E27FC236}">
                <a16:creationId xmlns:a16="http://schemas.microsoft.com/office/drawing/2014/main" id="{F56AE1B2-3354-430B-9E05-2241C72EE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2859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51DF1B-BDD0-5695-6598-BB31026C1EFD}"/>
              </a:ext>
            </a:extLst>
          </p:cNvPr>
          <p:cNvPicPr>
            <a:picLocks noChangeAspect="1"/>
          </p:cNvPicPr>
          <p:nvPr/>
        </p:nvPicPr>
        <p:blipFill rotWithShape="1">
          <a:blip r:embed="rId2"/>
          <a:srcRect l="41898" r="16343"/>
          <a:stretch/>
        </p:blipFill>
        <p:spPr>
          <a:xfrm>
            <a:off x="688434" y="-9525"/>
            <a:ext cx="3584766" cy="6867525"/>
          </a:xfrm>
          <a:prstGeom prst="rect">
            <a:avLst/>
          </a:prstGeom>
        </p:spPr>
      </p:pic>
      <p:sp>
        <p:nvSpPr>
          <p:cNvPr id="4" name="TextBox 3">
            <a:extLst>
              <a:ext uri="{FF2B5EF4-FFF2-40B4-BE49-F238E27FC236}">
                <a16:creationId xmlns:a16="http://schemas.microsoft.com/office/drawing/2014/main" id="{DABFA07D-4188-1537-DF2A-9B2D1802699F}"/>
              </a:ext>
            </a:extLst>
          </p:cNvPr>
          <p:cNvSpPr txBox="1"/>
          <p:nvPr/>
        </p:nvSpPr>
        <p:spPr>
          <a:xfrm>
            <a:off x="4484914" y="155122"/>
            <a:ext cx="7046151" cy="624567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indent="-228600">
              <a:lnSpc>
                <a:spcPct val="90000"/>
              </a:lnSpc>
              <a:spcAft>
                <a:spcPts val="600"/>
              </a:spcAft>
              <a:buFont typeface="Arial" panose="020B0604020202020204" pitchFamily="34" charset="0"/>
              <a:buChar char="•"/>
            </a:pPr>
            <a:r>
              <a:rPr lang="en-US" sz="2400" dirty="0">
                <a:solidFill>
                  <a:schemeClr val="tx1">
                    <a:lumMod val="95000"/>
                    <a:lumOff val="5000"/>
                  </a:schemeClr>
                </a:solidFill>
              </a:rPr>
              <a:t>Appropriate support services, such as individual therapy, counseling, or education and training opportunities, can be provided to address the needs of each child.</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dirty="0">
                <a:solidFill>
                  <a:schemeClr val="tx1">
                    <a:lumMod val="95000"/>
                    <a:lumOff val="5000"/>
                  </a:schemeClr>
                </a:solidFill>
              </a:rPr>
              <a:t>Providing support to improve their academic performance and engage in education can help the children build a positive future for themselves and provide a sense of stability and security.</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dirty="0">
                <a:solidFill>
                  <a:schemeClr val="tx1">
                    <a:lumMod val="95000"/>
                    <a:lumOff val="5000"/>
                  </a:schemeClr>
                </a:solidFill>
              </a:rPr>
              <a:t>"Protection from violence, abuse and neglect" ( UNICEF, 2019)</a:t>
            </a:r>
            <a:endParaRPr lang="en-US" sz="2400">
              <a:solidFill>
                <a:schemeClr val="tx1">
                  <a:lumMod val="95000"/>
                  <a:lumOff val="5000"/>
                </a:schemeClr>
              </a:solidFill>
              <a:cs typeface="Calibri"/>
            </a:endParaRPr>
          </a:p>
          <a:p>
            <a:pPr>
              <a:lnSpc>
                <a:spcPct val="90000"/>
              </a:lnSpc>
              <a:spcAft>
                <a:spcPts val="600"/>
              </a:spcAft>
            </a:pPr>
            <a:r>
              <a:rPr lang="en-US" sz="2400" dirty="0">
                <a:solidFill>
                  <a:schemeClr val="tx1">
                    <a:lumMod val="95000"/>
                    <a:lumOff val="5000"/>
                  </a:schemeClr>
                </a:solidFill>
              </a:rPr>
              <a:t> Addressing the issues of multiple house moves and exposure to domestic violence, and providing the children with a stable and secure home environment, can have a positive impact on their physical, emotional, and mental health and wellbeing.</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dirty="0">
                <a:solidFill>
                  <a:schemeClr val="tx1">
                    <a:lumMod val="95000"/>
                    <a:lumOff val="5000"/>
                  </a:schemeClr>
                </a:solidFill>
              </a:rPr>
              <a:t>Encouraging positive relationships and communication among family members, and providing support for the mother and her partner to improve their parenting skills, can promote a positive and supportive family environment for the children.</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dirty="0">
                <a:solidFill>
                  <a:schemeClr val="tx1">
                    <a:lumMod val="95000"/>
                    <a:lumOff val="5000"/>
                  </a:schemeClr>
                </a:solidFill>
              </a:rPr>
              <a:t>These recommendations are important to promote the welfare and wellbeing of the children, and to provide them with a positive and secure future. Relevant policies, such as the Children Act 1989 and 2004, and the Every Child Matters initiative, support these recommendations, recognizing the importance of promoting the welfare and wellbeing of children and ensuring their needs are met.</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endParaRPr lang="en-US" sz="1400" dirty="0">
              <a:solidFill>
                <a:schemeClr val="tx1">
                  <a:lumMod val="95000"/>
                  <a:lumOff val="5000"/>
                </a:schemeClr>
              </a:solidFill>
              <a:cs typeface="Calibri"/>
            </a:endParaRPr>
          </a:p>
        </p:txBody>
      </p:sp>
    </p:spTree>
    <p:extLst>
      <p:ext uri="{BB962C8B-B14F-4D97-AF65-F5344CB8AC3E}">
        <p14:creationId xmlns:p14="http://schemas.microsoft.com/office/powerpoint/2010/main" val="2012371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0C3A544-772A-7B5E-5D8E-3F9EF0CAE700}"/>
              </a:ext>
            </a:extLst>
          </p:cNvPr>
          <p:cNvPicPr>
            <a:picLocks noGrp="1" noChangeAspect="1"/>
          </p:cNvPicPr>
          <p:nvPr>
            <p:ph idx="1"/>
          </p:nvPr>
        </p:nvPicPr>
        <p:blipFill rotWithShape="1">
          <a:blip r:embed="rId2"/>
          <a:srcRect r="1" b="5456"/>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4252312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 name="Rectangle 11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5" name="TextBox 4">
            <a:extLst>
              <a:ext uri="{FF2B5EF4-FFF2-40B4-BE49-F238E27FC236}">
                <a16:creationId xmlns:a16="http://schemas.microsoft.com/office/drawing/2014/main" id="{44667AD1-3EE4-3314-E87F-DC51C8501A0D}"/>
              </a:ext>
            </a:extLst>
          </p:cNvPr>
          <p:cNvSpPr txBox="1"/>
          <p:nvPr/>
        </p:nvSpPr>
        <p:spPr>
          <a:xfrm>
            <a:off x="670681" y="446"/>
            <a:ext cx="10877852" cy="617651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t>Addressing financial difficulties: </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Providing support and assistance with managing financial difficulties, such as rent arrears, can help reduce stress and improve their overall financial situation.</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Improving parenting skills: </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Providing support and training to improve the mother and her partner's parenting skills, and encouraging positive communication and relationships within the family, can help improve the family environment and promote the wellbeing of the children.</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Supporting stable housing:</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 Providing stable and secure housing, and addressing the issue of multiple house moves, can help improve the family's overall stability and security.</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Encouraging employment and training opportunities: </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Encouraging and supporting the adults in the family to access employment and training opportunities can help improve their financial situation and provide a sense of purpose and stability.</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These recommendations are important to promote the welfare and wellbeing of the adults in the family, and to support them in meeting the needs of their children. Relevant policies, such as the Care Act 2014, support these recommendations, recognizing the importance of promoting the wellbeing of adults and ensuring they have the support they need to provide for their families.</a:t>
            </a:r>
            <a:endParaRPr lang="en-US" sz="2400" dirty="0">
              <a:cs typeface="Calibri"/>
            </a:endParaRPr>
          </a:p>
          <a:p>
            <a:pPr indent="-228600">
              <a:lnSpc>
                <a:spcPct val="90000"/>
              </a:lnSpc>
              <a:spcAft>
                <a:spcPts val="600"/>
              </a:spcAft>
              <a:buFont typeface="Arial" panose="020B0604020202020204" pitchFamily="34" charset="0"/>
              <a:buChar char="•"/>
            </a:pPr>
            <a:endParaRPr lang="en-US" sz="2400" dirty="0">
              <a:cs typeface="Calibri"/>
            </a:endParaRPr>
          </a:p>
        </p:txBody>
      </p:sp>
      <p:sp>
        <p:nvSpPr>
          <p:cNvPr id="122" name="Rectangle 12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Isosceles Triangle 12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Isosceles Triangle 1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8" name="Rectangle 12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36773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400D1FC-6F48-70C7-3896-47E8BFCCA131}"/>
              </a:ext>
            </a:extLst>
          </p:cNvPr>
          <p:cNvSpPr>
            <a:spLocks noGrp="1"/>
          </p:cNvSpPr>
          <p:nvPr>
            <p:ph type="title"/>
          </p:nvPr>
        </p:nvSpPr>
        <p:spPr>
          <a:xfrm>
            <a:off x="838200" y="365125"/>
            <a:ext cx="10515600" cy="407761"/>
          </a:xfrm>
        </p:spPr>
        <p:txBody>
          <a:bodyPr>
            <a:normAutofit fontScale="90000"/>
          </a:bodyPr>
          <a:lstStyle/>
          <a:p>
            <a:r>
              <a:rPr lang="en-US"/>
              <a:t>References</a:t>
            </a:r>
            <a:endParaRPr lang="en-GB"/>
          </a:p>
        </p:txBody>
      </p:sp>
      <p:sp>
        <p:nvSpPr>
          <p:cNvPr id="3" name="Text Placeholder 2">
            <a:extLst>
              <a:ext uri="{FF2B5EF4-FFF2-40B4-BE49-F238E27FC236}">
                <a16:creationId xmlns:a16="http://schemas.microsoft.com/office/drawing/2014/main" id="{36F6FA4D-7DBC-2111-9CFD-4E87BA90E202}"/>
              </a:ext>
            </a:extLst>
          </p:cNvPr>
          <p:cNvSpPr>
            <a:spLocks noGrp="1"/>
          </p:cNvSpPr>
          <p:nvPr>
            <p:ph idx="1"/>
          </p:nvPr>
        </p:nvSpPr>
        <p:spPr>
          <a:xfrm>
            <a:off x="838200" y="772886"/>
            <a:ext cx="11353800" cy="6226628"/>
          </a:xfrm>
        </p:spPr>
        <p:txBody>
          <a:bodyPr vert="horz" lIns="91440" tIns="45720" rIns="91440" bIns="45720" rtlCol="0" anchor="ctr">
            <a:normAutofit fontScale="77500" lnSpcReduction="20000"/>
          </a:bodyPr>
          <a:lstStyle/>
          <a:p>
            <a:pPr marL="0" indent="0" algn="just">
              <a:lnSpc>
                <a:spcPct val="105000"/>
              </a:lnSpc>
              <a:spcAft>
                <a:spcPts val="800"/>
              </a:spcAft>
              <a:buNone/>
            </a:pPr>
            <a:r>
              <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Beresford, P., 2019. Public participation in health and social care: exploring the co-production of knowledge.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Frontiers in Sociology</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3</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60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800"/>
              </a:spcAft>
              <a:buNone/>
            </a:pPr>
            <a:r>
              <a:rPr lang="en-GB" sz="2600" err="1">
                <a:effectLst/>
                <a:latin typeface="Arial" panose="020B0604020202020204" pitchFamily="34" charset="0"/>
                <a:ea typeface="Calibri" panose="020F0502020204030204" pitchFamily="34" charset="0"/>
                <a:cs typeface="Arial" panose="020B0604020202020204" pitchFamily="34" charset="0"/>
              </a:rPr>
              <a:t>Colalillo</a:t>
            </a:r>
            <a:r>
              <a:rPr lang="en-GB" sz="2600">
                <a:effectLst/>
                <a:latin typeface="Arial" panose="020B0604020202020204" pitchFamily="34" charset="0"/>
                <a:ea typeface="Calibri" panose="020F0502020204030204" pitchFamily="34" charset="0"/>
                <a:cs typeface="Arial" panose="020B0604020202020204" pitchFamily="34" charset="0"/>
              </a:rPr>
              <a:t>, S., &amp; Johnston, C. (2016). Parenting cognition and affective outcomes following parent management training: a systematic review. Clinical Child and Family Psychology Review, 19(3), 216–235. https://doi.org/10.1007/s10567-016- 0208-z27389605. Corcoran, J., &amp; </a:t>
            </a:r>
            <a:r>
              <a:rPr lang="en-GB" sz="2600" err="1">
                <a:effectLst/>
                <a:latin typeface="Arial" panose="020B0604020202020204" pitchFamily="34" charset="0"/>
                <a:ea typeface="Calibri" panose="020F0502020204030204" pitchFamily="34" charset="0"/>
                <a:cs typeface="Arial" panose="020B0604020202020204" pitchFamily="34" charset="0"/>
              </a:rPr>
              <a:t>Dattalo</a:t>
            </a:r>
            <a:r>
              <a:rPr lang="en-GB" sz="2600">
                <a:effectLst/>
                <a:latin typeface="Arial" panose="020B0604020202020204" pitchFamily="34" charset="0"/>
                <a:ea typeface="Calibri" panose="020F0502020204030204" pitchFamily="34" charset="0"/>
                <a:cs typeface="Arial" panose="020B0604020202020204" pitchFamily="34" charset="0"/>
              </a:rPr>
              <a:t>, P. (2006).</a:t>
            </a:r>
          </a:p>
          <a:p>
            <a:pPr marL="0" indent="0" algn="just">
              <a:lnSpc>
                <a:spcPct val="105000"/>
              </a:lnSpc>
              <a:spcAft>
                <a:spcPts val="800"/>
              </a:spcAft>
              <a:buNone/>
            </a:pPr>
            <a:r>
              <a:rPr lang="en-GB" sz="26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Carr</a:t>
            </a:r>
            <a:r>
              <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A., 2019. Family therapy and systemic interventions for child‐focused problems: The current evidence base.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Family Therapy</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41</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(2</a:t>
            </a:r>
            <a:r>
              <a:rPr lang="en-US" sz="2600">
                <a:solidFill>
                  <a:srgbClr val="000000"/>
                </a:solidFill>
                <a:latin typeface="Arial" panose="020B0604020202020204" pitchFamily="34" charset="0"/>
                <a:ea typeface="Calibri" panose="020F0502020204030204" pitchFamily="34" charset="0"/>
                <a:cs typeface="Arial" panose="020B0604020202020204" pitchFamily="34" charset="0"/>
              </a:rPr>
              <a:t>).</a:t>
            </a:r>
            <a:endParaRPr lang="en-US" sz="26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05000"/>
              </a:lnSpc>
              <a:spcAft>
                <a:spcPts val="800"/>
              </a:spcAft>
              <a:buNone/>
            </a:pPr>
            <a:r>
              <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Clements, L., 2014. The Care Act 2014 overview.</a:t>
            </a:r>
          </a:p>
          <a:p>
            <a:pPr marL="0" indent="0" algn="just">
              <a:lnSpc>
                <a:spcPct val="105000"/>
              </a:lnSpc>
              <a:spcAft>
                <a:spcPts val="800"/>
              </a:spcAft>
              <a:buNone/>
            </a:pPr>
            <a:endPar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5000"/>
              </a:lnSpc>
              <a:spcAft>
                <a:spcPts val="800"/>
              </a:spcAft>
              <a:buNone/>
            </a:pPr>
            <a:endParaRPr lang="en-GB" sz="2600">
              <a:solidFill>
                <a:srgbClr val="222222"/>
              </a:solidFill>
              <a:latin typeface="Arial" panose="020B0604020202020204" pitchFamily="34" charset="0"/>
              <a:ea typeface="Calibri" panose="020F0502020204030204" pitchFamily="34" charset="0"/>
              <a:cs typeface="Arial" panose="020B0604020202020204" pitchFamily="34" charset="0"/>
            </a:endParaRPr>
          </a:p>
          <a:p>
            <a:pPr marL="0" indent="0" algn="just">
              <a:lnSpc>
                <a:spcPct val="105000"/>
              </a:lnSpc>
              <a:spcAft>
                <a:spcPts val="800"/>
              </a:spcAft>
              <a:buNone/>
            </a:pPr>
            <a:r>
              <a:rPr lang="en-GB" sz="2600">
                <a:solidFill>
                  <a:srgbClr val="222222"/>
                </a:solidFill>
                <a:effectLst/>
                <a:latin typeface="Arial" panose="020B0604020202020204" pitchFamily="34" charset="0"/>
                <a:ea typeface="Calibri" panose="020F0502020204030204" pitchFamily="34" charset="0"/>
                <a:cs typeface="Arial" panose="020B0604020202020204" pitchFamily="34" charset="0"/>
              </a:rPr>
              <a:t>Davies, C. and Ward, H., 2012. </a:t>
            </a:r>
            <a:r>
              <a:rPr lang="en-GB" sz="2600" i="1">
                <a:solidFill>
                  <a:srgbClr val="222222"/>
                </a:solidFill>
                <a:effectLst/>
                <a:latin typeface="Arial" panose="020B0604020202020204" pitchFamily="34" charset="0"/>
                <a:ea typeface="Calibri" panose="020F0502020204030204" pitchFamily="34" charset="0"/>
                <a:cs typeface="Arial" panose="020B0604020202020204" pitchFamily="34" charset="0"/>
              </a:rPr>
              <a:t>Safeguarding children across services: Messages from research</a:t>
            </a:r>
            <a:r>
              <a:rPr lang="en-GB" sz="2600">
                <a:solidFill>
                  <a:srgbClr val="222222"/>
                </a:solidFill>
                <a:effectLst/>
                <a:latin typeface="Arial" panose="020B0604020202020204" pitchFamily="34" charset="0"/>
                <a:ea typeface="Calibri" panose="020F0502020204030204" pitchFamily="34" charset="0"/>
                <a:cs typeface="Arial" panose="020B0604020202020204" pitchFamily="34" charset="0"/>
              </a:rPr>
              <a:t>. Jessica Kingsley Publishers.</a:t>
            </a:r>
            <a:endParaRPr lang="en-GB" sz="260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2600" err="1">
                <a:effectLst/>
                <a:latin typeface="Arial" panose="020B0604020202020204" pitchFamily="34" charset="0"/>
                <a:ea typeface="Calibri" panose="020F0502020204030204" pitchFamily="34" charset="0"/>
                <a:cs typeface="Arial" panose="020B0604020202020204" pitchFamily="34" charset="0"/>
              </a:rPr>
              <a:t>Forgatch</a:t>
            </a:r>
            <a:r>
              <a:rPr lang="en-GB" sz="2600">
                <a:effectLst/>
                <a:latin typeface="Arial" panose="020B0604020202020204" pitchFamily="34" charset="0"/>
                <a:ea typeface="Calibri" panose="020F0502020204030204" pitchFamily="34" charset="0"/>
                <a:cs typeface="Arial" panose="020B0604020202020204" pitchFamily="34" charset="0"/>
              </a:rPr>
              <a:t>, M. S., &amp; Patterson, G. R. (2010). Parent management training—Oregon model. An intervention for antisocial behaviour in children and adolescents. In J. R. Weisz &amp; A. E. </a:t>
            </a:r>
            <a:r>
              <a:rPr lang="en-GB" sz="2600" err="1">
                <a:effectLst/>
                <a:latin typeface="Arial" panose="020B0604020202020204" pitchFamily="34" charset="0"/>
                <a:ea typeface="Calibri" panose="020F0502020204030204" pitchFamily="34" charset="0"/>
                <a:cs typeface="Arial" panose="020B0604020202020204" pitchFamily="34" charset="0"/>
              </a:rPr>
              <a:t>Kazdin</a:t>
            </a:r>
            <a:r>
              <a:rPr lang="en-GB" sz="2600">
                <a:effectLst/>
                <a:latin typeface="Arial" panose="020B0604020202020204" pitchFamily="34" charset="0"/>
                <a:ea typeface="Calibri" panose="020F0502020204030204" pitchFamily="34" charset="0"/>
                <a:cs typeface="Arial" panose="020B0604020202020204" pitchFamily="34" charset="0"/>
              </a:rPr>
              <a:t> (Eds.), Evidence-Based Psychotherapies for Children and Adolescents (2nd </a:t>
            </a:r>
            <a:r>
              <a:rPr lang="en-GB" sz="2600" err="1">
                <a:effectLst/>
                <a:latin typeface="Arial" panose="020B0604020202020204" pitchFamily="34" charset="0"/>
                <a:ea typeface="Calibri" panose="020F0502020204030204" pitchFamily="34" charset="0"/>
                <a:cs typeface="Arial" panose="020B0604020202020204" pitchFamily="34" charset="0"/>
              </a:rPr>
              <a:t>edn</a:t>
            </a:r>
            <a:r>
              <a:rPr lang="en-GB" sz="2600">
                <a:effectLst/>
                <a:latin typeface="Arial" panose="020B0604020202020204" pitchFamily="34" charset="0"/>
                <a:ea typeface="Calibri" panose="020F0502020204030204" pitchFamily="34" charset="0"/>
                <a:cs typeface="Arial" panose="020B0604020202020204" pitchFamily="34" charset="0"/>
              </a:rPr>
              <a:t> pp. 159–178). New York: The Guilford Press</a:t>
            </a:r>
          </a:p>
          <a:p>
            <a:pPr algn="r"/>
            <a:endParaRPr lang="en-US" sz="2000">
              <a:solidFill>
                <a:schemeClr val="tx2"/>
              </a:solidFill>
            </a:endParaRPr>
          </a:p>
        </p:txBody>
      </p:sp>
      <p:sp>
        <p:nvSpPr>
          <p:cNvPr id="27" name="Rectangle 1">
            <a:extLst>
              <a:ext uri="{FF2B5EF4-FFF2-40B4-BE49-F238E27FC236}">
                <a16:creationId xmlns:a16="http://schemas.microsoft.com/office/drawing/2014/main" id="{4C605949-77CA-739E-6177-3AF7AE8E9E06}"/>
              </a:ext>
            </a:extLst>
          </p:cNvPr>
          <p:cNvSpPr>
            <a:spLocks noChangeArrowheads="1"/>
          </p:cNvSpPr>
          <p:nvPr/>
        </p:nvSpPr>
        <p:spPr bwMode="auto">
          <a:xfrm>
            <a:off x="838200" y="3539424"/>
            <a:ext cx="10731637"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Arial"/>
                <a:ea typeface="Calibri" panose="020F0502020204030204" pitchFamily="34" charset="0"/>
                <a:cs typeface="Times New Roman"/>
              </a:rPr>
              <a:t>Department of Health &amp; Social Care, 2023. </a:t>
            </a:r>
            <a:r>
              <a:rPr kumimoji="0" lang="en-US" altLang="en-US" b="0" i="1" u="none" strike="noStrike" cap="none" normalizeH="0" baseline="0" dirty="0">
                <a:ln>
                  <a:noFill/>
                </a:ln>
                <a:effectLst/>
                <a:latin typeface="Arial"/>
                <a:ea typeface="Calibri" panose="020F0502020204030204" pitchFamily="34" charset="0"/>
                <a:cs typeface="Times New Roman"/>
              </a:rPr>
              <a:t>Care and support statutory guidance. </a:t>
            </a:r>
            <a:r>
              <a:rPr kumimoji="0" lang="en-US" altLang="en-US" b="0" i="0" u="none" strike="noStrike" cap="none" normalizeH="0" baseline="0" dirty="0">
                <a:ln>
                  <a:noFill/>
                </a:ln>
                <a:effectLst/>
                <a:latin typeface="Arial"/>
                <a:ea typeface="Calibri" panose="020F0502020204030204" pitchFamily="34" charset="0"/>
                <a:cs typeface="Times New Roman"/>
              </a:rPr>
              <a:t>[Online] </a:t>
            </a:r>
            <a:br>
              <a:rPr lang="en-US" altLang="en-US" b="0" i="0" u="none" strike="noStrike" cap="none" normalizeH="0" baseline="0" dirty="0">
                <a:ln>
                  <a:noFill/>
                </a:ln>
                <a:effectLst/>
                <a:latin typeface="Arial"/>
                <a:ea typeface="Calibri" panose="020F0502020204030204" pitchFamily="34" charset="0"/>
                <a:cs typeface="Times New Roman" panose="02020603050405020304" pitchFamily="18" charset="0"/>
              </a:rPr>
            </a:br>
            <a:r>
              <a:rPr kumimoji="0" lang="en-US" altLang="en-US" b="0" i="0" u="none" strike="noStrike" cap="none" normalizeH="0" baseline="0" dirty="0">
                <a:ln>
                  <a:noFill/>
                </a:ln>
                <a:effectLst/>
                <a:latin typeface="Arial"/>
                <a:ea typeface="Calibri" panose="020F0502020204030204" pitchFamily="34" charset="0"/>
                <a:cs typeface="Times New Roman"/>
              </a:rPr>
              <a:t>Available at: </a:t>
            </a:r>
            <a:r>
              <a:rPr kumimoji="0" lang="en-US" altLang="en-US" b="0" i="0" u="sng" strike="noStrike" cap="none" normalizeH="0" baseline="0" dirty="0">
                <a:ln>
                  <a:noFill/>
                </a:ln>
                <a:effectLst/>
                <a:latin typeface="Arial"/>
                <a:ea typeface="Calibri" panose="020F0502020204030204" pitchFamily="34" charset="0"/>
                <a:cs typeface="Times New Roman"/>
              </a:rPr>
              <a:t>www.gov.uk/government/publications/care-act-statutory-guidance/care-and-support-statutory-guidance</a:t>
            </a:r>
            <a:br>
              <a:rPr lang="en-US" altLang="en-US" b="0" i="0" u="none" strike="noStrike" cap="none" normalizeH="0" baseline="0" dirty="0">
                <a:ln>
                  <a:noFill/>
                </a:ln>
                <a:effectLst/>
                <a:latin typeface="Arial"/>
                <a:ea typeface="Calibri" panose="020F0502020204030204" pitchFamily="34" charset="0"/>
                <a:cs typeface="Times New Roman" panose="02020603050405020304" pitchFamily="18" charset="0"/>
              </a:rPr>
            </a:br>
            <a:r>
              <a:rPr kumimoji="0" lang="en-US" altLang="en-US" b="0" i="0" u="none" strike="noStrike" cap="none" normalizeH="0" baseline="0" dirty="0">
                <a:ln>
                  <a:noFill/>
                </a:ln>
                <a:effectLst/>
                <a:latin typeface="Arial"/>
                <a:ea typeface="Calibri" panose="020F0502020204030204" pitchFamily="34" charset="0"/>
                <a:cs typeface="Times New Roman"/>
              </a:rPr>
              <a:t>[Accessed 21 February 2023].</a:t>
            </a:r>
            <a:endParaRPr lang="en-GB" altLang="en-US" b="0" i="0" u="none" strike="noStrike" cap="none" normalizeH="0" baseline="0">
              <a:ln>
                <a:noFill/>
              </a:ln>
              <a:effectLst/>
              <a:latin typeface="Arial"/>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0" i="0" u="none" strike="noStrike" cap="none" normalizeH="0" baseline="0">
              <a:ln>
                <a:noFill/>
              </a:ln>
              <a:effectLst/>
              <a:latin typeface="Arial" panose="020B0604020202020204" pitchFamily="34" charset="0"/>
              <a:cs typeface="Arial"/>
            </a:endParaRPr>
          </a:p>
        </p:txBody>
      </p:sp>
    </p:spTree>
    <p:extLst>
      <p:ext uri="{BB962C8B-B14F-4D97-AF65-F5344CB8AC3E}">
        <p14:creationId xmlns:p14="http://schemas.microsoft.com/office/powerpoint/2010/main" val="4102130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5164E-1209-BA6C-588F-F3C636A07316}"/>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7E428AD3-CBA5-7802-2AB8-EC036E2D0DBE}"/>
              </a:ext>
            </a:extLst>
          </p:cNvPr>
          <p:cNvSpPr>
            <a:spLocks noGrp="1"/>
          </p:cNvSpPr>
          <p:nvPr>
            <p:ph idx="1"/>
          </p:nvPr>
        </p:nvSpPr>
        <p:spPr>
          <a:xfrm>
            <a:off x="838200" y="1825624"/>
            <a:ext cx="10515600" cy="4956175"/>
          </a:xfrm>
        </p:spPr>
        <p:txBody>
          <a:bodyPr>
            <a:normAutofit fontScale="85000" lnSpcReduction="20000"/>
          </a:bodyPr>
          <a:lstStyle/>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Gunner, E., Chandan, S.K., Marwick, S., Saunders, K., Burwood, S., </a:t>
            </a:r>
            <a:r>
              <a:rPr lang="en-GB" sz="21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Yahyouche</a:t>
            </a: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A. and </a:t>
            </a:r>
            <a:r>
              <a:rPr lang="en-GB" sz="21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Paudyal</a:t>
            </a: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V., 2019. Provision and accessibility of primary healthcare services for people who are homeless: a qualitative study of patient perspectives in the UK.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British Journal of General Practice</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69</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(685).</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Jackson, S., 2010. Reconnecting care and education: from the Children Act 1989 to Care Matters.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Children's Services</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5</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(3).</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Joseph, S., </a:t>
            </a:r>
            <a:r>
              <a:rPr lang="en-GB" sz="21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Sempik</a:t>
            </a: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J., Leu, A. and Becker, S., 2020. Young carers research, practice and policy: An overview and critical perspective on possible future directions.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Adolescent Research Review</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5</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800"/>
              </a:spcAft>
              <a:buNone/>
            </a:pPr>
            <a:r>
              <a:rPr lang="en-GB" sz="2100" err="1">
                <a:effectLst/>
                <a:latin typeface="Arial" panose="020B0604020202020204" pitchFamily="34" charset="0"/>
                <a:ea typeface="Calibri" panose="020F0502020204030204" pitchFamily="34" charset="0"/>
                <a:cs typeface="Arial" panose="020B0604020202020204" pitchFamily="34" charset="0"/>
              </a:rPr>
              <a:t>Kazdin</a:t>
            </a:r>
            <a:r>
              <a:rPr lang="en-GB" sz="2100">
                <a:effectLst/>
                <a:latin typeface="Arial" panose="020B0604020202020204" pitchFamily="34" charset="0"/>
                <a:ea typeface="Calibri" panose="020F0502020204030204" pitchFamily="34" charset="0"/>
                <a:cs typeface="Arial" panose="020B0604020202020204" pitchFamily="34" charset="0"/>
              </a:rPr>
              <a:t>, A. E., &amp; </a:t>
            </a:r>
            <a:r>
              <a:rPr lang="en-GB" sz="2100" err="1">
                <a:effectLst/>
                <a:latin typeface="Arial" panose="020B0604020202020204" pitchFamily="34" charset="0"/>
                <a:ea typeface="Calibri" panose="020F0502020204030204" pitchFamily="34" charset="0"/>
                <a:cs typeface="Arial" panose="020B0604020202020204" pitchFamily="34" charset="0"/>
              </a:rPr>
              <a:t>Wassell</a:t>
            </a:r>
            <a:r>
              <a:rPr lang="en-GB" sz="2100">
                <a:effectLst/>
                <a:latin typeface="Arial" panose="020B0604020202020204" pitchFamily="34" charset="0"/>
                <a:ea typeface="Calibri" panose="020F0502020204030204" pitchFamily="34" charset="0"/>
                <a:cs typeface="Arial" panose="020B0604020202020204" pitchFamily="34" charset="0"/>
              </a:rPr>
              <a:t>, G. (2000). Therapeutic changes in children, parents, and families resulting from treatment of children with conduct problems. Journal of the American Academy of Child and Adolescent Psychiatry, 39(4), 414–420. </a:t>
            </a:r>
            <a:r>
              <a:rPr lang="en-GB" sz="2100" u="sng">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https://doi.org/10. 1097/00004583-200004000-00009</a:t>
            </a:r>
            <a:r>
              <a:rPr lang="en-GB" sz="2100">
                <a:effectLst/>
                <a:latin typeface="Arial" panose="020B0604020202020204" pitchFamily="34" charset="0"/>
                <a:ea typeface="Calibri" panose="020F0502020204030204" pitchFamily="34" charset="0"/>
                <a:cs typeface="Arial" panose="020B0604020202020204" pitchFamily="34" charset="0"/>
              </a:rPr>
              <a:t>.</a:t>
            </a:r>
          </a:p>
          <a:p>
            <a:pPr marL="0" indent="0">
              <a:lnSpc>
                <a:spcPct val="107000"/>
              </a:lnSpc>
              <a:spcAft>
                <a:spcPts val="800"/>
              </a:spcAft>
              <a:buNone/>
            </a:pPr>
            <a:r>
              <a:rPr lang="en-GB" sz="2100">
                <a:solidFill>
                  <a:srgbClr val="222222"/>
                </a:solidFill>
                <a:effectLst/>
                <a:latin typeface="Arial" panose="020B0604020202020204" pitchFamily="34" charset="0"/>
                <a:ea typeface="Calibri" panose="020F0502020204030204" pitchFamily="34" charset="0"/>
                <a:cs typeface="Arial" panose="020B0604020202020204" pitchFamily="34" charset="0"/>
              </a:rPr>
              <a:t>Nicholl, P., 2019. “For every child, the right to a childhood” UNICEF (2019). </a:t>
            </a:r>
            <a:r>
              <a:rPr lang="en-GB" sz="2100" i="1">
                <a:solidFill>
                  <a:srgbClr val="222222"/>
                </a:solidFill>
                <a:effectLst/>
                <a:latin typeface="Arial" panose="020B0604020202020204" pitchFamily="34" charset="0"/>
                <a:ea typeface="Calibri" panose="020F0502020204030204" pitchFamily="34" charset="0"/>
                <a:cs typeface="Arial" panose="020B0604020202020204" pitchFamily="34" charset="0"/>
              </a:rPr>
              <a:t>Child Care in Practice</a:t>
            </a:r>
            <a:r>
              <a:rPr lang="en-GB" sz="210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2100" i="1">
                <a:solidFill>
                  <a:srgbClr val="222222"/>
                </a:solidFill>
                <a:effectLst/>
                <a:latin typeface="Arial" panose="020B0604020202020204" pitchFamily="34" charset="0"/>
                <a:ea typeface="Calibri" panose="020F0502020204030204" pitchFamily="34" charset="0"/>
                <a:cs typeface="Arial" panose="020B0604020202020204" pitchFamily="34" charset="0"/>
              </a:rPr>
              <a:t>25</a:t>
            </a:r>
            <a:r>
              <a:rPr lang="en-GB" sz="2100">
                <a:solidFill>
                  <a:srgbClr val="222222"/>
                </a:solidFill>
                <a:effectLst/>
                <a:latin typeface="Arial" panose="020B0604020202020204" pitchFamily="34" charset="0"/>
                <a:ea typeface="Calibri" panose="020F0502020204030204" pitchFamily="34" charset="0"/>
                <a:cs typeface="Arial" panose="020B0604020202020204" pitchFamily="34" charset="0"/>
              </a:rPr>
              <a:t>(4), pp.345-348.</a:t>
            </a:r>
            <a:endParaRPr lang="en-GB" sz="210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Parton, N., 2006. ‘Every Child Matters’: The shift to prevention whilst strengthening protection in children's services in England.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Children and youth services review</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28</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(8).</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400242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C82E7-2DEE-E3AC-C566-0E625837D380}"/>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86181215-E685-27D6-5FE6-94E761D3B026}"/>
              </a:ext>
            </a:extLst>
          </p:cNvPr>
          <p:cNvSpPr>
            <a:spLocks noGrp="1"/>
          </p:cNvSpPr>
          <p:nvPr>
            <p:ph idx="1"/>
          </p:nvPr>
        </p:nvSpPr>
        <p:spPr/>
        <p:txBody>
          <a:bodyPr vert="horz" lIns="91440" tIns="45720" rIns="91440" bIns="45720" rtlCol="0" anchor="t">
            <a:normAutofit/>
          </a:bodyPr>
          <a:lstStyle/>
          <a:p>
            <a:pPr marL="0" indent="0" algn="just">
              <a:lnSpc>
                <a:spcPct val="105000"/>
              </a:lnSpc>
              <a:spcAft>
                <a:spcPts val="800"/>
              </a:spcAft>
              <a:buNone/>
            </a:pPr>
            <a:r>
              <a:rPr lang="en-GB" sz="1800" kern="1200" dirty="0">
                <a:solidFill>
                  <a:srgbClr val="222222"/>
                </a:solidFill>
                <a:effectLst/>
                <a:latin typeface="Arial"/>
                <a:ea typeface="Calibri" panose="020F0502020204030204" pitchFamily="34" charset="0"/>
                <a:cs typeface="Arial"/>
              </a:rPr>
              <a:t>Stanley, N. and Humphreys, C., 2014. Multi-agency risk assessment and management for children and families experiencing domestic violence. </a:t>
            </a:r>
            <a:r>
              <a:rPr lang="en-US" sz="1800" i="1" kern="1200" dirty="0">
                <a:solidFill>
                  <a:srgbClr val="000000"/>
                </a:solidFill>
                <a:effectLst/>
                <a:latin typeface="Arial"/>
                <a:ea typeface="Calibri" panose="020F0502020204030204" pitchFamily="34" charset="0"/>
                <a:cs typeface="Arial"/>
              </a:rPr>
              <a:t>Children and youth services review</a:t>
            </a:r>
            <a:r>
              <a:rPr lang="en-US" sz="1800" kern="1200" dirty="0">
                <a:solidFill>
                  <a:srgbClr val="000000"/>
                </a:solidFill>
                <a:effectLst/>
                <a:latin typeface="Arial"/>
                <a:ea typeface="Calibri" panose="020F0502020204030204" pitchFamily="34" charset="0"/>
                <a:cs typeface="Arial"/>
              </a:rPr>
              <a:t>, </a:t>
            </a:r>
            <a:r>
              <a:rPr lang="en-US" sz="1800" i="1" kern="1200" dirty="0">
                <a:solidFill>
                  <a:srgbClr val="000000"/>
                </a:solidFill>
                <a:effectLst/>
                <a:latin typeface="Arial"/>
                <a:ea typeface="Calibri" panose="020F0502020204030204" pitchFamily="34" charset="0"/>
                <a:cs typeface="Arial"/>
              </a:rPr>
              <a:t>47</a:t>
            </a:r>
            <a:r>
              <a:rPr lang="en-US" sz="1800" kern="1200" dirty="0">
                <a:solidFill>
                  <a:srgbClr val="000000"/>
                </a:solidFill>
                <a:effectLst/>
                <a:latin typeface="Arial"/>
                <a:ea typeface="Calibri" panose="020F0502020204030204" pitchFamily="34" charset="0"/>
                <a:cs typeface="Arial"/>
              </a:rPr>
              <a:t>.</a:t>
            </a:r>
            <a:endParaRPr lang="en-GB" sz="1800" dirty="0">
              <a:effectLst/>
              <a:latin typeface="Arial"/>
              <a:ea typeface="Times New Roman" panose="02020603050405020304" pitchFamily="18" charset="0"/>
              <a:cs typeface="Arial"/>
            </a:endParaRPr>
          </a:p>
          <a:p>
            <a:pPr marL="0" indent="0">
              <a:lnSpc>
                <a:spcPct val="107000"/>
              </a:lnSpc>
              <a:spcAft>
                <a:spcPts val="800"/>
              </a:spcAft>
              <a:buNone/>
            </a:pPr>
            <a:r>
              <a:rPr lang="en-GB" sz="1800" dirty="0">
                <a:solidFill>
                  <a:srgbClr val="1C1D1E"/>
                </a:solidFill>
                <a:effectLst/>
                <a:latin typeface="Arial"/>
                <a:ea typeface="Calibri" panose="020F0502020204030204" pitchFamily="34" charset="0"/>
                <a:cs typeface="Times New Roman"/>
              </a:rPr>
              <a:t>World Health Organization. </a:t>
            </a:r>
            <a:r>
              <a:rPr lang="en-GB" sz="1800" i="1" dirty="0">
                <a:solidFill>
                  <a:srgbClr val="1C1D1E"/>
                </a:solidFill>
                <a:effectLst/>
                <a:latin typeface="Arial"/>
                <a:ea typeface="Calibri" panose="020F0502020204030204" pitchFamily="34" charset="0"/>
                <a:cs typeface="Times New Roman"/>
              </a:rPr>
              <a:t>Promoting mental health: concepts, emerging evidence, practice (Summary Report)</a:t>
            </a:r>
            <a:r>
              <a:rPr lang="en-GB" sz="1800" dirty="0">
                <a:solidFill>
                  <a:srgbClr val="1C1D1E"/>
                </a:solidFill>
                <a:effectLst/>
                <a:latin typeface="Arial"/>
                <a:ea typeface="Calibri" panose="020F0502020204030204" pitchFamily="34" charset="0"/>
                <a:cs typeface="Times New Roman"/>
              </a:rPr>
              <a:t>. Geneva: World Health Organization, 2004.</a:t>
            </a:r>
            <a:endParaRPr lang="en-GB" sz="1800" dirty="0">
              <a:effectLst/>
              <a:latin typeface="Arial"/>
              <a:ea typeface="Calibri" panose="020F0502020204030204" pitchFamily="34" charset="0"/>
              <a:cs typeface="Times New Roman"/>
            </a:endParaRPr>
          </a:p>
          <a:p>
            <a:pPr marL="0" indent="0">
              <a:buNone/>
            </a:pPr>
            <a:endParaRPr lang="en-GB">
              <a:cs typeface="Calibri" panose="020F0502020204030204"/>
            </a:endParaRPr>
          </a:p>
        </p:txBody>
      </p:sp>
    </p:spTree>
    <p:extLst>
      <p:ext uri="{BB962C8B-B14F-4D97-AF65-F5344CB8AC3E}">
        <p14:creationId xmlns:p14="http://schemas.microsoft.com/office/powerpoint/2010/main" val="13120397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8" ma:contentTypeDescription="Create a new document." ma:contentTypeScope="" ma:versionID="4ff813d993342687afedf8c75e34d331">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c71a3a7ef6a9dbbc2ad91fc3cacb6826"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A6657DE-DE48-493D-9E8E-FFD78DE4F03F}">
  <ds:schemaRefs>
    <ds:schemaRef ds:uri="2185e222-3c8d-40d1-8655-532d5209bd26"/>
    <ds:schemaRef ds:uri="2fff46f4-612e-44ba-884a-bcd0b08f5dc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493164D-DAA8-4078-B3F7-D2EF354A7285}">
  <ds:schemaRefs>
    <ds:schemaRef ds:uri="2185e222-3c8d-40d1-8655-532d5209bd26"/>
    <ds:schemaRef ds:uri="2fff46f4-612e-44ba-884a-bcd0b08f5dc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7DB087-DAA0-494D-B853-96A25B39FB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Children, Young people and Families</vt:lpstr>
      <vt:lpstr>Contents</vt:lpstr>
      <vt:lpstr>Introduction</vt:lpstr>
      <vt:lpstr>Perception of Well-being </vt:lpstr>
      <vt:lpstr>Comparison of well-being of individuals</vt:lpstr>
      <vt:lpstr>Analysis of Children</vt:lpstr>
      <vt:lpstr>The UN convention on the rights of the child(UNCRC)</vt:lpstr>
      <vt:lpstr>UNCRC</vt:lpstr>
      <vt:lpstr>Safe guarding Children </vt:lpstr>
      <vt:lpstr> IMPORTANCE OF MULTI-AGENCY APPROACH </vt:lpstr>
      <vt:lpstr>PowerPoint Presentation</vt:lpstr>
      <vt:lpstr>PowerPoint Presentation</vt:lpstr>
      <vt:lpstr>PowerPoint Presentation</vt:lpstr>
      <vt:lpstr>PowerPoint Presentation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Tehreem Arshad (2120566)</dc:creator>
  <cp:revision>323</cp:revision>
  <dcterms:created xsi:type="dcterms:W3CDTF">2023-01-31T12:16:29Z</dcterms:created>
  <dcterms:modified xsi:type="dcterms:W3CDTF">2023-02-21T14:01:59Z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