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notesMasterIdLst>
    <p:notesMasterId r:id="rId3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9" r:id="rId17"/>
    <p:sldId id="270" r:id="rId18"/>
    <p:sldId id="271" r:id="rId19"/>
    <p:sldId id="273" r:id="rId20"/>
    <p:sldId id="275" r:id="rId21"/>
    <p:sldId id="276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97" autoAdjust="0"/>
    <p:restoredTop sz="63347" autoAdjust="0"/>
  </p:normalViewPr>
  <p:slideViewPr>
    <p:cSldViewPr snapToGrid="0">
      <p:cViewPr varScale="1">
        <p:scale>
          <a:sx n="52" d="100"/>
          <a:sy n="52" d="100"/>
        </p:scale>
        <p:origin x="177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6F269-CC59-4B88-A79C-7D8F4E17E866}" type="datetimeFigureOut">
              <a:rPr lang="cy-GB" smtClean="0"/>
              <a:t>26/05/2026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14E4E-4C96-4D44-9285-B6F8C9777D8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56539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research/research-integrity-and-ethics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314E4E-4C96-4D44-9285-B6F8C9777D8C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84408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Research Integrity and Ethics | University of Wales Trinity Saint David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314E4E-4C96-4D44-9285-B6F8C9777D8C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9913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Shedlock, A. (2026) ‘Eliminating Bias in Qualitative Research: Practical Strategies’, </a:t>
            </a:r>
            <a:r>
              <a:rPr lang="en-GB" i="1" dirty="0"/>
              <a:t>Greenbook,</a:t>
            </a:r>
            <a:r>
              <a:rPr lang="en-GB" dirty="0"/>
              <a:t>  26 January. Available at: https://www.greenbook.org/insights/qualitative-market-research/eliminating-bias-in-qualitative-research-practical-strategies (Accessed: 25 May 2026).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Doe, J. (2025) ‘Bias in Social Science Studies: Identification, Mitigation and Reporting’, </a:t>
            </a:r>
            <a:r>
              <a:rPr lang="en-GB" i="1" dirty="0"/>
              <a:t>Socio-Science.org, </a:t>
            </a:r>
            <a:r>
              <a:rPr lang="en-GB" i="0" dirty="0"/>
              <a:t>10 November. Available at: https://soci-science.org/bias-in-social-science-studies-identification-mitigation-and-reporting/ </a:t>
            </a:r>
            <a:r>
              <a:rPr lang="en-GB" dirty="0"/>
              <a:t>(Accessed: 25 May 2026).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Stokhof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H.J.M., De Vries, B., Martens, R.L. and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Bastiaens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T.J. (2017) ‘How to guide effective student questioning: a review of teacher guidance in primary education’, 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Review of Education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5(2), pp. 123-165. Available at: https://bera-journals.onlinelibrary.wiley.com/doi/full/10.1002/rev3.3089?casa_token=Jd8dmjW81yYAAAAA%3ASQzJN5FLJaFSUrOkRzNTJ2aXuUp5NsrpjAmBil3M1richzFOcRTICvd8Vs23ePsYUAgA9argBkmQv0k </a:t>
            </a:r>
            <a:r>
              <a:rPr lang="en-GB" dirty="0"/>
              <a:t>(Accessed: 25 May 2026).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Manouilidou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E., Papadopoulou, E. A., and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Chatzikiriakou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I. (2024) ‘Teacher Evaluation: A Triangulation Study of Data Sources’,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European Journal of Contemporary Education and E-Learning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(3), pp. 54-73. Available at: https://doi.org/10.59324/ejceel.2024.2(3).06 </a:t>
            </a:r>
            <a:r>
              <a:rPr lang="en-GB" dirty="0"/>
              <a:t>(Accessed: 25 May 2026).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Epp, H. C. ,Egert, A.G, Munday, J. K., Law, J.C.S and Kim, H. (2026) ‘</a:t>
            </a:r>
            <a:r>
              <a:rPr lang="en-GB" sz="1200" b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Beyond Frameworks: An Interpretive Description of Engaging in Debriefer Feedback Conversations’,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Journal of the Society for Simulation in Healthcare,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21(2), pp. 75-82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at: https://journals.lww.com/simulationinhealthcare/fulltext/2026/04000/beyond_frameworks__an_interpretive_description_of.1.aspx/?cid=eTOC+Issues.2026-simulationinhealthcare-01266021-202604000-00000&amp;rid=V_0000000122938199&amp;TargetID=&amp;EjpToken=HJrSuEF30uDO-_VN6DTqZetIhRx_54ITxDPBT432dGKCebkyNszsuN5nHw2tPvX1XmBnG6fZHZplTF4mSA&amp;mkt_tok=NjgxLUZIRS00MjkAAAGg3bRLTlkdUFzbTCcxBmc7GJko7GGuPvLNXwwnKmuP_i7fJfcKYZCUjzqb5emJrsPx506sK0jJJpTqvyBvDm66yh5OAShdhZwQaC0cFQw6mHNtZ9q8J-0o </a:t>
            </a:r>
            <a:r>
              <a:rPr lang="en-GB" dirty="0"/>
              <a:t>(Accessed: 25 May 2026). </a:t>
            </a:r>
          </a:p>
          <a:p>
            <a:pPr marL="0" marR="0" lvl="0" indent="0" algn="l" defTabSz="914400" rtl="0" eaLnBrk="1" fontAlgn="t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314E4E-4C96-4D44-9285-B6F8C9777D8C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1448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Bartlett, R., Wright, T.,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Olarinde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T., Holmes, T., Beamon, E. R. and Wallace, D. (2017) ‘Schools as Sites for Recruiting Participants and Implementing Research’,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Community Health Nursing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34(2), pp. 80–88. Available at: https://doi.org/10.1080/07370016.2017.1304146 (Accessed: 25 May 2026). 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NSCPCC Learning (2023) ‘Research with children: ethics, safety and promoting inclusion’,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NSPCC Learning,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January. Available at: https://learning.nspcc.org.uk/research-resources/briefings/research-with-children-ethics-safety-promoting-inclusion (Accessed: 25 May 2026).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Llego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M.A. (2026)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Data Collection in Education Research: Balancing Rigor and Responsibility.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at: https://www.teacherph.com/ethical-data-collection-education-research/ (Accessed: 25 May 2026).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Boardman, K.,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 and Davey, C. (2024) ‘The ethics and integrity of research with schools, families and communities’, </a:t>
            </a: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 My College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24 September. Available at: </a:t>
            </a:r>
            <a:r>
              <a:rPr lang="en-GB" dirty="0"/>
              <a:t>fhttps://my.chartered.college/impact_article/the-ethics-and-integrity-of-research-with-schools-families-and-communities/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(Accessed: 25 May 2026). </a:t>
            </a:r>
            <a:endParaRPr lang="en-GB" sz="1200" b="1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314E4E-4C96-4D44-9285-B6F8C9777D8C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8216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028F3-5D59-4551-8BB0-D390DA304593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31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AB05A-2942-4ACC-BDF2-8EC269EE8289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166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14365-EE52-4CFA-8680-A97F88E00FDC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186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F6AED-084F-4852-973E-18BEAAF588E8}" type="datetime1">
              <a:rPr lang="en-US" smtClean="0"/>
              <a:t>5/26/2026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924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18DE5-5DDC-4E6B-BF09-222EA7FEB065}" type="datetime1">
              <a:rPr lang="en-US" smtClean="0"/>
              <a:t>5/26/2026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748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3E96-567D-4DA0-A287-BD66319BF3B0}" type="datetime1">
              <a:rPr lang="en-US" smtClean="0"/>
              <a:t>5/26/2026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20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2050C-3FC2-4F95-8901-27DBD80BFCCC}" type="datetime1">
              <a:rPr lang="en-US" smtClean="0"/>
              <a:t>5/26/2026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190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067BC-BB8D-4B7D-8C21-FDA2EEE5B5DD}" type="datetime1">
              <a:rPr lang="en-US" smtClean="0"/>
              <a:t>5/26/2026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088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94C5-FD8C-409C-8C0D-287CD0192915}" type="datetime1">
              <a:rPr lang="en-US" smtClean="0"/>
              <a:t>5/26/2026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71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29D8-5ECB-42CF-AC28-CF7C335393CE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436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D137A-A3FD-469B-B42D-88441EE738C0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312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11A2562-CD4A-4CCD-931D-05308B65EE7E}" type="datetime1">
              <a:rPr lang="en-US" smtClean="0"/>
              <a:t>5/26/2026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145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2.m4a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audio" Target="../media/media23.m4a"/><Relationship Id="rId5" Type="http://schemas.microsoft.com/office/2007/relationships/media" Target="../media/media23.m4a"/><Relationship Id="rId4" Type="http://schemas.openxmlformats.org/officeDocument/2006/relationships/audio" Target="../media/media22.m4a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PGRjDwAAQBAJ&amp;oi=fnd&amp;pg=PT9&amp;dq=undertaking+research+in+primary+school&amp;ots=z2l5Ijwnve&amp;sig=XivuWUKdF_x0rn76ToNVa2AQ9xA#v=onepage&amp;q=undertaking%20research%20in%20primary%20school&amp;f=false" TargetMode="External"/><Relationship Id="rId2" Type="http://schemas.openxmlformats.org/officeDocument/2006/relationships/hyperlink" Target="https://www.bera.ac.uk/publication/ethical-guidelines-for-educational-research-fifth-edition-2024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citedby/10.1080/13632434.2024.2362044?scroll=top&amp;needAccess=true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research/research-integrity-and-ethi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0D5F76-B439-CC92-7068-F4F70CE7E9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0" y="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CCA9273-E74E-A306-1F74-BEF9EDA30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46217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8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FAF77-21AB-F841-5D48-750B5DC45B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336" y="1545936"/>
            <a:ext cx="7978385" cy="916234"/>
          </a:xfrm>
        </p:spPr>
        <p:txBody>
          <a:bodyPr anchor="ctr">
            <a:normAutofit fontScale="90000"/>
          </a:bodyPr>
          <a:lstStyle/>
          <a:p>
            <a:r>
              <a:rPr lang="en-GB" sz="8900" b="1" noProof="0" dirty="0" err="1">
                <a:solidFill>
                  <a:schemeClr val="bg1"/>
                </a:solidFill>
              </a:rPr>
              <a:t>Ymchwil</a:t>
            </a:r>
            <a:r>
              <a:rPr lang="en-GB" sz="8900" b="1" noProof="0" dirty="0">
                <a:solidFill>
                  <a:schemeClr val="bg1"/>
                </a:solidFill>
              </a:rPr>
              <a:t> </a:t>
            </a:r>
            <a:r>
              <a:rPr lang="en-GB" sz="8900" b="1" noProof="0" dirty="0" err="1">
                <a:solidFill>
                  <a:schemeClr val="bg1"/>
                </a:solidFill>
              </a:rPr>
              <a:t>Addysgol</a:t>
            </a:r>
            <a:br>
              <a:rPr lang="en-GB" noProof="0" dirty="0"/>
            </a:br>
            <a:endParaRPr lang="en-GB" sz="3600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0C929-7875-A9AC-3C08-EA4CB1AC42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1586" y="3067615"/>
            <a:ext cx="1343577" cy="868139"/>
          </a:xfrm>
        </p:spPr>
        <p:txBody>
          <a:bodyPr anchor="ctr">
            <a:normAutofit/>
          </a:bodyPr>
          <a:lstStyle/>
          <a:p>
            <a:pPr algn="r"/>
            <a:r>
              <a:rPr lang="en-GB" sz="1800" b="1" noProof="0" dirty="0">
                <a:solidFill>
                  <a:schemeClr val="bg1"/>
                </a:solidFill>
                <a:latin typeface="+mj-lt"/>
              </a:rPr>
              <a:t>ECES5020C</a:t>
            </a:r>
            <a:endParaRPr lang="en-GB" sz="1800" noProof="0" dirty="0">
              <a:solidFill>
                <a:schemeClr val="bg1"/>
              </a:solidFill>
              <a:latin typeface="+mj-lt"/>
            </a:endParaRPr>
          </a:p>
          <a:p>
            <a:pPr algn="r"/>
            <a:endParaRPr lang="en-GB" sz="1800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CAA1D-E423-88F0-C6E0-F051C86CEB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6751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0217FB-D616-C31F-E65B-9CDF59CBBE11}"/>
              </a:ext>
            </a:extLst>
          </p:cNvPr>
          <p:cNvSpPr txBox="1"/>
          <p:nvPr/>
        </p:nvSpPr>
        <p:spPr>
          <a:xfrm>
            <a:off x="668593" y="273473"/>
            <a:ext cx="11198942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noProof="0" dirty="0">
                <a:solidFill>
                  <a:srgbClr val="000000"/>
                </a:solidFill>
                <a:effectLst/>
                <a:latin typeface="+mj-lt"/>
              </a:rPr>
              <a:t>Significance of research in primary education for improving teaching and learning </a:t>
            </a:r>
            <a:endParaRPr lang="en-GB" sz="2600" b="1" noProof="0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880B45-DC0F-78F5-9CF3-C83A8DF24EB4}"/>
              </a:ext>
            </a:extLst>
          </p:cNvPr>
          <p:cNvSpPr txBox="1"/>
          <p:nvPr/>
        </p:nvSpPr>
        <p:spPr>
          <a:xfrm>
            <a:off x="668593" y="921743"/>
            <a:ext cx="11198942" cy="5014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spcAft>
                <a:spcPts val="800"/>
              </a:spcAft>
              <a:buSzPct val="90000"/>
              <a:buFont typeface="Arial" panose="020B0604020202020204" pitchFamily="34" charset="0"/>
              <a:buChar char="•"/>
            </a:pPr>
            <a:r>
              <a:rPr lang="en-GB" sz="2200" kern="100" noProof="0" dirty="0">
                <a:solidFill>
                  <a:srgbClr val="000000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Studying children under three is vital for deepening understanding of early development and everyday experiences.</a:t>
            </a:r>
            <a:endParaRPr lang="en-GB" sz="2200" kern="100" noProof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200" kern="100" noProof="0" dirty="0">
                <a:solidFill>
                  <a:srgbClr val="000000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Findings from this research can shape theoretical discussions and influence practice in ways that affect children both directly and indirectly.</a:t>
            </a:r>
          </a:p>
          <a:p>
            <a:pPr marL="285750" lvl="0" indent="-28575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200" kern="100" noProof="0" dirty="0">
                <a:solidFill>
                  <a:srgbClr val="000000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Research must centre on the adults who know young children best—parents, playgroup practitioners, childminders and childcare workers.</a:t>
            </a:r>
          </a:p>
          <a:p>
            <a:pPr marL="285750" lvl="0" indent="-28575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200" kern="100" noProof="0" dirty="0">
                <a:solidFill>
                  <a:srgbClr val="000000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These adults hold rich, experience‑based insights into children’s abilities and behaviours.</a:t>
            </a:r>
          </a:p>
          <a:p>
            <a:pPr marL="285750" lvl="0" indent="-285750">
              <a:lnSpc>
                <a:spcPct val="150000"/>
              </a:lnSpc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200" kern="100" noProof="0" dirty="0">
                <a:solidFill>
                  <a:srgbClr val="000000"/>
                </a:solidFill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Close observation of adult–child interactions offers researchers unique perspectives on how very young children communicate, relate and learn.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D22422-A40D-9DF8-22A4-EAA537956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</a:t>
            </a:fld>
            <a:endParaRPr lang="en-GB" noProof="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70C000-0D81-6BCA-5843-25527C89FB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62338" y="546687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853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19"/>
    </mc:Choice>
    <mc:Fallback>
      <p:transition spd="slow" advTm="59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D9ADBE-8773-95D4-46D8-6455A5356326}"/>
              </a:ext>
            </a:extLst>
          </p:cNvPr>
          <p:cNvSpPr txBox="1"/>
          <p:nvPr/>
        </p:nvSpPr>
        <p:spPr>
          <a:xfrm>
            <a:off x="698091" y="707861"/>
            <a:ext cx="11058480" cy="5111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200" noProof="0" dirty="0">
                <a:latin typeface="+mj-lt"/>
              </a:rPr>
              <a:t>Practitioner research enables teachers and leaders to systematically examine and learn from their own practice (Harris and Jones, 2024).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200" noProof="0" dirty="0">
                <a:latin typeface="+mj-lt"/>
              </a:rPr>
              <a:t>It places strong emphasis on reflection and collaboration, which directly supports professional growth and deeper understanding (Wyse </a:t>
            </a:r>
            <a:r>
              <a:rPr lang="en-GB" sz="2200" i="1" noProof="0" dirty="0">
                <a:latin typeface="+mj-lt"/>
              </a:rPr>
              <a:t>et al</a:t>
            </a:r>
            <a:r>
              <a:rPr lang="en-GB" sz="2200" noProof="0" dirty="0">
                <a:latin typeface="+mj-lt"/>
              </a:rPr>
              <a:t>., 2021, cited in Harris and Jones, 2024).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200" noProof="0" dirty="0">
                <a:latin typeface="+mj-lt"/>
              </a:rPr>
              <a:t>Harris and Jones (2024) argue that research must have a clear impact on learners; without this, its value is questionable.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200" noProof="0" dirty="0">
                <a:latin typeface="+mj-lt"/>
              </a:rPr>
              <a:t>Practitioner researchers are therefore encouraged to keep the learner at the centre of all inquiry and decision‑making.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200" noProof="0" dirty="0">
                <a:latin typeface="+mj-lt"/>
              </a:rPr>
              <a:t>Findings from educational research can be tested and applied in real settings to improve practice and enhance learning outcomes (Sargeant  and Harcourt, 2012).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B5B7DC-4BEB-2B4F-B415-CC4761EDAA91}"/>
              </a:ext>
            </a:extLst>
          </p:cNvPr>
          <p:cNvSpPr txBox="1"/>
          <p:nvPr/>
        </p:nvSpPr>
        <p:spPr>
          <a:xfrm>
            <a:off x="698091" y="215418"/>
            <a:ext cx="11779045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noProof="0" dirty="0">
                <a:solidFill>
                  <a:srgbClr val="000000"/>
                </a:solidFill>
                <a:effectLst/>
                <a:latin typeface="+mj-lt"/>
              </a:rPr>
              <a:t>Significance of research in primary education for improving teaching and learning </a:t>
            </a:r>
            <a:endParaRPr lang="en-GB" sz="2600" b="1" noProof="0" dirty="0">
              <a:latin typeface="+mj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B4D452-9F96-ACEC-33C9-F2AB2DC09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3</a:t>
            </a:fld>
            <a:endParaRPr lang="en-GB" noProof="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722AD7-139A-F71A-AAAE-FA65D3BAD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46893" y="53324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10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17"/>
    </mc:Choice>
    <mc:Fallback>
      <p:transition spd="slow" advTm="22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158953-1E3A-78A9-7700-81F950AD13BF}"/>
              </a:ext>
            </a:extLst>
          </p:cNvPr>
          <p:cNvSpPr txBox="1"/>
          <p:nvPr/>
        </p:nvSpPr>
        <p:spPr>
          <a:xfrm>
            <a:off x="691833" y="136525"/>
            <a:ext cx="11661058" cy="14216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600" b="1" kern="100" noProof="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</a:t>
            </a:r>
            <a:r>
              <a:rPr lang="en-GB" sz="3600" b="1" kern="100" noProof="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bjectives of the presentation </a:t>
            </a:r>
            <a:r>
              <a:rPr lang="en-GB" sz="2800" noProof="0" dirty="0">
                <a:latin typeface="+mj-lt"/>
              </a:rPr>
              <a:t>(Drawing on Dawson, 2019</a:t>
            </a:r>
            <a:r>
              <a:rPr lang="en-GB" sz="3600" noProof="0" dirty="0"/>
              <a:t>)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3600" kern="100" noProof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53D289-F400-D46A-FF97-20E9F2D6934F}"/>
              </a:ext>
            </a:extLst>
          </p:cNvPr>
          <p:cNvSpPr txBox="1"/>
          <p:nvPr/>
        </p:nvSpPr>
        <p:spPr>
          <a:xfrm>
            <a:off x="691833" y="847360"/>
            <a:ext cx="10928555" cy="4542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Clarify why practitioner researchers undertake research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Highlight key drivers for selecting a research topic: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Personal interest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Identified a gap in the literature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A recognised need for evidence to support decision‑making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Emphasise the importance of purposeful and informed topic selection in practitioner research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070389-D5E1-5D04-861E-86CD0101E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4</a:t>
            </a:fld>
            <a:endParaRPr lang="en-GB" noProof="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F4A1AB-B406-E773-A1FF-FD5E7C4860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11215" y="514181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720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7"/>
    </mc:Choice>
    <mc:Fallback>
      <p:transition spd="slow" advTm="5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EA18BB-5055-C787-3420-D06A34C5C315}"/>
              </a:ext>
            </a:extLst>
          </p:cNvPr>
          <p:cNvSpPr txBox="1"/>
          <p:nvPr/>
        </p:nvSpPr>
        <p:spPr>
          <a:xfrm>
            <a:off x="735631" y="121472"/>
            <a:ext cx="9438968" cy="6819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600" b="1" kern="100" noProof="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Research Methods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6E9FB84B-E47C-44C9-195E-A37B59059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5631" y="803454"/>
            <a:ext cx="11019114" cy="5332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15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Dawson (2019) encourages researchers to capture their project in a single, precise sentence, as this clarity helps the rest of the study progress smoothly.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15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 clear research purpose will guide the choice of methodology, which in turn informs the most suitable research tools.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15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Harris and Jones (2024) note that practitioner research in schools is usually small‑scale, so the design must be manageable, realistic and feasible within professional time constraints.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15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Small‑scale does not mean less valuable: tightly focused projects with clear boundaries can produce high‑quality, meaningful and impactful findings. 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sz="2150" noProof="0" dirty="0">
                <a:latin typeface="+mj-lt"/>
              </a:rPr>
              <a:t>Harris and Jones (2024) </a:t>
            </a:r>
            <a:r>
              <a:rPr kumimoji="0" lang="en-GB" sz="215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highlight that research findings can be tested and applied in real settings to improve practice and enhance educational outcomes.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C254EF-0C80-E8DF-E41E-99BF66BA7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5</a:t>
            </a:fld>
            <a:endParaRPr lang="en-GB" noProof="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C33C14-A00E-99EB-1AD3-F73FE588A2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44351" y="55149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639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65"/>
    </mc:Choice>
    <mc:Fallback>
      <p:transition spd="slow" advTm="10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1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5CBFC6B-EB14-220A-5593-A4811D952770}"/>
              </a:ext>
            </a:extLst>
          </p:cNvPr>
          <p:cNvSpPr txBox="1"/>
          <p:nvPr/>
        </p:nvSpPr>
        <p:spPr>
          <a:xfrm>
            <a:off x="717755" y="177879"/>
            <a:ext cx="11474245" cy="550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noProof="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Overview of </a:t>
            </a:r>
            <a:r>
              <a:rPr lang="en-GB" sz="2800" b="1" noProof="0" dirty="0">
                <a:latin typeface="+mj-lt"/>
              </a:rPr>
              <a:t>Research Approaches and Data Types</a:t>
            </a:r>
            <a:endParaRPr lang="en-GB" sz="2800" kern="100" noProof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FBFF2E-0228-E8A4-819B-6A23D13D1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6</a:t>
            </a:fld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26F4A-1479-1CD5-59BC-4CE6623D3162}"/>
              </a:ext>
            </a:extLst>
          </p:cNvPr>
          <p:cNvSpPr txBox="1"/>
          <p:nvPr/>
        </p:nvSpPr>
        <p:spPr>
          <a:xfrm>
            <a:off x="717756" y="873011"/>
            <a:ext cx="11238718" cy="5111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Once the research focus is established, the practitioner researcher must decide: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The approach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The methods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The means of analysis</a:t>
            </a:r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In early childhood research, qualitative data is commonly used due to constructivist and interpretivist paradigms.</a:t>
            </a:r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Mac Naughton and Siraj‑Blatchford (2010) highlight key distinctions: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Quantitative research – produces numerical data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Qualitative research – produces text‑based data (e.g., interviews, questionnaires)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Some qualitative data may later be converted into numerical form, becoming quantitative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0D7BB5-4059-DF0A-1060-8129BE054E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79683" y="495433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96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770"/>
    </mc:Choice>
    <mc:Fallback>
      <p:transition spd="slow" advTm="25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43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83B210-707F-D1CE-FFE7-AE3434521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7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A7910-B265-0D06-1060-640AE23B5985}"/>
              </a:ext>
            </a:extLst>
          </p:cNvPr>
          <p:cNvSpPr txBox="1"/>
          <p:nvPr/>
        </p:nvSpPr>
        <p:spPr>
          <a:xfrm>
            <a:off x="657727" y="601761"/>
            <a:ext cx="11012129" cy="5388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noProof="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Hughes (2010) explains that qualitative researchers aim to understand a topic through the perspectives of the people involved, focusing on how individuals interpret and make sense of their experiences.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Edwards (2010) emphasises that qualitative research: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Enlightens professional practice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Offers fresh interpretations of familiar events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Helps practitioner researchers build a picture of children’s and adults’ actions and interpretations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Edwards (2010) further highlights that people’s experiences are shaped by complex, changing social contexts, influencing both what they can do and how they interpret situations</a:t>
            </a:r>
            <a:r>
              <a:rPr lang="en-GB" sz="2200" b="1" noProof="0" dirty="0">
                <a:latin typeface="+mj-lt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3AC2E5-983C-83C8-BF57-5BACC99FCFCF}"/>
              </a:ext>
            </a:extLst>
          </p:cNvPr>
          <p:cNvSpPr txBox="1"/>
          <p:nvPr/>
        </p:nvSpPr>
        <p:spPr>
          <a:xfrm>
            <a:off x="736385" y="236148"/>
            <a:ext cx="78275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noProof="0" dirty="0">
                <a:latin typeface="+mj-lt"/>
              </a:rPr>
              <a:t>Understanding the Purpose of Qualitative Research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6A576E-4E8D-7633-A0EE-447B78596B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67826" y="550337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450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153"/>
    </mc:Choice>
    <mc:Fallback>
      <p:transition spd="slow" advTm="71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1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90218D9-7393-8EC7-EA96-11FB2B375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8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BFB0A-498B-DBD0-71D1-06702B226299}"/>
              </a:ext>
            </a:extLst>
          </p:cNvPr>
          <p:cNvSpPr txBox="1"/>
          <p:nvPr/>
        </p:nvSpPr>
        <p:spPr>
          <a:xfrm>
            <a:off x="491613" y="708063"/>
            <a:ext cx="11099753" cy="5891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With a qualitative approach identified as suitable for primary education, an appropriate type of research is required.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Case study research is widely used in the primary sector because it focuses on people, places, and events.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Sharp (2017) explains that a case study is: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A single, clearly defined unit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With clear boundaries (participants, setting, organisation, time period, context)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A case study may focus on: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One child or teacher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A class, year group, department, or school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Other educational places (e.g., outdoor centres, museums, galleries)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950" noProof="0" dirty="0">
                <a:latin typeface="+mj-lt"/>
              </a:rPr>
              <a:t>Although often centred on one case, it provides rich, detailed, in‑depth information that other methods cannot offer (Sharp, 2017).</a:t>
            </a:r>
          </a:p>
          <a:p>
            <a:pPr>
              <a:lnSpc>
                <a:spcPct val="150000"/>
              </a:lnSpc>
              <a:buNone/>
            </a:pPr>
            <a:endParaRPr lang="en-GB" sz="1950" noProof="0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51414A-5114-5FF0-8405-336BE753145E}"/>
              </a:ext>
            </a:extLst>
          </p:cNvPr>
          <p:cNvSpPr txBox="1"/>
          <p:nvPr/>
        </p:nvSpPr>
        <p:spPr>
          <a:xfrm>
            <a:off x="658761" y="240040"/>
            <a:ext cx="77183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noProof="0" dirty="0">
                <a:latin typeface="+mj-lt"/>
              </a:rPr>
              <a:t>Case Study as a Qualitative Research Type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EF13AE-7054-FA4D-6D50-9ED47E1AD9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11507" y="507231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6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29"/>
    </mc:Choice>
    <mc:Fallback>
      <p:transition spd="slow" advTm="57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3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BB44D0-1EBD-2FBF-6D2D-6260599B1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9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F724F3-D319-A1BC-9AEE-1F218DA0980D}"/>
              </a:ext>
            </a:extLst>
          </p:cNvPr>
          <p:cNvSpPr txBox="1"/>
          <p:nvPr/>
        </p:nvSpPr>
        <p:spPr>
          <a:xfrm>
            <a:off x="1080683" y="1608703"/>
            <a:ext cx="10510683" cy="37003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noProof="0" dirty="0">
                <a:latin typeface="+mj-lt"/>
              </a:rPr>
              <a:t>Although observation is often the main method in case studies (e.g., child studies), additional tools may also be used: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noProof="0" dirty="0">
                <a:latin typeface="+mj-lt"/>
              </a:rPr>
              <a:t>Questionnaires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noProof="0" dirty="0">
                <a:latin typeface="+mj-lt"/>
              </a:rPr>
              <a:t>Interviews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noProof="0" dirty="0">
                <a:latin typeface="+mj-lt"/>
              </a:rPr>
              <a:t>Documentary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F878D-40B7-E968-F287-DB44CB3E34E2}"/>
              </a:ext>
            </a:extLst>
          </p:cNvPr>
          <p:cNvSpPr txBox="1"/>
          <p:nvPr/>
        </p:nvSpPr>
        <p:spPr>
          <a:xfrm>
            <a:off x="709929" y="9976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noProof="0" dirty="0">
                <a:latin typeface="+mj-lt"/>
              </a:rPr>
              <a:t>Data Collection in Case Study Research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0F74A5-F542-824F-001C-42F3E43700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94725" y="37597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766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482"/>
    </mc:Choice>
    <mc:Fallback>
      <p:transition spd="slow" advTm="56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4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BDF576-441E-00A5-7A28-8F5E93E98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10</a:t>
            </a:fld>
            <a:endParaRPr lang="en-GB" noProof="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AE1A04-089F-CABF-B455-46D8EC68EDD1}"/>
              </a:ext>
            </a:extLst>
          </p:cNvPr>
          <p:cNvSpPr txBox="1"/>
          <p:nvPr/>
        </p:nvSpPr>
        <p:spPr>
          <a:xfrm>
            <a:off x="757083" y="706075"/>
            <a:ext cx="11017046" cy="5445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Clarity of research questions is essential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Harris and Jones (2024) argue that researchers must ensure their intentions are 100% clear before proceeding.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Early clarity saves significant time later in the process (Harris and Jones, 2024).</a:t>
            </a:r>
          </a:p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Link between methods and tools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Practitioner researchers should consider data collection processes and participant types </a:t>
            </a:r>
            <a:r>
              <a:rPr lang="en-GB" i="1" noProof="0" dirty="0">
                <a:latin typeface="+mj-lt"/>
              </a:rPr>
              <a:t>before</a:t>
            </a:r>
            <a:r>
              <a:rPr lang="en-GB" noProof="0" dirty="0">
                <a:latin typeface="+mj-lt"/>
              </a:rPr>
              <a:t> designing any tools (Harris and Jones, 2024).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They also recommend planning data analysis in advance to avoid becoming overwhelmed.</a:t>
            </a:r>
          </a:p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Risks of poor planning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Neglecting early attention to analysis can become a costly, time‑consuming mistake (Harris and Jones, 2024).</a:t>
            </a:r>
          </a:p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Key consideration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noProof="0" dirty="0">
                <a:latin typeface="+mj-lt"/>
              </a:rPr>
              <a:t>Clark </a:t>
            </a:r>
            <a:r>
              <a:rPr lang="en-GB" i="1" noProof="0" dirty="0">
                <a:latin typeface="+mj-lt"/>
              </a:rPr>
              <a:t>et al</a:t>
            </a:r>
            <a:r>
              <a:rPr lang="en-GB" noProof="0" dirty="0">
                <a:latin typeface="+mj-lt"/>
              </a:rPr>
              <a:t>. (2014) emphasise identifying which kinds of data will best answer the research questions and assessing validity threats linked to each method.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204CAB-504E-43A4-DE43-FCBB4FBA3C91}"/>
              </a:ext>
            </a:extLst>
          </p:cNvPr>
          <p:cNvSpPr txBox="1"/>
          <p:nvPr/>
        </p:nvSpPr>
        <p:spPr>
          <a:xfrm>
            <a:off x="757083" y="319088"/>
            <a:ext cx="85442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latin typeface="+mj-lt"/>
              </a:rPr>
              <a:t>Importance of Selecting Appropriate Research Methods</a:t>
            </a:r>
            <a:endParaRPr lang="en-GB" sz="2400" noProof="0" dirty="0">
              <a:latin typeface="+mj-lt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CDDBB9-F2AD-02EA-5975-75AEF0BC7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1235" y="551571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602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453"/>
    </mc:Choice>
    <mc:Fallback>
      <p:transition spd="slow" advTm="85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9B0D367-F834-801C-0171-8827D6C1C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11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F9C1BE-A0FB-7F59-7C07-AAB7A5800FE8}"/>
              </a:ext>
            </a:extLst>
          </p:cNvPr>
          <p:cNvSpPr txBox="1"/>
          <p:nvPr/>
        </p:nvSpPr>
        <p:spPr>
          <a:xfrm>
            <a:off x="733834" y="768586"/>
            <a:ext cx="10878238" cy="262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noProof="0" dirty="0">
                <a:latin typeface="+mj-lt"/>
              </a:rPr>
              <a:t>Once research questions are established, Clark </a:t>
            </a:r>
            <a:r>
              <a:rPr lang="en-GB" sz="2100" i="1" noProof="0" dirty="0">
                <a:latin typeface="+mj-lt"/>
              </a:rPr>
              <a:t>et al</a:t>
            </a:r>
            <a:r>
              <a:rPr lang="en-GB" sz="2100" noProof="0" dirty="0">
                <a:latin typeface="+mj-lt"/>
              </a:rPr>
              <a:t>. (2014) state that the next stage is to: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100" noProof="0" dirty="0">
                <a:latin typeface="+mj-lt"/>
              </a:rPr>
              <a:t>Decide which cases need to be investigated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noProof="0" dirty="0">
                <a:latin typeface="+mj-lt"/>
              </a:rPr>
              <a:t>Determine how access to data about these cases will be gained</a:t>
            </a:r>
          </a:p>
          <a:p>
            <a:pPr>
              <a:lnSpc>
                <a:spcPct val="150000"/>
              </a:lnSpc>
            </a:pPr>
            <a:r>
              <a:rPr lang="en-GB" sz="2100" noProof="0" dirty="0">
                <a:latin typeface="+mj-lt"/>
              </a:rPr>
              <a:t>Walker and Solvason (2014) strongly advise practitioner researchers to: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noProof="0" dirty="0">
                <a:latin typeface="+mj-lt"/>
              </a:rPr>
              <a:t>Ensure selected methods are fit for purpose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noProof="0" dirty="0">
                <a:latin typeface="+mj-lt"/>
              </a:rPr>
              <a:t>Reflect on key methodological questions to guide decision‑making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340CFA-3BE3-6532-FE79-6A70D615E311}"/>
              </a:ext>
            </a:extLst>
          </p:cNvPr>
          <p:cNvSpPr txBox="1"/>
          <p:nvPr/>
        </p:nvSpPr>
        <p:spPr>
          <a:xfrm>
            <a:off x="713128" y="29711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noProof="0" dirty="0">
                <a:latin typeface="+mj-lt"/>
              </a:rPr>
              <a:t>Next Steps in Research Design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BE23B6-E45D-C2D1-1992-ED20CAD7C2F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54540" y="3505067"/>
            <a:ext cx="10857532" cy="285128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008D7A-159D-6580-BE88-48A72B718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66325" y="207942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05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78"/>
    </mc:Choice>
    <mc:Fallback>
      <p:transition spd="slow" advTm="30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3E3472-4ED9-3DFB-EFAE-919CFEE20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12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9A137-B660-1D43-06DD-36FC2D08EA79}"/>
              </a:ext>
            </a:extLst>
          </p:cNvPr>
          <p:cNvSpPr txBox="1"/>
          <p:nvPr/>
        </p:nvSpPr>
        <p:spPr>
          <a:xfrm>
            <a:off x="757083" y="315526"/>
            <a:ext cx="11492515" cy="5573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endParaRPr lang="en-GB" sz="2000" noProof="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Harris and Jones (2024, p. ) warn against: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choosing familiar methods (e.g., “doing some interviews”, “sending out a questionnaire”) without understanding their advantages and disadvantages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    relying on default or “stock” approaches that can create problems later in the research process</a:t>
            </a:r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Harris and Jones (2024) strongly advise practitioner researchers to: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pause and reflect on a range of research design options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consider different data collection approaches before moving ahead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seek expert advice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recognise that research has no quick fixes, only informed decisions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8D7BBB-43C4-44F1-2D0E-64B5C52361A0}"/>
              </a:ext>
            </a:extLst>
          </p:cNvPr>
          <p:cNvSpPr txBox="1"/>
          <p:nvPr/>
        </p:nvSpPr>
        <p:spPr>
          <a:xfrm>
            <a:off x="757083" y="294121"/>
            <a:ext cx="81116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noProof="0" dirty="0">
                <a:latin typeface="+mj-lt"/>
              </a:rPr>
              <a:t>Avoiding Common Errors in Selecting Data Collection Methods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995CD7-4F43-9FC2-C30A-F584566E8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2299" y="539171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735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331"/>
    </mc:Choice>
    <mc:Fallback>
      <p:transition spd="slow" advTm="29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53DC47E-C4B0-3F87-8A87-903009AF5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13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43F3CF-ABD4-9813-F2FE-6A816918D543}"/>
              </a:ext>
            </a:extLst>
          </p:cNvPr>
          <p:cNvSpPr txBox="1"/>
          <p:nvPr/>
        </p:nvSpPr>
        <p:spPr>
          <a:xfrm>
            <a:off x="727587" y="290277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solidFill>
                  <a:srgbClr val="2E2E2E"/>
                </a:solidFill>
                <a:effectLst/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How to </a:t>
            </a:r>
            <a:r>
              <a:rPr lang="en-GB" sz="2400" b="1" noProof="0" dirty="0">
                <a:solidFill>
                  <a:srgbClr val="2E2E2E"/>
                </a:solidFill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C</a:t>
            </a:r>
            <a:r>
              <a:rPr lang="en-GB" sz="2400" b="1" noProof="0" dirty="0">
                <a:solidFill>
                  <a:srgbClr val="2E2E2E"/>
                </a:solidFill>
                <a:effectLst/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onclude </a:t>
            </a:r>
            <a:r>
              <a:rPr lang="en-GB" sz="2400" b="1" noProof="0" dirty="0">
                <a:solidFill>
                  <a:srgbClr val="2E2E2E"/>
                </a:solidFill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I</a:t>
            </a:r>
            <a:r>
              <a:rPr lang="en-GB" sz="2400" b="1" noProof="0" dirty="0">
                <a:solidFill>
                  <a:srgbClr val="2E2E2E"/>
                </a:solidFill>
                <a:effectLst/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nterviews </a:t>
            </a:r>
            <a:r>
              <a:rPr lang="en-GB" sz="2400" noProof="0" dirty="0">
                <a:solidFill>
                  <a:srgbClr val="2E2E2E"/>
                </a:solidFill>
                <a:effectLst/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(Dawson, 2019)</a:t>
            </a:r>
            <a:endParaRPr lang="en-GB" sz="2400" noProof="0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EA52B0-4078-4009-BF38-6B020F4456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0" t="9548" r="6489" b="5872"/>
          <a:stretch>
            <a:fillRect/>
          </a:stretch>
        </p:blipFill>
        <p:spPr>
          <a:xfrm>
            <a:off x="762000" y="765961"/>
            <a:ext cx="10668000" cy="53372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FF6821-2661-634D-0291-0DF5E88E74BE}"/>
              </a:ext>
            </a:extLst>
          </p:cNvPr>
          <p:cNvSpPr txBox="1"/>
          <p:nvPr/>
        </p:nvSpPr>
        <p:spPr>
          <a:xfrm>
            <a:off x="3588775" y="6222767"/>
            <a:ext cx="9683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+mj-lt"/>
              </a:rPr>
              <a:t>Table 1: Recording Methods: Advantages and Disadvantages (Dawson, 2019, p. </a:t>
            </a:r>
            <a:r>
              <a:rPr lang="en-GB" noProof="0" dirty="0">
                <a:highlight>
                  <a:srgbClr val="FFFF00"/>
                </a:highlight>
                <a:latin typeface="+mj-lt"/>
              </a:rPr>
              <a:t>X</a:t>
            </a:r>
            <a:r>
              <a:rPr lang="en-GB" noProof="0" dirty="0">
                <a:latin typeface="+mj-lt"/>
              </a:rPr>
              <a:t>).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2AB37D-F2CE-17B7-DB9F-BFA0CB999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62083" y="61637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90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0"/>
    </mc:Choice>
    <mc:Fallback>
      <p:transition spd="slow" advTm="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D5BF497-3F6B-DC22-32A7-3112B046F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14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4FC878-4A9E-E5CD-33A2-505E37D75A9F}"/>
              </a:ext>
            </a:extLst>
          </p:cNvPr>
          <p:cNvSpPr txBox="1"/>
          <p:nvPr/>
        </p:nvSpPr>
        <p:spPr>
          <a:xfrm>
            <a:off x="727587" y="751942"/>
            <a:ext cx="11188244" cy="20908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kern="100" noProof="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Older children: Sargeant and Harcourt, (2012) </a:t>
            </a:r>
            <a:r>
              <a:rPr lang="en-GB" sz="2000" noProof="0" dirty="0">
                <a:latin typeface="+mj-lt"/>
              </a:rPr>
              <a:t>recommend using questionnaires</a:t>
            </a:r>
            <a:endParaRPr lang="en-GB" sz="2000" kern="100" noProof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noProof="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Young children: Minichiello (1999) and Burns (2000) </a:t>
            </a:r>
            <a:r>
              <a:rPr lang="en-GB" sz="2000" noProof="0" dirty="0">
                <a:latin typeface="+mj-lt"/>
              </a:rPr>
              <a:t>advocate avoiding  interviews and focus groups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noProof="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Minichiello (1999) and Burns (2000) assert that i</a:t>
            </a:r>
            <a:r>
              <a:rPr lang="en-GB" sz="2000" noProof="0" dirty="0">
                <a:latin typeface="+mj-lt"/>
              </a:rPr>
              <a:t>nterviews should be discounted for any of the following reasons: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AF220-7DEC-5805-64B7-FA2A2BCC8136}"/>
              </a:ext>
            </a:extLst>
          </p:cNvPr>
          <p:cNvSpPr txBox="1"/>
          <p:nvPr/>
        </p:nvSpPr>
        <p:spPr>
          <a:xfrm>
            <a:off x="727587" y="290277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solidFill>
                  <a:srgbClr val="2E2E2E"/>
                </a:solidFill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Age Appropriate Research Tools </a:t>
            </a:r>
            <a:endParaRPr lang="en-GB" sz="2400" noProof="0" dirty="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15D52D-15D7-A456-C041-3330B56690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648" y="2842835"/>
            <a:ext cx="10899718" cy="2987739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C1BD58-3AE2-1288-8817-C0E4E2B71E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59848" y="523455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223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43"/>
    </mc:Choice>
    <mc:Fallback>
      <p:transition spd="slow" advTm="37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4EB61B-0494-C3AF-AE5C-31464EECB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15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0C99C6-D043-885E-5319-BD8D22BD3775}"/>
              </a:ext>
            </a:extLst>
          </p:cNvPr>
          <p:cNvSpPr txBox="1"/>
          <p:nvPr/>
        </p:nvSpPr>
        <p:spPr>
          <a:xfrm>
            <a:off x="722671" y="1088534"/>
            <a:ext cx="11110741" cy="42241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noProof="0" dirty="0">
                <a:latin typeface="+mj-lt"/>
              </a:rPr>
              <a:t>A discussion‑based approach can work well with both large and small groups and is less formal than interviews or focus groups (Sargeant and Harcourt, 2012). </a:t>
            </a:r>
          </a:p>
          <a:p>
            <a:pPr>
              <a:lnSpc>
                <a:spcPct val="150000"/>
              </a:lnSpc>
            </a:pPr>
            <a:r>
              <a:rPr lang="en-GB" sz="2600" noProof="0" dirty="0" err="1">
                <a:latin typeface="+mj-lt"/>
              </a:rPr>
              <a:t>Flewitt</a:t>
            </a:r>
            <a:r>
              <a:rPr lang="en-GB" sz="2600" noProof="0" dirty="0">
                <a:latin typeface="+mj-lt"/>
              </a:rPr>
              <a:t> (2014, cited in Clark </a:t>
            </a:r>
            <a:r>
              <a:rPr lang="en-GB" sz="2600" i="1" noProof="0" dirty="0">
                <a:latin typeface="+mj-lt"/>
              </a:rPr>
              <a:t>et al., </a:t>
            </a:r>
            <a:r>
              <a:rPr lang="en-GB" sz="2600" noProof="0" dirty="0">
                <a:latin typeface="+mj-lt"/>
              </a:rPr>
              <a:t>2014) cautions that: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noProof="0" dirty="0">
                <a:latin typeface="+mj-lt"/>
              </a:rPr>
              <a:t>During interpretation of interview responses, the researcher’s subjectivity, values, experiences and understanding, may shape the research account.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noProof="0" dirty="0">
                <a:latin typeface="+mj-lt"/>
              </a:rPr>
              <a:t>This highlights the need for reflexivity when analysing qualitative data involving children, as supported by Harris and Jones (2024).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BD500C-45B6-66E8-3374-EAE513596C23}"/>
              </a:ext>
            </a:extLst>
          </p:cNvPr>
          <p:cNvSpPr txBox="1"/>
          <p:nvPr/>
        </p:nvSpPr>
        <p:spPr>
          <a:xfrm>
            <a:off x="722671" y="25364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solidFill>
                  <a:srgbClr val="2E2E2E"/>
                </a:solidFill>
                <a:latin typeface="+mj-lt"/>
                <a:ea typeface="Aptos" panose="020B0004020202020204" pitchFamily="34" charset="0"/>
                <a:cs typeface="Open Sans" panose="020B0606030504020204" pitchFamily="34" charset="0"/>
              </a:rPr>
              <a:t>Age Appropriate Research Tools </a:t>
            </a:r>
            <a:endParaRPr lang="en-GB" sz="2400" noProof="0" dirty="0">
              <a:latin typeface="+mj-lt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8D9D22-7219-9289-7E97-D63FECBD4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45099" y="53471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265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85"/>
    </mc:Choice>
    <mc:Fallback>
      <p:transition spd="slow" advTm="9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671AA08-A22C-8BA5-C272-C8F9B9A95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16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648A54-703B-9908-B3FA-78317BBCE771}"/>
              </a:ext>
            </a:extLst>
          </p:cNvPr>
          <p:cNvSpPr txBox="1"/>
          <p:nvPr/>
        </p:nvSpPr>
        <p:spPr>
          <a:xfrm>
            <a:off x="688258" y="798109"/>
            <a:ext cx="10756490" cy="3732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noProof="0" dirty="0">
                <a:latin typeface="+mj-lt"/>
              </a:rPr>
              <a:t>Sargeant and Harcourt (2012) suggest that:</a:t>
            </a:r>
          </a:p>
          <a:p>
            <a:pPr marL="252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Practitioner researchers must approach their work in ways that genuinely include children as active research participants.</a:t>
            </a:r>
          </a:p>
          <a:p>
            <a:pPr marL="252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Children’s skills, ideas, and capacity to construct theories should be recognised and valued.</a:t>
            </a:r>
          </a:p>
          <a:p>
            <a:pPr marL="252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Time should be invested in building relationships with children to help “sell” the research question and its benefits.</a:t>
            </a:r>
          </a:p>
          <a:p>
            <a:pPr marL="252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Establishing trust and security is essential when asking children to share experiences that may later become part of a wider, public discussion.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D8EDEB-D98B-EEBA-1AC9-95DB0B64E525}"/>
              </a:ext>
            </a:extLst>
          </p:cNvPr>
          <p:cNvSpPr txBox="1"/>
          <p:nvPr/>
        </p:nvSpPr>
        <p:spPr>
          <a:xfrm>
            <a:off x="747252" y="336444"/>
            <a:ext cx="82984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latin typeface="+mj-lt"/>
              </a:rPr>
              <a:t>2b. Linking the Research Question and Participants</a:t>
            </a:r>
            <a:endParaRPr lang="en-GB" sz="2400" noProof="0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CE0992-B7D8-D0FD-49D2-1A4F4B4A4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664" y="4639668"/>
            <a:ext cx="11496135" cy="142022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E1924EF-AF59-932E-8497-EA5A09FD8E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60060" y="35532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56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615"/>
    </mc:Choice>
    <mc:Fallback>
      <p:transition spd="slow" advTm="73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6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F57F5A-3C91-E97D-1220-0ED71F23A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17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8ACDF2-99BC-B680-9F5A-10E93BF54C46}"/>
              </a:ext>
            </a:extLst>
          </p:cNvPr>
          <p:cNvSpPr txBox="1"/>
          <p:nvPr/>
        </p:nvSpPr>
        <p:spPr>
          <a:xfrm>
            <a:off x="737419" y="921839"/>
            <a:ext cx="11090787" cy="5188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Sargeant and Harcourt (2012) conclude that the most authentic role for children in research is that of co‑researcher or equal participant, positioning them as active partners in the process. </a:t>
            </a:r>
          </a:p>
          <a:p>
            <a:pPr>
              <a:lnSpc>
                <a:spcPct val="150000"/>
              </a:lnSpc>
            </a:pPr>
            <a:endParaRPr lang="en-GB" sz="2800" noProof="0" dirty="0">
              <a:latin typeface="+mj-lt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noProof="0" dirty="0">
                <a:latin typeface="+mj-lt"/>
              </a:rPr>
              <a:t>However, Mason and Fattore (2005, cited in Sargeant and Harcourt, 2012) argue that a key challenge is ensuring children’s participation remains both authentic and ethical, requiring researchers to balance valuing children’s voices with safeguarding their wellbeing and maintaining ethical integrity.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D20823-ADA3-9DB6-CAB9-B1D00FD87553}"/>
              </a:ext>
            </a:extLst>
          </p:cNvPr>
          <p:cNvSpPr txBox="1"/>
          <p:nvPr/>
        </p:nvSpPr>
        <p:spPr>
          <a:xfrm>
            <a:off x="737419" y="313893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noProof="0" dirty="0">
                <a:latin typeface="+mj-lt"/>
              </a:rPr>
              <a:t>Children as Authentic Research Participants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70BB89-E3BC-B9C0-79D9-6B6230EC1E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16299" y="28900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757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44"/>
    </mc:Choice>
    <mc:Fallback>
      <p:transition spd="slow" advTm="15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1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1AB4A5-E02F-E1B5-0097-2B53554F3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18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BFCE7-0F4D-9B35-4CC9-058E53CC7B12}"/>
              </a:ext>
            </a:extLst>
          </p:cNvPr>
          <p:cNvSpPr txBox="1"/>
          <p:nvPr/>
        </p:nvSpPr>
        <p:spPr>
          <a:xfrm>
            <a:off x="737418" y="677564"/>
            <a:ext cx="8790630" cy="4655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noProof="0" dirty="0">
                <a:latin typeface="+mj-lt"/>
              </a:rPr>
              <a:t>Ethical considerations underpin all decisions about the nature, scale, and scope of a research project (Harris and Jones, 2024).</a:t>
            </a:r>
          </a:p>
          <a:p>
            <a:pPr>
              <a:lnSpc>
                <a:spcPct val="150000"/>
              </a:lnSpc>
            </a:pPr>
            <a:endParaRPr lang="en-GB" sz="2000" noProof="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2000" noProof="0" dirty="0">
                <a:latin typeface="+mj-lt"/>
              </a:rPr>
              <a:t>When collecting any form of data, especially from human participants, maintaining strong ethical standards is essential (as outlined in BERA, 2024).</a:t>
            </a:r>
          </a:p>
          <a:p>
            <a:pPr>
              <a:lnSpc>
                <a:spcPct val="150000"/>
              </a:lnSpc>
            </a:pPr>
            <a:endParaRPr lang="en-GB" sz="2000" noProof="0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2000" noProof="0" dirty="0">
                <a:latin typeface="+mj-lt"/>
              </a:rPr>
              <a:t>Informed consent is required for all participants, who must fully understand: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The research process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Their role within it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How their data will be used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A15358-0ED7-65F2-E863-BE2569D96653}"/>
              </a:ext>
            </a:extLst>
          </p:cNvPr>
          <p:cNvSpPr txBox="1"/>
          <p:nvPr/>
        </p:nvSpPr>
        <p:spPr>
          <a:xfrm>
            <a:off x="737418" y="230582"/>
            <a:ext cx="703006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noProof="0" dirty="0">
                <a:latin typeface="+mj-lt"/>
              </a:rPr>
              <a:t>Ethical Considerations in Research Design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A80CA1-33AA-DD86-55F1-1E83A8799D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02658">
            <a:off x="9300459" y="1313514"/>
            <a:ext cx="2683714" cy="37141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34E97C-CC02-FCF6-CDA1-7B45A5512109}"/>
              </a:ext>
            </a:extLst>
          </p:cNvPr>
          <p:cNvSpPr txBox="1"/>
          <p:nvPr/>
        </p:nvSpPr>
        <p:spPr>
          <a:xfrm>
            <a:off x="2868603" y="4043318"/>
            <a:ext cx="5847808" cy="1885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GB" sz="2000" noProof="0" dirty="0">
                <a:latin typeface="+mj-lt"/>
              </a:rPr>
              <a:t>Ethical planning aims to ensure:</a:t>
            </a:r>
          </a:p>
          <a:p>
            <a:pPr marL="742950" lvl="1" indent="-285750" algn="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Confidentiality</a:t>
            </a:r>
          </a:p>
          <a:p>
            <a:pPr marL="742950" lvl="1" indent="-285750" algn="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Minimisation of harm</a:t>
            </a:r>
          </a:p>
          <a:p>
            <a:pPr marL="742950" lvl="1" indent="-285750" algn="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Respect for participants’ rights and wellbeing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11A875-654E-3777-21BA-C87BF72349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577209" y="533326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495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03"/>
    </mc:Choice>
    <mc:Fallback>
      <p:transition spd="slow" advTm="17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66E98EB-CDFB-147C-5C80-AC8AB9FD3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19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9F0AB-F14D-148B-D76F-79C25353A61B}"/>
              </a:ext>
            </a:extLst>
          </p:cNvPr>
          <p:cNvSpPr txBox="1"/>
          <p:nvPr/>
        </p:nvSpPr>
        <p:spPr>
          <a:xfrm>
            <a:off x="638900" y="1910326"/>
            <a:ext cx="11202145" cy="38654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noProof="0" dirty="0"/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Harris and Jones (2024) advise that students must: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Become familiar very early with the ethical dimensions of their </a:t>
            </a:r>
          </a:p>
          <a:p>
            <a:pPr lvl="1"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     proposed research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noProof="0" dirty="0">
                <a:latin typeface="+mj-lt"/>
              </a:rPr>
              <a:t>Pay particular attention when research is close to practice, though the need applies to all contexts</a:t>
            </a:r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Early engagement with ethical requirements helps ensure that the research is:</a:t>
            </a:r>
          </a:p>
          <a:p>
            <a:pPr>
              <a:lnSpc>
                <a:spcPct val="150000"/>
              </a:lnSpc>
            </a:pPr>
            <a:r>
              <a:rPr lang="en-GB" sz="2200" noProof="0" dirty="0" err="1">
                <a:latin typeface="+mj-lt"/>
              </a:rPr>
              <a:t>i</a:t>
            </a:r>
            <a:r>
              <a:rPr lang="en-GB" sz="2200" noProof="0" dirty="0">
                <a:latin typeface="+mj-lt"/>
              </a:rPr>
              <a:t>) Responsible  		ii) Compliant  		iii) Ethically robust from the outset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5F99F6-4C62-C680-71D5-808BD0999799}"/>
              </a:ext>
            </a:extLst>
          </p:cNvPr>
          <p:cNvSpPr txBox="1"/>
          <p:nvPr/>
        </p:nvSpPr>
        <p:spPr>
          <a:xfrm>
            <a:off x="766916" y="34627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noProof="0" dirty="0">
                <a:latin typeface="+mj-lt"/>
              </a:rPr>
              <a:t>Ethical Approval and Early Ethical Awareness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D8A4B9-5DC3-8A47-75AF-8CD00D8A63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82678">
            <a:off x="9512813" y="278194"/>
            <a:ext cx="2246520" cy="31552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FBCAE1-BBB1-35A1-1AC1-3CC5E0DC9AB4}"/>
              </a:ext>
            </a:extLst>
          </p:cNvPr>
          <p:cNvSpPr txBox="1"/>
          <p:nvPr/>
        </p:nvSpPr>
        <p:spPr>
          <a:xfrm>
            <a:off x="638900" y="695971"/>
            <a:ext cx="8834284" cy="1326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noProof="0" dirty="0"/>
          </a:p>
          <a:p>
            <a:pPr>
              <a:lnSpc>
                <a:spcPct val="150000"/>
              </a:lnSpc>
            </a:pPr>
            <a:r>
              <a:rPr lang="en-GB" sz="2200" noProof="0" dirty="0">
                <a:latin typeface="+mj-lt"/>
              </a:rPr>
              <a:t>Any research overseen by a university or professional organisation requires ethical approval (UWTSD, 2025) 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BFA69B-5579-66D1-D17F-87E3A93B05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36565" y="48099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75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422"/>
    </mc:Choice>
    <mc:Fallback>
      <p:transition spd="slow" advTm="58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F639A60-B9C9-5139-6C0B-60AB12201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20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C80137-5EC3-3198-8DF8-2CF376278C0F}"/>
              </a:ext>
            </a:extLst>
          </p:cNvPr>
          <p:cNvSpPr txBox="1"/>
          <p:nvPr/>
        </p:nvSpPr>
        <p:spPr>
          <a:xfrm>
            <a:off x="568004" y="274320"/>
            <a:ext cx="103510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noProof="0" dirty="0">
                <a:latin typeface="+mj-lt"/>
              </a:rPr>
              <a:t>Practical Strategies to Minimise Bias in Educational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B0921C-3E5F-3784-20C2-62A46FD514EA}"/>
              </a:ext>
            </a:extLst>
          </p:cNvPr>
          <p:cNvSpPr txBox="1"/>
          <p:nvPr/>
        </p:nvSpPr>
        <p:spPr>
          <a:xfrm>
            <a:off x="697993" y="838383"/>
            <a:ext cx="11494007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noProof="0" dirty="0">
                <a:latin typeface="+mj-lt"/>
              </a:rPr>
              <a:t>Research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Use clear research questions and structured methods to reduce subjective influence (Shedlock,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Select representative samples to avoid selection bias (Doe, 2025).</a:t>
            </a:r>
          </a:p>
          <a:p>
            <a:endParaRPr lang="en-GB" sz="1000" noProof="0" dirty="0">
              <a:latin typeface="+mj-lt"/>
            </a:endParaRPr>
          </a:p>
          <a:p>
            <a:r>
              <a:rPr lang="en-GB" sz="2000" noProof="0" dirty="0">
                <a:latin typeface="+mj-lt"/>
              </a:rPr>
              <a:t>Data Collection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Use standardised procedures (e.g. same interview questions).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Avoid leading questions and researcher influence (</a:t>
            </a:r>
            <a:r>
              <a:rPr lang="en-GB" sz="2000" noProof="0" dirty="0" err="1">
                <a:latin typeface="+mj-lt"/>
              </a:rPr>
              <a:t>Stokhof</a:t>
            </a:r>
            <a:r>
              <a:rPr lang="en-GB" sz="2000" noProof="0" dirty="0">
                <a:latin typeface="+mj-lt"/>
              </a:rPr>
              <a:t> </a:t>
            </a:r>
            <a:r>
              <a:rPr lang="en-GB" sz="2000" i="1" noProof="0" dirty="0">
                <a:latin typeface="+mj-lt"/>
              </a:rPr>
              <a:t>et al</a:t>
            </a:r>
            <a:r>
              <a:rPr lang="en-GB" sz="2000" noProof="0" dirty="0">
                <a:latin typeface="+mj-lt"/>
              </a:rPr>
              <a:t>, 2017).</a:t>
            </a:r>
          </a:p>
          <a:p>
            <a:endParaRPr lang="en-GB" sz="1000" noProof="0" dirty="0">
              <a:latin typeface="+mj-lt"/>
            </a:endParaRPr>
          </a:p>
          <a:p>
            <a:r>
              <a:rPr lang="en-GB" sz="2000" noProof="0" dirty="0">
                <a:latin typeface="+mj-lt"/>
              </a:rPr>
              <a:t>Triangulation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noProof="0" dirty="0">
                <a:latin typeface="+mj-lt"/>
              </a:rPr>
              <a:t>Use multiple data sources (e.g. interviews, observations, documents) to enhance credibility (</a:t>
            </a:r>
            <a:r>
              <a:rPr lang="en-GB" sz="2000" noProof="0" dirty="0" err="1">
                <a:latin typeface="+mj-lt"/>
              </a:rPr>
              <a:t>Manouilidou</a:t>
            </a:r>
            <a:r>
              <a:rPr lang="en-GB" sz="2000" noProof="0" dirty="0">
                <a:latin typeface="+mj-lt"/>
              </a:rPr>
              <a:t>, Papadopoulou and </a:t>
            </a:r>
            <a:r>
              <a:rPr lang="en-GB" sz="2000" noProof="0" dirty="0" err="1">
                <a:latin typeface="+mj-lt"/>
              </a:rPr>
              <a:t>Chatzikiriakou</a:t>
            </a:r>
            <a:r>
              <a:rPr lang="en-GB" sz="2000" noProof="0" dirty="0">
                <a:latin typeface="+mj-lt"/>
              </a:rPr>
              <a:t>, 2024).</a:t>
            </a:r>
          </a:p>
          <a:p>
            <a:endParaRPr lang="en-GB" sz="1000" noProof="0" dirty="0">
              <a:latin typeface="+mj-lt"/>
            </a:endParaRPr>
          </a:p>
          <a:p>
            <a:r>
              <a:rPr lang="en-GB" sz="2000" noProof="0" dirty="0">
                <a:latin typeface="+mj-lt"/>
              </a:rPr>
              <a:t>Reflexivity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Reflect on your own assumptions and how they may influence interpretation (BERA, 2024).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noProof="0" dirty="0">
              <a:latin typeface="+mj-lt"/>
            </a:endParaRPr>
          </a:p>
          <a:p>
            <a:r>
              <a:rPr lang="en-GB" sz="2000" noProof="0" dirty="0">
                <a:latin typeface="+mj-lt"/>
              </a:rPr>
              <a:t>Peer review and validation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Use peer debriefing or supervision feedback to challenge interpretations (Epp </a:t>
            </a:r>
            <a:r>
              <a:rPr lang="en-GB" sz="2000" i="1" noProof="0" dirty="0">
                <a:latin typeface="+mj-lt"/>
              </a:rPr>
              <a:t>et al., </a:t>
            </a:r>
            <a:r>
              <a:rPr lang="en-GB" sz="2000" noProof="0" dirty="0">
                <a:latin typeface="+mj-lt"/>
              </a:rPr>
              <a:t>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000" noProof="0" dirty="0">
              <a:latin typeface="+mj-lt"/>
            </a:endParaRPr>
          </a:p>
          <a:p>
            <a:r>
              <a:rPr lang="en-GB" sz="2000" noProof="0" dirty="0">
                <a:latin typeface="+mj-lt"/>
              </a:rPr>
              <a:t>Transparency in reporting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noProof="0" dirty="0">
                <a:latin typeface="+mj-lt"/>
              </a:rPr>
              <a:t>Declare limitations and potential bias openly (Doe, 2025).</a:t>
            </a:r>
          </a:p>
          <a:p>
            <a:endParaRPr lang="en-GB" noProof="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E8E978-9999-4D5D-6E5D-FC34DEE09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75330" y="395144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70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64"/>
    </mc:Choice>
    <mc:Fallback>
      <p:transition spd="slow" advTm="57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8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5A168E-0D10-4821-899E-D6DEA3305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21</a:t>
            </a:fld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8D336C-3A27-B0B2-BF7C-C89970FAC5BA}"/>
              </a:ext>
            </a:extLst>
          </p:cNvPr>
          <p:cNvSpPr txBox="1"/>
          <p:nvPr/>
        </p:nvSpPr>
        <p:spPr>
          <a:xfrm>
            <a:off x="754616" y="274320"/>
            <a:ext cx="10351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noProof="0" dirty="0">
                <a:latin typeface="+mj-lt"/>
              </a:rPr>
              <a:t>Ethical Challenges in Primary School Research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F00734-8AC6-4F85-094C-C900845BAD08}"/>
              </a:ext>
            </a:extLst>
          </p:cNvPr>
          <p:cNvSpPr txBox="1"/>
          <p:nvPr/>
        </p:nvSpPr>
        <p:spPr>
          <a:xfrm>
            <a:off x="754616" y="1101012"/>
            <a:ext cx="10647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noProof="0" dirty="0">
                <a:latin typeface="+mj-lt"/>
              </a:rPr>
              <a:t>1. Participant Recruitment (Bartlett </a:t>
            </a:r>
            <a:r>
              <a:rPr lang="en-GB" sz="2800" i="1" noProof="0" dirty="0">
                <a:latin typeface="+mj-lt"/>
              </a:rPr>
              <a:t>et al.</a:t>
            </a:r>
            <a:r>
              <a:rPr lang="en-GB" sz="2800" noProof="0" dirty="0">
                <a:latin typeface="+mj-lt"/>
              </a:rPr>
              <a:t>, 2017).</a:t>
            </a:r>
          </a:p>
          <a:p>
            <a:endParaRPr lang="en-GB" sz="2800" noProof="0" dirty="0">
              <a:latin typeface="+mj-lt"/>
            </a:endParaRPr>
          </a:p>
          <a:p>
            <a:r>
              <a:rPr lang="en-GB" sz="2800" noProof="0" dirty="0">
                <a:latin typeface="+mj-lt"/>
              </a:rPr>
              <a:t>2. Informed Consent and Assent (Harris and Jones, 2024). </a:t>
            </a:r>
          </a:p>
          <a:p>
            <a:endParaRPr lang="en-GB" sz="2800" noProof="0" dirty="0">
              <a:latin typeface="+mj-lt"/>
            </a:endParaRPr>
          </a:p>
          <a:p>
            <a:r>
              <a:rPr lang="en-GB" sz="2800" noProof="0" dirty="0">
                <a:latin typeface="+mj-lt"/>
              </a:rPr>
              <a:t>3. Data Collection Issues (NSPCC Learning, 2023).</a:t>
            </a:r>
          </a:p>
          <a:p>
            <a:endParaRPr lang="en-GB" sz="2800" noProof="0" dirty="0">
              <a:latin typeface="+mj-lt"/>
            </a:endParaRPr>
          </a:p>
          <a:p>
            <a:r>
              <a:rPr lang="en-GB" sz="2800" noProof="0" dirty="0">
                <a:latin typeface="+mj-lt"/>
              </a:rPr>
              <a:t>4. Confidentiality and Data Protection (</a:t>
            </a:r>
            <a:r>
              <a:rPr lang="en-GB" sz="2800" noProof="0" dirty="0" err="1">
                <a:latin typeface="+mj-lt"/>
              </a:rPr>
              <a:t>Llego</a:t>
            </a:r>
            <a:r>
              <a:rPr lang="en-GB" sz="2800" noProof="0" dirty="0">
                <a:latin typeface="+mj-lt"/>
              </a:rPr>
              <a:t>, 2026).</a:t>
            </a:r>
          </a:p>
          <a:p>
            <a:endParaRPr lang="en-GB" sz="2800" noProof="0" dirty="0">
              <a:latin typeface="+mj-lt"/>
            </a:endParaRPr>
          </a:p>
          <a:p>
            <a:r>
              <a:rPr lang="en-GB" sz="2800" noProof="0" dirty="0">
                <a:latin typeface="+mj-lt"/>
              </a:rPr>
              <a:t>5. Power Imbalance (Boardman, </a:t>
            </a:r>
            <a:r>
              <a:rPr lang="en-GB" sz="2800" noProof="0" dirty="0" err="1">
                <a:latin typeface="+mj-lt"/>
              </a:rPr>
              <a:t>Cont</a:t>
            </a:r>
            <a:r>
              <a:rPr lang="en-GB" sz="2800" noProof="0" dirty="0">
                <a:latin typeface="+mj-lt"/>
              </a:rPr>
              <a:t> and Davey, 2024).</a:t>
            </a:r>
          </a:p>
          <a:p>
            <a:endParaRPr lang="en-GB" sz="2400" noProof="0" dirty="0">
              <a:latin typeface="+mj-lt"/>
            </a:endParaRPr>
          </a:p>
          <a:p>
            <a:endParaRPr lang="en-GB" noProof="0" dirty="0"/>
          </a:p>
          <a:p>
            <a:endParaRPr lang="en-GB" noProof="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F8AAA3-D0DD-AD69-F5AD-FEE0BC9EA4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23873" y="34290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62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824"/>
    </mc:Choice>
    <mc:Fallback>
      <p:transition spd="slow" advTm="130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5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54D461-D394-BE33-E4D6-D9260E62F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22</a:t>
            </a:fld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FDD35A-742B-F64D-BD99-37740C1DDC68}"/>
              </a:ext>
            </a:extLst>
          </p:cNvPr>
          <p:cNvSpPr txBox="1"/>
          <p:nvPr/>
        </p:nvSpPr>
        <p:spPr>
          <a:xfrm>
            <a:off x="754616" y="136525"/>
            <a:ext cx="10351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noProof="0" dirty="0">
                <a:latin typeface="+mj-lt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69F19A-D627-962D-843F-E2BC55ECCE7C}"/>
              </a:ext>
            </a:extLst>
          </p:cNvPr>
          <p:cNvSpPr txBox="1"/>
          <p:nvPr/>
        </p:nvSpPr>
        <p:spPr>
          <a:xfrm>
            <a:off x="754616" y="1101012"/>
            <a:ext cx="106473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noProof="0" dirty="0">
                <a:latin typeface="+mj-lt"/>
              </a:rPr>
              <a:t>Recap of Key Points</a:t>
            </a:r>
          </a:p>
          <a:p>
            <a:endParaRPr lang="en-GB" sz="3200" noProof="0" dirty="0">
              <a:latin typeface="+mj-lt"/>
            </a:endParaRPr>
          </a:p>
          <a:p>
            <a:r>
              <a:rPr lang="en-GB" sz="3200" noProof="0" dirty="0">
                <a:latin typeface="+mj-lt"/>
              </a:rPr>
              <a:t>Summary of Methods and Ethical Considerations</a:t>
            </a:r>
          </a:p>
          <a:p>
            <a:endParaRPr lang="en-GB" sz="3200" noProof="0" dirty="0">
              <a:latin typeface="+mj-lt"/>
            </a:endParaRPr>
          </a:p>
          <a:p>
            <a:r>
              <a:rPr lang="en-GB" sz="3200" noProof="0" dirty="0">
                <a:latin typeface="+mj-lt"/>
              </a:rPr>
              <a:t>Reinforcing the importance of Ethical Robustness</a:t>
            </a:r>
          </a:p>
          <a:p>
            <a:endParaRPr lang="en-GB" noProof="0" dirty="0"/>
          </a:p>
          <a:p>
            <a:endParaRPr lang="en-GB" noProof="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6FEA2D-0A1E-7334-35A3-260E599DA5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863383" y="1063653"/>
            <a:ext cx="487363" cy="48736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1C269E-17C2-7A44-6489-B66C1EDA2D2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99409" y="2167920"/>
            <a:ext cx="487363" cy="487363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C86203-B8C0-42F4-653B-52320BDA4E1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443090" y="31363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494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62"/>
    </mc:Choice>
    <mc:Fallback>
      <p:transition spd="slow" advTm="60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56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44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502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31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EA79CB-D080-D2AD-8F0D-4B840A231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23</a:t>
            </a:fld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B16146-0BAC-7A96-4CD4-AB60CF075024}"/>
              </a:ext>
            </a:extLst>
          </p:cNvPr>
          <p:cNvSpPr txBox="1"/>
          <p:nvPr/>
        </p:nvSpPr>
        <p:spPr>
          <a:xfrm>
            <a:off x="850490" y="825909"/>
            <a:ext cx="996991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noProof="0" dirty="0" err="1">
                <a:latin typeface="+mj-lt"/>
              </a:rPr>
              <a:t>Rhestr</a:t>
            </a:r>
            <a:r>
              <a:rPr lang="en-GB" sz="1600" b="1" noProof="0" dirty="0">
                <a:latin typeface="+mj-lt"/>
              </a:rPr>
              <a:t> </a:t>
            </a:r>
            <a:r>
              <a:rPr lang="en-GB" sz="1600" b="1" noProof="0" dirty="0" err="1">
                <a:latin typeface="+mj-lt"/>
              </a:rPr>
              <a:t>Gyfeiriadau</a:t>
            </a:r>
            <a:r>
              <a:rPr lang="en-GB" sz="1600" b="1" noProof="0" dirty="0">
                <a:latin typeface="+mj-lt"/>
              </a:rPr>
              <a:t> ECES5020C</a:t>
            </a:r>
          </a:p>
          <a:p>
            <a:r>
              <a:rPr lang="en-GB" sz="1600" noProof="0" dirty="0">
                <a:latin typeface="+mj-lt"/>
              </a:rPr>
              <a:t>Abbott, L. and Langston, A.  (2005) ‘Ethical research with very young children’ in A. Farrell (ed)  </a:t>
            </a:r>
            <a:r>
              <a:rPr lang="en-GB" sz="1600" i="1" noProof="0" dirty="0">
                <a:latin typeface="+mj-lt"/>
              </a:rPr>
              <a:t>Ethical research with children</a:t>
            </a:r>
            <a:r>
              <a:rPr lang="en-GB" sz="1600" noProof="0" dirty="0">
                <a:latin typeface="+mj-lt"/>
              </a:rPr>
              <a:t>. Open University Press, pp. 37 – 48.. Available at: https://r2-vlebooks-com.uwtsd.idm.oclc.org/Reader?ean=9780335224982 (Accessed: 2 May 2026).</a:t>
            </a:r>
          </a:p>
          <a:p>
            <a:r>
              <a:rPr lang="en-GB" sz="1600" noProof="0" dirty="0">
                <a:latin typeface="+mj-lt"/>
              </a:rPr>
              <a:t>Bartlett, R., Wright, T., </a:t>
            </a:r>
            <a:r>
              <a:rPr lang="en-GB" sz="1600" noProof="0" dirty="0" err="1">
                <a:latin typeface="+mj-lt"/>
              </a:rPr>
              <a:t>Olarinde</a:t>
            </a:r>
            <a:r>
              <a:rPr lang="en-GB" sz="1600" noProof="0" dirty="0">
                <a:latin typeface="+mj-lt"/>
              </a:rPr>
              <a:t>, T., Holmes, T., Beamon, E. R. and Wallace, D. (2017) ‘Schools as Sites for Recruiting Participants and Implementing Research’, </a:t>
            </a:r>
            <a:r>
              <a:rPr lang="en-GB" sz="1600" i="1" noProof="0" dirty="0">
                <a:latin typeface="+mj-lt"/>
              </a:rPr>
              <a:t>Journal of Community Health Nursing</a:t>
            </a:r>
            <a:r>
              <a:rPr lang="en-GB" sz="1600" noProof="0" dirty="0">
                <a:latin typeface="+mj-lt"/>
              </a:rPr>
              <a:t>, 34(2), pp. 80–88. Available at: https://doi.org/10.1080/07370016.2017.1304146 (Accessed: 25 May 2026). </a:t>
            </a:r>
          </a:p>
          <a:p>
            <a:r>
              <a:rPr lang="en-GB" sz="1600" noProof="0" dirty="0">
                <a:latin typeface="+mj-lt"/>
              </a:rPr>
              <a:t>BERA (2024) </a:t>
            </a:r>
            <a:r>
              <a:rPr lang="en-GB" sz="1600" i="1" noProof="0" dirty="0">
                <a:latin typeface="+mj-lt"/>
              </a:rPr>
              <a:t>Ethical Guidelines for Educational Research. </a:t>
            </a:r>
            <a:r>
              <a:rPr lang="en-GB" sz="1600" noProof="0" dirty="0">
                <a:latin typeface="+mj-lt"/>
              </a:rPr>
              <a:t>5</a:t>
            </a:r>
            <a:r>
              <a:rPr lang="en-GB" sz="1600" baseline="30000" noProof="0" dirty="0">
                <a:latin typeface="+mj-lt"/>
              </a:rPr>
              <a:t>th</a:t>
            </a:r>
            <a:r>
              <a:rPr lang="en-GB" sz="1600" noProof="0" dirty="0">
                <a:latin typeface="+mj-lt"/>
              </a:rPr>
              <a:t> </a:t>
            </a:r>
            <a:r>
              <a:rPr lang="en-GB" sz="1600" noProof="0" dirty="0" err="1">
                <a:latin typeface="+mj-lt"/>
              </a:rPr>
              <a:t>edn</a:t>
            </a:r>
            <a:r>
              <a:rPr lang="en-GB" sz="1600" noProof="0" dirty="0">
                <a:latin typeface="+mj-lt"/>
              </a:rPr>
              <a:t>. Available at: </a:t>
            </a:r>
            <a:r>
              <a:rPr lang="en-GB" sz="1600" u="sng" noProof="0" dirty="0">
                <a:latin typeface="+mj-lt"/>
                <a:hlinkClick r:id="rId2"/>
              </a:rPr>
              <a:t>https://www.bera.ac.uk/publication/ethical-guidelines-for-educational-research-fifth-edition-2024</a:t>
            </a:r>
            <a:r>
              <a:rPr lang="en-GB" sz="1600" noProof="0" dirty="0">
                <a:latin typeface="+mj-lt"/>
              </a:rPr>
              <a:t> (Accessed: 25 May 2026).</a:t>
            </a:r>
          </a:p>
          <a:p>
            <a:r>
              <a:rPr lang="en-GB" sz="1600" noProof="0" dirty="0">
                <a:latin typeface="+mj-lt"/>
              </a:rPr>
              <a:t>Boardman, K., </a:t>
            </a:r>
            <a:r>
              <a:rPr lang="en-GB" sz="1600" noProof="0" dirty="0" err="1">
                <a:latin typeface="+mj-lt"/>
              </a:rPr>
              <a:t>Cont</a:t>
            </a:r>
            <a:r>
              <a:rPr lang="en-GB" sz="1600" noProof="0" dirty="0">
                <a:latin typeface="+mj-lt"/>
              </a:rPr>
              <a:t>, S. and Davey, C. (2024) ‘The ethics and integrity of research with schools, families and communities’, </a:t>
            </a:r>
            <a:r>
              <a:rPr lang="en-GB" sz="1600" i="1" noProof="0" dirty="0">
                <a:latin typeface="+mj-lt"/>
              </a:rPr>
              <a:t>Impact My College</a:t>
            </a:r>
            <a:r>
              <a:rPr lang="en-GB" sz="1600" noProof="0" dirty="0">
                <a:latin typeface="+mj-lt"/>
              </a:rPr>
              <a:t>, 24 September. Available at: https://my.chartered.college/impact_article/the-ethics-and-integrity-of-research-with-schools-families-and-communities/ (Accessed: 25 May 2026). </a:t>
            </a:r>
          </a:p>
          <a:p>
            <a:r>
              <a:rPr lang="en-GB" sz="1600" noProof="0" dirty="0">
                <a:latin typeface="+mj-lt"/>
              </a:rPr>
              <a:t>Clarke, A.,  </a:t>
            </a:r>
            <a:r>
              <a:rPr lang="en-GB" sz="1600" noProof="0" dirty="0" err="1">
                <a:latin typeface="+mj-lt"/>
              </a:rPr>
              <a:t>Flewitt</a:t>
            </a:r>
            <a:r>
              <a:rPr lang="en-GB" sz="1600" noProof="0" dirty="0">
                <a:latin typeface="+mj-lt"/>
              </a:rPr>
              <a:t>, R., </a:t>
            </a:r>
            <a:r>
              <a:rPr lang="en-GB" sz="1600" noProof="0" dirty="0" err="1">
                <a:latin typeface="+mj-lt"/>
              </a:rPr>
              <a:t>Hammsersley</a:t>
            </a:r>
            <a:r>
              <a:rPr lang="en-GB" sz="1600" noProof="0" dirty="0">
                <a:latin typeface="+mj-lt"/>
              </a:rPr>
              <a:t>, M. and Robb, M. (2014)  </a:t>
            </a:r>
            <a:r>
              <a:rPr lang="en-GB" sz="1600" i="1" noProof="0" dirty="0">
                <a:latin typeface="+mj-lt"/>
              </a:rPr>
              <a:t>Understanding Research with Children and Young People. </a:t>
            </a:r>
            <a:r>
              <a:rPr lang="en-GB" sz="1600" noProof="0" dirty="0">
                <a:latin typeface="+mj-lt"/>
              </a:rPr>
              <a:t>SAGE Academic Books. </a:t>
            </a:r>
          </a:p>
          <a:p>
            <a:r>
              <a:rPr lang="en-GB" sz="1600" noProof="0" dirty="0">
                <a:latin typeface="+mj-lt"/>
              </a:rPr>
              <a:t>Dawson, C.  (2019) </a:t>
            </a:r>
            <a:r>
              <a:rPr lang="en-GB" sz="1600" i="1" noProof="0" dirty="0">
                <a:latin typeface="+mj-lt"/>
              </a:rPr>
              <a:t>Introduction to Research Methods.</a:t>
            </a:r>
            <a:r>
              <a:rPr lang="en-GB" sz="1600" noProof="0" dirty="0">
                <a:latin typeface="+mj-lt"/>
              </a:rPr>
              <a:t> 5th </a:t>
            </a:r>
            <a:r>
              <a:rPr lang="en-GB" sz="1600" noProof="0" dirty="0" err="1">
                <a:latin typeface="+mj-lt"/>
              </a:rPr>
              <a:t>edn</a:t>
            </a:r>
            <a:r>
              <a:rPr lang="en-GB" sz="1600" noProof="0" dirty="0">
                <a:latin typeface="+mj-lt"/>
              </a:rPr>
              <a:t>. Robinson.  Available at: </a:t>
            </a:r>
            <a:r>
              <a:rPr lang="en-GB" sz="1600" u="sng" noProof="0" dirty="0">
                <a:latin typeface="+mj-lt"/>
                <a:hlinkClick r:id="rId3"/>
              </a:rPr>
              <a:t>https://books.google.co.uk/</a:t>
            </a:r>
            <a:r>
              <a:rPr lang="en-GB" sz="1600" u="sng" noProof="0" dirty="0" err="1">
                <a:latin typeface="+mj-lt"/>
                <a:hlinkClick r:id="rId3"/>
              </a:rPr>
              <a:t>books?hl</a:t>
            </a:r>
            <a:r>
              <a:rPr lang="en-GB" sz="1600" u="sng" noProof="0" dirty="0">
                <a:latin typeface="+mj-lt"/>
                <a:hlinkClick r:id="rId3"/>
              </a:rPr>
              <a:t>=</a:t>
            </a:r>
            <a:r>
              <a:rPr lang="en-GB" sz="1600" u="sng" noProof="0" dirty="0" err="1">
                <a:latin typeface="+mj-lt"/>
                <a:hlinkClick r:id="rId3"/>
              </a:rPr>
              <a:t>en&amp;lr</a:t>
            </a:r>
            <a:r>
              <a:rPr lang="en-GB" sz="1600" u="sng" noProof="0" dirty="0">
                <a:latin typeface="+mj-lt"/>
                <a:hlinkClick r:id="rId3"/>
              </a:rPr>
              <a:t>=&amp;id=</a:t>
            </a:r>
            <a:r>
              <a:rPr lang="en-GB" sz="1600" u="sng" noProof="0" dirty="0" err="1">
                <a:latin typeface="+mj-lt"/>
                <a:hlinkClick r:id="rId3"/>
              </a:rPr>
              <a:t>PGRjDwAAQBAJ&amp;oi</a:t>
            </a:r>
            <a:r>
              <a:rPr lang="en-GB" sz="1600" u="sng" noProof="0" dirty="0">
                <a:latin typeface="+mj-lt"/>
                <a:hlinkClick r:id="rId3"/>
              </a:rPr>
              <a:t>=</a:t>
            </a:r>
            <a:r>
              <a:rPr lang="en-GB" sz="1600" u="sng" noProof="0" dirty="0" err="1">
                <a:latin typeface="+mj-lt"/>
                <a:hlinkClick r:id="rId3"/>
              </a:rPr>
              <a:t>fnd&amp;pg</a:t>
            </a:r>
            <a:r>
              <a:rPr lang="en-GB" sz="1600" u="sng" noProof="0" dirty="0">
                <a:latin typeface="+mj-lt"/>
                <a:hlinkClick r:id="rId3"/>
              </a:rPr>
              <a:t>=PT9&amp;dq=</a:t>
            </a:r>
            <a:r>
              <a:rPr lang="en-GB" sz="1600" u="sng" noProof="0" dirty="0" err="1">
                <a:latin typeface="+mj-lt"/>
                <a:hlinkClick r:id="rId3"/>
              </a:rPr>
              <a:t>undertaking+research+in</a:t>
            </a:r>
            <a:r>
              <a:rPr lang="en-GB" sz="1600" u="sng" noProof="0" dirty="0">
                <a:latin typeface="+mj-lt"/>
                <a:hlinkClick r:id="rId3"/>
              </a:rPr>
              <a:t>…</a:t>
            </a:r>
            <a:r>
              <a:rPr lang="en-GB" sz="1600" noProof="0" dirty="0">
                <a:latin typeface="+mj-lt"/>
              </a:rPr>
              <a:t> (Accessed: 9 May 2026).</a:t>
            </a:r>
          </a:p>
          <a:p>
            <a:r>
              <a:rPr lang="en-GB" sz="1600" noProof="0" dirty="0">
                <a:latin typeface="+mj-lt"/>
              </a:rPr>
              <a:t>Doe, J. (2025) ‘Bias in Social Science Studies: Identification, Mitigation and Reporting’, </a:t>
            </a:r>
            <a:r>
              <a:rPr lang="en-GB" sz="1600" i="1" noProof="0" dirty="0">
                <a:latin typeface="+mj-lt"/>
              </a:rPr>
              <a:t>Socio-Science.org, </a:t>
            </a:r>
            <a:r>
              <a:rPr lang="en-GB" sz="1600" noProof="0" dirty="0">
                <a:latin typeface="+mj-lt"/>
              </a:rPr>
              <a:t>10 November. Available at: https://soci-science.org/bias-in-social-science-studies-identification-mitigation-and-reporting/ (Accessed: 25 May 2026). 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9872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5D40242-A785-79F3-4095-8A0462349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24</a:t>
            </a:fld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205D4C-1562-B611-3465-A16633F6EBE2}"/>
              </a:ext>
            </a:extLst>
          </p:cNvPr>
          <p:cNvSpPr txBox="1"/>
          <p:nvPr/>
        </p:nvSpPr>
        <p:spPr>
          <a:xfrm>
            <a:off x="698380" y="752713"/>
            <a:ext cx="10220632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noProof="0" dirty="0">
                <a:latin typeface="+mj-lt"/>
              </a:rPr>
              <a:t>Edwards, A. (2010) ‘Qualitative designs and analysis’, in G, Mac Naughton and I. Siraj-Blatchford, (eds) </a:t>
            </a:r>
            <a:r>
              <a:rPr lang="en-GB" sz="1600" i="1" noProof="0" dirty="0">
                <a:latin typeface="+mj-lt"/>
              </a:rPr>
              <a:t>Doing Early Childhood Research</a:t>
            </a:r>
            <a:r>
              <a:rPr lang="en-GB" sz="1600" noProof="0" dirty="0">
                <a:latin typeface="+mj-lt"/>
              </a:rPr>
              <a:t>.</a:t>
            </a:r>
            <a:r>
              <a:rPr lang="en-GB" sz="1600" i="1" noProof="0" dirty="0">
                <a:latin typeface="+mj-lt"/>
              </a:rPr>
              <a:t> </a:t>
            </a:r>
            <a:r>
              <a:rPr lang="en-GB" sz="1600" noProof="0" dirty="0">
                <a:latin typeface="+mj-lt"/>
              </a:rPr>
              <a:t>Open University Press, pp. 155– 175.  </a:t>
            </a:r>
          </a:p>
          <a:p>
            <a:r>
              <a:rPr lang="en-GB" sz="1600" noProof="0" dirty="0">
                <a:latin typeface="+mj-lt"/>
              </a:rPr>
              <a:t>Epp, H. C. ,Egert, A.G, Munday, J. K., Law, J.C.S and Kim, H. (2026) ‘Beyond Frameworks: An Interpretive Description of Engaging in Debriefer Feedback Conversations’, </a:t>
            </a:r>
            <a:r>
              <a:rPr lang="en-GB" sz="1600" i="1" noProof="0" dirty="0">
                <a:latin typeface="+mj-lt"/>
              </a:rPr>
              <a:t>The Journal of the Society for Simulation in Healthcare, </a:t>
            </a:r>
            <a:r>
              <a:rPr lang="en-GB" sz="1600" noProof="0" dirty="0">
                <a:latin typeface="+mj-lt"/>
              </a:rPr>
              <a:t>21(2), pp. 75-82</a:t>
            </a:r>
            <a:r>
              <a:rPr lang="en-GB" sz="1600" i="1" noProof="0" dirty="0">
                <a:latin typeface="+mj-lt"/>
              </a:rPr>
              <a:t>.  </a:t>
            </a:r>
            <a:r>
              <a:rPr lang="en-GB" sz="1600" noProof="0" dirty="0">
                <a:latin typeface="+mj-lt"/>
              </a:rPr>
              <a:t>Available at: https://journals.lww.com/simulationinhealthcare/fulltext/2026/04000/beyond_frameworks__an_interpretive_description_of.1.aspx/?cid=eTOC+Issues.2026-simulationinhealthcare-01266021-202604000-00000&amp;rid=V_0000000122938199&amp;TargetID=&amp;EjpToken=HJrSuEF30uDO-_VN6DTqZetIhRx_54ITxDPBT432dGKCebkyNszsuN5nHw2tPvX1XmBnG6fZHZplTF4mSA&amp;mkt_tok=NjgxLUZIRS00MjkAAAGg3bRLTlkdUFzbTCcxBmc7GJko7GGuPvLNXwwnKmuP_i7fJfcKYZCUjzqb5emJrsPx506sK0jJJpTqvyBvDm66yh5OAShdhZwQaC0cFQw6mHNtZ9q8J-0o (Accessed: 25 May 2026). </a:t>
            </a:r>
          </a:p>
          <a:p>
            <a:r>
              <a:rPr lang="en-GB" sz="1600" noProof="0" dirty="0" err="1">
                <a:latin typeface="+mj-lt"/>
              </a:rPr>
              <a:t>Flewitt</a:t>
            </a:r>
            <a:r>
              <a:rPr lang="en-GB" sz="1600" noProof="0" dirty="0">
                <a:latin typeface="+mj-lt"/>
              </a:rPr>
              <a:t>, R.  (2014) ‘Methodological Approaches to Research with Children and Young People’,  in A. Clarke, R. </a:t>
            </a:r>
            <a:r>
              <a:rPr lang="en-GB" sz="1600" noProof="0" dirty="0" err="1">
                <a:latin typeface="+mj-lt"/>
              </a:rPr>
              <a:t>Flewitt</a:t>
            </a:r>
            <a:r>
              <a:rPr lang="en-GB" sz="1600" noProof="0" dirty="0">
                <a:latin typeface="+mj-lt"/>
              </a:rPr>
              <a:t>, M, </a:t>
            </a:r>
            <a:r>
              <a:rPr lang="en-GB" sz="1600" noProof="0" dirty="0" err="1">
                <a:latin typeface="+mj-lt"/>
              </a:rPr>
              <a:t>Hammsersley</a:t>
            </a:r>
            <a:r>
              <a:rPr lang="en-GB" sz="1600" noProof="0" dirty="0">
                <a:latin typeface="+mj-lt"/>
              </a:rPr>
              <a:t> and M. Robb (eds) </a:t>
            </a:r>
            <a:r>
              <a:rPr lang="en-GB" sz="1600" i="1" noProof="0" dirty="0">
                <a:latin typeface="+mj-lt"/>
              </a:rPr>
              <a:t>Understanding Research with Children and Young People. </a:t>
            </a:r>
            <a:r>
              <a:rPr lang="en-GB" sz="1600" noProof="0" dirty="0">
                <a:latin typeface="+mj-lt"/>
              </a:rPr>
              <a:t>SAGE Academic Books,  pp. 3-21.</a:t>
            </a:r>
          </a:p>
          <a:p>
            <a:r>
              <a:rPr lang="en-GB" sz="1600" noProof="0" dirty="0">
                <a:latin typeface="+mj-lt"/>
              </a:rPr>
              <a:t>Harris, A. and Jones, M. (2024) ‘Undertaking practitioner research: choices and considerations for school leaders’, </a:t>
            </a:r>
            <a:r>
              <a:rPr lang="en-GB" sz="1600" i="1" noProof="0" dirty="0">
                <a:latin typeface="+mj-lt"/>
              </a:rPr>
              <a:t>School Leadership and Management</a:t>
            </a:r>
            <a:r>
              <a:rPr lang="en-GB" sz="1600" noProof="0" dirty="0">
                <a:latin typeface="+mj-lt"/>
              </a:rPr>
              <a:t>, 44(3), pp. 201–206. Available at: </a:t>
            </a:r>
            <a:r>
              <a:rPr lang="en-GB" sz="1600" u="sng" noProof="0" dirty="0">
                <a:latin typeface="+mj-lt"/>
                <a:hlinkClick r:id="rId2"/>
              </a:rPr>
              <a:t>https://www.tandfonline.com/doi/citedby/10.1080/13632434.2024.2362044?scroll=top&amp;needAccess=true</a:t>
            </a:r>
            <a:r>
              <a:rPr lang="en-GB" sz="1600" noProof="0" dirty="0">
                <a:latin typeface="+mj-lt"/>
              </a:rPr>
              <a:t> (Accessed: 7 May 2026).</a:t>
            </a:r>
          </a:p>
          <a:p>
            <a:r>
              <a:rPr lang="en-GB" sz="1600" noProof="0" dirty="0">
                <a:latin typeface="+mj-lt"/>
              </a:rPr>
              <a:t>Hughes, P. (2010) ‘Paradigms, methods and knowledge’, in G, Mac Naughton and I. Siraj-Blatchford, (eds) </a:t>
            </a:r>
            <a:r>
              <a:rPr lang="en-GB" sz="1600" i="1" noProof="0" dirty="0">
                <a:latin typeface="+mj-lt"/>
              </a:rPr>
              <a:t>Doing Early Childhood Research</a:t>
            </a:r>
            <a:r>
              <a:rPr lang="en-GB" sz="1600" noProof="0" dirty="0">
                <a:latin typeface="+mj-lt"/>
              </a:rPr>
              <a:t>.</a:t>
            </a:r>
            <a:r>
              <a:rPr lang="en-GB" sz="1600" i="1" noProof="0" dirty="0">
                <a:latin typeface="+mj-lt"/>
              </a:rPr>
              <a:t> </a:t>
            </a:r>
            <a:r>
              <a:rPr lang="en-GB" sz="1600" noProof="0" dirty="0">
                <a:latin typeface="+mj-lt"/>
              </a:rPr>
              <a:t>Open University Press, pp. 35 – 61. </a:t>
            </a:r>
          </a:p>
          <a:p>
            <a:r>
              <a:rPr lang="en-GB" sz="1600" noProof="0" dirty="0" err="1">
                <a:latin typeface="+mj-lt"/>
              </a:rPr>
              <a:t>Llego</a:t>
            </a:r>
            <a:r>
              <a:rPr lang="en-GB" sz="1600" noProof="0" dirty="0">
                <a:latin typeface="+mj-lt"/>
              </a:rPr>
              <a:t>, M.A. (2026) </a:t>
            </a:r>
            <a:r>
              <a:rPr lang="en-GB" sz="1600" i="1" noProof="0" dirty="0">
                <a:latin typeface="+mj-lt"/>
              </a:rPr>
              <a:t>Ethical Data Collection in Education Research: Balancing Rigor and Responsibility. </a:t>
            </a:r>
            <a:r>
              <a:rPr lang="en-GB" sz="1600" noProof="0" dirty="0">
                <a:latin typeface="+mj-lt"/>
              </a:rPr>
              <a:t>Available at: https://www.teacherph.com/ethical-data-collection-education-research/ (Accessed: 25 May 2026). 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23598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9F848F-893A-82D7-9167-6AEC78F9D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GB" noProof="0" smtClean="0"/>
              <a:t>25</a:t>
            </a:fld>
            <a:endParaRPr lang="en-GB" noProof="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B2C8F6-FDB9-CC82-4744-25486EEEACD2}"/>
              </a:ext>
            </a:extLst>
          </p:cNvPr>
          <p:cNvSpPr txBox="1"/>
          <p:nvPr/>
        </p:nvSpPr>
        <p:spPr>
          <a:xfrm>
            <a:off x="867697" y="807574"/>
            <a:ext cx="1045660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noProof="0" dirty="0">
                <a:latin typeface="+mj-lt"/>
              </a:rPr>
              <a:t>Mac Naughton, G. and Siraj-Blatchford, I. (2010) </a:t>
            </a:r>
            <a:r>
              <a:rPr lang="en-GB" sz="1600" i="1" noProof="0" dirty="0">
                <a:latin typeface="+mj-lt"/>
              </a:rPr>
              <a:t>Doing Early Childhood Research. </a:t>
            </a:r>
            <a:r>
              <a:rPr lang="en-GB" sz="1600" noProof="0" dirty="0">
                <a:latin typeface="+mj-lt"/>
              </a:rPr>
              <a:t> Open University Press.</a:t>
            </a:r>
          </a:p>
          <a:p>
            <a:r>
              <a:rPr lang="en-GB" sz="1600" noProof="0" dirty="0" err="1">
                <a:latin typeface="+mj-lt"/>
              </a:rPr>
              <a:t>Manouilidou</a:t>
            </a:r>
            <a:r>
              <a:rPr lang="en-GB" sz="1600" noProof="0" dirty="0">
                <a:latin typeface="+mj-lt"/>
              </a:rPr>
              <a:t>, E., Papadopoulou, E. A., and </a:t>
            </a:r>
            <a:r>
              <a:rPr lang="en-GB" sz="1600" noProof="0" dirty="0" err="1">
                <a:latin typeface="+mj-lt"/>
              </a:rPr>
              <a:t>Chatzikiriakou</a:t>
            </a:r>
            <a:r>
              <a:rPr lang="en-GB" sz="1600" noProof="0" dirty="0">
                <a:latin typeface="+mj-lt"/>
              </a:rPr>
              <a:t>, I. (2024) ‘Teacher Evaluation: A Triangulation Study of Data Sources’, </a:t>
            </a:r>
            <a:r>
              <a:rPr lang="en-GB" sz="1600" i="1" noProof="0" dirty="0">
                <a:latin typeface="+mj-lt"/>
              </a:rPr>
              <a:t>European Journal of Contemporary Education and E-Learning</a:t>
            </a:r>
            <a:r>
              <a:rPr lang="en-GB" sz="1600" noProof="0" dirty="0">
                <a:latin typeface="+mj-lt"/>
              </a:rPr>
              <a:t>, </a:t>
            </a:r>
            <a:r>
              <a:rPr lang="en-GB" sz="1600" i="1" noProof="0" dirty="0">
                <a:latin typeface="+mj-lt"/>
              </a:rPr>
              <a:t>2</a:t>
            </a:r>
            <a:r>
              <a:rPr lang="en-GB" sz="1600" noProof="0" dirty="0">
                <a:latin typeface="+mj-lt"/>
              </a:rPr>
              <a:t>(3), pp. 54-73. Available at: https://doi.org/10.59324/ejceel.2024.2(3).06 (Accessed: 25 May 2026). </a:t>
            </a:r>
          </a:p>
          <a:p>
            <a:r>
              <a:rPr lang="en-GB" sz="1600" noProof="0" dirty="0">
                <a:latin typeface="+mj-lt"/>
              </a:rPr>
              <a:t>NSCPCC Learning (2023) ‘Research with children: ethics, safety and promoting inclusion’, </a:t>
            </a:r>
            <a:r>
              <a:rPr lang="en-GB" sz="1600" i="1" noProof="0" dirty="0">
                <a:latin typeface="+mj-lt"/>
              </a:rPr>
              <a:t>NSPCC Learning, </a:t>
            </a:r>
            <a:r>
              <a:rPr lang="en-GB" sz="1600" noProof="0" dirty="0">
                <a:latin typeface="+mj-lt"/>
              </a:rPr>
              <a:t>January. Available at: https://learning.nspcc.org.uk/research-resources/briefings/research-with-children-ethics-safety-promoting-inclusion (Accessed: 25 May 2026). </a:t>
            </a:r>
          </a:p>
          <a:p>
            <a:r>
              <a:rPr lang="en-GB" sz="1600" noProof="0" dirty="0">
                <a:latin typeface="+mj-lt"/>
              </a:rPr>
              <a:t>Sargeant, J. and Harcourt, D. (2012) </a:t>
            </a:r>
            <a:r>
              <a:rPr lang="en-GB" sz="1600" i="1" noProof="0" dirty="0">
                <a:latin typeface="+mj-lt"/>
              </a:rPr>
              <a:t>Doing ethical research with children. </a:t>
            </a:r>
            <a:r>
              <a:rPr lang="en-GB" sz="1600" noProof="0" dirty="0">
                <a:latin typeface="+mj-lt"/>
              </a:rPr>
              <a:t>Open University Press.</a:t>
            </a:r>
          </a:p>
          <a:p>
            <a:r>
              <a:rPr lang="en-GB" sz="1600" noProof="0" dirty="0">
                <a:latin typeface="+mj-lt"/>
              </a:rPr>
              <a:t>Sharp, J. (2018) </a:t>
            </a:r>
            <a:r>
              <a:rPr lang="en-GB" sz="1600" i="1" noProof="0" dirty="0">
                <a:latin typeface="+mj-lt"/>
              </a:rPr>
              <a:t>Success with your education research project</a:t>
            </a:r>
            <a:r>
              <a:rPr lang="en-GB" sz="1600" noProof="0" dirty="0">
                <a:latin typeface="+mj-lt"/>
              </a:rPr>
              <a:t>. 2nd </a:t>
            </a:r>
            <a:r>
              <a:rPr lang="en-GB" sz="1600" noProof="0" dirty="0" err="1">
                <a:latin typeface="+mj-lt"/>
              </a:rPr>
              <a:t>edn</a:t>
            </a:r>
            <a:r>
              <a:rPr lang="en-GB" sz="1600" noProof="0" dirty="0">
                <a:latin typeface="+mj-lt"/>
              </a:rPr>
              <a:t>. Sage Publications.</a:t>
            </a:r>
          </a:p>
          <a:p>
            <a:r>
              <a:rPr lang="en-GB" sz="1600" noProof="0" dirty="0">
                <a:latin typeface="+mj-lt"/>
              </a:rPr>
              <a:t>Shedlock, A. (2026) ‘Eliminating Bias in Qualitative Research: Practical Strategies’, </a:t>
            </a:r>
            <a:r>
              <a:rPr lang="en-GB" sz="1600" i="1" noProof="0" dirty="0">
                <a:latin typeface="+mj-lt"/>
              </a:rPr>
              <a:t>Greenbook,</a:t>
            </a:r>
            <a:r>
              <a:rPr lang="en-GB" sz="1600" noProof="0" dirty="0">
                <a:latin typeface="+mj-lt"/>
              </a:rPr>
              <a:t> 26 January. Available at: https://www.greenbook.org/insights/qualitative-market-research/eliminating-bias-in-qualitative-research-practical-strategies (Accessed: 25 May 2026). </a:t>
            </a:r>
          </a:p>
          <a:p>
            <a:r>
              <a:rPr lang="en-GB" sz="1600" noProof="0" dirty="0" err="1">
                <a:latin typeface="+mj-lt"/>
              </a:rPr>
              <a:t>Stokhof</a:t>
            </a:r>
            <a:r>
              <a:rPr lang="en-GB" sz="1600" noProof="0" dirty="0">
                <a:latin typeface="+mj-lt"/>
              </a:rPr>
              <a:t>, H.J.M., De Vries, B., Martens, R.L. and </a:t>
            </a:r>
            <a:r>
              <a:rPr lang="en-GB" sz="1600" noProof="0" dirty="0" err="1">
                <a:latin typeface="+mj-lt"/>
              </a:rPr>
              <a:t>Bastiaens</a:t>
            </a:r>
            <a:r>
              <a:rPr lang="en-GB" sz="1600" noProof="0" dirty="0">
                <a:latin typeface="+mj-lt"/>
              </a:rPr>
              <a:t>, T.J. (2017) ‘How to guide effective student questioning: a review of teacher guidance in primary education’, Review</a:t>
            </a:r>
            <a:r>
              <a:rPr lang="en-GB" sz="1600" i="1" noProof="0" dirty="0">
                <a:latin typeface="+mj-lt"/>
              </a:rPr>
              <a:t> of Education</a:t>
            </a:r>
            <a:r>
              <a:rPr lang="en-GB" sz="1600" noProof="0" dirty="0">
                <a:latin typeface="+mj-lt"/>
              </a:rPr>
              <a:t>, 5(2), pp. 123-165. Available at: https://bera-journals.onlinelibrary.wiley.com/doi/full/10.1002/rev3.3089?casa_token=Jd8dmjW81yYAAAAA%3ASQzJN5FLJaFSUrOkRzNTJ2aXuUp5NsrpjAmBil3M1richzFOcRTICvd8Vs23ePsYUAgA9argBkmQv0k (Accessed: 25 May 2026). </a:t>
            </a:r>
          </a:p>
          <a:p>
            <a:r>
              <a:rPr lang="en-GB" sz="1600" noProof="0" dirty="0">
                <a:latin typeface="+mj-lt"/>
              </a:rPr>
              <a:t>University of Wales Trinity St. David (2025) Research Ethics and Integrity Policy. Available at: </a:t>
            </a:r>
            <a:r>
              <a:rPr lang="en-GB" sz="1600" u="sng" noProof="0" dirty="0">
                <a:latin typeface="+mj-lt"/>
                <a:hlinkClick r:id="rId2"/>
              </a:rPr>
              <a:t>Research Integrity and Ethics | University of Wales Trinity Saint David</a:t>
            </a:r>
            <a:r>
              <a:rPr lang="en-GB" sz="1600" noProof="0" dirty="0">
                <a:latin typeface="+mj-lt"/>
              </a:rPr>
              <a:t> (Accessed: 25 May 2026).</a:t>
            </a:r>
          </a:p>
          <a:p>
            <a:r>
              <a:rPr lang="en-GB" sz="1600" noProof="0" dirty="0">
                <a:latin typeface="+mj-lt"/>
              </a:rPr>
              <a:t>Walker, R. and Solvason, C. (2014) </a:t>
            </a:r>
            <a:r>
              <a:rPr lang="en-GB" sz="1600" i="1" noProof="0" dirty="0">
                <a:latin typeface="+mj-lt"/>
              </a:rPr>
              <a:t>Success with your Early Years Research Project.</a:t>
            </a:r>
            <a:r>
              <a:rPr lang="en-GB" sz="1600" noProof="0" dirty="0">
                <a:latin typeface="+mj-lt"/>
              </a:rPr>
              <a:t> SAGE Publications Ltd.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2870828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4" ma:contentTypeDescription="Create a new document." ma:contentTypeScope="" ma:versionID="83bb5b60dd915951ade7634fb34768eb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271c52672934e0c19ab6a19069df5916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7B308F-B190-4947-A732-5C536A6E32C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7875920-1F8B-489B-96DC-C30C8109C88B}">
  <ds:schemaRefs>
    <ds:schemaRef ds:uri="550816ce-8156-4f45-b1c4-24236a73d01f"/>
    <ds:schemaRef ds:uri="http://purl.org/dc/dcmitype/"/>
    <ds:schemaRef ds:uri="http://purl.org/dc/elements/1.1/"/>
    <ds:schemaRef ds:uri="0ebdf10f-b5a3-45b6-acdb-7dc1eb398785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1855F39-D678-4E2C-A4A0-D44D3AF43D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155</TotalTime>
  <Words>3685</Words>
  <Application>Microsoft Office PowerPoint</Application>
  <PresentationFormat>Widescreen</PresentationFormat>
  <Paragraphs>240</Paragraphs>
  <Slides>25</Slides>
  <Notes>4</Notes>
  <HiddenSlides>0</HiddenSlides>
  <MMClips>23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Arial</vt:lpstr>
      <vt:lpstr>Calisto MT</vt:lpstr>
      <vt:lpstr>Univers Condensed</vt:lpstr>
      <vt:lpstr>Wingdings</vt:lpstr>
      <vt:lpstr>ChronicleVTI</vt:lpstr>
      <vt:lpstr>Ymchwil Addysgol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Ellie Vernon (2302839)</dc:creator>
  <cp:lastModifiedBy>Ellie Vernon (2302839)</cp:lastModifiedBy>
  <cp:revision>5</cp:revision>
  <dcterms:created xsi:type="dcterms:W3CDTF">2026-05-13T11:33:46Z</dcterms:created>
  <dcterms:modified xsi:type="dcterms:W3CDTF">2026-05-26T19:47:51Z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