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10693400"/>
  <p:notesSz cx="6858000" cy="9144000"/>
  <p:embeddedFontLst>
    <p:embeddedFont>
      <p:font typeface="Open Sans Extra Bold" charset="1" panose="020B0906030804020204"/>
      <p:regular r:id="rId7"/>
    </p:embeddedFont>
    <p:embeddedFont>
      <p:font typeface="Canva Sans" charset="1" panose="020B0503030501040103"/>
      <p:regular r:id="rId8"/>
    </p:embeddedFont>
    <p:embeddedFont>
      <p:font typeface="Canva Sans Bold" charset="1" panose="020B0803030501040103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jpeg" Type="http://schemas.openxmlformats.org/officeDocument/2006/relationships/image"/><Relationship Id="rId8" Target="../media/image7.jpeg" Type="http://schemas.openxmlformats.org/officeDocument/2006/relationships/image"/><Relationship Id="rId9" Target="../media/image8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5116175" cy="10696575"/>
          </a:xfrm>
          <a:custGeom>
            <a:avLst/>
            <a:gdLst/>
            <a:ahLst/>
            <a:cxnLst/>
            <a:rect r="r" b="b" t="t" l="l"/>
            <a:pathLst>
              <a:path h="10696575" w="15116175">
                <a:moveTo>
                  <a:pt x="0" y="0"/>
                </a:moveTo>
                <a:lnTo>
                  <a:pt x="15116175" y="0"/>
                </a:lnTo>
                <a:lnTo>
                  <a:pt x="15116175" y="10696575"/>
                </a:lnTo>
                <a:lnTo>
                  <a:pt x="0" y="106965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511" t="-1068" r="-4536" b="-1025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68982" y="1352421"/>
            <a:ext cx="12981818" cy="8552727"/>
            <a:chOff x="0" y="0"/>
            <a:chExt cx="5946499" cy="3917693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946499" cy="3917693"/>
            </a:xfrm>
            <a:custGeom>
              <a:avLst/>
              <a:gdLst/>
              <a:ahLst/>
              <a:cxnLst/>
              <a:rect r="r" b="b" t="t" l="l"/>
              <a:pathLst>
                <a:path h="3917693" w="5946499">
                  <a:moveTo>
                    <a:pt x="0" y="0"/>
                  </a:moveTo>
                  <a:lnTo>
                    <a:pt x="0" y="3917693"/>
                  </a:lnTo>
                  <a:lnTo>
                    <a:pt x="5946499" y="3917693"/>
                  </a:lnTo>
                  <a:lnTo>
                    <a:pt x="5946499" y="0"/>
                  </a:lnTo>
                  <a:lnTo>
                    <a:pt x="0" y="0"/>
                  </a:lnTo>
                  <a:close/>
                  <a:moveTo>
                    <a:pt x="5885539" y="3856733"/>
                  </a:moveTo>
                  <a:lnTo>
                    <a:pt x="59690" y="3856733"/>
                  </a:lnTo>
                  <a:lnTo>
                    <a:pt x="59690" y="59690"/>
                  </a:lnTo>
                  <a:lnTo>
                    <a:pt x="5885539" y="59690"/>
                  </a:lnTo>
                  <a:lnTo>
                    <a:pt x="5885539" y="3856733"/>
                  </a:lnTo>
                  <a:close/>
                </a:path>
              </a:pathLst>
            </a:custGeom>
            <a:solidFill>
              <a:srgbClr val="73B6B2"/>
            </a:solid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6839772" y="2274060"/>
            <a:ext cx="2399425" cy="2544508"/>
          </a:xfrm>
          <a:custGeom>
            <a:avLst/>
            <a:gdLst/>
            <a:ahLst/>
            <a:cxnLst/>
            <a:rect r="r" b="b" t="t" l="l"/>
            <a:pathLst>
              <a:path h="2544508" w="2399425">
                <a:moveTo>
                  <a:pt x="0" y="0"/>
                </a:moveTo>
                <a:lnTo>
                  <a:pt x="2399425" y="0"/>
                </a:lnTo>
                <a:lnTo>
                  <a:pt x="2399425" y="2544507"/>
                </a:lnTo>
                <a:lnTo>
                  <a:pt x="0" y="25445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3728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281514" y="6732492"/>
            <a:ext cx="6304230" cy="2994509"/>
          </a:xfrm>
          <a:custGeom>
            <a:avLst/>
            <a:gdLst/>
            <a:ahLst/>
            <a:cxnLst/>
            <a:rect r="r" b="b" t="t" l="l"/>
            <a:pathLst>
              <a:path h="2994509" w="6304230">
                <a:moveTo>
                  <a:pt x="0" y="0"/>
                </a:moveTo>
                <a:lnTo>
                  <a:pt x="6304230" y="0"/>
                </a:lnTo>
                <a:lnTo>
                  <a:pt x="6304230" y="2994510"/>
                </a:lnTo>
                <a:lnTo>
                  <a:pt x="0" y="29945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0371776" y="2460637"/>
            <a:ext cx="3279362" cy="2456356"/>
          </a:xfrm>
          <a:custGeom>
            <a:avLst/>
            <a:gdLst/>
            <a:ahLst/>
            <a:cxnLst/>
            <a:rect r="r" b="b" t="t" l="l"/>
            <a:pathLst>
              <a:path h="2456356" w="3279362">
                <a:moveTo>
                  <a:pt x="0" y="0"/>
                </a:moveTo>
                <a:lnTo>
                  <a:pt x="3279362" y="0"/>
                </a:lnTo>
                <a:lnTo>
                  <a:pt x="3279362" y="2456356"/>
                </a:lnTo>
                <a:lnTo>
                  <a:pt x="0" y="245635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1752855" y="7327653"/>
            <a:ext cx="1671167" cy="2175730"/>
          </a:xfrm>
          <a:custGeom>
            <a:avLst/>
            <a:gdLst/>
            <a:ahLst/>
            <a:cxnLst/>
            <a:rect r="r" b="b" t="t" l="l"/>
            <a:pathLst>
              <a:path h="2175730" w="1671167">
                <a:moveTo>
                  <a:pt x="0" y="0"/>
                </a:moveTo>
                <a:lnTo>
                  <a:pt x="1671167" y="0"/>
                </a:lnTo>
                <a:lnTo>
                  <a:pt x="1671167" y="2175730"/>
                </a:lnTo>
                <a:lnTo>
                  <a:pt x="0" y="21757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4268" t="0" r="-4268" b="-11155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959133" y="7327653"/>
            <a:ext cx="1631797" cy="2175730"/>
          </a:xfrm>
          <a:custGeom>
            <a:avLst/>
            <a:gdLst/>
            <a:ahLst/>
            <a:cxnLst/>
            <a:rect r="r" b="b" t="t" l="l"/>
            <a:pathLst>
              <a:path h="2175730" w="1631797">
                <a:moveTo>
                  <a:pt x="0" y="0"/>
                </a:moveTo>
                <a:lnTo>
                  <a:pt x="1631797" y="0"/>
                </a:lnTo>
                <a:lnTo>
                  <a:pt x="1631797" y="2175730"/>
                </a:lnTo>
                <a:lnTo>
                  <a:pt x="0" y="217573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8169032" y="7327653"/>
            <a:ext cx="1631797" cy="2175730"/>
          </a:xfrm>
          <a:custGeom>
            <a:avLst/>
            <a:gdLst/>
            <a:ahLst/>
            <a:cxnLst/>
            <a:rect r="r" b="b" t="t" l="l"/>
            <a:pathLst>
              <a:path h="2175730" w="1631797">
                <a:moveTo>
                  <a:pt x="0" y="0"/>
                </a:moveTo>
                <a:lnTo>
                  <a:pt x="1631798" y="0"/>
                </a:lnTo>
                <a:lnTo>
                  <a:pt x="1631798" y="2175730"/>
                </a:lnTo>
                <a:lnTo>
                  <a:pt x="0" y="217573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8222521" y="5346000"/>
            <a:ext cx="3547350" cy="1188545"/>
          </a:xfrm>
          <a:custGeom>
            <a:avLst/>
            <a:gdLst/>
            <a:ahLst/>
            <a:cxnLst/>
            <a:rect r="r" b="b" t="t" l="l"/>
            <a:pathLst>
              <a:path h="1188545" w="3547350">
                <a:moveTo>
                  <a:pt x="0" y="0"/>
                </a:moveTo>
                <a:lnTo>
                  <a:pt x="3547349" y="0"/>
                </a:lnTo>
                <a:lnTo>
                  <a:pt x="3547349" y="1188545"/>
                </a:lnTo>
                <a:lnTo>
                  <a:pt x="0" y="1188545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9529053" y="1351468"/>
            <a:ext cx="4279780" cy="1109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4420"/>
              </a:lnSpc>
            </a:pPr>
            <a:r>
              <a:rPr lang="en-US" b="true" sz="3157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BMOE4004</a:t>
            </a:r>
          </a:p>
          <a:p>
            <a:pPr algn="r">
              <a:lnSpc>
                <a:spcPts val="4420"/>
              </a:lnSpc>
            </a:pPr>
            <a:r>
              <a:rPr lang="en-US" b="true" sz="3157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2400170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371425" y="1487563"/>
            <a:ext cx="8624770" cy="9730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68"/>
              </a:lnSpc>
            </a:pPr>
            <a:r>
              <a:rPr lang="en-US" sz="24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THE PERCEPTION OF THE RELATIONSHIP BETWEEN ‘OUTDOOR ADVENTURE EDUCATION’ (OAE) AND ‘ENVIRONMENTAL LITERACY’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71425" y="2560915"/>
            <a:ext cx="2908236" cy="3986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27"/>
              </a:lnSpc>
            </a:pPr>
            <a:r>
              <a:rPr lang="en-US" sz="2305" u="sng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Crucial Definitions: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069200" y="3078891"/>
            <a:ext cx="3152579" cy="5942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22"/>
              </a:lnSpc>
            </a:pPr>
            <a:r>
              <a:rPr lang="en-US" b="true" sz="1730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Outdoor Adventure Education: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6660058" y="4294160"/>
            <a:ext cx="2735470" cy="4787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91"/>
              </a:lnSpc>
            </a:pPr>
            <a:r>
              <a:rPr lang="en-US" b="true" sz="922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KOLB’S LEARNING CYCLE</a:t>
            </a:r>
          </a:p>
          <a:p>
            <a:pPr algn="ctr">
              <a:lnSpc>
                <a:spcPts val="1291"/>
              </a:lnSpc>
            </a:pPr>
            <a:r>
              <a:rPr lang="en-US" b="true" sz="922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IMBOUND TRAVEL GROUP (2020):</a:t>
            </a:r>
          </a:p>
          <a:p>
            <a:pPr algn="ctr">
              <a:lnSpc>
                <a:spcPts val="1291"/>
              </a:lnSpc>
              <a:spcBef>
                <a:spcPct val="0"/>
              </a:spcBef>
            </a:pPr>
            <a:r>
              <a:rPr lang="en-US" b="true" sz="922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KOLB (1984), KOLB (2015)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69200" y="3679880"/>
            <a:ext cx="4614610" cy="10930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344021" indent="-172010" lvl="1">
              <a:lnSpc>
                <a:spcPts val="2230"/>
              </a:lnSpc>
              <a:buFont typeface="Arial"/>
              <a:buChar char="•"/>
            </a:pPr>
            <a:r>
              <a:rPr lang="en-US" sz="159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Encompasses a multitude of activities</a:t>
            </a:r>
          </a:p>
          <a:p>
            <a:pPr algn="just" marL="344021" indent="-172010" lvl="1">
              <a:lnSpc>
                <a:spcPts val="2230"/>
              </a:lnSpc>
              <a:buFont typeface="Arial"/>
              <a:buChar char="•"/>
            </a:pPr>
            <a:r>
              <a:rPr lang="en-US" sz="159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Makes use of outdoor experiences </a:t>
            </a:r>
          </a:p>
          <a:p>
            <a:pPr algn="just" marL="344021" indent="-172010" lvl="1">
              <a:lnSpc>
                <a:spcPts val="2230"/>
              </a:lnSpc>
              <a:buFont typeface="Arial"/>
              <a:buChar char="•"/>
            </a:pPr>
            <a:r>
              <a:rPr lang="en-US" sz="159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Fosters individual growth and health benefits for participants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233227" y="4906647"/>
            <a:ext cx="3068868" cy="2895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15"/>
              </a:lnSpc>
            </a:pPr>
            <a:r>
              <a:rPr lang="en-US" b="true" sz="1725" u="sng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Environmental Literacy :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68982" y="5320443"/>
            <a:ext cx="5190455" cy="13788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43281" indent="-171640" lvl="1">
              <a:lnSpc>
                <a:spcPts val="2226"/>
              </a:lnSpc>
              <a:buFont typeface="Arial"/>
              <a:buChar char="•"/>
            </a:pPr>
            <a:r>
              <a:rPr lang="en-US" sz="158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It encompasses individual attitudes and values  (which is what makes this so damn complicated)</a:t>
            </a:r>
          </a:p>
          <a:p>
            <a:pPr algn="l" marL="343281" indent="-171640" lvl="1">
              <a:lnSpc>
                <a:spcPts val="2226"/>
              </a:lnSpc>
              <a:buFont typeface="Arial"/>
              <a:buChar char="•"/>
            </a:pPr>
            <a:r>
              <a:rPr lang="en-US" sz="158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desired outcome of environmental education</a:t>
            </a:r>
          </a:p>
          <a:p>
            <a:pPr algn="l" marL="343281" indent="-171640" lvl="1">
              <a:lnSpc>
                <a:spcPts val="2226"/>
              </a:lnSpc>
              <a:buFont typeface="Arial"/>
              <a:buChar char="•"/>
            </a:pPr>
            <a:r>
              <a:rPr lang="en-US" sz="158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provides learners with the skills to make scientifically informed opinions.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175703" y="6656292"/>
            <a:ext cx="1183916" cy="720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39"/>
              </a:lnSpc>
            </a:pPr>
            <a:r>
              <a:rPr lang="en-US" sz="4242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Pros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5362849" y="6656292"/>
            <a:ext cx="1322025" cy="720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39"/>
              </a:lnSpc>
            </a:pPr>
            <a:r>
              <a:rPr lang="en-US" sz="4242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255661" y="7417934"/>
            <a:ext cx="3152115" cy="181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PROVIDES EXTRA TRANSFERRABLE SKILLS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255661" y="7647169"/>
            <a:ext cx="3100409" cy="372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CREATES OPPORTUNITIES FOR EXPERIENTIAL LEARNING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255661" y="8028804"/>
            <a:ext cx="3152115" cy="181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PROVIDES EXTRA TRANSFERRABLE SKILLS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4381923" y="7386595"/>
            <a:ext cx="3152115" cy="372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spcBef>
                <a:spcPct val="0"/>
              </a:spcBef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IMPACTS MAY NOT BE AS SUBSTANTIAL AS ANTICIPATED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4385342" y="7768230"/>
            <a:ext cx="3152115" cy="372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spcBef>
                <a:spcPct val="0"/>
              </a:spcBef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MUST BE STRUCTURED AND DELIBERATE TO HAVE INTENDED EFFECT 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4381923" y="8149865"/>
            <a:ext cx="3086234" cy="181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spcBef>
                <a:spcPct val="0"/>
              </a:spcBef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WEATHER DEPENDANT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255661" y="8210697"/>
            <a:ext cx="3152115" cy="372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CAN PROVIDE GROUNDS FOR PERSONAL ADVOCACY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4385342" y="8341000"/>
            <a:ext cx="3086234" cy="181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spcBef>
                <a:spcPct val="0"/>
              </a:spcBef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ACTIVITIES CAN CAUSE INJRY OR DEATH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4381923" y="8532135"/>
            <a:ext cx="3086234" cy="562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237491" indent="-118745" lvl="1">
              <a:lnSpc>
                <a:spcPts val="1540"/>
              </a:lnSpc>
              <a:spcBef>
                <a:spcPct val="0"/>
              </a:spcBef>
              <a:buFont typeface="Arial"/>
              <a:buChar char="•"/>
            </a:pPr>
            <a:r>
              <a:rPr lang="en-US" sz="1100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REQUIRES THE LEARNER TO BE FULLY ENGAGED IN ORDER TO HAVE DESIRED RESULTS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DAGaxynX_I8</dc:identifier>
  <dcterms:modified xsi:type="dcterms:W3CDTF">2011-08-01T06:04:30Z</dcterms:modified>
  <cp:revision>1</cp:revision>
  <dc:title>BMOE4004 2400170</dc:title>
</cp:coreProperties>
</file>