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48"/>
  </p:notesMasterIdLst>
  <p:sldIdLst>
    <p:sldId id="365" r:id="rId6"/>
    <p:sldId id="257" r:id="rId7"/>
    <p:sldId id="284" r:id="rId8"/>
    <p:sldId id="285" r:id="rId9"/>
    <p:sldId id="286" r:id="rId10"/>
    <p:sldId id="287" r:id="rId11"/>
    <p:sldId id="282" r:id="rId12"/>
    <p:sldId id="259" r:id="rId13"/>
    <p:sldId id="260" r:id="rId14"/>
    <p:sldId id="299" r:id="rId15"/>
    <p:sldId id="261" r:id="rId16"/>
    <p:sldId id="265" r:id="rId17"/>
    <p:sldId id="266" r:id="rId18"/>
    <p:sldId id="258" r:id="rId19"/>
    <p:sldId id="263" r:id="rId20"/>
    <p:sldId id="275" r:id="rId21"/>
    <p:sldId id="276" r:id="rId22"/>
    <p:sldId id="277" r:id="rId23"/>
    <p:sldId id="278" r:id="rId24"/>
    <p:sldId id="279" r:id="rId25"/>
    <p:sldId id="288" r:id="rId26"/>
    <p:sldId id="289" r:id="rId27"/>
    <p:sldId id="290" r:id="rId28"/>
    <p:sldId id="291" r:id="rId29"/>
    <p:sldId id="295" r:id="rId30"/>
    <p:sldId id="296" r:id="rId31"/>
    <p:sldId id="366" r:id="rId32"/>
    <p:sldId id="280" r:id="rId33"/>
    <p:sldId id="298" r:id="rId34"/>
    <p:sldId id="297" r:id="rId35"/>
    <p:sldId id="300" r:id="rId36"/>
    <p:sldId id="292" r:id="rId37"/>
    <p:sldId id="301" r:id="rId38"/>
    <p:sldId id="303" r:id="rId39"/>
    <p:sldId id="268" r:id="rId40"/>
    <p:sldId id="270" r:id="rId41"/>
    <p:sldId id="271" r:id="rId42"/>
    <p:sldId id="269" r:id="rId43"/>
    <p:sldId id="273" r:id="rId44"/>
    <p:sldId id="281" r:id="rId45"/>
    <p:sldId id="304" r:id="rId46"/>
    <p:sldId id="367"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8CB88C-1FB6-46BF-9249-63B5F777F9C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7C745B-76ED-4E3F-A2AC-53F516F7FD4C}">
      <dgm:prSet/>
      <dgm:spPr/>
      <dgm:t>
        <a:bodyPr/>
        <a:lstStyle/>
        <a:p>
          <a:r>
            <a:rPr lang="en-GB"/>
            <a:t>Working Ethically and professionally in Youth Work.</a:t>
          </a:r>
          <a:endParaRPr lang="en-US"/>
        </a:p>
      </dgm:t>
    </dgm:pt>
    <dgm:pt modelId="{42BEB576-73A0-4261-98A6-E51A1CD75C71}" type="parTrans" cxnId="{7E27ED09-CB6A-47A3-9FEC-28B74B34CCD1}">
      <dgm:prSet/>
      <dgm:spPr/>
      <dgm:t>
        <a:bodyPr/>
        <a:lstStyle/>
        <a:p>
          <a:endParaRPr lang="en-US"/>
        </a:p>
      </dgm:t>
    </dgm:pt>
    <dgm:pt modelId="{258F5AB7-D611-4E6C-A63F-1B8CDD2AF0EC}" type="sibTrans" cxnId="{7E27ED09-CB6A-47A3-9FEC-28B74B34CCD1}">
      <dgm:prSet/>
      <dgm:spPr/>
      <dgm:t>
        <a:bodyPr/>
        <a:lstStyle/>
        <a:p>
          <a:endParaRPr lang="en-US"/>
        </a:p>
      </dgm:t>
    </dgm:pt>
    <dgm:pt modelId="{8B5705B6-0D5A-4446-A7D5-982442DC7D4D}">
      <dgm:prSet/>
      <dgm:spPr/>
      <dgm:t>
        <a:bodyPr/>
        <a:lstStyle/>
        <a:p>
          <a:r>
            <a:rPr lang="en-GB"/>
            <a:t>The Current Climate and implications for Youth Work practice.</a:t>
          </a:r>
          <a:endParaRPr lang="en-US"/>
        </a:p>
      </dgm:t>
    </dgm:pt>
    <dgm:pt modelId="{3D640AD6-24F5-4C78-AC2A-BFBBB687B682}" type="parTrans" cxnId="{8E91F5B6-6A80-436A-B14D-989CA4A9A8DA}">
      <dgm:prSet/>
      <dgm:spPr/>
      <dgm:t>
        <a:bodyPr/>
        <a:lstStyle/>
        <a:p>
          <a:endParaRPr lang="en-US"/>
        </a:p>
      </dgm:t>
    </dgm:pt>
    <dgm:pt modelId="{1CEC3D83-68A3-4141-B01B-B897BB5C95C0}" type="sibTrans" cxnId="{8E91F5B6-6A80-436A-B14D-989CA4A9A8DA}">
      <dgm:prSet/>
      <dgm:spPr/>
      <dgm:t>
        <a:bodyPr/>
        <a:lstStyle/>
        <a:p>
          <a:endParaRPr lang="en-US"/>
        </a:p>
      </dgm:t>
    </dgm:pt>
    <dgm:pt modelId="{92869C34-B43C-4F37-AD33-19318FAF0D24}">
      <dgm:prSet/>
      <dgm:spPr/>
      <dgm:t>
        <a:bodyPr/>
        <a:lstStyle/>
        <a:p>
          <a:r>
            <a:rPr lang="en-GB"/>
            <a:t>The importance of a Youth Work Identity.</a:t>
          </a:r>
          <a:endParaRPr lang="en-US"/>
        </a:p>
      </dgm:t>
    </dgm:pt>
    <dgm:pt modelId="{BE7260D9-307B-453E-AD87-9494D68F50B8}" type="parTrans" cxnId="{817D74FA-20CB-43ED-8544-C0B62B89953C}">
      <dgm:prSet/>
      <dgm:spPr/>
      <dgm:t>
        <a:bodyPr/>
        <a:lstStyle/>
        <a:p>
          <a:endParaRPr lang="en-US"/>
        </a:p>
      </dgm:t>
    </dgm:pt>
    <dgm:pt modelId="{2224ED46-C735-4FE4-A71E-5E42D66D1D77}" type="sibTrans" cxnId="{817D74FA-20CB-43ED-8544-C0B62B89953C}">
      <dgm:prSet/>
      <dgm:spPr/>
      <dgm:t>
        <a:bodyPr/>
        <a:lstStyle/>
        <a:p>
          <a:endParaRPr lang="en-US"/>
        </a:p>
      </dgm:t>
    </dgm:pt>
    <dgm:pt modelId="{B29F635C-14D6-44AF-8AFA-500D5153FCAD}">
      <dgm:prSet/>
      <dgm:spPr/>
      <dgm:t>
        <a:bodyPr/>
        <a:lstStyle/>
        <a:p>
          <a:r>
            <a:rPr lang="en-GB"/>
            <a:t>Ethical dilemmas in Youth work and examples.</a:t>
          </a:r>
          <a:endParaRPr lang="en-US"/>
        </a:p>
      </dgm:t>
    </dgm:pt>
    <dgm:pt modelId="{C3EE9C64-9B94-4BE9-A50B-174CC1A2747C}" type="parTrans" cxnId="{8603F725-904B-49B3-92CC-6DF816009DDC}">
      <dgm:prSet/>
      <dgm:spPr/>
      <dgm:t>
        <a:bodyPr/>
        <a:lstStyle/>
        <a:p>
          <a:endParaRPr lang="en-US"/>
        </a:p>
      </dgm:t>
    </dgm:pt>
    <dgm:pt modelId="{E81BECEE-F467-4956-8114-0A7590943E57}" type="sibTrans" cxnId="{8603F725-904B-49B3-92CC-6DF816009DDC}">
      <dgm:prSet/>
      <dgm:spPr/>
      <dgm:t>
        <a:bodyPr/>
        <a:lstStyle/>
        <a:p>
          <a:endParaRPr lang="en-US"/>
        </a:p>
      </dgm:t>
    </dgm:pt>
    <dgm:pt modelId="{B9AB85B8-47A7-40EF-8EE4-4A9541E05F8B}" type="pres">
      <dgm:prSet presAssocID="{DE8CB88C-1FB6-46BF-9249-63B5F777F9C1}" presName="vert0" presStyleCnt="0">
        <dgm:presLayoutVars>
          <dgm:dir/>
          <dgm:animOne val="branch"/>
          <dgm:animLvl val="lvl"/>
        </dgm:presLayoutVars>
      </dgm:prSet>
      <dgm:spPr/>
    </dgm:pt>
    <dgm:pt modelId="{ABA4B5E9-3F2C-45D5-9D2E-81C78E6E0DA9}" type="pres">
      <dgm:prSet presAssocID="{027C745B-76ED-4E3F-A2AC-53F516F7FD4C}" presName="thickLine" presStyleLbl="alignNode1" presStyleIdx="0" presStyleCnt="4"/>
      <dgm:spPr/>
    </dgm:pt>
    <dgm:pt modelId="{81937482-CCE8-4A37-89E3-0712D0EE41EE}" type="pres">
      <dgm:prSet presAssocID="{027C745B-76ED-4E3F-A2AC-53F516F7FD4C}" presName="horz1" presStyleCnt="0"/>
      <dgm:spPr/>
    </dgm:pt>
    <dgm:pt modelId="{7839522D-7C81-4071-8C9E-7CAA1D174E0F}" type="pres">
      <dgm:prSet presAssocID="{027C745B-76ED-4E3F-A2AC-53F516F7FD4C}" presName="tx1" presStyleLbl="revTx" presStyleIdx="0" presStyleCnt="4"/>
      <dgm:spPr/>
    </dgm:pt>
    <dgm:pt modelId="{9FF35D94-D057-47BF-9427-5560058FB12A}" type="pres">
      <dgm:prSet presAssocID="{027C745B-76ED-4E3F-A2AC-53F516F7FD4C}" presName="vert1" presStyleCnt="0"/>
      <dgm:spPr/>
    </dgm:pt>
    <dgm:pt modelId="{976DD515-9322-4E02-A31C-1F6BED77395E}" type="pres">
      <dgm:prSet presAssocID="{8B5705B6-0D5A-4446-A7D5-982442DC7D4D}" presName="thickLine" presStyleLbl="alignNode1" presStyleIdx="1" presStyleCnt="4"/>
      <dgm:spPr/>
    </dgm:pt>
    <dgm:pt modelId="{08AEEE11-CBD6-4B8A-B9A9-19A857FF92FC}" type="pres">
      <dgm:prSet presAssocID="{8B5705B6-0D5A-4446-A7D5-982442DC7D4D}" presName="horz1" presStyleCnt="0"/>
      <dgm:spPr/>
    </dgm:pt>
    <dgm:pt modelId="{56DF3B2D-1840-48BA-81D4-65FC06DF238C}" type="pres">
      <dgm:prSet presAssocID="{8B5705B6-0D5A-4446-A7D5-982442DC7D4D}" presName="tx1" presStyleLbl="revTx" presStyleIdx="1" presStyleCnt="4"/>
      <dgm:spPr/>
    </dgm:pt>
    <dgm:pt modelId="{63CAD52C-6E4E-4752-B0AB-9C3BD0B37012}" type="pres">
      <dgm:prSet presAssocID="{8B5705B6-0D5A-4446-A7D5-982442DC7D4D}" presName="vert1" presStyleCnt="0"/>
      <dgm:spPr/>
    </dgm:pt>
    <dgm:pt modelId="{E28FE967-4B4C-48F3-BF83-4D47BF480615}" type="pres">
      <dgm:prSet presAssocID="{92869C34-B43C-4F37-AD33-19318FAF0D24}" presName="thickLine" presStyleLbl="alignNode1" presStyleIdx="2" presStyleCnt="4"/>
      <dgm:spPr/>
    </dgm:pt>
    <dgm:pt modelId="{CB272CCA-0A4A-4D41-A811-40ED4BDE7EDB}" type="pres">
      <dgm:prSet presAssocID="{92869C34-B43C-4F37-AD33-19318FAF0D24}" presName="horz1" presStyleCnt="0"/>
      <dgm:spPr/>
    </dgm:pt>
    <dgm:pt modelId="{1AB04FFB-B17F-454B-8F7D-DF75F64C12C3}" type="pres">
      <dgm:prSet presAssocID="{92869C34-B43C-4F37-AD33-19318FAF0D24}" presName="tx1" presStyleLbl="revTx" presStyleIdx="2" presStyleCnt="4"/>
      <dgm:spPr/>
    </dgm:pt>
    <dgm:pt modelId="{6380AD4B-755E-4E8B-A8F1-B651B8EA8E91}" type="pres">
      <dgm:prSet presAssocID="{92869C34-B43C-4F37-AD33-19318FAF0D24}" presName="vert1" presStyleCnt="0"/>
      <dgm:spPr/>
    </dgm:pt>
    <dgm:pt modelId="{60D4AF54-716A-4D9E-BB36-68BF7058FA57}" type="pres">
      <dgm:prSet presAssocID="{B29F635C-14D6-44AF-8AFA-500D5153FCAD}" presName="thickLine" presStyleLbl="alignNode1" presStyleIdx="3" presStyleCnt="4"/>
      <dgm:spPr/>
    </dgm:pt>
    <dgm:pt modelId="{E7CA109A-4FFD-42E3-AB70-E728CC083AF2}" type="pres">
      <dgm:prSet presAssocID="{B29F635C-14D6-44AF-8AFA-500D5153FCAD}" presName="horz1" presStyleCnt="0"/>
      <dgm:spPr/>
    </dgm:pt>
    <dgm:pt modelId="{2B71633B-1FF3-43EE-A2F9-4272032B0C9C}" type="pres">
      <dgm:prSet presAssocID="{B29F635C-14D6-44AF-8AFA-500D5153FCAD}" presName="tx1" presStyleLbl="revTx" presStyleIdx="3" presStyleCnt="4"/>
      <dgm:spPr/>
    </dgm:pt>
    <dgm:pt modelId="{FDB97086-0777-465D-A3C3-620FF341D313}" type="pres">
      <dgm:prSet presAssocID="{B29F635C-14D6-44AF-8AFA-500D5153FCAD}" presName="vert1" presStyleCnt="0"/>
      <dgm:spPr/>
    </dgm:pt>
  </dgm:ptLst>
  <dgm:cxnLst>
    <dgm:cxn modelId="{7E27ED09-CB6A-47A3-9FEC-28B74B34CCD1}" srcId="{DE8CB88C-1FB6-46BF-9249-63B5F777F9C1}" destId="{027C745B-76ED-4E3F-A2AC-53F516F7FD4C}" srcOrd="0" destOrd="0" parTransId="{42BEB576-73A0-4261-98A6-E51A1CD75C71}" sibTransId="{258F5AB7-D611-4E6C-A63F-1B8CDD2AF0EC}"/>
    <dgm:cxn modelId="{F3CDF123-0D01-4224-9B90-92DE9894F95E}" type="presOf" srcId="{DE8CB88C-1FB6-46BF-9249-63B5F777F9C1}" destId="{B9AB85B8-47A7-40EF-8EE4-4A9541E05F8B}" srcOrd="0" destOrd="0" presId="urn:microsoft.com/office/officeart/2008/layout/LinedList"/>
    <dgm:cxn modelId="{8603F725-904B-49B3-92CC-6DF816009DDC}" srcId="{DE8CB88C-1FB6-46BF-9249-63B5F777F9C1}" destId="{B29F635C-14D6-44AF-8AFA-500D5153FCAD}" srcOrd="3" destOrd="0" parTransId="{C3EE9C64-9B94-4BE9-A50B-174CC1A2747C}" sibTransId="{E81BECEE-F467-4956-8114-0A7590943E57}"/>
    <dgm:cxn modelId="{4243DF3B-1A49-4441-A681-DFA9A3E8B7C6}" type="presOf" srcId="{B29F635C-14D6-44AF-8AFA-500D5153FCAD}" destId="{2B71633B-1FF3-43EE-A2F9-4272032B0C9C}" srcOrd="0" destOrd="0" presId="urn:microsoft.com/office/officeart/2008/layout/LinedList"/>
    <dgm:cxn modelId="{A30F674A-0561-451A-B647-8CE8D8CEE9C8}" type="presOf" srcId="{027C745B-76ED-4E3F-A2AC-53F516F7FD4C}" destId="{7839522D-7C81-4071-8C9E-7CAA1D174E0F}" srcOrd="0" destOrd="0" presId="urn:microsoft.com/office/officeart/2008/layout/LinedList"/>
    <dgm:cxn modelId="{14126D53-5F97-4F3D-AA50-419EA481694B}" type="presOf" srcId="{8B5705B6-0D5A-4446-A7D5-982442DC7D4D}" destId="{56DF3B2D-1840-48BA-81D4-65FC06DF238C}" srcOrd="0" destOrd="0" presId="urn:microsoft.com/office/officeart/2008/layout/LinedList"/>
    <dgm:cxn modelId="{8E138583-EB6B-4E44-8FA1-5B215A6C09B4}" type="presOf" srcId="{92869C34-B43C-4F37-AD33-19318FAF0D24}" destId="{1AB04FFB-B17F-454B-8F7D-DF75F64C12C3}" srcOrd="0" destOrd="0" presId="urn:microsoft.com/office/officeart/2008/layout/LinedList"/>
    <dgm:cxn modelId="{8E91F5B6-6A80-436A-B14D-989CA4A9A8DA}" srcId="{DE8CB88C-1FB6-46BF-9249-63B5F777F9C1}" destId="{8B5705B6-0D5A-4446-A7D5-982442DC7D4D}" srcOrd="1" destOrd="0" parTransId="{3D640AD6-24F5-4C78-AC2A-BFBBB687B682}" sibTransId="{1CEC3D83-68A3-4141-B01B-B897BB5C95C0}"/>
    <dgm:cxn modelId="{817D74FA-20CB-43ED-8544-C0B62B89953C}" srcId="{DE8CB88C-1FB6-46BF-9249-63B5F777F9C1}" destId="{92869C34-B43C-4F37-AD33-19318FAF0D24}" srcOrd="2" destOrd="0" parTransId="{BE7260D9-307B-453E-AD87-9494D68F50B8}" sibTransId="{2224ED46-C735-4FE4-A71E-5E42D66D1D77}"/>
    <dgm:cxn modelId="{BD2AA33D-B665-4ED7-853F-45AFDB59D0DA}" type="presParOf" srcId="{B9AB85B8-47A7-40EF-8EE4-4A9541E05F8B}" destId="{ABA4B5E9-3F2C-45D5-9D2E-81C78E6E0DA9}" srcOrd="0" destOrd="0" presId="urn:microsoft.com/office/officeart/2008/layout/LinedList"/>
    <dgm:cxn modelId="{D5B09897-D863-4717-BC94-9A057DD90CEF}" type="presParOf" srcId="{B9AB85B8-47A7-40EF-8EE4-4A9541E05F8B}" destId="{81937482-CCE8-4A37-89E3-0712D0EE41EE}" srcOrd="1" destOrd="0" presId="urn:microsoft.com/office/officeart/2008/layout/LinedList"/>
    <dgm:cxn modelId="{2A0C68B0-73A1-4156-B7ED-F8DCC929FED0}" type="presParOf" srcId="{81937482-CCE8-4A37-89E3-0712D0EE41EE}" destId="{7839522D-7C81-4071-8C9E-7CAA1D174E0F}" srcOrd="0" destOrd="0" presId="urn:microsoft.com/office/officeart/2008/layout/LinedList"/>
    <dgm:cxn modelId="{567FF06F-D175-4279-8694-E76EA2925F87}" type="presParOf" srcId="{81937482-CCE8-4A37-89E3-0712D0EE41EE}" destId="{9FF35D94-D057-47BF-9427-5560058FB12A}" srcOrd="1" destOrd="0" presId="urn:microsoft.com/office/officeart/2008/layout/LinedList"/>
    <dgm:cxn modelId="{2793027A-6A58-4CE4-A532-EE629F87082A}" type="presParOf" srcId="{B9AB85B8-47A7-40EF-8EE4-4A9541E05F8B}" destId="{976DD515-9322-4E02-A31C-1F6BED77395E}" srcOrd="2" destOrd="0" presId="urn:microsoft.com/office/officeart/2008/layout/LinedList"/>
    <dgm:cxn modelId="{3C28FDA1-3B46-4E76-A491-C4993495C050}" type="presParOf" srcId="{B9AB85B8-47A7-40EF-8EE4-4A9541E05F8B}" destId="{08AEEE11-CBD6-4B8A-B9A9-19A857FF92FC}" srcOrd="3" destOrd="0" presId="urn:microsoft.com/office/officeart/2008/layout/LinedList"/>
    <dgm:cxn modelId="{B11DFD98-7930-4558-9DFD-B14E11FD319C}" type="presParOf" srcId="{08AEEE11-CBD6-4B8A-B9A9-19A857FF92FC}" destId="{56DF3B2D-1840-48BA-81D4-65FC06DF238C}" srcOrd="0" destOrd="0" presId="urn:microsoft.com/office/officeart/2008/layout/LinedList"/>
    <dgm:cxn modelId="{B4FA1410-98BD-427C-8B35-450D21BE4BC6}" type="presParOf" srcId="{08AEEE11-CBD6-4B8A-B9A9-19A857FF92FC}" destId="{63CAD52C-6E4E-4752-B0AB-9C3BD0B37012}" srcOrd="1" destOrd="0" presId="urn:microsoft.com/office/officeart/2008/layout/LinedList"/>
    <dgm:cxn modelId="{6006E5C2-CF5A-4758-8669-9552F95F60B6}" type="presParOf" srcId="{B9AB85B8-47A7-40EF-8EE4-4A9541E05F8B}" destId="{E28FE967-4B4C-48F3-BF83-4D47BF480615}" srcOrd="4" destOrd="0" presId="urn:microsoft.com/office/officeart/2008/layout/LinedList"/>
    <dgm:cxn modelId="{1BE511C6-9D9F-4E55-ABBD-1E6672A9E788}" type="presParOf" srcId="{B9AB85B8-47A7-40EF-8EE4-4A9541E05F8B}" destId="{CB272CCA-0A4A-4D41-A811-40ED4BDE7EDB}" srcOrd="5" destOrd="0" presId="urn:microsoft.com/office/officeart/2008/layout/LinedList"/>
    <dgm:cxn modelId="{5D321E1D-B8A6-4204-BD8C-D9EA0F684600}" type="presParOf" srcId="{CB272CCA-0A4A-4D41-A811-40ED4BDE7EDB}" destId="{1AB04FFB-B17F-454B-8F7D-DF75F64C12C3}" srcOrd="0" destOrd="0" presId="urn:microsoft.com/office/officeart/2008/layout/LinedList"/>
    <dgm:cxn modelId="{DF25954C-344A-4239-AA39-B86A50F1D884}" type="presParOf" srcId="{CB272CCA-0A4A-4D41-A811-40ED4BDE7EDB}" destId="{6380AD4B-755E-4E8B-A8F1-B651B8EA8E91}" srcOrd="1" destOrd="0" presId="urn:microsoft.com/office/officeart/2008/layout/LinedList"/>
    <dgm:cxn modelId="{D7879271-0DF4-4AE6-A962-73AFABB8A10D}" type="presParOf" srcId="{B9AB85B8-47A7-40EF-8EE4-4A9541E05F8B}" destId="{60D4AF54-716A-4D9E-BB36-68BF7058FA57}" srcOrd="6" destOrd="0" presId="urn:microsoft.com/office/officeart/2008/layout/LinedList"/>
    <dgm:cxn modelId="{617BC278-A8A0-479D-B513-170674A6427A}" type="presParOf" srcId="{B9AB85B8-47A7-40EF-8EE4-4A9541E05F8B}" destId="{E7CA109A-4FFD-42E3-AB70-E728CC083AF2}" srcOrd="7" destOrd="0" presId="urn:microsoft.com/office/officeart/2008/layout/LinedList"/>
    <dgm:cxn modelId="{6FB10B05-D6B8-483D-B511-B1502ECD5767}" type="presParOf" srcId="{E7CA109A-4FFD-42E3-AB70-E728CC083AF2}" destId="{2B71633B-1FF3-43EE-A2F9-4272032B0C9C}" srcOrd="0" destOrd="0" presId="urn:microsoft.com/office/officeart/2008/layout/LinedList"/>
    <dgm:cxn modelId="{B5DA62B7-6D0F-4B1F-B41D-F2BC938F443A}" type="presParOf" srcId="{E7CA109A-4FFD-42E3-AB70-E728CC083AF2}" destId="{FDB97086-0777-465D-A3C3-620FF341D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9B2EF-08FA-48AB-B77B-F57D49FC62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F08C5FE-46D3-4B81-A86F-7FF5408B1F53}">
      <dgm:prSet custT="1"/>
      <dgm:spPr/>
      <dgm:t>
        <a:bodyPr/>
        <a:lstStyle/>
        <a:p>
          <a:r>
            <a:rPr lang="en-GB" sz="2000" dirty="0"/>
            <a:t>The intention of the lecture today is to engage in a conversation about the core ethics of youth work as a profession. </a:t>
          </a:r>
          <a:endParaRPr lang="en-US" sz="2000" dirty="0"/>
        </a:p>
      </dgm:t>
    </dgm:pt>
    <dgm:pt modelId="{CB392504-4117-49DD-884F-0AB5BD82D95D}" type="parTrans" cxnId="{D3D5ADE4-8F4D-47B3-B44E-6FB5DBC790FC}">
      <dgm:prSet/>
      <dgm:spPr/>
      <dgm:t>
        <a:bodyPr/>
        <a:lstStyle/>
        <a:p>
          <a:endParaRPr lang="en-US"/>
        </a:p>
      </dgm:t>
    </dgm:pt>
    <dgm:pt modelId="{0031BCAC-E345-4F55-A71B-7481BCAE482F}" type="sibTrans" cxnId="{D3D5ADE4-8F4D-47B3-B44E-6FB5DBC790FC}">
      <dgm:prSet/>
      <dgm:spPr/>
      <dgm:t>
        <a:bodyPr/>
        <a:lstStyle/>
        <a:p>
          <a:endParaRPr lang="en-US"/>
        </a:p>
      </dgm:t>
    </dgm:pt>
    <dgm:pt modelId="{6E2D716A-1014-4EF9-8BF5-6E0C5210D015}">
      <dgm:prSet custT="1"/>
      <dgm:spPr/>
      <dgm:t>
        <a:bodyPr/>
        <a:lstStyle/>
        <a:p>
          <a:r>
            <a:rPr lang="en-GB" sz="2000" dirty="0"/>
            <a:t>The ethical dimension is never far from the surface for Youth Workers. </a:t>
          </a:r>
          <a:endParaRPr lang="en-US" sz="2000" dirty="0"/>
        </a:p>
      </dgm:t>
    </dgm:pt>
    <dgm:pt modelId="{7DD66ADF-2D60-4F28-AED7-FD6245DC68BA}" type="parTrans" cxnId="{FD040CDB-70EB-4DC7-8B02-CD36B8DA31A3}">
      <dgm:prSet/>
      <dgm:spPr/>
      <dgm:t>
        <a:bodyPr/>
        <a:lstStyle/>
        <a:p>
          <a:endParaRPr lang="en-US"/>
        </a:p>
      </dgm:t>
    </dgm:pt>
    <dgm:pt modelId="{5D5B0FB8-D5DA-49E9-94AF-319C27167633}" type="sibTrans" cxnId="{FD040CDB-70EB-4DC7-8B02-CD36B8DA31A3}">
      <dgm:prSet/>
      <dgm:spPr/>
      <dgm:t>
        <a:bodyPr/>
        <a:lstStyle/>
        <a:p>
          <a:endParaRPr lang="en-US"/>
        </a:p>
      </dgm:t>
    </dgm:pt>
    <dgm:pt modelId="{C0C3E9B2-A21B-4BAB-ABFE-1A981C638AFD}">
      <dgm:prSet custT="1"/>
      <dgm:spPr/>
      <dgm:t>
        <a:bodyPr/>
        <a:lstStyle/>
        <a:p>
          <a:r>
            <a:rPr lang="en-GB" sz="2000" dirty="0"/>
            <a:t>Everything that Youth Work claims to do and to be for young people are about the ethics of the situation. </a:t>
          </a:r>
          <a:endParaRPr lang="en-US" sz="2000" dirty="0"/>
        </a:p>
      </dgm:t>
    </dgm:pt>
    <dgm:pt modelId="{486B318C-05A5-42B9-A02F-7B4574F5DBD9}" type="parTrans" cxnId="{03B63333-BC4B-4392-B77B-8F5C61BC8F21}">
      <dgm:prSet/>
      <dgm:spPr/>
      <dgm:t>
        <a:bodyPr/>
        <a:lstStyle/>
        <a:p>
          <a:endParaRPr lang="en-US"/>
        </a:p>
      </dgm:t>
    </dgm:pt>
    <dgm:pt modelId="{D332BF7B-4FE8-45B3-9AB5-CD2C9A0D5C86}" type="sibTrans" cxnId="{03B63333-BC4B-4392-B77B-8F5C61BC8F21}">
      <dgm:prSet/>
      <dgm:spPr/>
      <dgm:t>
        <a:bodyPr/>
        <a:lstStyle/>
        <a:p>
          <a:endParaRPr lang="en-US"/>
        </a:p>
      </dgm:t>
    </dgm:pt>
    <dgm:pt modelId="{793AEF0E-492C-40C3-8E18-C53DE5FE29C0}">
      <dgm:prSet custT="1"/>
      <dgm:spPr/>
      <dgm:t>
        <a:bodyPr/>
        <a:lstStyle/>
        <a:p>
          <a:r>
            <a:rPr lang="en-GB" sz="2000" dirty="0"/>
            <a:t>Social justice is an ethical requirement</a:t>
          </a:r>
          <a:r>
            <a:rPr lang="en-GB" sz="2400" dirty="0"/>
            <a:t>.</a:t>
          </a:r>
          <a:endParaRPr lang="en-US" sz="2400" dirty="0"/>
        </a:p>
      </dgm:t>
    </dgm:pt>
    <dgm:pt modelId="{40893CEC-416F-4412-89B3-0E7969796493}" type="parTrans" cxnId="{1F883876-4558-4DE1-B3DB-2C898DCB1E15}">
      <dgm:prSet/>
      <dgm:spPr/>
      <dgm:t>
        <a:bodyPr/>
        <a:lstStyle/>
        <a:p>
          <a:endParaRPr lang="en-US"/>
        </a:p>
      </dgm:t>
    </dgm:pt>
    <dgm:pt modelId="{D223A17D-381C-4C00-9D08-5CA4B142ED04}" type="sibTrans" cxnId="{1F883876-4558-4DE1-B3DB-2C898DCB1E15}">
      <dgm:prSet/>
      <dgm:spPr/>
      <dgm:t>
        <a:bodyPr/>
        <a:lstStyle/>
        <a:p>
          <a:endParaRPr lang="en-US"/>
        </a:p>
      </dgm:t>
    </dgm:pt>
    <dgm:pt modelId="{0A98F638-00ED-4632-A628-2F302F618C21}">
      <dgm:prSet custT="1"/>
      <dgm:spPr/>
      <dgm:t>
        <a:bodyPr/>
        <a:lstStyle/>
        <a:p>
          <a:r>
            <a:rPr lang="en-GB" sz="2000" dirty="0"/>
            <a:t>Empowerment is an ethical project.</a:t>
          </a:r>
          <a:endParaRPr lang="en-US" sz="2000" dirty="0"/>
        </a:p>
      </dgm:t>
    </dgm:pt>
    <dgm:pt modelId="{4F9FA37D-77E3-4D82-AB23-85DF58C52265}" type="parTrans" cxnId="{6A4B3FCD-745A-47FB-AAEC-CBB8A7945220}">
      <dgm:prSet/>
      <dgm:spPr/>
      <dgm:t>
        <a:bodyPr/>
        <a:lstStyle/>
        <a:p>
          <a:endParaRPr lang="en-US"/>
        </a:p>
      </dgm:t>
    </dgm:pt>
    <dgm:pt modelId="{4694DB2D-51DF-4091-9102-EEF011C0929A}" type="sibTrans" cxnId="{6A4B3FCD-745A-47FB-AAEC-CBB8A7945220}">
      <dgm:prSet/>
      <dgm:spPr/>
      <dgm:t>
        <a:bodyPr/>
        <a:lstStyle/>
        <a:p>
          <a:endParaRPr lang="en-US"/>
        </a:p>
      </dgm:t>
    </dgm:pt>
    <dgm:pt modelId="{4A2D5806-B441-4D77-A44C-B872659E7131}">
      <dgm:prSet/>
      <dgm:spPr/>
      <dgm:t>
        <a:bodyPr/>
        <a:lstStyle/>
        <a:p>
          <a:r>
            <a:rPr lang="en-GB" dirty="0"/>
            <a:t>Inclusion is ethically driven</a:t>
          </a:r>
          <a:endParaRPr lang="en-US" dirty="0"/>
        </a:p>
      </dgm:t>
    </dgm:pt>
    <dgm:pt modelId="{19A7CDDB-D0E7-4D6B-942E-7C33DE80F262}" type="parTrans" cxnId="{435EE84F-BC3A-4EDA-AF55-890035DDDBBF}">
      <dgm:prSet/>
      <dgm:spPr/>
      <dgm:t>
        <a:bodyPr/>
        <a:lstStyle/>
        <a:p>
          <a:endParaRPr lang="en-US"/>
        </a:p>
      </dgm:t>
    </dgm:pt>
    <dgm:pt modelId="{F618EA8E-894F-477C-8FDC-72845AB0D4C1}" type="sibTrans" cxnId="{435EE84F-BC3A-4EDA-AF55-890035DDDBBF}">
      <dgm:prSet/>
      <dgm:spPr/>
      <dgm:t>
        <a:bodyPr/>
        <a:lstStyle/>
        <a:p>
          <a:endParaRPr lang="en-US"/>
        </a:p>
      </dgm:t>
    </dgm:pt>
    <dgm:pt modelId="{BC6FD8F2-D79A-4E4B-BF0B-FBD411689C30}">
      <dgm:prSet/>
      <dgm:spPr/>
      <dgm:t>
        <a:bodyPr/>
        <a:lstStyle/>
        <a:p>
          <a:r>
            <a:rPr lang="en-GB" dirty="0"/>
            <a:t>Poverty, homelessness, violence, destructive drug use, deprivation……these are not technical problems, awaiting the skill and resources to fix them.</a:t>
          </a:r>
          <a:endParaRPr lang="en-US" dirty="0"/>
        </a:p>
      </dgm:t>
    </dgm:pt>
    <dgm:pt modelId="{7BCACAF4-8034-40EA-9926-2E2BAC764A6E}" type="parTrans" cxnId="{0BF2A309-107C-4726-9DDE-4F80E0FD3BC2}">
      <dgm:prSet/>
      <dgm:spPr/>
      <dgm:t>
        <a:bodyPr/>
        <a:lstStyle/>
        <a:p>
          <a:endParaRPr lang="en-US"/>
        </a:p>
      </dgm:t>
    </dgm:pt>
    <dgm:pt modelId="{027B1638-592E-4EF8-9981-57B78DE8F77D}" type="sibTrans" cxnId="{0BF2A309-107C-4726-9DDE-4F80E0FD3BC2}">
      <dgm:prSet/>
      <dgm:spPr/>
      <dgm:t>
        <a:bodyPr/>
        <a:lstStyle/>
        <a:p>
          <a:endParaRPr lang="en-US"/>
        </a:p>
      </dgm:t>
    </dgm:pt>
    <dgm:pt modelId="{E094CE44-50F9-438E-A9FE-78C182658904}">
      <dgm:prSet/>
      <dgm:spPr/>
      <dgm:t>
        <a:bodyPr/>
        <a:lstStyle/>
        <a:p>
          <a:r>
            <a:rPr lang="en-GB"/>
            <a:t>They are deeply moral issues.</a:t>
          </a:r>
          <a:endParaRPr lang="en-US"/>
        </a:p>
      </dgm:t>
    </dgm:pt>
    <dgm:pt modelId="{71BCA9BC-5FD8-4426-A6F0-83820E41F63F}" type="parTrans" cxnId="{BCAE4E3C-3425-4CC2-8B53-DD601D45A248}">
      <dgm:prSet/>
      <dgm:spPr/>
      <dgm:t>
        <a:bodyPr/>
        <a:lstStyle/>
        <a:p>
          <a:endParaRPr lang="en-US"/>
        </a:p>
      </dgm:t>
    </dgm:pt>
    <dgm:pt modelId="{953D0858-F600-4F26-93F5-2DB141B3A17B}" type="sibTrans" cxnId="{BCAE4E3C-3425-4CC2-8B53-DD601D45A248}">
      <dgm:prSet/>
      <dgm:spPr/>
      <dgm:t>
        <a:bodyPr/>
        <a:lstStyle/>
        <a:p>
          <a:endParaRPr lang="en-US"/>
        </a:p>
      </dgm:t>
    </dgm:pt>
    <dgm:pt modelId="{DCB39E60-87A8-41E9-9B1D-C4F24058B47B}">
      <dgm:prSet/>
      <dgm:spPr/>
      <dgm:t>
        <a:bodyPr/>
        <a:lstStyle/>
        <a:p>
          <a:r>
            <a:rPr lang="en-GB" dirty="0"/>
            <a:t>Their continued existence, and the structures that maintain them are </a:t>
          </a:r>
          <a:r>
            <a:rPr lang="en-GB" b="1" dirty="0"/>
            <a:t>wrong, </a:t>
          </a:r>
          <a:r>
            <a:rPr lang="en-GB" dirty="0"/>
            <a:t>and the reason we signed up and stayed in youth work, is because of that. </a:t>
          </a:r>
          <a:endParaRPr lang="en-US" dirty="0"/>
        </a:p>
      </dgm:t>
    </dgm:pt>
    <dgm:pt modelId="{14ED7967-3544-435C-A603-E8C680E17282}" type="parTrans" cxnId="{4317FB40-0378-4B46-B00F-518143E5EB49}">
      <dgm:prSet/>
      <dgm:spPr/>
      <dgm:t>
        <a:bodyPr/>
        <a:lstStyle/>
        <a:p>
          <a:endParaRPr lang="en-US"/>
        </a:p>
      </dgm:t>
    </dgm:pt>
    <dgm:pt modelId="{147A8882-33A7-45A3-BA14-9CE401691040}" type="sibTrans" cxnId="{4317FB40-0378-4B46-B00F-518143E5EB49}">
      <dgm:prSet/>
      <dgm:spPr/>
      <dgm:t>
        <a:bodyPr/>
        <a:lstStyle/>
        <a:p>
          <a:endParaRPr lang="en-US"/>
        </a:p>
      </dgm:t>
    </dgm:pt>
    <dgm:pt modelId="{4D2427D0-E568-4B31-8DD0-337612A85D37}" type="pres">
      <dgm:prSet presAssocID="{2449B2EF-08FA-48AB-B77B-F57D49FC62C2}" presName="vert0" presStyleCnt="0">
        <dgm:presLayoutVars>
          <dgm:dir/>
          <dgm:animOne val="branch"/>
          <dgm:animLvl val="lvl"/>
        </dgm:presLayoutVars>
      </dgm:prSet>
      <dgm:spPr/>
    </dgm:pt>
    <dgm:pt modelId="{D03783AA-F77F-4D4C-9BA5-A305A54B28CA}" type="pres">
      <dgm:prSet presAssocID="{CF08C5FE-46D3-4B81-A86F-7FF5408B1F53}" presName="thickLine" presStyleLbl="alignNode1" presStyleIdx="0" presStyleCnt="9"/>
      <dgm:spPr/>
    </dgm:pt>
    <dgm:pt modelId="{62A242EA-4D1D-4945-995D-2FA2B5EB013B}" type="pres">
      <dgm:prSet presAssocID="{CF08C5FE-46D3-4B81-A86F-7FF5408B1F53}" presName="horz1" presStyleCnt="0"/>
      <dgm:spPr/>
    </dgm:pt>
    <dgm:pt modelId="{F4B4DCBC-BF70-431C-9C28-6B23042C9472}" type="pres">
      <dgm:prSet presAssocID="{CF08C5FE-46D3-4B81-A86F-7FF5408B1F53}" presName="tx1" presStyleLbl="revTx" presStyleIdx="0" presStyleCnt="9"/>
      <dgm:spPr/>
    </dgm:pt>
    <dgm:pt modelId="{A48B5E4D-0FCB-49EC-A1A1-19B07359A976}" type="pres">
      <dgm:prSet presAssocID="{CF08C5FE-46D3-4B81-A86F-7FF5408B1F53}" presName="vert1" presStyleCnt="0"/>
      <dgm:spPr/>
    </dgm:pt>
    <dgm:pt modelId="{4D4E75E9-FDD3-4E14-9E96-C6DF7C139962}" type="pres">
      <dgm:prSet presAssocID="{6E2D716A-1014-4EF9-8BF5-6E0C5210D015}" presName="thickLine" presStyleLbl="alignNode1" presStyleIdx="1" presStyleCnt="9"/>
      <dgm:spPr/>
    </dgm:pt>
    <dgm:pt modelId="{0194493D-631B-41ED-9B92-D4F5B4BAC226}" type="pres">
      <dgm:prSet presAssocID="{6E2D716A-1014-4EF9-8BF5-6E0C5210D015}" presName="horz1" presStyleCnt="0"/>
      <dgm:spPr/>
    </dgm:pt>
    <dgm:pt modelId="{3367C204-ABB8-4684-A5D1-9EE67495F1CD}" type="pres">
      <dgm:prSet presAssocID="{6E2D716A-1014-4EF9-8BF5-6E0C5210D015}" presName="tx1" presStyleLbl="revTx" presStyleIdx="1" presStyleCnt="9"/>
      <dgm:spPr/>
    </dgm:pt>
    <dgm:pt modelId="{4D7F66A2-FCFA-4E99-A941-C07C85B3596D}" type="pres">
      <dgm:prSet presAssocID="{6E2D716A-1014-4EF9-8BF5-6E0C5210D015}" presName="vert1" presStyleCnt="0"/>
      <dgm:spPr/>
    </dgm:pt>
    <dgm:pt modelId="{20ED7355-5715-468C-9F9D-124A1E13ADEB}" type="pres">
      <dgm:prSet presAssocID="{C0C3E9B2-A21B-4BAB-ABFE-1A981C638AFD}" presName="thickLine" presStyleLbl="alignNode1" presStyleIdx="2" presStyleCnt="9"/>
      <dgm:spPr/>
    </dgm:pt>
    <dgm:pt modelId="{4A3BB846-FD32-4D7F-B188-409FB7A55D67}" type="pres">
      <dgm:prSet presAssocID="{C0C3E9B2-A21B-4BAB-ABFE-1A981C638AFD}" presName="horz1" presStyleCnt="0"/>
      <dgm:spPr/>
    </dgm:pt>
    <dgm:pt modelId="{0EEB4DC8-6192-40B4-9409-02281468FCAA}" type="pres">
      <dgm:prSet presAssocID="{C0C3E9B2-A21B-4BAB-ABFE-1A981C638AFD}" presName="tx1" presStyleLbl="revTx" presStyleIdx="2" presStyleCnt="9"/>
      <dgm:spPr/>
    </dgm:pt>
    <dgm:pt modelId="{9774F76C-ADA2-4CC3-8C69-19895290E565}" type="pres">
      <dgm:prSet presAssocID="{C0C3E9B2-A21B-4BAB-ABFE-1A981C638AFD}" presName="vert1" presStyleCnt="0"/>
      <dgm:spPr/>
    </dgm:pt>
    <dgm:pt modelId="{5DE6E5D1-BBCC-4B83-BAB3-50868989204D}" type="pres">
      <dgm:prSet presAssocID="{793AEF0E-492C-40C3-8E18-C53DE5FE29C0}" presName="thickLine" presStyleLbl="alignNode1" presStyleIdx="3" presStyleCnt="9"/>
      <dgm:spPr/>
    </dgm:pt>
    <dgm:pt modelId="{6AED158D-D806-474F-B136-A24A50E3DA65}" type="pres">
      <dgm:prSet presAssocID="{793AEF0E-492C-40C3-8E18-C53DE5FE29C0}" presName="horz1" presStyleCnt="0"/>
      <dgm:spPr/>
    </dgm:pt>
    <dgm:pt modelId="{2ADEEBC7-2249-4281-B4DC-092155ACBFAC}" type="pres">
      <dgm:prSet presAssocID="{793AEF0E-492C-40C3-8E18-C53DE5FE29C0}" presName="tx1" presStyleLbl="revTx" presStyleIdx="3" presStyleCnt="9"/>
      <dgm:spPr/>
    </dgm:pt>
    <dgm:pt modelId="{7ED7DA65-B27B-4CB2-9B74-4B29C915F29C}" type="pres">
      <dgm:prSet presAssocID="{793AEF0E-492C-40C3-8E18-C53DE5FE29C0}" presName="vert1" presStyleCnt="0"/>
      <dgm:spPr/>
    </dgm:pt>
    <dgm:pt modelId="{549CED8B-E8DE-4005-B999-8A78D6BF378B}" type="pres">
      <dgm:prSet presAssocID="{0A98F638-00ED-4632-A628-2F302F618C21}" presName="thickLine" presStyleLbl="alignNode1" presStyleIdx="4" presStyleCnt="9"/>
      <dgm:spPr/>
    </dgm:pt>
    <dgm:pt modelId="{AADD653A-96A4-4CEA-AF7F-8AE3D043ACC4}" type="pres">
      <dgm:prSet presAssocID="{0A98F638-00ED-4632-A628-2F302F618C21}" presName="horz1" presStyleCnt="0"/>
      <dgm:spPr/>
    </dgm:pt>
    <dgm:pt modelId="{8F4812EF-2819-4F72-B9C3-074D44319CB5}" type="pres">
      <dgm:prSet presAssocID="{0A98F638-00ED-4632-A628-2F302F618C21}" presName="tx1" presStyleLbl="revTx" presStyleIdx="4" presStyleCnt="9"/>
      <dgm:spPr/>
    </dgm:pt>
    <dgm:pt modelId="{75380966-2B93-4F52-AF38-B78E2A09E76A}" type="pres">
      <dgm:prSet presAssocID="{0A98F638-00ED-4632-A628-2F302F618C21}" presName="vert1" presStyleCnt="0"/>
      <dgm:spPr/>
    </dgm:pt>
    <dgm:pt modelId="{D7CAA172-4EDE-4E69-A38C-A7295146E11D}" type="pres">
      <dgm:prSet presAssocID="{4A2D5806-B441-4D77-A44C-B872659E7131}" presName="thickLine" presStyleLbl="alignNode1" presStyleIdx="5" presStyleCnt="9"/>
      <dgm:spPr/>
    </dgm:pt>
    <dgm:pt modelId="{C272D227-0B2A-40C1-96DE-613F848F81CA}" type="pres">
      <dgm:prSet presAssocID="{4A2D5806-B441-4D77-A44C-B872659E7131}" presName="horz1" presStyleCnt="0"/>
      <dgm:spPr/>
    </dgm:pt>
    <dgm:pt modelId="{2F7A16E8-8438-482A-BA0B-398C6004C09A}" type="pres">
      <dgm:prSet presAssocID="{4A2D5806-B441-4D77-A44C-B872659E7131}" presName="tx1" presStyleLbl="revTx" presStyleIdx="5" presStyleCnt="9"/>
      <dgm:spPr/>
    </dgm:pt>
    <dgm:pt modelId="{93ACD701-8FB8-4193-82D1-E66B65587373}" type="pres">
      <dgm:prSet presAssocID="{4A2D5806-B441-4D77-A44C-B872659E7131}" presName="vert1" presStyleCnt="0"/>
      <dgm:spPr/>
    </dgm:pt>
    <dgm:pt modelId="{7A04F90D-75CB-4A74-A6FF-12A86151EA25}" type="pres">
      <dgm:prSet presAssocID="{BC6FD8F2-D79A-4E4B-BF0B-FBD411689C30}" presName="thickLine" presStyleLbl="alignNode1" presStyleIdx="6" presStyleCnt="9"/>
      <dgm:spPr/>
    </dgm:pt>
    <dgm:pt modelId="{D261E0B4-E07D-416A-91A5-A08634691AB5}" type="pres">
      <dgm:prSet presAssocID="{BC6FD8F2-D79A-4E4B-BF0B-FBD411689C30}" presName="horz1" presStyleCnt="0"/>
      <dgm:spPr/>
    </dgm:pt>
    <dgm:pt modelId="{6C97834B-FD6B-4EF2-9470-829A4B2F14DD}" type="pres">
      <dgm:prSet presAssocID="{BC6FD8F2-D79A-4E4B-BF0B-FBD411689C30}" presName="tx1" presStyleLbl="revTx" presStyleIdx="6" presStyleCnt="9"/>
      <dgm:spPr/>
    </dgm:pt>
    <dgm:pt modelId="{675E70AD-4574-42F5-882D-0FFEFD6CD579}" type="pres">
      <dgm:prSet presAssocID="{BC6FD8F2-D79A-4E4B-BF0B-FBD411689C30}" presName="vert1" presStyleCnt="0"/>
      <dgm:spPr/>
    </dgm:pt>
    <dgm:pt modelId="{796E9E3D-ACB4-4AD7-92BF-5E09FDB82FCE}" type="pres">
      <dgm:prSet presAssocID="{E094CE44-50F9-438E-A9FE-78C182658904}" presName="thickLine" presStyleLbl="alignNode1" presStyleIdx="7" presStyleCnt="9"/>
      <dgm:spPr/>
    </dgm:pt>
    <dgm:pt modelId="{5483A581-9E25-46A9-A88A-8B21C1FD4691}" type="pres">
      <dgm:prSet presAssocID="{E094CE44-50F9-438E-A9FE-78C182658904}" presName="horz1" presStyleCnt="0"/>
      <dgm:spPr/>
    </dgm:pt>
    <dgm:pt modelId="{9234FC61-F6E3-41B3-A5EF-0FD9C67BF4AA}" type="pres">
      <dgm:prSet presAssocID="{E094CE44-50F9-438E-A9FE-78C182658904}" presName="tx1" presStyleLbl="revTx" presStyleIdx="7" presStyleCnt="9"/>
      <dgm:spPr/>
    </dgm:pt>
    <dgm:pt modelId="{EAA0D072-74B9-40FA-B454-EB34DB818E11}" type="pres">
      <dgm:prSet presAssocID="{E094CE44-50F9-438E-A9FE-78C182658904}" presName="vert1" presStyleCnt="0"/>
      <dgm:spPr/>
    </dgm:pt>
    <dgm:pt modelId="{2EA00947-63BB-4E82-AC8D-1E7DAFC34760}" type="pres">
      <dgm:prSet presAssocID="{DCB39E60-87A8-41E9-9B1D-C4F24058B47B}" presName="thickLine" presStyleLbl="alignNode1" presStyleIdx="8" presStyleCnt="9"/>
      <dgm:spPr/>
    </dgm:pt>
    <dgm:pt modelId="{BB404062-832E-4AFE-9543-F932CAFF53AC}" type="pres">
      <dgm:prSet presAssocID="{DCB39E60-87A8-41E9-9B1D-C4F24058B47B}" presName="horz1" presStyleCnt="0"/>
      <dgm:spPr/>
    </dgm:pt>
    <dgm:pt modelId="{A902E3A5-1F92-4722-A9C5-F56BFB051F2E}" type="pres">
      <dgm:prSet presAssocID="{DCB39E60-87A8-41E9-9B1D-C4F24058B47B}" presName="tx1" presStyleLbl="revTx" presStyleIdx="8" presStyleCnt="9"/>
      <dgm:spPr/>
    </dgm:pt>
    <dgm:pt modelId="{A4890532-3527-4EC2-B357-606946377D3A}" type="pres">
      <dgm:prSet presAssocID="{DCB39E60-87A8-41E9-9B1D-C4F24058B47B}" presName="vert1" presStyleCnt="0"/>
      <dgm:spPr/>
    </dgm:pt>
  </dgm:ptLst>
  <dgm:cxnLst>
    <dgm:cxn modelId="{0BF2A309-107C-4726-9DDE-4F80E0FD3BC2}" srcId="{2449B2EF-08FA-48AB-B77B-F57D49FC62C2}" destId="{BC6FD8F2-D79A-4E4B-BF0B-FBD411689C30}" srcOrd="6" destOrd="0" parTransId="{7BCACAF4-8034-40EA-9926-2E2BAC764A6E}" sibTransId="{027B1638-592E-4EF8-9981-57B78DE8F77D}"/>
    <dgm:cxn modelId="{D1AFA322-852F-4778-BEAB-14F20CCAFA22}" type="presOf" srcId="{2449B2EF-08FA-48AB-B77B-F57D49FC62C2}" destId="{4D2427D0-E568-4B31-8DD0-337612A85D37}" srcOrd="0" destOrd="0" presId="urn:microsoft.com/office/officeart/2008/layout/LinedList"/>
    <dgm:cxn modelId="{633F992C-BD02-4BC1-9E76-9AFD19845C19}" type="presOf" srcId="{E094CE44-50F9-438E-A9FE-78C182658904}" destId="{9234FC61-F6E3-41B3-A5EF-0FD9C67BF4AA}" srcOrd="0" destOrd="0" presId="urn:microsoft.com/office/officeart/2008/layout/LinedList"/>
    <dgm:cxn modelId="{03B63333-BC4B-4392-B77B-8F5C61BC8F21}" srcId="{2449B2EF-08FA-48AB-B77B-F57D49FC62C2}" destId="{C0C3E9B2-A21B-4BAB-ABFE-1A981C638AFD}" srcOrd="2" destOrd="0" parTransId="{486B318C-05A5-42B9-A02F-7B4574F5DBD9}" sibTransId="{D332BF7B-4FE8-45B3-9AB5-CD2C9A0D5C86}"/>
    <dgm:cxn modelId="{BCAE4E3C-3425-4CC2-8B53-DD601D45A248}" srcId="{2449B2EF-08FA-48AB-B77B-F57D49FC62C2}" destId="{E094CE44-50F9-438E-A9FE-78C182658904}" srcOrd="7" destOrd="0" parTransId="{71BCA9BC-5FD8-4426-A6F0-83820E41F63F}" sibTransId="{953D0858-F600-4F26-93F5-2DB141B3A17B}"/>
    <dgm:cxn modelId="{4317FB40-0378-4B46-B00F-518143E5EB49}" srcId="{2449B2EF-08FA-48AB-B77B-F57D49FC62C2}" destId="{DCB39E60-87A8-41E9-9B1D-C4F24058B47B}" srcOrd="8" destOrd="0" parTransId="{14ED7967-3544-435C-A603-E8C680E17282}" sibTransId="{147A8882-33A7-45A3-BA14-9CE401691040}"/>
    <dgm:cxn modelId="{D8B0C65D-68C3-41F8-A539-21A4F274D063}" type="presOf" srcId="{793AEF0E-492C-40C3-8E18-C53DE5FE29C0}" destId="{2ADEEBC7-2249-4281-B4DC-092155ACBFAC}" srcOrd="0" destOrd="0" presId="urn:microsoft.com/office/officeart/2008/layout/LinedList"/>
    <dgm:cxn modelId="{7067CE63-BC54-41DB-98F7-04D21997C941}" type="presOf" srcId="{4A2D5806-B441-4D77-A44C-B872659E7131}" destId="{2F7A16E8-8438-482A-BA0B-398C6004C09A}" srcOrd="0" destOrd="0" presId="urn:microsoft.com/office/officeart/2008/layout/LinedList"/>
    <dgm:cxn modelId="{9AC4CE6E-3FBA-4A0F-983B-3AA7C211D319}" type="presOf" srcId="{CF08C5FE-46D3-4B81-A86F-7FF5408B1F53}" destId="{F4B4DCBC-BF70-431C-9C28-6B23042C9472}" srcOrd="0" destOrd="0" presId="urn:microsoft.com/office/officeart/2008/layout/LinedList"/>
    <dgm:cxn modelId="{435EE84F-BC3A-4EDA-AF55-890035DDDBBF}" srcId="{2449B2EF-08FA-48AB-B77B-F57D49FC62C2}" destId="{4A2D5806-B441-4D77-A44C-B872659E7131}" srcOrd="5" destOrd="0" parTransId="{19A7CDDB-D0E7-4D6B-942E-7C33DE80F262}" sibTransId="{F618EA8E-894F-477C-8FDC-72845AB0D4C1}"/>
    <dgm:cxn modelId="{1F883876-4558-4DE1-B3DB-2C898DCB1E15}" srcId="{2449B2EF-08FA-48AB-B77B-F57D49FC62C2}" destId="{793AEF0E-492C-40C3-8E18-C53DE5FE29C0}" srcOrd="3" destOrd="0" parTransId="{40893CEC-416F-4412-89B3-0E7969796493}" sibTransId="{D223A17D-381C-4C00-9D08-5CA4B142ED04}"/>
    <dgm:cxn modelId="{A6A8615A-10A8-48DB-B637-59B32D902ED6}" type="presOf" srcId="{BC6FD8F2-D79A-4E4B-BF0B-FBD411689C30}" destId="{6C97834B-FD6B-4EF2-9470-829A4B2F14DD}" srcOrd="0" destOrd="0" presId="urn:microsoft.com/office/officeart/2008/layout/LinedList"/>
    <dgm:cxn modelId="{97C88E90-BA4C-4955-90F2-6CFD52683134}" type="presOf" srcId="{6E2D716A-1014-4EF9-8BF5-6E0C5210D015}" destId="{3367C204-ABB8-4684-A5D1-9EE67495F1CD}" srcOrd="0" destOrd="0" presId="urn:microsoft.com/office/officeart/2008/layout/LinedList"/>
    <dgm:cxn modelId="{947567A8-A3C5-4F02-B71E-7104AFACAB84}" type="presOf" srcId="{0A98F638-00ED-4632-A628-2F302F618C21}" destId="{8F4812EF-2819-4F72-B9C3-074D44319CB5}" srcOrd="0" destOrd="0" presId="urn:microsoft.com/office/officeart/2008/layout/LinedList"/>
    <dgm:cxn modelId="{23B1F9A9-82B6-40A7-8CA5-D63D92FFCA49}" type="presOf" srcId="{DCB39E60-87A8-41E9-9B1D-C4F24058B47B}" destId="{A902E3A5-1F92-4722-A9C5-F56BFB051F2E}" srcOrd="0" destOrd="0" presId="urn:microsoft.com/office/officeart/2008/layout/LinedList"/>
    <dgm:cxn modelId="{6A4B3FCD-745A-47FB-AAEC-CBB8A7945220}" srcId="{2449B2EF-08FA-48AB-B77B-F57D49FC62C2}" destId="{0A98F638-00ED-4632-A628-2F302F618C21}" srcOrd="4" destOrd="0" parTransId="{4F9FA37D-77E3-4D82-AB23-85DF58C52265}" sibTransId="{4694DB2D-51DF-4091-9102-EEF011C0929A}"/>
    <dgm:cxn modelId="{FD040CDB-70EB-4DC7-8B02-CD36B8DA31A3}" srcId="{2449B2EF-08FA-48AB-B77B-F57D49FC62C2}" destId="{6E2D716A-1014-4EF9-8BF5-6E0C5210D015}" srcOrd="1" destOrd="0" parTransId="{7DD66ADF-2D60-4F28-AED7-FD6245DC68BA}" sibTransId="{5D5B0FB8-D5DA-49E9-94AF-319C27167633}"/>
    <dgm:cxn modelId="{D3D5ADE4-8F4D-47B3-B44E-6FB5DBC790FC}" srcId="{2449B2EF-08FA-48AB-B77B-F57D49FC62C2}" destId="{CF08C5FE-46D3-4B81-A86F-7FF5408B1F53}" srcOrd="0" destOrd="0" parTransId="{CB392504-4117-49DD-884F-0AB5BD82D95D}" sibTransId="{0031BCAC-E345-4F55-A71B-7481BCAE482F}"/>
    <dgm:cxn modelId="{327F06F1-7309-4A9D-BA82-B3066791BD17}" type="presOf" srcId="{C0C3E9B2-A21B-4BAB-ABFE-1A981C638AFD}" destId="{0EEB4DC8-6192-40B4-9409-02281468FCAA}" srcOrd="0" destOrd="0" presId="urn:microsoft.com/office/officeart/2008/layout/LinedList"/>
    <dgm:cxn modelId="{81F181E8-D822-4A72-B54C-86F3B37B6111}" type="presParOf" srcId="{4D2427D0-E568-4B31-8DD0-337612A85D37}" destId="{D03783AA-F77F-4D4C-9BA5-A305A54B28CA}" srcOrd="0" destOrd="0" presId="urn:microsoft.com/office/officeart/2008/layout/LinedList"/>
    <dgm:cxn modelId="{EA5F55FE-B1BF-4411-A24F-45D5E702A6B6}" type="presParOf" srcId="{4D2427D0-E568-4B31-8DD0-337612A85D37}" destId="{62A242EA-4D1D-4945-995D-2FA2B5EB013B}" srcOrd="1" destOrd="0" presId="urn:microsoft.com/office/officeart/2008/layout/LinedList"/>
    <dgm:cxn modelId="{12072C3F-4F03-4345-983E-2F5C631C4DA6}" type="presParOf" srcId="{62A242EA-4D1D-4945-995D-2FA2B5EB013B}" destId="{F4B4DCBC-BF70-431C-9C28-6B23042C9472}" srcOrd="0" destOrd="0" presId="urn:microsoft.com/office/officeart/2008/layout/LinedList"/>
    <dgm:cxn modelId="{7ACFFB10-BB72-45AB-9E5A-6091F5CFB488}" type="presParOf" srcId="{62A242EA-4D1D-4945-995D-2FA2B5EB013B}" destId="{A48B5E4D-0FCB-49EC-A1A1-19B07359A976}" srcOrd="1" destOrd="0" presId="urn:microsoft.com/office/officeart/2008/layout/LinedList"/>
    <dgm:cxn modelId="{2B6FB4CC-D304-431B-984C-7D99C09A0509}" type="presParOf" srcId="{4D2427D0-E568-4B31-8DD0-337612A85D37}" destId="{4D4E75E9-FDD3-4E14-9E96-C6DF7C139962}" srcOrd="2" destOrd="0" presId="urn:microsoft.com/office/officeart/2008/layout/LinedList"/>
    <dgm:cxn modelId="{7CDFC6DA-5931-4AAE-92C3-030BA402C88D}" type="presParOf" srcId="{4D2427D0-E568-4B31-8DD0-337612A85D37}" destId="{0194493D-631B-41ED-9B92-D4F5B4BAC226}" srcOrd="3" destOrd="0" presId="urn:microsoft.com/office/officeart/2008/layout/LinedList"/>
    <dgm:cxn modelId="{D7C8A045-B64F-448B-8EF3-CBFE323657C1}" type="presParOf" srcId="{0194493D-631B-41ED-9B92-D4F5B4BAC226}" destId="{3367C204-ABB8-4684-A5D1-9EE67495F1CD}" srcOrd="0" destOrd="0" presId="urn:microsoft.com/office/officeart/2008/layout/LinedList"/>
    <dgm:cxn modelId="{F389C596-E9BC-4F42-958D-3E189E618399}" type="presParOf" srcId="{0194493D-631B-41ED-9B92-D4F5B4BAC226}" destId="{4D7F66A2-FCFA-4E99-A941-C07C85B3596D}" srcOrd="1" destOrd="0" presId="urn:microsoft.com/office/officeart/2008/layout/LinedList"/>
    <dgm:cxn modelId="{1E7E1F96-6195-4240-9BC8-913A27F0E7A5}" type="presParOf" srcId="{4D2427D0-E568-4B31-8DD0-337612A85D37}" destId="{20ED7355-5715-468C-9F9D-124A1E13ADEB}" srcOrd="4" destOrd="0" presId="urn:microsoft.com/office/officeart/2008/layout/LinedList"/>
    <dgm:cxn modelId="{2D17CE0F-6B3C-499A-A500-8C59750CFE7D}" type="presParOf" srcId="{4D2427D0-E568-4B31-8DD0-337612A85D37}" destId="{4A3BB846-FD32-4D7F-B188-409FB7A55D67}" srcOrd="5" destOrd="0" presId="urn:microsoft.com/office/officeart/2008/layout/LinedList"/>
    <dgm:cxn modelId="{49E992C9-12CE-4283-A65F-F31506CB7588}" type="presParOf" srcId="{4A3BB846-FD32-4D7F-B188-409FB7A55D67}" destId="{0EEB4DC8-6192-40B4-9409-02281468FCAA}" srcOrd="0" destOrd="0" presId="urn:microsoft.com/office/officeart/2008/layout/LinedList"/>
    <dgm:cxn modelId="{1BE5ACC4-47C0-4DF7-8815-ED34766EBEC7}" type="presParOf" srcId="{4A3BB846-FD32-4D7F-B188-409FB7A55D67}" destId="{9774F76C-ADA2-4CC3-8C69-19895290E565}" srcOrd="1" destOrd="0" presId="urn:microsoft.com/office/officeart/2008/layout/LinedList"/>
    <dgm:cxn modelId="{E646363F-7D81-48B0-8997-253838845F3D}" type="presParOf" srcId="{4D2427D0-E568-4B31-8DD0-337612A85D37}" destId="{5DE6E5D1-BBCC-4B83-BAB3-50868989204D}" srcOrd="6" destOrd="0" presId="urn:microsoft.com/office/officeart/2008/layout/LinedList"/>
    <dgm:cxn modelId="{17B1CE73-DF87-4001-8352-CA1D647FCF5B}" type="presParOf" srcId="{4D2427D0-E568-4B31-8DD0-337612A85D37}" destId="{6AED158D-D806-474F-B136-A24A50E3DA65}" srcOrd="7" destOrd="0" presId="urn:microsoft.com/office/officeart/2008/layout/LinedList"/>
    <dgm:cxn modelId="{124CA968-36AA-45B3-B4CA-EEB577B40D10}" type="presParOf" srcId="{6AED158D-D806-474F-B136-A24A50E3DA65}" destId="{2ADEEBC7-2249-4281-B4DC-092155ACBFAC}" srcOrd="0" destOrd="0" presId="urn:microsoft.com/office/officeart/2008/layout/LinedList"/>
    <dgm:cxn modelId="{4E59BEFA-8671-4CAA-9A0F-B068D48E25FF}" type="presParOf" srcId="{6AED158D-D806-474F-B136-A24A50E3DA65}" destId="{7ED7DA65-B27B-4CB2-9B74-4B29C915F29C}" srcOrd="1" destOrd="0" presId="urn:microsoft.com/office/officeart/2008/layout/LinedList"/>
    <dgm:cxn modelId="{9EEEA9F0-9E9F-4FC8-88D8-A1791A9665AE}" type="presParOf" srcId="{4D2427D0-E568-4B31-8DD0-337612A85D37}" destId="{549CED8B-E8DE-4005-B999-8A78D6BF378B}" srcOrd="8" destOrd="0" presId="urn:microsoft.com/office/officeart/2008/layout/LinedList"/>
    <dgm:cxn modelId="{D3A74134-B8DB-408B-A326-01532B27C7C6}" type="presParOf" srcId="{4D2427D0-E568-4B31-8DD0-337612A85D37}" destId="{AADD653A-96A4-4CEA-AF7F-8AE3D043ACC4}" srcOrd="9" destOrd="0" presId="urn:microsoft.com/office/officeart/2008/layout/LinedList"/>
    <dgm:cxn modelId="{8EBD0D7B-1FE5-4074-B011-D3953B5E228A}" type="presParOf" srcId="{AADD653A-96A4-4CEA-AF7F-8AE3D043ACC4}" destId="{8F4812EF-2819-4F72-B9C3-074D44319CB5}" srcOrd="0" destOrd="0" presId="urn:microsoft.com/office/officeart/2008/layout/LinedList"/>
    <dgm:cxn modelId="{BF32BE42-6C10-4E2F-8974-74D8B9BCC6EE}" type="presParOf" srcId="{AADD653A-96A4-4CEA-AF7F-8AE3D043ACC4}" destId="{75380966-2B93-4F52-AF38-B78E2A09E76A}" srcOrd="1" destOrd="0" presId="urn:microsoft.com/office/officeart/2008/layout/LinedList"/>
    <dgm:cxn modelId="{B7A1D84B-C3FE-4D32-BA47-0BFD1B54B1F9}" type="presParOf" srcId="{4D2427D0-E568-4B31-8DD0-337612A85D37}" destId="{D7CAA172-4EDE-4E69-A38C-A7295146E11D}" srcOrd="10" destOrd="0" presId="urn:microsoft.com/office/officeart/2008/layout/LinedList"/>
    <dgm:cxn modelId="{27C326CD-01E9-46D1-8553-381C3FF55B48}" type="presParOf" srcId="{4D2427D0-E568-4B31-8DD0-337612A85D37}" destId="{C272D227-0B2A-40C1-96DE-613F848F81CA}" srcOrd="11" destOrd="0" presId="urn:microsoft.com/office/officeart/2008/layout/LinedList"/>
    <dgm:cxn modelId="{4084EC2B-00B9-4524-B038-30FC59FB9E7F}" type="presParOf" srcId="{C272D227-0B2A-40C1-96DE-613F848F81CA}" destId="{2F7A16E8-8438-482A-BA0B-398C6004C09A}" srcOrd="0" destOrd="0" presId="urn:microsoft.com/office/officeart/2008/layout/LinedList"/>
    <dgm:cxn modelId="{BDD98282-74EA-44B9-9267-321683E044FA}" type="presParOf" srcId="{C272D227-0B2A-40C1-96DE-613F848F81CA}" destId="{93ACD701-8FB8-4193-82D1-E66B65587373}" srcOrd="1" destOrd="0" presId="urn:microsoft.com/office/officeart/2008/layout/LinedList"/>
    <dgm:cxn modelId="{F9FAEB0F-6D38-4042-8FB8-F4C22ED04E1D}" type="presParOf" srcId="{4D2427D0-E568-4B31-8DD0-337612A85D37}" destId="{7A04F90D-75CB-4A74-A6FF-12A86151EA25}" srcOrd="12" destOrd="0" presId="urn:microsoft.com/office/officeart/2008/layout/LinedList"/>
    <dgm:cxn modelId="{3600233F-9823-4144-8A97-BA1326A9F2A6}" type="presParOf" srcId="{4D2427D0-E568-4B31-8DD0-337612A85D37}" destId="{D261E0B4-E07D-416A-91A5-A08634691AB5}" srcOrd="13" destOrd="0" presId="urn:microsoft.com/office/officeart/2008/layout/LinedList"/>
    <dgm:cxn modelId="{32E08763-4ADC-47BB-8003-F089AB018FB1}" type="presParOf" srcId="{D261E0B4-E07D-416A-91A5-A08634691AB5}" destId="{6C97834B-FD6B-4EF2-9470-829A4B2F14DD}" srcOrd="0" destOrd="0" presId="urn:microsoft.com/office/officeart/2008/layout/LinedList"/>
    <dgm:cxn modelId="{F2F007E0-015E-4A5C-A790-3A0D7D7DD11B}" type="presParOf" srcId="{D261E0B4-E07D-416A-91A5-A08634691AB5}" destId="{675E70AD-4574-42F5-882D-0FFEFD6CD579}" srcOrd="1" destOrd="0" presId="urn:microsoft.com/office/officeart/2008/layout/LinedList"/>
    <dgm:cxn modelId="{93E96328-FD4C-4A71-B0F1-F1FCAF688E8C}" type="presParOf" srcId="{4D2427D0-E568-4B31-8DD0-337612A85D37}" destId="{796E9E3D-ACB4-4AD7-92BF-5E09FDB82FCE}" srcOrd="14" destOrd="0" presId="urn:microsoft.com/office/officeart/2008/layout/LinedList"/>
    <dgm:cxn modelId="{F11CD976-7E25-4825-BAAD-24B9B626CCF1}" type="presParOf" srcId="{4D2427D0-E568-4B31-8DD0-337612A85D37}" destId="{5483A581-9E25-46A9-A88A-8B21C1FD4691}" srcOrd="15" destOrd="0" presId="urn:microsoft.com/office/officeart/2008/layout/LinedList"/>
    <dgm:cxn modelId="{265B1FFF-8FA5-4978-9AA3-C87EF6150F74}" type="presParOf" srcId="{5483A581-9E25-46A9-A88A-8B21C1FD4691}" destId="{9234FC61-F6E3-41B3-A5EF-0FD9C67BF4AA}" srcOrd="0" destOrd="0" presId="urn:microsoft.com/office/officeart/2008/layout/LinedList"/>
    <dgm:cxn modelId="{47F1155A-1BE4-4F7D-A24E-C1EC0D842280}" type="presParOf" srcId="{5483A581-9E25-46A9-A88A-8B21C1FD4691}" destId="{EAA0D072-74B9-40FA-B454-EB34DB818E11}" srcOrd="1" destOrd="0" presId="urn:microsoft.com/office/officeart/2008/layout/LinedList"/>
    <dgm:cxn modelId="{7E8FCA47-03CA-4396-A3AC-9513092357B1}" type="presParOf" srcId="{4D2427D0-E568-4B31-8DD0-337612A85D37}" destId="{2EA00947-63BB-4E82-AC8D-1E7DAFC34760}" srcOrd="16" destOrd="0" presId="urn:microsoft.com/office/officeart/2008/layout/LinedList"/>
    <dgm:cxn modelId="{CDFF1014-63B9-4A7D-A3F3-5B0E8F2DABCC}" type="presParOf" srcId="{4D2427D0-E568-4B31-8DD0-337612A85D37}" destId="{BB404062-832E-4AFE-9543-F932CAFF53AC}" srcOrd="17" destOrd="0" presId="urn:microsoft.com/office/officeart/2008/layout/LinedList"/>
    <dgm:cxn modelId="{A37820DD-EDE0-430B-92BC-6DE7C6A881E0}" type="presParOf" srcId="{BB404062-832E-4AFE-9543-F932CAFF53AC}" destId="{A902E3A5-1F92-4722-A9C5-F56BFB051F2E}" srcOrd="0" destOrd="0" presId="urn:microsoft.com/office/officeart/2008/layout/LinedList"/>
    <dgm:cxn modelId="{7462087E-A63F-4104-BC38-4B4461D6646C}" type="presParOf" srcId="{BB404062-832E-4AFE-9543-F932CAFF53AC}" destId="{A4890532-3527-4EC2-B357-606946377D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9556E-466A-46FC-8AA6-BDCFA03C18A9}"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531B7E45-CE0E-4865-99D4-DA40FC0A7A66}">
      <dgm:prSet/>
      <dgm:spPr/>
      <dgm:t>
        <a:bodyPr/>
        <a:lstStyle/>
        <a:p>
          <a:r>
            <a:rPr lang="en-GB" dirty="0"/>
            <a:t>Over the last few decades there have been strong attempts to be more consistent in our thinking to wider conversations about ethics as a philosophical discipline, especially in the field of professional ethics. </a:t>
          </a:r>
          <a:endParaRPr lang="en-US" dirty="0"/>
        </a:p>
      </dgm:t>
    </dgm:pt>
    <dgm:pt modelId="{FFB09E9B-6BFF-4011-B109-5C64B56E0FF7}" type="parTrans" cxnId="{ADFDF69B-1F26-4EE3-989F-CB9610A6CCDB}">
      <dgm:prSet/>
      <dgm:spPr/>
      <dgm:t>
        <a:bodyPr/>
        <a:lstStyle/>
        <a:p>
          <a:endParaRPr lang="en-US"/>
        </a:p>
      </dgm:t>
    </dgm:pt>
    <dgm:pt modelId="{CED9C474-C145-45F1-851D-B15C9FB06C28}" type="sibTrans" cxnId="{ADFDF69B-1F26-4EE3-989F-CB9610A6CCDB}">
      <dgm:prSet/>
      <dgm:spPr/>
      <dgm:t>
        <a:bodyPr/>
        <a:lstStyle/>
        <a:p>
          <a:endParaRPr lang="en-US"/>
        </a:p>
      </dgm:t>
    </dgm:pt>
    <dgm:pt modelId="{440CC3AF-AAE4-48CE-B74D-08EFB08EAF5D}">
      <dgm:prSet/>
      <dgm:spPr/>
      <dgm:t>
        <a:bodyPr/>
        <a:lstStyle/>
        <a:p>
          <a:r>
            <a:rPr lang="en-GB"/>
            <a:t>And to work harder to develop shared, articulate positions on common ethical questions. </a:t>
          </a:r>
          <a:endParaRPr lang="en-US"/>
        </a:p>
      </dgm:t>
    </dgm:pt>
    <dgm:pt modelId="{3E91BD46-C0D2-4AA2-882F-BD2A0C9BF69C}" type="parTrans" cxnId="{0FE959B3-FD46-4085-AAAD-7A1C3B269B08}">
      <dgm:prSet/>
      <dgm:spPr/>
      <dgm:t>
        <a:bodyPr/>
        <a:lstStyle/>
        <a:p>
          <a:endParaRPr lang="en-US"/>
        </a:p>
      </dgm:t>
    </dgm:pt>
    <dgm:pt modelId="{CB08F86F-DAC9-4A73-95CA-2E1ECFB1BB65}" type="sibTrans" cxnId="{0FE959B3-FD46-4085-AAAD-7A1C3B269B08}">
      <dgm:prSet/>
      <dgm:spPr/>
      <dgm:t>
        <a:bodyPr/>
        <a:lstStyle/>
        <a:p>
          <a:endParaRPr lang="en-US"/>
        </a:p>
      </dgm:t>
    </dgm:pt>
    <dgm:pt modelId="{1B76849A-AE03-4A11-B46C-68C85C5C78D3}" type="pres">
      <dgm:prSet presAssocID="{6F89556E-466A-46FC-8AA6-BDCFA03C18A9}" presName="vert0" presStyleCnt="0">
        <dgm:presLayoutVars>
          <dgm:dir/>
          <dgm:animOne val="branch"/>
          <dgm:animLvl val="lvl"/>
        </dgm:presLayoutVars>
      </dgm:prSet>
      <dgm:spPr/>
    </dgm:pt>
    <dgm:pt modelId="{AABF52E5-31EC-4AD7-8315-714128E5895B}" type="pres">
      <dgm:prSet presAssocID="{531B7E45-CE0E-4865-99D4-DA40FC0A7A66}" presName="thickLine" presStyleLbl="alignNode1" presStyleIdx="0" presStyleCnt="2"/>
      <dgm:spPr/>
    </dgm:pt>
    <dgm:pt modelId="{E9AD9C01-2137-460D-AA79-8599B7D5C380}" type="pres">
      <dgm:prSet presAssocID="{531B7E45-CE0E-4865-99D4-DA40FC0A7A66}" presName="horz1" presStyleCnt="0"/>
      <dgm:spPr/>
    </dgm:pt>
    <dgm:pt modelId="{33A6AF8B-D2C4-491F-955F-9F2130C27312}" type="pres">
      <dgm:prSet presAssocID="{531B7E45-CE0E-4865-99D4-DA40FC0A7A66}" presName="tx1" presStyleLbl="revTx" presStyleIdx="0" presStyleCnt="2"/>
      <dgm:spPr/>
    </dgm:pt>
    <dgm:pt modelId="{C9389956-AD8A-441C-A1E6-5089954FC4D0}" type="pres">
      <dgm:prSet presAssocID="{531B7E45-CE0E-4865-99D4-DA40FC0A7A66}" presName="vert1" presStyleCnt="0"/>
      <dgm:spPr/>
    </dgm:pt>
    <dgm:pt modelId="{815B8E2C-FFD6-41A8-BCBF-4754B7611147}" type="pres">
      <dgm:prSet presAssocID="{440CC3AF-AAE4-48CE-B74D-08EFB08EAF5D}" presName="thickLine" presStyleLbl="alignNode1" presStyleIdx="1" presStyleCnt="2"/>
      <dgm:spPr/>
    </dgm:pt>
    <dgm:pt modelId="{171F41E8-6630-4C3B-9074-6D69CC45C1EC}" type="pres">
      <dgm:prSet presAssocID="{440CC3AF-AAE4-48CE-B74D-08EFB08EAF5D}" presName="horz1" presStyleCnt="0"/>
      <dgm:spPr/>
    </dgm:pt>
    <dgm:pt modelId="{21306158-5AD4-4AD9-8403-1486683B1B83}" type="pres">
      <dgm:prSet presAssocID="{440CC3AF-AAE4-48CE-B74D-08EFB08EAF5D}" presName="tx1" presStyleLbl="revTx" presStyleIdx="1" presStyleCnt="2"/>
      <dgm:spPr/>
    </dgm:pt>
    <dgm:pt modelId="{880B95FD-861D-4FC2-B6AD-23905B203F8B}" type="pres">
      <dgm:prSet presAssocID="{440CC3AF-AAE4-48CE-B74D-08EFB08EAF5D}" presName="vert1" presStyleCnt="0"/>
      <dgm:spPr/>
    </dgm:pt>
  </dgm:ptLst>
  <dgm:cxnLst>
    <dgm:cxn modelId="{4587D617-7BDD-4F6E-ABA5-A1E4CDDA0566}" type="presOf" srcId="{531B7E45-CE0E-4865-99D4-DA40FC0A7A66}" destId="{33A6AF8B-D2C4-491F-955F-9F2130C27312}" srcOrd="0" destOrd="0" presId="urn:microsoft.com/office/officeart/2008/layout/LinedList"/>
    <dgm:cxn modelId="{5215768E-8760-4E6E-BA86-F7512E2811A2}" type="presOf" srcId="{6F89556E-466A-46FC-8AA6-BDCFA03C18A9}" destId="{1B76849A-AE03-4A11-B46C-68C85C5C78D3}" srcOrd="0" destOrd="0" presId="urn:microsoft.com/office/officeart/2008/layout/LinedList"/>
    <dgm:cxn modelId="{ADFDF69B-1F26-4EE3-989F-CB9610A6CCDB}" srcId="{6F89556E-466A-46FC-8AA6-BDCFA03C18A9}" destId="{531B7E45-CE0E-4865-99D4-DA40FC0A7A66}" srcOrd="0" destOrd="0" parTransId="{FFB09E9B-6BFF-4011-B109-5C64B56E0FF7}" sibTransId="{CED9C474-C145-45F1-851D-B15C9FB06C28}"/>
    <dgm:cxn modelId="{0FE959B3-FD46-4085-AAAD-7A1C3B269B08}" srcId="{6F89556E-466A-46FC-8AA6-BDCFA03C18A9}" destId="{440CC3AF-AAE4-48CE-B74D-08EFB08EAF5D}" srcOrd="1" destOrd="0" parTransId="{3E91BD46-C0D2-4AA2-882F-BD2A0C9BF69C}" sibTransId="{CB08F86F-DAC9-4A73-95CA-2E1ECFB1BB65}"/>
    <dgm:cxn modelId="{425064DF-07BF-402C-95B5-EB46D2A20633}" type="presOf" srcId="{440CC3AF-AAE4-48CE-B74D-08EFB08EAF5D}" destId="{21306158-5AD4-4AD9-8403-1486683B1B83}" srcOrd="0" destOrd="0" presId="urn:microsoft.com/office/officeart/2008/layout/LinedList"/>
    <dgm:cxn modelId="{78B6C20A-3560-4D3A-9509-B3FFF7ACAEC4}" type="presParOf" srcId="{1B76849A-AE03-4A11-B46C-68C85C5C78D3}" destId="{AABF52E5-31EC-4AD7-8315-714128E5895B}" srcOrd="0" destOrd="0" presId="urn:microsoft.com/office/officeart/2008/layout/LinedList"/>
    <dgm:cxn modelId="{1CB7A4C1-1C57-40B2-BDE0-4EE9019E6A98}" type="presParOf" srcId="{1B76849A-AE03-4A11-B46C-68C85C5C78D3}" destId="{E9AD9C01-2137-460D-AA79-8599B7D5C380}" srcOrd="1" destOrd="0" presId="urn:microsoft.com/office/officeart/2008/layout/LinedList"/>
    <dgm:cxn modelId="{E24F6B3C-8C9F-48AE-B380-4F0199F0672C}" type="presParOf" srcId="{E9AD9C01-2137-460D-AA79-8599B7D5C380}" destId="{33A6AF8B-D2C4-491F-955F-9F2130C27312}" srcOrd="0" destOrd="0" presId="urn:microsoft.com/office/officeart/2008/layout/LinedList"/>
    <dgm:cxn modelId="{EEC9E962-246B-442F-8001-05BC597A6654}" type="presParOf" srcId="{E9AD9C01-2137-460D-AA79-8599B7D5C380}" destId="{C9389956-AD8A-441C-A1E6-5089954FC4D0}" srcOrd="1" destOrd="0" presId="urn:microsoft.com/office/officeart/2008/layout/LinedList"/>
    <dgm:cxn modelId="{67D7AB5B-F550-4A6F-A601-C2D257E5B5F2}" type="presParOf" srcId="{1B76849A-AE03-4A11-B46C-68C85C5C78D3}" destId="{815B8E2C-FFD6-41A8-BCBF-4754B7611147}" srcOrd="2" destOrd="0" presId="urn:microsoft.com/office/officeart/2008/layout/LinedList"/>
    <dgm:cxn modelId="{53F87215-B3EE-473D-B1C1-E5E1E2F7BA83}" type="presParOf" srcId="{1B76849A-AE03-4A11-B46C-68C85C5C78D3}" destId="{171F41E8-6630-4C3B-9074-6D69CC45C1EC}" srcOrd="3" destOrd="0" presId="urn:microsoft.com/office/officeart/2008/layout/LinedList"/>
    <dgm:cxn modelId="{284ACD73-E76D-427E-985F-317F08227CFB}" type="presParOf" srcId="{171F41E8-6630-4C3B-9074-6D69CC45C1EC}" destId="{21306158-5AD4-4AD9-8403-1486683B1B83}" srcOrd="0" destOrd="0" presId="urn:microsoft.com/office/officeart/2008/layout/LinedList"/>
    <dgm:cxn modelId="{6D2CF5C9-4935-4610-8FD2-11BA0BB16C30}" type="presParOf" srcId="{171F41E8-6630-4C3B-9074-6D69CC45C1EC}" destId="{880B95FD-861D-4FC2-B6AD-23905B203F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5E0890-3495-4587-B375-18D58DEBB36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E00BF67-0B97-45A1-B76F-92D9FD571FEC}">
      <dgm:prSet/>
      <dgm:spPr/>
      <dgm:t>
        <a:bodyPr/>
        <a:lstStyle/>
        <a:p>
          <a:r>
            <a:rPr lang="en-GB"/>
            <a:t>There is a wide range of perspectives on the relationship between a practice such as Youth Work and its ethics. </a:t>
          </a:r>
          <a:endParaRPr lang="en-US"/>
        </a:p>
      </dgm:t>
    </dgm:pt>
    <dgm:pt modelId="{42940B43-84B3-4E20-8655-A4FE1703761C}" type="parTrans" cxnId="{58531431-13AC-48D9-B61D-10DC8BD2504C}">
      <dgm:prSet/>
      <dgm:spPr/>
      <dgm:t>
        <a:bodyPr/>
        <a:lstStyle/>
        <a:p>
          <a:endParaRPr lang="en-US"/>
        </a:p>
      </dgm:t>
    </dgm:pt>
    <dgm:pt modelId="{E64E5CCB-F96D-4914-BDED-793B7C2AAC4A}" type="sibTrans" cxnId="{58531431-13AC-48D9-B61D-10DC8BD2504C}">
      <dgm:prSet/>
      <dgm:spPr/>
      <dgm:t>
        <a:bodyPr/>
        <a:lstStyle/>
        <a:p>
          <a:endParaRPr lang="en-US"/>
        </a:p>
      </dgm:t>
    </dgm:pt>
    <dgm:pt modelId="{10B68E9B-ACDF-4366-AFD5-DA933B6A5F7A}">
      <dgm:prSet/>
      <dgm:spPr/>
      <dgm:t>
        <a:bodyPr/>
        <a:lstStyle/>
        <a:p>
          <a:r>
            <a:rPr lang="en-GB" dirty="0"/>
            <a:t>Much of this work, building on Ernest Greenwood’s classic essay (1957), identified the professions by a list of attributes, with ethics one attribute among many (such as formal training, a licence to practice, processes for registrations and deregistration).</a:t>
          </a:r>
          <a:endParaRPr lang="en-US" dirty="0"/>
        </a:p>
      </dgm:t>
    </dgm:pt>
    <dgm:pt modelId="{D07F55E3-87C4-407E-BFD3-256C6B242F9C}" type="parTrans" cxnId="{46BBDBFC-CD18-40E3-AA99-E47991C0F77C}">
      <dgm:prSet/>
      <dgm:spPr/>
      <dgm:t>
        <a:bodyPr/>
        <a:lstStyle/>
        <a:p>
          <a:endParaRPr lang="en-US"/>
        </a:p>
      </dgm:t>
    </dgm:pt>
    <dgm:pt modelId="{6ED3717B-3568-4A3E-8CF5-28418C709529}" type="sibTrans" cxnId="{46BBDBFC-CD18-40E3-AA99-E47991C0F77C}">
      <dgm:prSet/>
      <dgm:spPr/>
      <dgm:t>
        <a:bodyPr/>
        <a:lstStyle/>
        <a:p>
          <a:endParaRPr lang="en-US"/>
        </a:p>
      </dgm:t>
    </dgm:pt>
    <dgm:pt modelId="{327A4512-D2B5-4FA1-8620-0B3B41E4C00F}">
      <dgm:prSet/>
      <dgm:spPr/>
      <dgm:t>
        <a:bodyPr/>
        <a:lstStyle/>
        <a:p>
          <a:r>
            <a:rPr lang="en-GB" dirty="0"/>
            <a:t>However, in a pivotal piece of scholarship published in 1994, Daryl Koehn argued that ethics is not one of several attributes of the professions. Ethics is the core; it is what makes a profession a profession. </a:t>
          </a:r>
          <a:endParaRPr lang="en-US" dirty="0"/>
        </a:p>
      </dgm:t>
    </dgm:pt>
    <dgm:pt modelId="{B2632BD5-DC10-4D71-B4DA-5AC20F1A313A}" type="parTrans" cxnId="{BBE4D60B-8A0F-4734-A742-6FC666DC09E5}">
      <dgm:prSet/>
      <dgm:spPr/>
      <dgm:t>
        <a:bodyPr/>
        <a:lstStyle/>
        <a:p>
          <a:endParaRPr lang="en-US"/>
        </a:p>
      </dgm:t>
    </dgm:pt>
    <dgm:pt modelId="{8AFA2A3D-F292-405B-AD10-02B90741A65E}" type="sibTrans" cxnId="{BBE4D60B-8A0F-4734-A742-6FC666DC09E5}">
      <dgm:prSet/>
      <dgm:spPr/>
      <dgm:t>
        <a:bodyPr/>
        <a:lstStyle/>
        <a:p>
          <a:endParaRPr lang="en-US"/>
        </a:p>
      </dgm:t>
    </dgm:pt>
    <dgm:pt modelId="{BD5B9F57-A60B-46DB-9184-6038B485DA7F}" type="pres">
      <dgm:prSet presAssocID="{BC5E0890-3495-4587-B375-18D58DEBB362}" presName="vert0" presStyleCnt="0">
        <dgm:presLayoutVars>
          <dgm:dir/>
          <dgm:animOne val="branch"/>
          <dgm:animLvl val="lvl"/>
        </dgm:presLayoutVars>
      </dgm:prSet>
      <dgm:spPr/>
    </dgm:pt>
    <dgm:pt modelId="{5F3ACB19-89F1-4A84-B964-188DAC0252CC}" type="pres">
      <dgm:prSet presAssocID="{AE00BF67-0B97-45A1-B76F-92D9FD571FEC}" presName="thickLine" presStyleLbl="alignNode1" presStyleIdx="0" presStyleCnt="3"/>
      <dgm:spPr/>
    </dgm:pt>
    <dgm:pt modelId="{FA514571-ECE4-4DB0-AC4B-FAE7AD63D8FE}" type="pres">
      <dgm:prSet presAssocID="{AE00BF67-0B97-45A1-B76F-92D9FD571FEC}" presName="horz1" presStyleCnt="0"/>
      <dgm:spPr/>
    </dgm:pt>
    <dgm:pt modelId="{39B80DCB-7D15-489C-8955-DB4AD72BAA89}" type="pres">
      <dgm:prSet presAssocID="{AE00BF67-0B97-45A1-B76F-92D9FD571FEC}" presName="tx1" presStyleLbl="revTx" presStyleIdx="0" presStyleCnt="3"/>
      <dgm:spPr/>
    </dgm:pt>
    <dgm:pt modelId="{C94A3575-B8AC-4202-BBA5-7F94696143BC}" type="pres">
      <dgm:prSet presAssocID="{AE00BF67-0B97-45A1-B76F-92D9FD571FEC}" presName="vert1" presStyleCnt="0"/>
      <dgm:spPr/>
    </dgm:pt>
    <dgm:pt modelId="{2721772C-FFEF-4B96-9FA6-8DA1F4AAEE7F}" type="pres">
      <dgm:prSet presAssocID="{10B68E9B-ACDF-4366-AFD5-DA933B6A5F7A}" presName="thickLine" presStyleLbl="alignNode1" presStyleIdx="1" presStyleCnt="3"/>
      <dgm:spPr/>
    </dgm:pt>
    <dgm:pt modelId="{6EA0F288-E56C-4C44-87EA-6074833B5C42}" type="pres">
      <dgm:prSet presAssocID="{10B68E9B-ACDF-4366-AFD5-DA933B6A5F7A}" presName="horz1" presStyleCnt="0"/>
      <dgm:spPr/>
    </dgm:pt>
    <dgm:pt modelId="{557D6B76-775F-4BFB-8D85-0727F2766579}" type="pres">
      <dgm:prSet presAssocID="{10B68E9B-ACDF-4366-AFD5-DA933B6A5F7A}" presName="tx1" presStyleLbl="revTx" presStyleIdx="1" presStyleCnt="3"/>
      <dgm:spPr/>
    </dgm:pt>
    <dgm:pt modelId="{5DC6F51B-C706-4303-AC3E-CF6245036F94}" type="pres">
      <dgm:prSet presAssocID="{10B68E9B-ACDF-4366-AFD5-DA933B6A5F7A}" presName="vert1" presStyleCnt="0"/>
      <dgm:spPr/>
    </dgm:pt>
    <dgm:pt modelId="{680AC990-5B70-4C7B-A99B-6858A7DA43C5}" type="pres">
      <dgm:prSet presAssocID="{327A4512-D2B5-4FA1-8620-0B3B41E4C00F}" presName="thickLine" presStyleLbl="alignNode1" presStyleIdx="2" presStyleCnt="3"/>
      <dgm:spPr/>
    </dgm:pt>
    <dgm:pt modelId="{699DA99D-BFE7-4C29-B64E-E5E8DBEDA057}" type="pres">
      <dgm:prSet presAssocID="{327A4512-D2B5-4FA1-8620-0B3B41E4C00F}" presName="horz1" presStyleCnt="0"/>
      <dgm:spPr/>
    </dgm:pt>
    <dgm:pt modelId="{2263221C-C24E-4F23-AE53-23544EF8E696}" type="pres">
      <dgm:prSet presAssocID="{327A4512-D2B5-4FA1-8620-0B3B41E4C00F}" presName="tx1" presStyleLbl="revTx" presStyleIdx="2" presStyleCnt="3" custScaleY="96686"/>
      <dgm:spPr/>
    </dgm:pt>
    <dgm:pt modelId="{F471D59E-007D-46C0-B6E0-DE38AD9FE867}" type="pres">
      <dgm:prSet presAssocID="{327A4512-D2B5-4FA1-8620-0B3B41E4C00F}" presName="vert1" presStyleCnt="0"/>
      <dgm:spPr/>
    </dgm:pt>
  </dgm:ptLst>
  <dgm:cxnLst>
    <dgm:cxn modelId="{BBE4D60B-8A0F-4734-A742-6FC666DC09E5}" srcId="{BC5E0890-3495-4587-B375-18D58DEBB362}" destId="{327A4512-D2B5-4FA1-8620-0B3B41E4C00F}" srcOrd="2" destOrd="0" parTransId="{B2632BD5-DC10-4D71-B4DA-5AC20F1A313A}" sibTransId="{8AFA2A3D-F292-405B-AD10-02B90741A65E}"/>
    <dgm:cxn modelId="{58531431-13AC-48D9-B61D-10DC8BD2504C}" srcId="{BC5E0890-3495-4587-B375-18D58DEBB362}" destId="{AE00BF67-0B97-45A1-B76F-92D9FD571FEC}" srcOrd="0" destOrd="0" parTransId="{42940B43-84B3-4E20-8655-A4FE1703761C}" sibTransId="{E64E5CCB-F96D-4914-BDED-793B7C2AAC4A}"/>
    <dgm:cxn modelId="{4EF3D834-FEFA-458B-8A3B-819D93D07FFC}" type="presOf" srcId="{AE00BF67-0B97-45A1-B76F-92D9FD571FEC}" destId="{39B80DCB-7D15-489C-8955-DB4AD72BAA89}" srcOrd="0" destOrd="0" presId="urn:microsoft.com/office/officeart/2008/layout/LinedList"/>
    <dgm:cxn modelId="{EFE03346-F95E-4026-A61F-A134F9220A56}" type="presOf" srcId="{327A4512-D2B5-4FA1-8620-0B3B41E4C00F}" destId="{2263221C-C24E-4F23-AE53-23544EF8E696}" srcOrd="0" destOrd="0" presId="urn:microsoft.com/office/officeart/2008/layout/LinedList"/>
    <dgm:cxn modelId="{C36329A1-A086-4592-BAF4-26AB205D0104}" type="presOf" srcId="{10B68E9B-ACDF-4366-AFD5-DA933B6A5F7A}" destId="{557D6B76-775F-4BFB-8D85-0727F2766579}" srcOrd="0" destOrd="0" presId="urn:microsoft.com/office/officeart/2008/layout/LinedList"/>
    <dgm:cxn modelId="{46BBDBFC-CD18-40E3-AA99-E47991C0F77C}" srcId="{BC5E0890-3495-4587-B375-18D58DEBB362}" destId="{10B68E9B-ACDF-4366-AFD5-DA933B6A5F7A}" srcOrd="1" destOrd="0" parTransId="{D07F55E3-87C4-407E-BFD3-256C6B242F9C}" sibTransId="{6ED3717B-3568-4A3E-8CF5-28418C709529}"/>
    <dgm:cxn modelId="{33D95FFD-ECB8-4183-B61B-4912638507FD}" type="presOf" srcId="{BC5E0890-3495-4587-B375-18D58DEBB362}" destId="{BD5B9F57-A60B-46DB-9184-6038B485DA7F}" srcOrd="0" destOrd="0" presId="urn:microsoft.com/office/officeart/2008/layout/LinedList"/>
    <dgm:cxn modelId="{C6278941-12CB-4146-AC1D-9765DB21D906}" type="presParOf" srcId="{BD5B9F57-A60B-46DB-9184-6038B485DA7F}" destId="{5F3ACB19-89F1-4A84-B964-188DAC0252CC}" srcOrd="0" destOrd="0" presId="urn:microsoft.com/office/officeart/2008/layout/LinedList"/>
    <dgm:cxn modelId="{7B830F90-092E-4111-8915-54B2547A4ECE}" type="presParOf" srcId="{BD5B9F57-A60B-46DB-9184-6038B485DA7F}" destId="{FA514571-ECE4-4DB0-AC4B-FAE7AD63D8FE}" srcOrd="1" destOrd="0" presId="urn:microsoft.com/office/officeart/2008/layout/LinedList"/>
    <dgm:cxn modelId="{B260800B-94C9-433A-84D3-590E5729898C}" type="presParOf" srcId="{FA514571-ECE4-4DB0-AC4B-FAE7AD63D8FE}" destId="{39B80DCB-7D15-489C-8955-DB4AD72BAA89}" srcOrd="0" destOrd="0" presId="urn:microsoft.com/office/officeart/2008/layout/LinedList"/>
    <dgm:cxn modelId="{2AD8743E-FC0A-421C-8D05-3D03918503F9}" type="presParOf" srcId="{FA514571-ECE4-4DB0-AC4B-FAE7AD63D8FE}" destId="{C94A3575-B8AC-4202-BBA5-7F94696143BC}" srcOrd="1" destOrd="0" presId="urn:microsoft.com/office/officeart/2008/layout/LinedList"/>
    <dgm:cxn modelId="{A725CFD1-FD99-4DCD-B1D9-F218ABFCE32B}" type="presParOf" srcId="{BD5B9F57-A60B-46DB-9184-6038B485DA7F}" destId="{2721772C-FFEF-4B96-9FA6-8DA1F4AAEE7F}" srcOrd="2" destOrd="0" presId="urn:microsoft.com/office/officeart/2008/layout/LinedList"/>
    <dgm:cxn modelId="{ED718918-3BE5-49ED-B953-1598307DB98F}" type="presParOf" srcId="{BD5B9F57-A60B-46DB-9184-6038B485DA7F}" destId="{6EA0F288-E56C-4C44-87EA-6074833B5C42}" srcOrd="3" destOrd="0" presId="urn:microsoft.com/office/officeart/2008/layout/LinedList"/>
    <dgm:cxn modelId="{FCF5272E-3E66-4341-9A1D-8CE5FFF1E990}" type="presParOf" srcId="{6EA0F288-E56C-4C44-87EA-6074833B5C42}" destId="{557D6B76-775F-4BFB-8D85-0727F2766579}" srcOrd="0" destOrd="0" presId="urn:microsoft.com/office/officeart/2008/layout/LinedList"/>
    <dgm:cxn modelId="{2A2D8AF9-B718-4A83-BCE7-DFCFA70BBE2C}" type="presParOf" srcId="{6EA0F288-E56C-4C44-87EA-6074833B5C42}" destId="{5DC6F51B-C706-4303-AC3E-CF6245036F94}" srcOrd="1" destOrd="0" presId="urn:microsoft.com/office/officeart/2008/layout/LinedList"/>
    <dgm:cxn modelId="{2D5E4A3D-5FB5-420A-A78B-88D7B5F689AB}" type="presParOf" srcId="{BD5B9F57-A60B-46DB-9184-6038B485DA7F}" destId="{680AC990-5B70-4C7B-A99B-6858A7DA43C5}" srcOrd="4" destOrd="0" presId="urn:microsoft.com/office/officeart/2008/layout/LinedList"/>
    <dgm:cxn modelId="{C5FA2B8B-10FE-45BF-B37E-7EF8977734ED}" type="presParOf" srcId="{BD5B9F57-A60B-46DB-9184-6038B485DA7F}" destId="{699DA99D-BFE7-4C29-B64E-E5E8DBEDA057}" srcOrd="5" destOrd="0" presId="urn:microsoft.com/office/officeart/2008/layout/LinedList"/>
    <dgm:cxn modelId="{E03CE6AF-E8BE-4EA1-916D-3AEF6754B59C}" type="presParOf" srcId="{699DA99D-BFE7-4C29-B64E-E5E8DBEDA057}" destId="{2263221C-C24E-4F23-AE53-23544EF8E696}" srcOrd="0" destOrd="0" presId="urn:microsoft.com/office/officeart/2008/layout/LinedList"/>
    <dgm:cxn modelId="{33121BF6-9ADD-42E1-B735-E566922EA9FE}" type="presParOf" srcId="{699DA99D-BFE7-4C29-B64E-E5E8DBEDA057}" destId="{F471D59E-007D-46C0-B6E0-DE38AD9FE8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718C0E-02AC-4016-8D46-98D2AF88AE9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C57374F-5F72-4FB5-87AC-C27C68C3CFD3}">
      <dgm:prSet/>
      <dgm:spPr/>
      <dgm:t>
        <a:bodyPr/>
        <a:lstStyle/>
        <a:p>
          <a:r>
            <a:rPr lang="en-US" dirty="0">
              <a:solidFill>
                <a:schemeClr val="tx1"/>
              </a:solidFill>
            </a:rPr>
            <a:t>What do we know?</a:t>
          </a:r>
        </a:p>
      </dgm:t>
    </dgm:pt>
    <dgm:pt modelId="{968E8C49-7148-4152-9971-F6002AF20397}" type="parTrans" cxnId="{FADD05FC-9B30-42FC-896A-EBA4F296F7EB}">
      <dgm:prSet/>
      <dgm:spPr/>
      <dgm:t>
        <a:bodyPr/>
        <a:lstStyle/>
        <a:p>
          <a:endParaRPr lang="en-US"/>
        </a:p>
      </dgm:t>
    </dgm:pt>
    <dgm:pt modelId="{D70D8D62-FD91-419B-BA1E-B7C6A1E52722}" type="sibTrans" cxnId="{FADD05FC-9B30-42FC-896A-EBA4F296F7EB}">
      <dgm:prSet/>
      <dgm:spPr/>
      <dgm:t>
        <a:bodyPr/>
        <a:lstStyle/>
        <a:p>
          <a:endParaRPr lang="en-US"/>
        </a:p>
      </dgm:t>
    </dgm:pt>
    <dgm:pt modelId="{E55BFFA7-B42F-4A3C-A55D-29206EAE65BE}">
      <dgm:prSet/>
      <dgm:spPr/>
      <dgm:t>
        <a:bodyPr/>
        <a:lstStyle/>
        <a:p>
          <a:r>
            <a:rPr lang="en-US" b="1"/>
            <a:t>In pairs or small groups discuss: Youth Work Ethics</a:t>
          </a:r>
          <a:endParaRPr lang="en-US"/>
        </a:p>
      </dgm:t>
    </dgm:pt>
    <dgm:pt modelId="{C71474CE-7BDA-4AC4-A980-FD8940A310C7}" type="parTrans" cxnId="{515F6D16-D92F-43D2-83F4-091BC37E2BC4}">
      <dgm:prSet/>
      <dgm:spPr/>
      <dgm:t>
        <a:bodyPr/>
        <a:lstStyle/>
        <a:p>
          <a:endParaRPr lang="en-US"/>
        </a:p>
      </dgm:t>
    </dgm:pt>
    <dgm:pt modelId="{AEB5C46C-01E7-462E-9123-029981786F41}" type="sibTrans" cxnId="{515F6D16-D92F-43D2-83F4-091BC37E2BC4}">
      <dgm:prSet/>
      <dgm:spPr/>
      <dgm:t>
        <a:bodyPr/>
        <a:lstStyle/>
        <a:p>
          <a:endParaRPr lang="en-US"/>
        </a:p>
      </dgm:t>
    </dgm:pt>
    <dgm:pt modelId="{01B2ED7C-1E79-4EDE-9F5A-57DB9475D482}">
      <dgm:prSet/>
      <dgm:spPr/>
      <dgm:t>
        <a:bodyPr/>
        <a:lstStyle/>
        <a:p>
          <a:r>
            <a:rPr lang="en-US" b="0" i="0" baseline="0" dirty="0">
              <a:solidFill>
                <a:schemeClr val="tx1"/>
              </a:solidFill>
            </a:rPr>
            <a:t>Prompts…</a:t>
          </a:r>
          <a:endParaRPr lang="en-US" dirty="0">
            <a:solidFill>
              <a:schemeClr val="tx1"/>
            </a:solidFill>
          </a:endParaRPr>
        </a:p>
      </dgm:t>
    </dgm:pt>
    <dgm:pt modelId="{7DBC59FA-FCE7-400B-A8A7-694FE4AF3567}" type="parTrans" cxnId="{8004B354-F1E5-4400-979E-DC8DE86EB144}">
      <dgm:prSet/>
      <dgm:spPr/>
      <dgm:t>
        <a:bodyPr/>
        <a:lstStyle/>
        <a:p>
          <a:endParaRPr lang="en-US"/>
        </a:p>
      </dgm:t>
    </dgm:pt>
    <dgm:pt modelId="{10EF5748-11B3-46BD-AEAE-BAFA48D87547}" type="sibTrans" cxnId="{8004B354-F1E5-4400-979E-DC8DE86EB144}">
      <dgm:prSet/>
      <dgm:spPr/>
      <dgm:t>
        <a:bodyPr/>
        <a:lstStyle/>
        <a:p>
          <a:endParaRPr lang="en-US"/>
        </a:p>
      </dgm:t>
    </dgm:pt>
    <dgm:pt modelId="{C8E9B956-83F3-4900-AD88-6C234E84E810}">
      <dgm:prSet/>
      <dgm:spPr/>
      <dgm:t>
        <a:bodyPr/>
        <a:lstStyle/>
        <a:p>
          <a:r>
            <a:rPr lang="en-US" b="1"/>
            <a:t>What are Youth Work Ethics?</a:t>
          </a:r>
          <a:endParaRPr lang="en-US"/>
        </a:p>
      </dgm:t>
    </dgm:pt>
    <dgm:pt modelId="{8EED1876-68D3-447B-B597-980BE3FC801F}" type="parTrans" cxnId="{CCED1A5F-7C99-493D-AAAA-A470728395FB}">
      <dgm:prSet/>
      <dgm:spPr/>
      <dgm:t>
        <a:bodyPr/>
        <a:lstStyle/>
        <a:p>
          <a:endParaRPr lang="en-US"/>
        </a:p>
      </dgm:t>
    </dgm:pt>
    <dgm:pt modelId="{FD28B3C2-8259-4493-9E48-E1D23002FA9D}" type="sibTrans" cxnId="{CCED1A5F-7C99-493D-AAAA-A470728395FB}">
      <dgm:prSet/>
      <dgm:spPr/>
      <dgm:t>
        <a:bodyPr/>
        <a:lstStyle/>
        <a:p>
          <a:endParaRPr lang="en-US"/>
        </a:p>
      </dgm:t>
    </dgm:pt>
    <dgm:pt modelId="{F3DAF74D-3F91-4749-9A39-04E2C8C1DA46}">
      <dgm:prSet/>
      <dgm:spPr/>
      <dgm:t>
        <a:bodyPr/>
        <a:lstStyle/>
        <a:p>
          <a:r>
            <a:rPr lang="en-US" b="1"/>
            <a:t>What is the purpose of these?</a:t>
          </a:r>
          <a:endParaRPr lang="en-US"/>
        </a:p>
      </dgm:t>
    </dgm:pt>
    <dgm:pt modelId="{EE5631C4-85D6-431A-A228-8335BF68A8A7}" type="parTrans" cxnId="{76840488-002F-4C07-8284-502353DBB4C2}">
      <dgm:prSet/>
      <dgm:spPr/>
      <dgm:t>
        <a:bodyPr/>
        <a:lstStyle/>
        <a:p>
          <a:endParaRPr lang="en-US"/>
        </a:p>
      </dgm:t>
    </dgm:pt>
    <dgm:pt modelId="{E5850906-E292-466A-9C32-45720D357DB3}" type="sibTrans" cxnId="{76840488-002F-4C07-8284-502353DBB4C2}">
      <dgm:prSet/>
      <dgm:spPr/>
      <dgm:t>
        <a:bodyPr/>
        <a:lstStyle/>
        <a:p>
          <a:endParaRPr lang="en-US"/>
        </a:p>
      </dgm:t>
    </dgm:pt>
    <dgm:pt modelId="{A51AA2D8-D7B9-457B-892B-1799B3ABA5D5}">
      <dgm:prSet/>
      <dgm:spPr/>
      <dgm:t>
        <a:bodyPr/>
        <a:lstStyle/>
        <a:p>
          <a:r>
            <a:rPr lang="en-US" b="1"/>
            <a:t>What are the values at the core of Youth Work?</a:t>
          </a:r>
          <a:endParaRPr lang="en-US"/>
        </a:p>
      </dgm:t>
    </dgm:pt>
    <dgm:pt modelId="{269EC2C0-C5F3-4A42-8805-43E258DAC0E3}" type="parTrans" cxnId="{42ADAB81-5FA7-4EC8-9DA1-C9080F01BC03}">
      <dgm:prSet/>
      <dgm:spPr/>
      <dgm:t>
        <a:bodyPr/>
        <a:lstStyle/>
        <a:p>
          <a:endParaRPr lang="en-US"/>
        </a:p>
      </dgm:t>
    </dgm:pt>
    <dgm:pt modelId="{3FC00E9D-081B-4746-889A-FB5662BE0BA6}" type="sibTrans" cxnId="{42ADAB81-5FA7-4EC8-9DA1-C9080F01BC03}">
      <dgm:prSet/>
      <dgm:spPr/>
      <dgm:t>
        <a:bodyPr/>
        <a:lstStyle/>
        <a:p>
          <a:endParaRPr lang="en-US"/>
        </a:p>
      </dgm:t>
    </dgm:pt>
    <dgm:pt modelId="{10D3D768-7BC5-446E-9C00-6FA24D201956}">
      <dgm:prSet/>
      <dgm:spPr/>
      <dgm:t>
        <a:bodyPr/>
        <a:lstStyle/>
        <a:p>
          <a:r>
            <a:rPr lang="en-US" b="1"/>
            <a:t>How do we use Youth Work Ethics in practice?</a:t>
          </a:r>
          <a:endParaRPr lang="en-US"/>
        </a:p>
      </dgm:t>
    </dgm:pt>
    <dgm:pt modelId="{FD8DADC9-F8E4-4B9E-A677-368A5F4C14CB}" type="parTrans" cxnId="{B3578C68-BD4D-43AC-A81E-CE944B43822C}">
      <dgm:prSet/>
      <dgm:spPr/>
      <dgm:t>
        <a:bodyPr/>
        <a:lstStyle/>
        <a:p>
          <a:endParaRPr lang="en-US"/>
        </a:p>
      </dgm:t>
    </dgm:pt>
    <dgm:pt modelId="{4EC48725-74C4-4D8B-B542-DFCDD639537A}" type="sibTrans" cxnId="{B3578C68-BD4D-43AC-A81E-CE944B43822C}">
      <dgm:prSet/>
      <dgm:spPr/>
      <dgm:t>
        <a:bodyPr/>
        <a:lstStyle/>
        <a:p>
          <a:endParaRPr lang="en-US"/>
        </a:p>
      </dgm:t>
    </dgm:pt>
    <dgm:pt modelId="{806B5406-FB11-4370-99DE-628A86EE0B91}">
      <dgm:prSet/>
      <dgm:spPr/>
      <dgm:t>
        <a:bodyPr/>
        <a:lstStyle/>
        <a:p>
          <a:r>
            <a:rPr lang="en-US" b="1" dirty="0"/>
            <a:t>How do these shape our identity as Youth Workers?</a:t>
          </a:r>
          <a:endParaRPr lang="en-US" dirty="0"/>
        </a:p>
      </dgm:t>
    </dgm:pt>
    <dgm:pt modelId="{C0B37131-B8AB-4F81-A1B4-FFAB790BADFD}" type="parTrans" cxnId="{DB4129D0-3178-4486-8738-F8E172D00673}">
      <dgm:prSet/>
      <dgm:spPr/>
      <dgm:t>
        <a:bodyPr/>
        <a:lstStyle/>
        <a:p>
          <a:endParaRPr lang="en-US"/>
        </a:p>
      </dgm:t>
    </dgm:pt>
    <dgm:pt modelId="{DEF324C0-4961-410E-AB0A-1C1A58B56AEC}" type="sibTrans" cxnId="{DB4129D0-3178-4486-8738-F8E172D00673}">
      <dgm:prSet/>
      <dgm:spPr/>
      <dgm:t>
        <a:bodyPr/>
        <a:lstStyle/>
        <a:p>
          <a:endParaRPr lang="en-US"/>
        </a:p>
      </dgm:t>
    </dgm:pt>
    <dgm:pt modelId="{0657949F-13C4-4634-92CF-0C0A6AE345C6}">
      <dgm:prSet/>
      <dgm:spPr/>
      <dgm:t>
        <a:bodyPr/>
        <a:lstStyle/>
        <a:p>
          <a:r>
            <a:rPr lang="en-US" dirty="0"/>
            <a:t>Feedback your discussions.</a:t>
          </a:r>
        </a:p>
      </dgm:t>
    </dgm:pt>
    <dgm:pt modelId="{CEE8F252-2DB3-4FCA-A06C-B87FA9C9AF0F}" type="parTrans" cxnId="{7CF55374-DF66-423C-B732-6A2373E59554}">
      <dgm:prSet/>
      <dgm:spPr/>
      <dgm:t>
        <a:bodyPr/>
        <a:lstStyle/>
        <a:p>
          <a:endParaRPr lang="en-GB"/>
        </a:p>
      </dgm:t>
    </dgm:pt>
    <dgm:pt modelId="{589C32C9-482A-44EE-9B05-B882554E62C8}" type="sibTrans" cxnId="{7CF55374-DF66-423C-B732-6A2373E59554}">
      <dgm:prSet/>
      <dgm:spPr/>
      <dgm:t>
        <a:bodyPr/>
        <a:lstStyle/>
        <a:p>
          <a:endParaRPr lang="en-GB"/>
        </a:p>
      </dgm:t>
    </dgm:pt>
    <dgm:pt modelId="{DECCC337-BAE7-4C4F-BB73-F7A05B773D00}" type="pres">
      <dgm:prSet presAssocID="{80718C0E-02AC-4016-8D46-98D2AF88AE93}" presName="linear" presStyleCnt="0">
        <dgm:presLayoutVars>
          <dgm:dir/>
          <dgm:animLvl val="lvl"/>
          <dgm:resizeHandles val="exact"/>
        </dgm:presLayoutVars>
      </dgm:prSet>
      <dgm:spPr/>
    </dgm:pt>
    <dgm:pt modelId="{B04349EC-3C8F-4F48-B2EF-7C9C1C5A67CC}" type="pres">
      <dgm:prSet presAssocID="{2C57374F-5F72-4FB5-87AC-C27C68C3CFD3}" presName="parentLin" presStyleCnt="0"/>
      <dgm:spPr/>
    </dgm:pt>
    <dgm:pt modelId="{A216AEC1-B545-4642-B687-339ADEB38D42}" type="pres">
      <dgm:prSet presAssocID="{2C57374F-5F72-4FB5-87AC-C27C68C3CFD3}" presName="parentLeftMargin" presStyleLbl="node1" presStyleIdx="0" presStyleCnt="2"/>
      <dgm:spPr/>
    </dgm:pt>
    <dgm:pt modelId="{FBA547B1-7F18-4A28-A60E-AA54C4B42A51}" type="pres">
      <dgm:prSet presAssocID="{2C57374F-5F72-4FB5-87AC-C27C68C3CFD3}" presName="parentText" presStyleLbl="node1" presStyleIdx="0" presStyleCnt="2">
        <dgm:presLayoutVars>
          <dgm:chMax val="0"/>
          <dgm:bulletEnabled val="1"/>
        </dgm:presLayoutVars>
      </dgm:prSet>
      <dgm:spPr/>
    </dgm:pt>
    <dgm:pt modelId="{39319980-28F1-4EA3-87C2-3F344BE9C30E}" type="pres">
      <dgm:prSet presAssocID="{2C57374F-5F72-4FB5-87AC-C27C68C3CFD3}" presName="negativeSpace" presStyleCnt="0"/>
      <dgm:spPr/>
    </dgm:pt>
    <dgm:pt modelId="{29B48C73-2FC6-441A-8983-665E8BB8454E}" type="pres">
      <dgm:prSet presAssocID="{2C57374F-5F72-4FB5-87AC-C27C68C3CFD3}" presName="childText" presStyleLbl="conFgAcc1" presStyleIdx="0" presStyleCnt="2">
        <dgm:presLayoutVars>
          <dgm:bulletEnabled val="1"/>
        </dgm:presLayoutVars>
      </dgm:prSet>
      <dgm:spPr/>
    </dgm:pt>
    <dgm:pt modelId="{DCB22847-BB82-4F2D-A8CA-F1F09E49C221}" type="pres">
      <dgm:prSet presAssocID="{D70D8D62-FD91-419B-BA1E-B7C6A1E52722}" presName="spaceBetweenRectangles" presStyleCnt="0"/>
      <dgm:spPr/>
    </dgm:pt>
    <dgm:pt modelId="{C413F507-8BB5-488C-B626-2B3D622B8096}" type="pres">
      <dgm:prSet presAssocID="{01B2ED7C-1E79-4EDE-9F5A-57DB9475D482}" presName="parentLin" presStyleCnt="0"/>
      <dgm:spPr/>
    </dgm:pt>
    <dgm:pt modelId="{1557AC41-55E8-4632-AB5B-6649E899EF4A}" type="pres">
      <dgm:prSet presAssocID="{01B2ED7C-1E79-4EDE-9F5A-57DB9475D482}" presName="parentLeftMargin" presStyleLbl="node1" presStyleIdx="0" presStyleCnt="2"/>
      <dgm:spPr/>
    </dgm:pt>
    <dgm:pt modelId="{9329B68F-38B6-4F47-A29E-F2088C85D29D}" type="pres">
      <dgm:prSet presAssocID="{01B2ED7C-1E79-4EDE-9F5A-57DB9475D482}" presName="parentText" presStyleLbl="node1" presStyleIdx="1" presStyleCnt="2" custLinFactNeighborX="-14015" custLinFactNeighborY="-174">
        <dgm:presLayoutVars>
          <dgm:chMax val="0"/>
          <dgm:bulletEnabled val="1"/>
        </dgm:presLayoutVars>
      </dgm:prSet>
      <dgm:spPr/>
    </dgm:pt>
    <dgm:pt modelId="{329FF047-CA9C-4B10-9A6C-CE0568AE571C}" type="pres">
      <dgm:prSet presAssocID="{01B2ED7C-1E79-4EDE-9F5A-57DB9475D482}" presName="negativeSpace" presStyleCnt="0"/>
      <dgm:spPr/>
    </dgm:pt>
    <dgm:pt modelId="{2CC739F3-9289-4E84-B8C7-8772D6BF573C}" type="pres">
      <dgm:prSet presAssocID="{01B2ED7C-1E79-4EDE-9F5A-57DB9475D482}" presName="childText" presStyleLbl="conFgAcc1" presStyleIdx="1" presStyleCnt="2">
        <dgm:presLayoutVars>
          <dgm:bulletEnabled val="1"/>
        </dgm:presLayoutVars>
      </dgm:prSet>
      <dgm:spPr/>
    </dgm:pt>
  </dgm:ptLst>
  <dgm:cxnLst>
    <dgm:cxn modelId="{515F6D16-D92F-43D2-83F4-091BC37E2BC4}" srcId="{2C57374F-5F72-4FB5-87AC-C27C68C3CFD3}" destId="{E55BFFA7-B42F-4A3C-A55D-29206EAE65BE}" srcOrd="0" destOrd="0" parTransId="{C71474CE-7BDA-4AC4-A980-FD8940A310C7}" sibTransId="{AEB5C46C-01E7-462E-9123-029981786F41}"/>
    <dgm:cxn modelId="{0327BE1A-6FB4-4DDA-851D-BACFECB56F16}" type="presOf" srcId="{2C57374F-5F72-4FB5-87AC-C27C68C3CFD3}" destId="{A216AEC1-B545-4642-B687-339ADEB38D42}" srcOrd="0" destOrd="0" presId="urn:microsoft.com/office/officeart/2005/8/layout/list1"/>
    <dgm:cxn modelId="{0BD81A34-34DC-4EFE-B644-D40839159A9C}" type="presOf" srcId="{806B5406-FB11-4370-99DE-628A86EE0B91}" destId="{2CC739F3-9289-4E84-B8C7-8772D6BF573C}" srcOrd="0" destOrd="4" presId="urn:microsoft.com/office/officeart/2005/8/layout/list1"/>
    <dgm:cxn modelId="{4FDB9B39-B161-4C57-A1DF-2F64FDB70C49}" type="presOf" srcId="{10D3D768-7BC5-446E-9C00-6FA24D201956}" destId="{2CC739F3-9289-4E84-B8C7-8772D6BF573C}" srcOrd="0" destOrd="3" presId="urn:microsoft.com/office/officeart/2005/8/layout/list1"/>
    <dgm:cxn modelId="{CCED1A5F-7C99-493D-AAAA-A470728395FB}" srcId="{01B2ED7C-1E79-4EDE-9F5A-57DB9475D482}" destId="{C8E9B956-83F3-4900-AD88-6C234E84E810}" srcOrd="0" destOrd="0" parTransId="{8EED1876-68D3-447B-B597-980BE3FC801F}" sibTransId="{FD28B3C2-8259-4493-9E48-E1D23002FA9D}"/>
    <dgm:cxn modelId="{B3578C68-BD4D-43AC-A81E-CE944B43822C}" srcId="{01B2ED7C-1E79-4EDE-9F5A-57DB9475D482}" destId="{10D3D768-7BC5-446E-9C00-6FA24D201956}" srcOrd="3" destOrd="0" parTransId="{FD8DADC9-F8E4-4B9E-A677-368A5F4C14CB}" sibTransId="{4EC48725-74C4-4D8B-B542-DFCDD639537A}"/>
    <dgm:cxn modelId="{9B94A652-66F5-437B-A018-5A7829DDBD40}" type="presOf" srcId="{A51AA2D8-D7B9-457B-892B-1799B3ABA5D5}" destId="{2CC739F3-9289-4E84-B8C7-8772D6BF573C}" srcOrd="0" destOrd="2" presId="urn:microsoft.com/office/officeart/2005/8/layout/list1"/>
    <dgm:cxn modelId="{7CF55374-DF66-423C-B732-6A2373E59554}" srcId="{01B2ED7C-1E79-4EDE-9F5A-57DB9475D482}" destId="{0657949F-13C4-4634-92CF-0C0A6AE345C6}" srcOrd="5" destOrd="0" parTransId="{CEE8F252-2DB3-4FCA-A06C-B87FA9C9AF0F}" sibTransId="{589C32C9-482A-44EE-9B05-B882554E62C8}"/>
    <dgm:cxn modelId="{8004B354-F1E5-4400-979E-DC8DE86EB144}" srcId="{80718C0E-02AC-4016-8D46-98D2AF88AE93}" destId="{01B2ED7C-1E79-4EDE-9F5A-57DB9475D482}" srcOrd="1" destOrd="0" parTransId="{7DBC59FA-FCE7-400B-A8A7-694FE4AF3567}" sibTransId="{10EF5748-11B3-46BD-AEAE-BAFA48D87547}"/>
    <dgm:cxn modelId="{BF87DC7A-3C05-4271-9888-CDF33BB44971}" type="presOf" srcId="{0657949F-13C4-4634-92CF-0C0A6AE345C6}" destId="{2CC739F3-9289-4E84-B8C7-8772D6BF573C}" srcOrd="0" destOrd="5" presId="urn:microsoft.com/office/officeart/2005/8/layout/list1"/>
    <dgm:cxn modelId="{42ADAB81-5FA7-4EC8-9DA1-C9080F01BC03}" srcId="{01B2ED7C-1E79-4EDE-9F5A-57DB9475D482}" destId="{A51AA2D8-D7B9-457B-892B-1799B3ABA5D5}" srcOrd="2" destOrd="0" parTransId="{269EC2C0-C5F3-4A42-8805-43E258DAC0E3}" sibTransId="{3FC00E9D-081B-4746-889A-FB5662BE0BA6}"/>
    <dgm:cxn modelId="{76840488-002F-4C07-8284-502353DBB4C2}" srcId="{01B2ED7C-1E79-4EDE-9F5A-57DB9475D482}" destId="{F3DAF74D-3F91-4749-9A39-04E2C8C1DA46}" srcOrd="1" destOrd="0" parTransId="{EE5631C4-85D6-431A-A228-8335BF68A8A7}" sibTransId="{E5850906-E292-466A-9C32-45720D357DB3}"/>
    <dgm:cxn modelId="{4096E88C-1A5A-41DA-A7E2-8E1F15F8A10B}" type="presOf" srcId="{2C57374F-5F72-4FB5-87AC-C27C68C3CFD3}" destId="{FBA547B1-7F18-4A28-A60E-AA54C4B42A51}" srcOrd="1" destOrd="0" presId="urn:microsoft.com/office/officeart/2005/8/layout/list1"/>
    <dgm:cxn modelId="{438756B8-CDB9-4FF1-A6C6-D54058DC28B8}" type="presOf" srcId="{E55BFFA7-B42F-4A3C-A55D-29206EAE65BE}" destId="{29B48C73-2FC6-441A-8983-665E8BB8454E}" srcOrd="0" destOrd="0" presId="urn:microsoft.com/office/officeart/2005/8/layout/list1"/>
    <dgm:cxn modelId="{A8DD10BA-720B-4D36-AA1C-E759F98669E7}" type="presOf" srcId="{F3DAF74D-3F91-4749-9A39-04E2C8C1DA46}" destId="{2CC739F3-9289-4E84-B8C7-8772D6BF573C}" srcOrd="0" destOrd="1" presId="urn:microsoft.com/office/officeart/2005/8/layout/list1"/>
    <dgm:cxn modelId="{DB4129D0-3178-4486-8738-F8E172D00673}" srcId="{01B2ED7C-1E79-4EDE-9F5A-57DB9475D482}" destId="{806B5406-FB11-4370-99DE-628A86EE0B91}" srcOrd="4" destOrd="0" parTransId="{C0B37131-B8AB-4F81-A1B4-FFAB790BADFD}" sibTransId="{DEF324C0-4961-410E-AB0A-1C1A58B56AEC}"/>
    <dgm:cxn modelId="{1555A5D6-D306-45C8-AFDC-9BC53E32E6F7}" type="presOf" srcId="{C8E9B956-83F3-4900-AD88-6C234E84E810}" destId="{2CC739F3-9289-4E84-B8C7-8772D6BF573C}" srcOrd="0" destOrd="0" presId="urn:microsoft.com/office/officeart/2005/8/layout/list1"/>
    <dgm:cxn modelId="{DEB7EBDC-1B6E-455E-A67C-6BCFBBCAB61B}" type="presOf" srcId="{01B2ED7C-1E79-4EDE-9F5A-57DB9475D482}" destId="{1557AC41-55E8-4632-AB5B-6649E899EF4A}" srcOrd="0" destOrd="0" presId="urn:microsoft.com/office/officeart/2005/8/layout/list1"/>
    <dgm:cxn modelId="{1BA25CE1-5AA4-473B-A78D-4DED8BB10AE0}" type="presOf" srcId="{80718C0E-02AC-4016-8D46-98D2AF88AE93}" destId="{DECCC337-BAE7-4C4F-BB73-F7A05B773D00}" srcOrd="0" destOrd="0" presId="urn:microsoft.com/office/officeart/2005/8/layout/list1"/>
    <dgm:cxn modelId="{3B3977EC-D8DD-4364-8FB7-0BDAA4A0489C}" type="presOf" srcId="{01B2ED7C-1E79-4EDE-9F5A-57DB9475D482}" destId="{9329B68F-38B6-4F47-A29E-F2088C85D29D}" srcOrd="1" destOrd="0" presId="urn:microsoft.com/office/officeart/2005/8/layout/list1"/>
    <dgm:cxn modelId="{FADD05FC-9B30-42FC-896A-EBA4F296F7EB}" srcId="{80718C0E-02AC-4016-8D46-98D2AF88AE93}" destId="{2C57374F-5F72-4FB5-87AC-C27C68C3CFD3}" srcOrd="0" destOrd="0" parTransId="{968E8C49-7148-4152-9971-F6002AF20397}" sibTransId="{D70D8D62-FD91-419B-BA1E-B7C6A1E52722}"/>
    <dgm:cxn modelId="{6F41DB01-5FDD-47CB-A43D-CA4D76017807}" type="presParOf" srcId="{DECCC337-BAE7-4C4F-BB73-F7A05B773D00}" destId="{B04349EC-3C8F-4F48-B2EF-7C9C1C5A67CC}" srcOrd="0" destOrd="0" presId="urn:microsoft.com/office/officeart/2005/8/layout/list1"/>
    <dgm:cxn modelId="{99A8C5A4-0B0D-44A5-82D9-1FF3A50ED200}" type="presParOf" srcId="{B04349EC-3C8F-4F48-B2EF-7C9C1C5A67CC}" destId="{A216AEC1-B545-4642-B687-339ADEB38D42}" srcOrd="0" destOrd="0" presId="urn:microsoft.com/office/officeart/2005/8/layout/list1"/>
    <dgm:cxn modelId="{DEC68264-E5D9-4FE6-BA7F-C837C09EBE1C}" type="presParOf" srcId="{B04349EC-3C8F-4F48-B2EF-7C9C1C5A67CC}" destId="{FBA547B1-7F18-4A28-A60E-AA54C4B42A51}" srcOrd="1" destOrd="0" presId="urn:microsoft.com/office/officeart/2005/8/layout/list1"/>
    <dgm:cxn modelId="{45DD65B5-02AE-4E8D-86D7-7FBB3CF510E8}" type="presParOf" srcId="{DECCC337-BAE7-4C4F-BB73-F7A05B773D00}" destId="{39319980-28F1-4EA3-87C2-3F344BE9C30E}" srcOrd="1" destOrd="0" presId="urn:microsoft.com/office/officeart/2005/8/layout/list1"/>
    <dgm:cxn modelId="{932A5A9D-2FD5-4D43-A640-8C2B4C78E762}" type="presParOf" srcId="{DECCC337-BAE7-4C4F-BB73-F7A05B773D00}" destId="{29B48C73-2FC6-441A-8983-665E8BB8454E}" srcOrd="2" destOrd="0" presId="urn:microsoft.com/office/officeart/2005/8/layout/list1"/>
    <dgm:cxn modelId="{B81552AC-7796-429A-B738-41A3B0402446}" type="presParOf" srcId="{DECCC337-BAE7-4C4F-BB73-F7A05B773D00}" destId="{DCB22847-BB82-4F2D-A8CA-F1F09E49C221}" srcOrd="3" destOrd="0" presId="urn:microsoft.com/office/officeart/2005/8/layout/list1"/>
    <dgm:cxn modelId="{686EFE70-3E5C-4C1D-A48E-48F803A528AB}" type="presParOf" srcId="{DECCC337-BAE7-4C4F-BB73-F7A05B773D00}" destId="{C413F507-8BB5-488C-B626-2B3D622B8096}" srcOrd="4" destOrd="0" presId="urn:microsoft.com/office/officeart/2005/8/layout/list1"/>
    <dgm:cxn modelId="{8F08CCF1-0DB2-4D48-B077-CE3001AE9503}" type="presParOf" srcId="{C413F507-8BB5-488C-B626-2B3D622B8096}" destId="{1557AC41-55E8-4632-AB5B-6649E899EF4A}" srcOrd="0" destOrd="0" presId="urn:microsoft.com/office/officeart/2005/8/layout/list1"/>
    <dgm:cxn modelId="{40B91D81-6293-4984-8319-2B96CF494803}" type="presParOf" srcId="{C413F507-8BB5-488C-B626-2B3D622B8096}" destId="{9329B68F-38B6-4F47-A29E-F2088C85D29D}" srcOrd="1" destOrd="0" presId="urn:microsoft.com/office/officeart/2005/8/layout/list1"/>
    <dgm:cxn modelId="{695BC3A9-DC7C-41B8-B644-2D47450E91FC}" type="presParOf" srcId="{DECCC337-BAE7-4C4F-BB73-F7A05B773D00}" destId="{329FF047-CA9C-4B10-9A6C-CE0568AE571C}" srcOrd="5" destOrd="0" presId="urn:microsoft.com/office/officeart/2005/8/layout/list1"/>
    <dgm:cxn modelId="{960E9232-0986-4325-85BC-79E412292AD1}" type="presParOf" srcId="{DECCC337-BAE7-4C4F-BB73-F7A05B773D00}" destId="{2CC739F3-9289-4E84-B8C7-8772D6BF57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E1D496-9D1A-41BC-B375-99887076EAE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D7D279D-2DED-4D00-A828-79B6E1C49E58}">
      <dgm:prSet/>
      <dgm:spPr/>
      <dgm:t>
        <a:bodyPr/>
        <a:lstStyle/>
        <a:p>
          <a:r>
            <a:rPr lang="en-GB"/>
            <a:t>Young People – access to support and to face to face social opportunities</a:t>
          </a:r>
          <a:endParaRPr lang="en-US"/>
        </a:p>
      </dgm:t>
    </dgm:pt>
    <dgm:pt modelId="{F7C21C03-ECF9-4BDF-B944-111A69A98EA0}" type="parTrans" cxnId="{F3FF6B9C-BD6B-4015-836F-69ACE563AF48}">
      <dgm:prSet/>
      <dgm:spPr/>
      <dgm:t>
        <a:bodyPr/>
        <a:lstStyle/>
        <a:p>
          <a:endParaRPr lang="en-US"/>
        </a:p>
      </dgm:t>
    </dgm:pt>
    <dgm:pt modelId="{C4EEA1AC-B153-4C09-9D9D-DD614FA99E8F}" type="sibTrans" cxnId="{F3FF6B9C-BD6B-4015-836F-69ACE563AF48}">
      <dgm:prSet/>
      <dgm:spPr/>
      <dgm:t>
        <a:bodyPr/>
        <a:lstStyle/>
        <a:p>
          <a:endParaRPr lang="en-US"/>
        </a:p>
      </dgm:t>
    </dgm:pt>
    <dgm:pt modelId="{1F53B55D-D01B-4E6F-8323-EB0FC15B6535}">
      <dgm:prSet/>
      <dgm:spPr/>
      <dgm:t>
        <a:bodyPr/>
        <a:lstStyle/>
        <a:p>
          <a:r>
            <a:rPr lang="en-GB"/>
            <a:t>Youth Work – its survival and/or the role it plays (open, targeted, etc)</a:t>
          </a:r>
          <a:endParaRPr lang="en-US"/>
        </a:p>
      </dgm:t>
    </dgm:pt>
    <dgm:pt modelId="{0587EFF4-2765-4F45-A95D-59B7EEB2575A}" type="parTrans" cxnId="{93EE6944-CF4E-4E67-A431-2BA4C481EFF5}">
      <dgm:prSet/>
      <dgm:spPr/>
      <dgm:t>
        <a:bodyPr/>
        <a:lstStyle/>
        <a:p>
          <a:endParaRPr lang="en-US"/>
        </a:p>
      </dgm:t>
    </dgm:pt>
    <dgm:pt modelId="{9C597837-9CD2-480A-B07A-A3459299603E}" type="sibTrans" cxnId="{93EE6944-CF4E-4E67-A431-2BA4C481EFF5}">
      <dgm:prSet/>
      <dgm:spPr/>
      <dgm:t>
        <a:bodyPr/>
        <a:lstStyle/>
        <a:p>
          <a:endParaRPr lang="en-US"/>
        </a:p>
      </dgm:t>
    </dgm:pt>
    <dgm:pt modelId="{A960C34D-75A6-4493-980E-9E0D43C1576C}">
      <dgm:prSet/>
      <dgm:spPr/>
      <dgm:t>
        <a:bodyPr/>
        <a:lstStyle/>
        <a:p>
          <a:r>
            <a:rPr lang="en-GB"/>
            <a:t>Professions and Professionalism – increasing regulation of professions</a:t>
          </a:r>
          <a:endParaRPr lang="en-US"/>
        </a:p>
      </dgm:t>
    </dgm:pt>
    <dgm:pt modelId="{013816F0-6F19-4FD5-8510-837AC6CC0283}" type="parTrans" cxnId="{A76B9BF6-27D0-46EA-9C3B-6A63E6D17ADE}">
      <dgm:prSet/>
      <dgm:spPr/>
      <dgm:t>
        <a:bodyPr/>
        <a:lstStyle/>
        <a:p>
          <a:endParaRPr lang="en-US"/>
        </a:p>
      </dgm:t>
    </dgm:pt>
    <dgm:pt modelId="{60C3871C-D50E-41AD-9935-6526BD03A36B}" type="sibTrans" cxnId="{A76B9BF6-27D0-46EA-9C3B-6A63E6D17ADE}">
      <dgm:prSet/>
      <dgm:spPr/>
      <dgm:t>
        <a:bodyPr/>
        <a:lstStyle/>
        <a:p>
          <a:endParaRPr lang="en-US"/>
        </a:p>
      </dgm:t>
    </dgm:pt>
    <dgm:pt modelId="{EBAD0C99-407C-4A24-96CA-92B7F5D0353F}">
      <dgm:prSet/>
      <dgm:spPr/>
      <dgm:t>
        <a:bodyPr/>
        <a:lstStyle/>
        <a:p>
          <a:r>
            <a:rPr lang="en-GB" dirty="0"/>
            <a:t>Ethics – dilemmas in new contexts e.g., education versus control: inter-agency confidentiality and information- sharing. </a:t>
          </a:r>
          <a:endParaRPr lang="en-US" dirty="0"/>
        </a:p>
      </dgm:t>
    </dgm:pt>
    <dgm:pt modelId="{84F9EAE0-041E-4F91-A5B3-CAC8663F8148}" type="parTrans" cxnId="{A7E50DBB-8942-478E-9136-C642A48D1065}">
      <dgm:prSet/>
      <dgm:spPr/>
      <dgm:t>
        <a:bodyPr/>
        <a:lstStyle/>
        <a:p>
          <a:endParaRPr lang="en-US"/>
        </a:p>
      </dgm:t>
    </dgm:pt>
    <dgm:pt modelId="{38D2D27B-DCBF-4826-8E47-AB6689574FB5}" type="sibTrans" cxnId="{A7E50DBB-8942-478E-9136-C642A48D1065}">
      <dgm:prSet/>
      <dgm:spPr/>
      <dgm:t>
        <a:bodyPr/>
        <a:lstStyle/>
        <a:p>
          <a:endParaRPr lang="en-US"/>
        </a:p>
      </dgm:t>
    </dgm:pt>
    <dgm:pt modelId="{015F33B0-F455-464A-9482-1F29EF34985D}">
      <dgm:prSet/>
      <dgm:spPr/>
      <dgm:t>
        <a:bodyPr/>
        <a:lstStyle/>
        <a:p>
          <a:r>
            <a:rPr lang="en-GB"/>
            <a:t>Any examples from the class?</a:t>
          </a:r>
          <a:endParaRPr lang="en-US"/>
        </a:p>
      </dgm:t>
    </dgm:pt>
    <dgm:pt modelId="{EE696B30-F156-4866-A137-CF9039A7BF49}" type="parTrans" cxnId="{CAD423B4-C62B-4083-B716-37B706115E32}">
      <dgm:prSet/>
      <dgm:spPr/>
      <dgm:t>
        <a:bodyPr/>
        <a:lstStyle/>
        <a:p>
          <a:endParaRPr lang="en-US"/>
        </a:p>
      </dgm:t>
    </dgm:pt>
    <dgm:pt modelId="{FBC901E3-454B-4CE7-A808-0E365D289924}" type="sibTrans" cxnId="{CAD423B4-C62B-4083-B716-37B706115E32}">
      <dgm:prSet/>
      <dgm:spPr/>
      <dgm:t>
        <a:bodyPr/>
        <a:lstStyle/>
        <a:p>
          <a:endParaRPr lang="en-US"/>
        </a:p>
      </dgm:t>
    </dgm:pt>
    <dgm:pt modelId="{4D65E07B-58D9-45A4-B443-F4396078B48A}" type="pres">
      <dgm:prSet presAssocID="{EDE1D496-9D1A-41BC-B375-99887076EAE5}" presName="vert0" presStyleCnt="0">
        <dgm:presLayoutVars>
          <dgm:dir/>
          <dgm:animOne val="branch"/>
          <dgm:animLvl val="lvl"/>
        </dgm:presLayoutVars>
      </dgm:prSet>
      <dgm:spPr/>
    </dgm:pt>
    <dgm:pt modelId="{8B3ECE43-FCC3-4175-A8C3-412FB4043A79}" type="pres">
      <dgm:prSet presAssocID="{4D7D279D-2DED-4D00-A828-79B6E1C49E58}" presName="thickLine" presStyleLbl="alignNode1" presStyleIdx="0" presStyleCnt="5"/>
      <dgm:spPr/>
    </dgm:pt>
    <dgm:pt modelId="{D8545803-4868-405A-90ED-D24112EF800D}" type="pres">
      <dgm:prSet presAssocID="{4D7D279D-2DED-4D00-A828-79B6E1C49E58}" presName="horz1" presStyleCnt="0"/>
      <dgm:spPr/>
    </dgm:pt>
    <dgm:pt modelId="{99D4DED8-05E8-4ABD-8F66-4FCF7BCC8777}" type="pres">
      <dgm:prSet presAssocID="{4D7D279D-2DED-4D00-A828-79B6E1C49E58}" presName="tx1" presStyleLbl="revTx" presStyleIdx="0" presStyleCnt="5"/>
      <dgm:spPr/>
    </dgm:pt>
    <dgm:pt modelId="{546E67CF-A0FF-4D5C-9353-E137337349D0}" type="pres">
      <dgm:prSet presAssocID="{4D7D279D-2DED-4D00-A828-79B6E1C49E58}" presName="vert1" presStyleCnt="0"/>
      <dgm:spPr/>
    </dgm:pt>
    <dgm:pt modelId="{3DEA31BA-5700-419A-A1E2-8464F3C90E35}" type="pres">
      <dgm:prSet presAssocID="{1F53B55D-D01B-4E6F-8323-EB0FC15B6535}" presName="thickLine" presStyleLbl="alignNode1" presStyleIdx="1" presStyleCnt="5"/>
      <dgm:spPr/>
    </dgm:pt>
    <dgm:pt modelId="{B8E5E825-3AF3-44B3-BA88-2D372522D35F}" type="pres">
      <dgm:prSet presAssocID="{1F53B55D-D01B-4E6F-8323-EB0FC15B6535}" presName="horz1" presStyleCnt="0"/>
      <dgm:spPr/>
    </dgm:pt>
    <dgm:pt modelId="{107244B1-82B9-4A8C-AE79-77D772CC5F9C}" type="pres">
      <dgm:prSet presAssocID="{1F53B55D-D01B-4E6F-8323-EB0FC15B6535}" presName="tx1" presStyleLbl="revTx" presStyleIdx="1" presStyleCnt="5"/>
      <dgm:spPr/>
    </dgm:pt>
    <dgm:pt modelId="{DE0F3565-8AF3-49D4-B9DB-ED3EF8F0F669}" type="pres">
      <dgm:prSet presAssocID="{1F53B55D-D01B-4E6F-8323-EB0FC15B6535}" presName="vert1" presStyleCnt="0"/>
      <dgm:spPr/>
    </dgm:pt>
    <dgm:pt modelId="{754ADA6F-F898-4BD7-8763-B0FC397A4661}" type="pres">
      <dgm:prSet presAssocID="{A960C34D-75A6-4493-980E-9E0D43C1576C}" presName="thickLine" presStyleLbl="alignNode1" presStyleIdx="2" presStyleCnt="5"/>
      <dgm:spPr/>
    </dgm:pt>
    <dgm:pt modelId="{BEF2E166-BC7C-45D6-A80A-D13067A2C096}" type="pres">
      <dgm:prSet presAssocID="{A960C34D-75A6-4493-980E-9E0D43C1576C}" presName="horz1" presStyleCnt="0"/>
      <dgm:spPr/>
    </dgm:pt>
    <dgm:pt modelId="{1DA02751-89A8-4C7B-9378-06F2736F10B8}" type="pres">
      <dgm:prSet presAssocID="{A960C34D-75A6-4493-980E-9E0D43C1576C}" presName="tx1" presStyleLbl="revTx" presStyleIdx="2" presStyleCnt="5"/>
      <dgm:spPr/>
    </dgm:pt>
    <dgm:pt modelId="{FCB079E2-37CC-4912-A8BF-7B91CBACC774}" type="pres">
      <dgm:prSet presAssocID="{A960C34D-75A6-4493-980E-9E0D43C1576C}" presName="vert1" presStyleCnt="0"/>
      <dgm:spPr/>
    </dgm:pt>
    <dgm:pt modelId="{38F75E6A-9831-4A26-BB8C-3E254A56BEAB}" type="pres">
      <dgm:prSet presAssocID="{EBAD0C99-407C-4A24-96CA-92B7F5D0353F}" presName="thickLine" presStyleLbl="alignNode1" presStyleIdx="3" presStyleCnt="5"/>
      <dgm:spPr/>
    </dgm:pt>
    <dgm:pt modelId="{1735444E-F735-4AB3-9AA7-C680D29D86A8}" type="pres">
      <dgm:prSet presAssocID="{EBAD0C99-407C-4A24-96CA-92B7F5D0353F}" presName="horz1" presStyleCnt="0"/>
      <dgm:spPr/>
    </dgm:pt>
    <dgm:pt modelId="{DDDF89DD-D611-43B0-B60A-5CF286F4B2EA}" type="pres">
      <dgm:prSet presAssocID="{EBAD0C99-407C-4A24-96CA-92B7F5D0353F}" presName="tx1" presStyleLbl="revTx" presStyleIdx="3" presStyleCnt="5"/>
      <dgm:spPr/>
    </dgm:pt>
    <dgm:pt modelId="{B84A707C-1271-4248-9119-6892B1A47BB4}" type="pres">
      <dgm:prSet presAssocID="{EBAD0C99-407C-4A24-96CA-92B7F5D0353F}" presName="vert1" presStyleCnt="0"/>
      <dgm:spPr/>
    </dgm:pt>
    <dgm:pt modelId="{9F4F4327-8943-4580-90E8-E35923BDD036}" type="pres">
      <dgm:prSet presAssocID="{015F33B0-F455-464A-9482-1F29EF34985D}" presName="thickLine" presStyleLbl="alignNode1" presStyleIdx="4" presStyleCnt="5"/>
      <dgm:spPr/>
    </dgm:pt>
    <dgm:pt modelId="{02AC06AE-D0B3-4EF3-97AC-7996B0B2F6AB}" type="pres">
      <dgm:prSet presAssocID="{015F33B0-F455-464A-9482-1F29EF34985D}" presName="horz1" presStyleCnt="0"/>
      <dgm:spPr/>
    </dgm:pt>
    <dgm:pt modelId="{59806048-39E2-4BC5-83F6-52BCA66A8DE7}" type="pres">
      <dgm:prSet presAssocID="{015F33B0-F455-464A-9482-1F29EF34985D}" presName="tx1" presStyleLbl="revTx" presStyleIdx="4" presStyleCnt="5"/>
      <dgm:spPr/>
    </dgm:pt>
    <dgm:pt modelId="{43D2C443-A9D3-4898-8AAE-38A769F82820}" type="pres">
      <dgm:prSet presAssocID="{015F33B0-F455-464A-9482-1F29EF34985D}" presName="vert1" presStyleCnt="0"/>
      <dgm:spPr/>
    </dgm:pt>
  </dgm:ptLst>
  <dgm:cxnLst>
    <dgm:cxn modelId="{9B6A235E-CF86-46F7-AB61-1D8E8AA874C3}" type="presOf" srcId="{1F53B55D-D01B-4E6F-8323-EB0FC15B6535}" destId="{107244B1-82B9-4A8C-AE79-77D772CC5F9C}" srcOrd="0" destOrd="0" presId="urn:microsoft.com/office/officeart/2008/layout/LinedList"/>
    <dgm:cxn modelId="{8D6AF542-0A81-4AFD-B782-F32985EC1E56}" type="presOf" srcId="{4D7D279D-2DED-4D00-A828-79B6E1C49E58}" destId="{99D4DED8-05E8-4ABD-8F66-4FCF7BCC8777}" srcOrd="0" destOrd="0" presId="urn:microsoft.com/office/officeart/2008/layout/LinedList"/>
    <dgm:cxn modelId="{93EE6944-CF4E-4E67-A431-2BA4C481EFF5}" srcId="{EDE1D496-9D1A-41BC-B375-99887076EAE5}" destId="{1F53B55D-D01B-4E6F-8323-EB0FC15B6535}" srcOrd="1" destOrd="0" parTransId="{0587EFF4-2765-4F45-A95D-59B7EEB2575A}" sibTransId="{9C597837-9CD2-480A-B07A-A3459299603E}"/>
    <dgm:cxn modelId="{CF542980-C632-4C4F-ADF9-C87B9B8A0C1B}" type="presOf" srcId="{015F33B0-F455-464A-9482-1F29EF34985D}" destId="{59806048-39E2-4BC5-83F6-52BCA66A8DE7}" srcOrd="0" destOrd="0" presId="urn:microsoft.com/office/officeart/2008/layout/LinedList"/>
    <dgm:cxn modelId="{67127685-9D55-429B-8B3C-A870E7325FA0}" type="presOf" srcId="{A960C34D-75A6-4493-980E-9E0D43C1576C}" destId="{1DA02751-89A8-4C7B-9378-06F2736F10B8}" srcOrd="0" destOrd="0" presId="urn:microsoft.com/office/officeart/2008/layout/LinedList"/>
    <dgm:cxn modelId="{F3FF6B9C-BD6B-4015-836F-69ACE563AF48}" srcId="{EDE1D496-9D1A-41BC-B375-99887076EAE5}" destId="{4D7D279D-2DED-4D00-A828-79B6E1C49E58}" srcOrd="0" destOrd="0" parTransId="{F7C21C03-ECF9-4BDF-B944-111A69A98EA0}" sibTransId="{C4EEA1AC-B153-4C09-9D9D-DD614FA99E8F}"/>
    <dgm:cxn modelId="{B75C5CA6-C2DB-4FB2-8D7B-ECE7251E75B0}" type="presOf" srcId="{EBAD0C99-407C-4A24-96CA-92B7F5D0353F}" destId="{DDDF89DD-D611-43B0-B60A-5CF286F4B2EA}" srcOrd="0" destOrd="0" presId="urn:microsoft.com/office/officeart/2008/layout/LinedList"/>
    <dgm:cxn modelId="{CAD423B4-C62B-4083-B716-37B706115E32}" srcId="{EDE1D496-9D1A-41BC-B375-99887076EAE5}" destId="{015F33B0-F455-464A-9482-1F29EF34985D}" srcOrd="4" destOrd="0" parTransId="{EE696B30-F156-4866-A137-CF9039A7BF49}" sibTransId="{FBC901E3-454B-4CE7-A808-0E365D289924}"/>
    <dgm:cxn modelId="{A7E50DBB-8942-478E-9136-C642A48D1065}" srcId="{EDE1D496-9D1A-41BC-B375-99887076EAE5}" destId="{EBAD0C99-407C-4A24-96CA-92B7F5D0353F}" srcOrd="3" destOrd="0" parTransId="{84F9EAE0-041E-4F91-A5B3-CAC8663F8148}" sibTransId="{38D2D27B-DCBF-4826-8E47-AB6689574FB5}"/>
    <dgm:cxn modelId="{308955CB-0B1F-4126-939F-5F4DA0960A61}" type="presOf" srcId="{EDE1D496-9D1A-41BC-B375-99887076EAE5}" destId="{4D65E07B-58D9-45A4-B443-F4396078B48A}" srcOrd="0" destOrd="0" presId="urn:microsoft.com/office/officeart/2008/layout/LinedList"/>
    <dgm:cxn modelId="{A76B9BF6-27D0-46EA-9C3B-6A63E6D17ADE}" srcId="{EDE1D496-9D1A-41BC-B375-99887076EAE5}" destId="{A960C34D-75A6-4493-980E-9E0D43C1576C}" srcOrd="2" destOrd="0" parTransId="{013816F0-6F19-4FD5-8510-837AC6CC0283}" sibTransId="{60C3871C-D50E-41AD-9935-6526BD03A36B}"/>
    <dgm:cxn modelId="{290922D1-28F4-43F2-A8BA-3D81052AB54D}" type="presParOf" srcId="{4D65E07B-58D9-45A4-B443-F4396078B48A}" destId="{8B3ECE43-FCC3-4175-A8C3-412FB4043A79}" srcOrd="0" destOrd="0" presId="urn:microsoft.com/office/officeart/2008/layout/LinedList"/>
    <dgm:cxn modelId="{70A9FBF7-54C0-488F-B06B-BA6EFE820FDC}" type="presParOf" srcId="{4D65E07B-58D9-45A4-B443-F4396078B48A}" destId="{D8545803-4868-405A-90ED-D24112EF800D}" srcOrd="1" destOrd="0" presId="urn:microsoft.com/office/officeart/2008/layout/LinedList"/>
    <dgm:cxn modelId="{679551C6-646F-4290-95F7-3F0755009419}" type="presParOf" srcId="{D8545803-4868-405A-90ED-D24112EF800D}" destId="{99D4DED8-05E8-4ABD-8F66-4FCF7BCC8777}" srcOrd="0" destOrd="0" presId="urn:microsoft.com/office/officeart/2008/layout/LinedList"/>
    <dgm:cxn modelId="{13E54A7D-9F49-40CB-B130-39D864FEC189}" type="presParOf" srcId="{D8545803-4868-405A-90ED-D24112EF800D}" destId="{546E67CF-A0FF-4D5C-9353-E137337349D0}" srcOrd="1" destOrd="0" presId="urn:microsoft.com/office/officeart/2008/layout/LinedList"/>
    <dgm:cxn modelId="{4FDE59A7-DC10-4C5F-A51F-516EDB99B01A}" type="presParOf" srcId="{4D65E07B-58D9-45A4-B443-F4396078B48A}" destId="{3DEA31BA-5700-419A-A1E2-8464F3C90E35}" srcOrd="2" destOrd="0" presId="urn:microsoft.com/office/officeart/2008/layout/LinedList"/>
    <dgm:cxn modelId="{C069A21F-10A5-48BB-9402-3759E0998C48}" type="presParOf" srcId="{4D65E07B-58D9-45A4-B443-F4396078B48A}" destId="{B8E5E825-3AF3-44B3-BA88-2D372522D35F}" srcOrd="3" destOrd="0" presId="urn:microsoft.com/office/officeart/2008/layout/LinedList"/>
    <dgm:cxn modelId="{31D53B22-7802-4734-B3DD-6CF991C4C282}" type="presParOf" srcId="{B8E5E825-3AF3-44B3-BA88-2D372522D35F}" destId="{107244B1-82B9-4A8C-AE79-77D772CC5F9C}" srcOrd="0" destOrd="0" presId="urn:microsoft.com/office/officeart/2008/layout/LinedList"/>
    <dgm:cxn modelId="{4B70FD85-2B8F-4F1D-AB4B-5E29A24C0715}" type="presParOf" srcId="{B8E5E825-3AF3-44B3-BA88-2D372522D35F}" destId="{DE0F3565-8AF3-49D4-B9DB-ED3EF8F0F669}" srcOrd="1" destOrd="0" presId="urn:microsoft.com/office/officeart/2008/layout/LinedList"/>
    <dgm:cxn modelId="{7BB64DFB-A641-4FF7-9101-A8EF02D91F56}" type="presParOf" srcId="{4D65E07B-58D9-45A4-B443-F4396078B48A}" destId="{754ADA6F-F898-4BD7-8763-B0FC397A4661}" srcOrd="4" destOrd="0" presId="urn:microsoft.com/office/officeart/2008/layout/LinedList"/>
    <dgm:cxn modelId="{610B08BC-660F-4C5E-BAB6-B7E09BEAD356}" type="presParOf" srcId="{4D65E07B-58D9-45A4-B443-F4396078B48A}" destId="{BEF2E166-BC7C-45D6-A80A-D13067A2C096}" srcOrd="5" destOrd="0" presId="urn:microsoft.com/office/officeart/2008/layout/LinedList"/>
    <dgm:cxn modelId="{86C6C4B7-B5DA-4B1A-84DF-D25717D71EC3}" type="presParOf" srcId="{BEF2E166-BC7C-45D6-A80A-D13067A2C096}" destId="{1DA02751-89A8-4C7B-9378-06F2736F10B8}" srcOrd="0" destOrd="0" presId="urn:microsoft.com/office/officeart/2008/layout/LinedList"/>
    <dgm:cxn modelId="{5C91B3C6-C081-41D1-9866-554B1413CE07}" type="presParOf" srcId="{BEF2E166-BC7C-45D6-A80A-D13067A2C096}" destId="{FCB079E2-37CC-4912-A8BF-7B91CBACC774}" srcOrd="1" destOrd="0" presId="urn:microsoft.com/office/officeart/2008/layout/LinedList"/>
    <dgm:cxn modelId="{1D8F8A99-CAD4-4DD3-A8C0-4FBB88A10B94}" type="presParOf" srcId="{4D65E07B-58D9-45A4-B443-F4396078B48A}" destId="{38F75E6A-9831-4A26-BB8C-3E254A56BEAB}" srcOrd="6" destOrd="0" presId="urn:microsoft.com/office/officeart/2008/layout/LinedList"/>
    <dgm:cxn modelId="{47D77551-60FC-45CB-B11B-28C2F9D1FEC3}" type="presParOf" srcId="{4D65E07B-58D9-45A4-B443-F4396078B48A}" destId="{1735444E-F735-4AB3-9AA7-C680D29D86A8}" srcOrd="7" destOrd="0" presId="urn:microsoft.com/office/officeart/2008/layout/LinedList"/>
    <dgm:cxn modelId="{1E1F5E88-7293-4054-9ACC-194E46569977}" type="presParOf" srcId="{1735444E-F735-4AB3-9AA7-C680D29D86A8}" destId="{DDDF89DD-D611-43B0-B60A-5CF286F4B2EA}" srcOrd="0" destOrd="0" presId="urn:microsoft.com/office/officeart/2008/layout/LinedList"/>
    <dgm:cxn modelId="{A3852416-3B41-47A7-92F5-87CED846F547}" type="presParOf" srcId="{1735444E-F735-4AB3-9AA7-C680D29D86A8}" destId="{B84A707C-1271-4248-9119-6892B1A47BB4}" srcOrd="1" destOrd="0" presId="urn:microsoft.com/office/officeart/2008/layout/LinedList"/>
    <dgm:cxn modelId="{FB30E183-2344-4E08-8950-6DA0AF9822EC}" type="presParOf" srcId="{4D65E07B-58D9-45A4-B443-F4396078B48A}" destId="{9F4F4327-8943-4580-90E8-E35923BDD036}" srcOrd="8" destOrd="0" presId="urn:microsoft.com/office/officeart/2008/layout/LinedList"/>
    <dgm:cxn modelId="{3D2B1EF2-D90F-4706-AEF6-4C2FC95BE3D9}" type="presParOf" srcId="{4D65E07B-58D9-45A4-B443-F4396078B48A}" destId="{02AC06AE-D0B3-4EF3-97AC-7996B0B2F6AB}" srcOrd="9" destOrd="0" presId="urn:microsoft.com/office/officeart/2008/layout/LinedList"/>
    <dgm:cxn modelId="{191032E2-772E-46E7-A4BB-325805D0C035}" type="presParOf" srcId="{02AC06AE-D0B3-4EF3-97AC-7996B0B2F6AB}" destId="{59806048-39E2-4BC5-83F6-52BCA66A8DE7}" srcOrd="0" destOrd="0" presId="urn:microsoft.com/office/officeart/2008/layout/LinedList"/>
    <dgm:cxn modelId="{314122D8-ACCA-437B-8031-6B30840F063B}" type="presParOf" srcId="{02AC06AE-D0B3-4EF3-97AC-7996B0B2F6AB}" destId="{43D2C443-A9D3-4898-8AAE-38A769F828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E08298-B0AD-4FE0-8741-771EC06015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C9F8FC-8347-466A-8BF0-E4A15FB7332F}">
      <dgm:prSet/>
      <dgm:spPr/>
      <dgm:t>
        <a:bodyPr/>
        <a:lstStyle/>
        <a:p>
          <a:r>
            <a:rPr lang="en-GB"/>
            <a:t>Discuss and consider the identity of youth work.</a:t>
          </a:r>
          <a:endParaRPr lang="en-US"/>
        </a:p>
      </dgm:t>
    </dgm:pt>
    <dgm:pt modelId="{4145BCCB-4806-41E7-86CB-E2DB88D60CC4}" type="parTrans" cxnId="{57903BFB-2CD5-4EFF-9DC5-0A9A2ED71DBA}">
      <dgm:prSet/>
      <dgm:spPr/>
      <dgm:t>
        <a:bodyPr/>
        <a:lstStyle/>
        <a:p>
          <a:endParaRPr lang="en-US"/>
        </a:p>
      </dgm:t>
    </dgm:pt>
    <dgm:pt modelId="{B9C2EC15-A160-4CA8-8A16-C35E5468615E}" type="sibTrans" cxnId="{57903BFB-2CD5-4EFF-9DC5-0A9A2ED71DBA}">
      <dgm:prSet/>
      <dgm:spPr/>
      <dgm:t>
        <a:bodyPr/>
        <a:lstStyle/>
        <a:p>
          <a:endParaRPr lang="en-US"/>
        </a:p>
      </dgm:t>
    </dgm:pt>
    <dgm:pt modelId="{2C9AA02B-93E1-40C7-B3FA-FBDD65417FE6}">
      <dgm:prSet/>
      <dgm:spPr/>
      <dgm:t>
        <a:bodyPr/>
        <a:lstStyle/>
        <a:p>
          <a:r>
            <a:rPr lang="en-GB"/>
            <a:t>What does this consist of and what does this look like?</a:t>
          </a:r>
          <a:endParaRPr lang="en-US"/>
        </a:p>
      </dgm:t>
    </dgm:pt>
    <dgm:pt modelId="{3D52006E-1C3A-4239-BB9B-021F04C382AC}" type="parTrans" cxnId="{44CED7D8-AA39-481C-90FE-C239F3284369}">
      <dgm:prSet/>
      <dgm:spPr/>
      <dgm:t>
        <a:bodyPr/>
        <a:lstStyle/>
        <a:p>
          <a:endParaRPr lang="en-US"/>
        </a:p>
      </dgm:t>
    </dgm:pt>
    <dgm:pt modelId="{2A2E377F-26A0-4764-927B-13B8213DC27A}" type="sibTrans" cxnId="{44CED7D8-AA39-481C-90FE-C239F3284369}">
      <dgm:prSet/>
      <dgm:spPr/>
      <dgm:t>
        <a:bodyPr/>
        <a:lstStyle/>
        <a:p>
          <a:endParaRPr lang="en-US"/>
        </a:p>
      </dgm:t>
    </dgm:pt>
    <dgm:pt modelId="{C4A9A249-4C69-4EC0-96F7-1DDEB01A7DCB}">
      <dgm:prSet/>
      <dgm:spPr/>
      <dgm:t>
        <a:bodyPr/>
        <a:lstStyle/>
        <a:p>
          <a:r>
            <a:rPr lang="en-GB"/>
            <a:t>What is important to your identity as youth workers?</a:t>
          </a:r>
          <a:endParaRPr lang="en-US"/>
        </a:p>
      </dgm:t>
    </dgm:pt>
    <dgm:pt modelId="{61964F0D-BF2D-458F-B862-3CE400BE3AC1}" type="parTrans" cxnId="{34D6148C-E1C7-4688-A413-4C2D520BBF89}">
      <dgm:prSet/>
      <dgm:spPr/>
      <dgm:t>
        <a:bodyPr/>
        <a:lstStyle/>
        <a:p>
          <a:endParaRPr lang="en-US"/>
        </a:p>
      </dgm:t>
    </dgm:pt>
    <dgm:pt modelId="{FBFDB86A-A911-479F-9C61-6B4B905F15FD}" type="sibTrans" cxnId="{34D6148C-E1C7-4688-A413-4C2D520BBF89}">
      <dgm:prSet/>
      <dgm:spPr/>
      <dgm:t>
        <a:bodyPr/>
        <a:lstStyle/>
        <a:p>
          <a:endParaRPr lang="en-US"/>
        </a:p>
      </dgm:t>
    </dgm:pt>
    <dgm:pt modelId="{C1C78665-C5AA-4A06-9C2D-C05DC6FBEBC1}">
      <dgm:prSet/>
      <dgm:spPr/>
      <dgm:t>
        <a:bodyPr/>
        <a:lstStyle/>
        <a:p>
          <a:r>
            <a:rPr lang="en-GB"/>
            <a:t>What do you hold close?</a:t>
          </a:r>
          <a:endParaRPr lang="en-US"/>
        </a:p>
      </dgm:t>
    </dgm:pt>
    <dgm:pt modelId="{1D90AAC7-BEFE-4B56-AFF3-808B44F8FF92}" type="parTrans" cxnId="{97B2713B-F58F-4A23-8AE3-3F1B36FE7CE7}">
      <dgm:prSet/>
      <dgm:spPr/>
      <dgm:t>
        <a:bodyPr/>
        <a:lstStyle/>
        <a:p>
          <a:endParaRPr lang="en-US"/>
        </a:p>
      </dgm:t>
    </dgm:pt>
    <dgm:pt modelId="{9663FD76-06E1-47E1-BD0B-B50D1395A7FB}" type="sibTrans" cxnId="{97B2713B-F58F-4A23-8AE3-3F1B36FE7CE7}">
      <dgm:prSet/>
      <dgm:spPr/>
      <dgm:t>
        <a:bodyPr/>
        <a:lstStyle/>
        <a:p>
          <a:endParaRPr lang="en-US"/>
        </a:p>
      </dgm:t>
    </dgm:pt>
    <dgm:pt modelId="{D72B390E-905C-4F9E-AAD8-1DB1DDF7EE8B}">
      <dgm:prSet/>
      <dgm:spPr/>
      <dgm:t>
        <a:bodyPr/>
        <a:lstStyle/>
        <a:p>
          <a:r>
            <a:rPr lang="en-GB"/>
            <a:t>Feedback</a:t>
          </a:r>
          <a:endParaRPr lang="en-US"/>
        </a:p>
      </dgm:t>
    </dgm:pt>
    <dgm:pt modelId="{5E83456B-7222-47E8-9485-285836FDA6CC}" type="parTrans" cxnId="{13EE29EC-1095-4110-8A07-D31019FE60D9}">
      <dgm:prSet/>
      <dgm:spPr/>
      <dgm:t>
        <a:bodyPr/>
        <a:lstStyle/>
        <a:p>
          <a:endParaRPr lang="en-US"/>
        </a:p>
      </dgm:t>
    </dgm:pt>
    <dgm:pt modelId="{55E74AB4-DC01-4219-83F5-8F0974021484}" type="sibTrans" cxnId="{13EE29EC-1095-4110-8A07-D31019FE60D9}">
      <dgm:prSet/>
      <dgm:spPr/>
      <dgm:t>
        <a:bodyPr/>
        <a:lstStyle/>
        <a:p>
          <a:endParaRPr lang="en-US"/>
        </a:p>
      </dgm:t>
    </dgm:pt>
    <dgm:pt modelId="{6FCC34AF-6359-495F-8535-2CAEA55D8844}" type="pres">
      <dgm:prSet presAssocID="{87E08298-B0AD-4FE0-8741-771EC060155C}" presName="vert0" presStyleCnt="0">
        <dgm:presLayoutVars>
          <dgm:dir/>
          <dgm:animOne val="branch"/>
          <dgm:animLvl val="lvl"/>
        </dgm:presLayoutVars>
      </dgm:prSet>
      <dgm:spPr/>
    </dgm:pt>
    <dgm:pt modelId="{BDF68D73-A872-4782-9F91-54157CD72A44}" type="pres">
      <dgm:prSet presAssocID="{7AC9F8FC-8347-466A-8BF0-E4A15FB7332F}" presName="thickLine" presStyleLbl="alignNode1" presStyleIdx="0" presStyleCnt="5"/>
      <dgm:spPr/>
    </dgm:pt>
    <dgm:pt modelId="{905AF8AA-58AE-4CB2-905D-E6FDC3213CE1}" type="pres">
      <dgm:prSet presAssocID="{7AC9F8FC-8347-466A-8BF0-E4A15FB7332F}" presName="horz1" presStyleCnt="0"/>
      <dgm:spPr/>
    </dgm:pt>
    <dgm:pt modelId="{EC5DE97F-6B38-4736-896E-E5B9C618EEA0}" type="pres">
      <dgm:prSet presAssocID="{7AC9F8FC-8347-466A-8BF0-E4A15FB7332F}" presName="tx1" presStyleLbl="revTx" presStyleIdx="0" presStyleCnt="5"/>
      <dgm:spPr/>
    </dgm:pt>
    <dgm:pt modelId="{D8A1118F-C09C-411F-95C0-FB165833D012}" type="pres">
      <dgm:prSet presAssocID="{7AC9F8FC-8347-466A-8BF0-E4A15FB7332F}" presName="vert1" presStyleCnt="0"/>
      <dgm:spPr/>
    </dgm:pt>
    <dgm:pt modelId="{A7AA1016-949E-4C88-975F-4FF44ED9ECEE}" type="pres">
      <dgm:prSet presAssocID="{2C9AA02B-93E1-40C7-B3FA-FBDD65417FE6}" presName="thickLine" presStyleLbl="alignNode1" presStyleIdx="1" presStyleCnt="5"/>
      <dgm:spPr/>
    </dgm:pt>
    <dgm:pt modelId="{71ADE782-E2E8-4DEC-B3A4-23CE36B47703}" type="pres">
      <dgm:prSet presAssocID="{2C9AA02B-93E1-40C7-B3FA-FBDD65417FE6}" presName="horz1" presStyleCnt="0"/>
      <dgm:spPr/>
    </dgm:pt>
    <dgm:pt modelId="{3799FB20-0C3F-4E75-AC89-6012537E638D}" type="pres">
      <dgm:prSet presAssocID="{2C9AA02B-93E1-40C7-B3FA-FBDD65417FE6}" presName="tx1" presStyleLbl="revTx" presStyleIdx="1" presStyleCnt="5"/>
      <dgm:spPr/>
    </dgm:pt>
    <dgm:pt modelId="{2432CAC7-0FB2-434C-9D14-2EDA75B77FD2}" type="pres">
      <dgm:prSet presAssocID="{2C9AA02B-93E1-40C7-B3FA-FBDD65417FE6}" presName="vert1" presStyleCnt="0"/>
      <dgm:spPr/>
    </dgm:pt>
    <dgm:pt modelId="{8F925311-038D-425D-AC8A-CBC7A3A7A418}" type="pres">
      <dgm:prSet presAssocID="{C4A9A249-4C69-4EC0-96F7-1DDEB01A7DCB}" presName="thickLine" presStyleLbl="alignNode1" presStyleIdx="2" presStyleCnt="5"/>
      <dgm:spPr/>
    </dgm:pt>
    <dgm:pt modelId="{0064CC47-CA63-4D6F-9AD9-2572CC34B024}" type="pres">
      <dgm:prSet presAssocID="{C4A9A249-4C69-4EC0-96F7-1DDEB01A7DCB}" presName="horz1" presStyleCnt="0"/>
      <dgm:spPr/>
    </dgm:pt>
    <dgm:pt modelId="{B0682135-1879-4A87-9940-C19F9B037778}" type="pres">
      <dgm:prSet presAssocID="{C4A9A249-4C69-4EC0-96F7-1DDEB01A7DCB}" presName="tx1" presStyleLbl="revTx" presStyleIdx="2" presStyleCnt="5"/>
      <dgm:spPr/>
    </dgm:pt>
    <dgm:pt modelId="{498E469F-DAB3-4859-B876-2C5973870281}" type="pres">
      <dgm:prSet presAssocID="{C4A9A249-4C69-4EC0-96F7-1DDEB01A7DCB}" presName="vert1" presStyleCnt="0"/>
      <dgm:spPr/>
    </dgm:pt>
    <dgm:pt modelId="{FB68FBED-EEBD-4D79-9244-911578D9081D}" type="pres">
      <dgm:prSet presAssocID="{C1C78665-C5AA-4A06-9C2D-C05DC6FBEBC1}" presName="thickLine" presStyleLbl="alignNode1" presStyleIdx="3" presStyleCnt="5"/>
      <dgm:spPr/>
    </dgm:pt>
    <dgm:pt modelId="{42F069B0-BA14-4CD8-A580-9D9CFCCE4546}" type="pres">
      <dgm:prSet presAssocID="{C1C78665-C5AA-4A06-9C2D-C05DC6FBEBC1}" presName="horz1" presStyleCnt="0"/>
      <dgm:spPr/>
    </dgm:pt>
    <dgm:pt modelId="{51188D5B-5036-4456-A492-B53F79E4DE1C}" type="pres">
      <dgm:prSet presAssocID="{C1C78665-C5AA-4A06-9C2D-C05DC6FBEBC1}" presName="tx1" presStyleLbl="revTx" presStyleIdx="3" presStyleCnt="5"/>
      <dgm:spPr/>
    </dgm:pt>
    <dgm:pt modelId="{1ACDEA17-5F11-456B-9145-4B4B5858DDB1}" type="pres">
      <dgm:prSet presAssocID="{C1C78665-C5AA-4A06-9C2D-C05DC6FBEBC1}" presName="vert1" presStyleCnt="0"/>
      <dgm:spPr/>
    </dgm:pt>
    <dgm:pt modelId="{84671B4A-F637-48CB-BF60-02081A350F49}" type="pres">
      <dgm:prSet presAssocID="{D72B390E-905C-4F9E-AAD8-1DB1DDF7EE8B}" presName="thickLine" presStyleLbl="alignNode1" presStyleIdx="4" presStyleCnt="5"/>
      <dgm:spPr/>
    </dgm:pt>
    <dgm:pt modelId="{7F29E0FC-3689-42E5-9456-2A82478A90B8}" type="pres">
      <dgm:prSet presAssocID="{D72B390E-905C-4F9E-AAD8-1DB1DDF7EE8B}" presName="horz1" presStyleCnt="0"/>
      <dgm:spPr/>
    </dgm:pt>
    <dgm:pt modelId="{8134F5CC-E0C8-44F7-8AEC-9EB11FE75E02}" type="pres">
      <dgm:prSet presAssocID="{D72B390E-905C-4F9E-AAD8-1DB1DDF7EE8B}" presName="tx1" presStyleLbl="revTx" presStyleIdx="4" presStyleCnt="5"/>
      <dgm:spPr/>
    </dgm:pt>
    <dgm:pt modelId="{87005156-7A86-4A14-BE60-C38562FAE7A3}" type="pres">
      <dgm:prSet presAssocID="{D72B390E-905C-4F9E-AAD8-1DB1DDF7EE8B}" presName="vert1" presStyleCnt="0"/>
      <dgm:spPr/>
    </dgm:pt>
  </dgm:ptLst>
  <dgm:cxnLst>
    <dgm:cxn modelId="{97B2713B-F58F-4A23-8AE3-3F1B36FE7CE7}" srcId="{87E08298-B0AD-4FE0-8741-771EC060155C}" destId="{C1C78665-C5AA-4A06-9C2D-C05DC6FBEBC1}" srcOrd="3" destOrd="0" parTransId="{1D90AAC7-BEFE-4B56-AFF3-808B44F8FF92}" sibTransId="{9663FD76-06E1-47E1-BD0B-B50D1395A7FB}"/>
    <dgm:cxn modelId="{907FC775-1A98-4469-BB0C-F7AE80817257}" type="presOf" srcId="{D72B390E-905C-4F9E-AAD8-1DB1DDF7EE8B}" destId="{8134F5CC-E0C8-44F7-8AEC-9EB11FE75E02}" srcOrd="0" destOrd="0" presId="urn:microsoft.com/office/officeart/2008/layout/LinedList"/>
    <dgm:cxn modelId="{71B77F77-8690-48F6-830A-A080EF8CF8B6}" type="presOf" srcId="{2C9AA02B-93E1-40C7-B3FA-FBDD65417FE6}" destId="{3799FB20-0C3F-4E75-AC89-6012537E638D}" srcOrd="0" destOrd="0" presId="urn:microsoft.com/office/officeart/2008/layout/LinedList"/>
    <dgm:cxn modelId="{34D6148C-E1C7-4688-A413-4C2D520BBF89}" srcId="{87E08298-B0AD-4FE0-8741-771EC060155C}" destId="{C4A9A249-4C69-4EC0-96F7-1DDEB01A7DCB}" srcOrd="2" destOrd="0" parTransId="{61964F0D-BF2D-458F-B862-3CE400BE3AC1}" sibTransId="{FBFDB86A-A911-479F-9C61-6B4B905F15FD}"/>
    <dgm:cxn modelId="{16A8B199-3D80-4D15-AC89-C24D87872B4A}" type="presOf" srcId="{7AC9F8FC-8347-466A-8BF0-E4A15FB7332F}" destId="{EC5DE97F-6B38-4736-896E-E5B9C618EEA0}" srcOrd="0" destOrd="0" presId="urn:microsoft.com/office/officeart/2008/layout/LinedList"/>
    <dgm:cxn modelId="{0F89A9A4-B872-4114-ADC4-E4A78F816E4D}" type="presOf" srcId="{C1C78665-C5AA-4A06-9C2D-C05DC6FBEBC1}" destId="{51188D5B-5036-4456-A492-B53F79E4DE1C}" srcOrd="0" destOrd="0" presId="urn:microsoft.com/office/officeart/2008/layout/LinedList"/>
    <dgm:cxn modelId="{AF3112D5-07EF-4FEA-957A-83DAC930FCF6}" type="presOf" srcId="{87E08298-B0AD-4FE0-8741-771EC060155C}" destId="{6FCC34AF-6359-495F-8535-2CAEA55D8844}" srcOrd="0" destOrd="0" presId="urn:microsoft.com/office/officeart/2008/layout/LinedList"/>
    <dgm:cxn modelId="{44CED7D8-AA39-481C-90FE-C239F3284369}" srcId="{87E08298-B0AD-4FE0-8741-771EC060155C}" destId="{2C9AA02B-93E1-40C7-B3FA-FBDD65417FE6}" srcOrd="1" destOrd="0" parTransId="{3D52006E-1C3A-4239-BB9B-021F04C382AC}" sibTransId="{2A2E377F-26A0-4764-927B-13B8213DC27A}"/>
    <dgm:cxn modelId="{13EE29EC-1095-4110-8A07-D31019FE60D9}" srcId="{87E08298-B0AD-4FE0-8741-771EC060155C}" destId="{D72B390E-905C-4F9E-AAD8-1DB1DDF7EE8B}" srcOrd="4" destOrd="0" parTransId="{5E83456B-7222-47E8-9485-285836FDA6CC}" sibTransId="{55E74AB4-DC01-4219-83F5-8F0974021484}"/>
    <dgm:cxn modelId="{589A5BF9-7EC8-4617-9175-EBBBEF657639}" type="presOf" srcId="{C4A9A249-4C69-4EC0-96F7-1DDEB01A7DCB}" destId="{B0682135-1879-4A87-9940-C19F9B037778}" srcOrd="0" destOrd="0" presId="urn:microsoft.com/office/officeart/2008/layout/LinedList"/>
    <dgm:cxn modelId="{57903BFB-2CD5-4EFF-9DC5-0A9A2ED71DBA}" srcId="{87E08298-B0AD-4FE0-8741-771EC060155C}" destId="{7AC9F8FC-8347-466A-8BF0-E4A15FB7332F}" srcOrd="0" destOrd="0" parTransId="{4145BCCB-4806-41E7-86CB-E2DB88D60CC4}" sibTransId="{B9C2EC15-A160-4CA8-8A16-C35E5468615E}"/>
    <dgm:cxn modelId="{CEE0DFB8-C537-4D82-B4DB-1E6E9B0E0CB3}" type="presParOf" srcId="{6FCC34AF-6359-495F-8535-2CAEA55D8844}" destId="{BDF68D73-A872-4782-9F91-54157CD72A44}" srcOrd="0" destOrd="0" presId="urn:microsoft.com/office/officeart/2008/layout/LinedList"/>
    <dgm:cxn modelId="{BE3C4E36-5FA4-4D25-91E4-F7144B7D5A02}" type="presParOf" srcId="{6FCC34AF-6359-495F-8535-2CAEA55D8844}" destId="{905AF8AA-58AE-4CB2-905D-E6FDC3213CE1}" srcOrd="1" destOrd="0" presId="urn:microsoft.com/office/officeart/2008/layout/LinedList"/>
    <dgm:cxn modelId="{B664953F-6A8C-43D8-BC31-15056DE0362E}" type="presParOf" srcId="{905AF8AA-58AE-4CB2-905D-E6FDC3213CE1}" destId="{EC5DE97F-6B38-4736-896E-E5B9C618EEA0}" srcOrd="0" destOrd="0" presId="urn:microsoft.com/office/officeart/2008/layout/LinedList"/>
    <dgm:cxn modelId="{493AA234-CBF5-40EC-BFE0-242E1B8D8286}" type="presParOf" srcId="{905AF8AA-58AE-4CB2-905D-E6FDC3213CE1}" destId="{D8A1118F-C09C-411F-95C0-FB165833D012}" srcOrd="1" destOrd="0" presId="urn:microsoft.com/office/officeart/2008/layout/LinedList"/>
    <dgm:cxn modelId="{C5DA1C2A-9ACA-49E2-86A1-6D08BF628283}" type="presParOf" srcId="{6FCC34AF-6359-495F-8535-2CAEA55D8844}" destId="{A7AA1016-949E-4C88-975F-4FF44ED9ECEE}" srcOrd="2" destOrd="0" presId="urn:microsoft.com/office/officeart/2008/layout/LinedList"/>
    <dgm:cxn modelId="{6F951D09-06B0-4D6D-9CB7-AA8285E8C069}" type="presParOf" srcId="{6FCC34AF-6359-495F-8535-2CAEA55D8844}" destId="{71ADE782-E2E8-4DEC-B3A4-23CE36B47703}" srcOrd="3" destOrd="0" presId="urn:microsoft.com/office/officeart/2008/layout/LinedList"/>
    <dgm:cxn modelId="{E2CF06C4-85BE-4985-9A23-374865172E4B}" type="presParOf" srcId="{71ADE782-E2E8-4DEC-B3A4-23CE36B47703}" destId="{3799FB20-0C3F-4E75-AC89-6012537E638D}" srcOrd="0" destOrd="0" presId="urn:microsoft.com/office/officeart/2008/layout/LinedList"/>
    <dgm:cxn modelId="{A48096D5-3516-4093-AF44-9CFAC93FA288}" type="presParOf" srcId="{71ADE782-E2E8-4DEC-B3A4-23CE36B47703}" destId="{2432CAC7-0FB2-434C-9D14-2EDA75B77FD2}" srcOrd="1" destOrd="0" presId="urn:microsoft.com/office/officeart/2008/layout/LinedList"/>
    <dgm:cxn modelId="{7C064025-E956-4D66-8667-24B502F13895}" type="presParOf" srcId="{6FCC34AF-6359-495F-8535-2CAEA55D8844}" destId="{8F925311-038D-425D-AC8A-CBC7A3A7A418}" srcOrd="4" destOrd="0" presId="urn:microsoft.com/office/officeart/2008/layout/LinedList"/>
    <dgm:cxn modelId="{0CC43143-6BE7-4472-89A8-53414BCB6A32}" type="presParOf" srcId="{6FCC34AF-6359-495F-8535-2CAEA55D8844}" destId="{0064CC47-CA63-4D6F-9AD9-2572CC34B024}" srcOrd="5" destOrd="0" presId="urn:microsoft.com/office/officeart/2008/layout/LinedList"/>
    <dgm:cxn modelId="{122304CD-7F03-44BC-A262-B2F2ABB12574}" type="presParOf" srcId="{0064CC47-CA63-4D6F-9AD9-2572CC34B024}" destId="{B0682135-1879-4A87-9940-C19F9B037778}" srcOrd="0" destOrd="0" presId="urn:microsoft.com/office/officeart/2008/layout/LinedList"/>
    <dgm:cxn modelId="{DF795623-06F0-42F9-8289-1112293B760D}" type="presParOf" srcId="{0064CC47-CA63-4D6F-9AD9-2572CC34B024}" destId="{498E469F-DAB3-4859-B876-2C5973870281}" srcOrd="1" destOrd="0" presId="urn:microsoft.com/office/officeart/2008/layout/LinedList"/>
    <dgm:cxn modelId="{8A803641-57BB-4D81-986E-5D026AB114F8}" type="presParOf" srcId="{6FCC34AF-6359-495F-8535-2CAEA55D8844}" destId="{FB68FBED-EEBD-4D79-9244-911578D9081D}" srcOrd="6" destOrd="0" presId="urn:microsoft.com/office/officeart/2008/layout/LinedList"/>
    <dgm:cxn modelId="{F0835B94-8395-4D81-B518-DA6116732411}" type="presParOf" srcId="{6FCC34AF-6359-495F-8535-2CAEA55D8844}" destId="{42F069B0-BA14-4CD8-A580-9D9CFCCE4546}" srcOrd="7" destOrd="0" presId="urn:microsoft.com/office/officeart/2008/layout/LinedList"/>
    <dgm:cxn modelId="{C787F146-B266-4336-9B0F-2ABD3CC73623}" type="presParOf" srcId="{42F069B0-BA14-4CD8-A580-9D9CFCCE4546}" destId="{51188D5B-5036-4456-A492-B53F79E4DE1C}" srcOrd="0" destOrd="0" presId="urn:microsoft.com/office/officeart/2008/layout/LinedList"/>
    <dgm:cxn modelId="{8CF0C02C-2ADD-4C26-8B0B-8DF0243D3823}" type="presParOf" srcId="{42F069B0-BA14-4CD8-A580-9D9CFCCE4546}" destId="{1ACDEA17-5F11-456B-9145-4B4B5858DDB1}" srcOrd="1" destOrd="0" presId="urn:microsoft.com/office/officeart/2008/layout/LinedList"/>
    <dgm:cxn modelId="{B4F515E5-F5FC-41D0-B1CD-E6938878A9E5}" type="presParOf" srcId="{6FCC34AF-6359-495F-8535-2CAEA55D8844}" destId="{84671B4A-F637-48CB-BF60-02081A350F49}" srcOrd="8" destOrd="0" presId="urn:microsoft.com/office/officeart/2008/layout/LinedList"/>
    <dgm:cxn modelId="{9ED98F43-CC2F-4BFE-9143-EB8A6CB43D9F}" type="presParOf" srcId="{6FCC34AF-6359-495F-8535-2CAEA55D8844}" destId="{7F29E0FC-3689-42E5-9456-2A82478A90B8}" srcOrd="9" destOrd="0" presId="urn:microsoft.com/office/officeart/2008/layout/LinedList"/>
    <dgm:cxn modelId="{C4604CE8-E2CE-4382-9CFA-3A21F9F105BA}" type="presParOf" srcId="{7F29E0FC-3689-42E5-9456-2A82478A90B8}" destId="{8134F5CC-E0C8-44F7-8AEC-9EB11FE75E02}" srcOrd="0" destOrd="0" presId="urn:microsoft.com/office/officeart/2008/layout/LinedList"/>
    <dgm:cxn modelId="{B7F0469F-64B8-4A2A-84AC-2B131661F85F}" type="presParOf" srcId="{7F29E0FC-3689-42E5-9456-2A82478A90B8}" destId="{87005156-7A86-4A14-BE60-C38562FAE7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E40990-0D3A-485B-9339-C13FF9FA47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903316-AF69-49C0-9144-44F519A0D104}">
      <dgm:prSet/>
      <dgm:spPr/>
      <dgm:t>
        <a:bodyPr/>
        <a:lstStyle/>
        <a:p>
          <a:r>
            <a:rPr lang="en-GB" dirty="0"/>
            <a:t>An occupation serving the public good, based on transcendent values</a:t>
          </a:r>
          <a:endParaRPr lang="en-US" dirty="0"/>
        </a:p>
      </dgm:t>
    </dgm:pt>
    <dgm:pt modelId="{C55AC78A-040C-46C4-9D7B-D40B4845146C}" type="parTrans" cxnId="{E00B1075-7CD0-4630-8622-908BD3A7814D}">
      <dgm:prSet/>
      <dgm:spPr/>
      <dgm:t>
        <a:bodyPr/>
        <a:lstStyle/>
        <a:p>
          <a:endParaRPr lang="en-US"/>
        </a:p>
      </dgm:t>
    </dgm:pt>
    <dgm:pt modelId="{5384E3E0-1DAF-48FA-94A3-34242E6801F7}" type="sibTrans" cxnId="{E00B1075-7CD0-4630-8622-908BD3A7814D}">
      <dgm:prSet/>
      <dgm:spPr/>
      <dgm:t>
        <a:bodyPr/>
        <a:lstStyle/>
        <a:p>
          <a:endParaRPr lang="en-US"/>
        </a:p>
      </dgm:t>
    </dgm:pt>
    <dgm:pt modelId="{B2D546EA-9838-484D-A351-8F450AD8FB3E}">
      <dgm:prSet/>
      <dgm:spPr/>
      <dgm:t>
        <a:bodyPr/>
        <a:lstStyle/>
        <a:p>
          <a:r>
            <a:rPr lang="en-GB"/>
            <a:t>Specialist education and qualifications</a:t>
          </a:r>
          <a:endParaRPr lang="en-US"/>
        </a:p>
      </dgm:t>
    </dgm:pt>
    <dgm:pt modelId="{F455A902-C4A1-47A9-9723-005D90DC2BE6}" type="parTrans" cxnId="{E02B969D-9AF3-4C62-B440-8031BBE9A8E2}">
      <dgm:prSet/>
      <dgm:spPr/>
      <dgm:t>
        <a:bodyPr/>
        <a:lstStyle/>
        <a:p>
          <a:endParaRPr lang="en-US"/>
        </a:p>
      </dgm:t>
    </dgm:pt>
    <dgm:pt modelId="{E005C318-A5B2-4045-A285-4933FE9C6C8F}" type="sibTrans" cxnId="{E02B969D-9AF3-4C62-B440-8031BBE9A8E2}">
      <dgm:prSet/>
      <dgm:spPr/>
      <dgm:t>
        <a:bodyPr/>
        <a:lstStyle/>
        <a:p>
          <a:endParaRPr lang="en-US"/>
        </a:p>
      </dgm:t>
    </dgm:pt>
    <dgm:pt modelId="{6ADE2B45-1FAE-40DF-ADA1-18C1F3A8B4D4}">
      <dgm:prSet/>
      <dgm:spPr/>
      <dgm:t>
        <a:bodyPr/>
        <a:lstStyle/>
        <a:p>
          <a:r>
            <a:rPr lang="en-GB"/>
            <a:t>Professional association and code of ethics</a:t>
          </a:r>
          <a:endParaRPr lang="en-US"/>
        </a:p>
      </dgm:t>
    </dgm:pt>
    <dgm:pt modelId="{A0D65BA7-C314-4DCE-95E4-33C9C8386D8F}" type="parTrans" cxnId="{02D0D2C3-8810-4C3D-BF8C-98E5A5623349}">
      <dgm:prSet/>
      <dgm:spPr/>
      <dgm:t>
        <a:bodyPr/>
        <a:lstStyle/>
        <a:p>
          <a:endParaRPr lang="en-US"/>
        </a:p>
      </dgm:t>
    </dgm:pt>
    <dgm:pt modelId="{DEBF8D78-4551-4CD2-8A7D-A5CFDE91FA22}" type="sibTrans" cxnId="{02D0D2C3-8810-4C3D-BF8C-98E5A5623349}">
      <dgm:prSet/>
      <dgm:spPr/>
      <dgm:t>
        <a:bodyPr/>
        <a:lstStyle/>
        <a:p>
          <a:endParaRPr lang="en-US"/>
        </a:p>
      </dgm:t>
    </dgm:pt>
    <dgm:pt modelId="{6F35158E-98A8-4B40-860E-93AE9BE2889F}">
      <dgm:prSet/>
      <dgm:spPr/>
      <dgm:t>
        <a:bodyPr/>
        <a:lstStyle/>
        <a:p>
          <a:r>
            <a:rPr lang="en-GB"/>
            <a:t>Protected title, professional registration</a:t>
          </a:r>
          <a:endParaRPr lang="en-US"/>
        </a:p>
      </dgm:t>
    </dgm:pt>
    <dgm:pt modelId="{5553B22B-8565-4060-806D-198E476BA357}" type="parTrans" cxnId="{F073E581-5100-43DF-B5F4-F43BEA26DF93}">
      <dgm:prSet/>
      <dgm:spPr/>
      <dgm:t>
        <a:bodyPr/>
        <a:lstStyle/>
        <a:p>
          <a:endParaRPr lang="en-US"/>
        </a:p>
      </dgm:t>
    </dgm:pt>
    <dgm:pt modelId="{CA5C30D5-00F3-4AD3-B880-23799413655A}" type="sibTrans" cxnId="{F073E581-5100-43DF-B5F4-F43BEA26DF93}">
      <dgm:prSet/>
      <dgm:spPr/>
      <dgm:t>
        <a:bodyPr/>
        <a:lstStyle/>
        <a:p>
          <a:endParaRPr lang="en-US"/>
        </a:p>
      </dgm:t>
    </dgm:pt>
    <dgm:pt modelId="{96CB8488-982E-4EC7-9D75-B43894BD4A76}">
      <dgm:prSet/>
      <dgm:spPr/>
      <dgm:t>
        <a:bodyPr/>
        <a:lstStyle/>
        <a:p>
          <a:r>
            <a:rPr lang="en-GB"/>
            <a:t>An occupation making a bid for status and power?</a:t>
          </a:r>
          <a:endParaRPr lang="en-US"/>
        </a:p>
      </dgm:t>
    </dgm:pt>
    <dgm:pt modelId="{CDF43401-D422-4F41-9E5F-E789AD4DBD70}" type="parTrans" cxnId="{5130E038-FE4B-4006-8225-290685269E67}">
      <dgm:prSet/>
      <dgm:spPr/>
      <dgm:t>
        <a:bodyPr/>
        <a:lstStyle/>
        <a:p>
          <a:endParaRPr lang="en-US"/>
        </a:p>
      </dgm:t>
    </dgm:pt>
    <dgm:pt modelId="{88CFA454-765C-4378-B77F-B961DA5BFAA9}" type="sibTrans" cxnId="{5130E038-FE4B-4006-8225-290685269E67}">
      <dgm:prSet/>
      <dgm:spPr/>
      <dgm:t>
        <a:bodyPr/>
        <a:lstStyle/>
        <a:p>
          <a:endParaRPr lang="en-US"/>
        </a:p>
      </dgm:t>
    </dgm:pt>
    <dgm:pt modelId="{80F7BAD0-E424-4ADF-A7FE-927B92136261}" type="pres">
      <dgm:prSet presAssocID="{BEE40990-0D3A-485B-9339-C13FF9FA474D}" presName="vert0" presStyleCnt="0">
        <dgm:presLayoutVars>
          <dgm:dir/>
          <dgm:animOne val="branch"/>
          <dgm:animLvl val="lvl"/>
        </dgm:presLayoutVars>
      </dgm:prSet>
      <dgm:spPr/>
    </dgm:pt>
    <dgm:pt modelId="{4C1103DF-9B51-4F98-8856-FA647A6DDF21}" type="pres">
      <dgm:prSet presAssocID="{EC903316-AF69-49C0-9144-44F519A0D104}" presName="thickLine" presStyleLbl="alignNode1" presStyleIdx="0" presStyleCnt="5"/>
      <dgm:spPr/>
    </dgm:pt>
    <dgm:pt modelId="{F1E828F9-4024-4864-A9FF-279B8169C395}" type="pres">
      <dgm:prSet presAssocID="{EC903316-AF69-49C0-9144-44F519A0D104}" presName="horz1" presStyleCnt="0"/>
      <dgm:spPr/>
    </dgm:pt>
    <dgm:pt modelId="{DED81C8D-11A1-47F2-B152-319BB7589FFA}" type="pres">
      <dgm:prSet presAssocID="{EC903316-AF69-49C0-9144-44F519A0D104}" presName="tx1" presStyleLbl="revTx" presStyleIdx="0" presStyleCnt="5"/>
      <dgm:spPr/>
    </dgm:pt>
    <dgm:pt modelId="{81466D21-F4D8-4648-8B8D-E6E0484D56D1}" type="pres">
      <dgm:prSet presAssocID="{EC903316-AF69-49C0-9144-44F519A0D104}" presName="vert1" presStyleCnt="0"/>
      <dgm:spPr/>
    </dgm:pt>
    <dgm:pt modelId="{15EE5B22-3055-426B-85F1-D934AE315A71}" type="pres">
      <dgm:prSet presAssocID="{B2D546EA-9838-484D-A351-8F450AD8FB3E}" presName="thickLine" presStyleLbl="alignNode1" presStyleIdx="1" presStyleCnt="5"/>
      <dgm:spPr/>
    </dgm:pt>
    <dgm:pt modelId="{CCCEAECD-E7EB-42DF-8815-5C4166768593}" type="pres">
      <dgm:prSet presAssocID="{B2D546EA-9838-484D-A351-8F450AD8FB3E}" presName="horz1" presStyleCnt="0"/>
      <dgm:spPr/>
    </dgm:pt>
    <dgm:pt modelId="{0A753598-8D14-4A1B-A153-B9489C32EDCE}" type="pres">
      <dgm:prSet presAssocID="{B2D546EA-9838-484D-A351-8F450AD8FB3E}" presName="tx1" presStyleLbl="revTx" presStyleIdx="1" presStyleCnt="5"/>
      <dgm:spPr/>
    </dgm:pt>
    <dgm:pt modelId="{D1B8F3EF-3271-4C60-B05B-32B036C3EEA7}" type="pres">
      <dgm:prSet presAssocID="{B2D546EA-9838-484D-A351-8F450AD8FB3E}" presName="vert1" presStyleCnt="0"/>
      <dgm:spPr/>
    </dgm:pt>
    <dgm:pt modelId="{7FFC21D0-44F8-46F7-8AEB-127AD2A6AFDF}" type="pres">
      <dgm:prSet presAssocID="{6ADE2B45-1FAE-40DF-ADA1-18C1F3A8B4D4}" presName="thickLine" presStyleLbl="alignNode1" presStyleIdx="2" presStyleCnt="5"/>
      <dgm:spPr/>
    </dgm:pt>
    <dgm:pt modelId="{9C31DD88-15F4-4E2C-9B9C-CA8B807D85AB}" type="pres">
      <dgm:prSet presAssocID="{6ADE2B45-1FAE-40DF-ADA1-18C1F3A8B4D4}" presName="horz1" presStyleCnt="0"/>
      <dgm:spPr/>
    </dgm:pt>
    <dgm:pt modelId="{AA44AAD9-2F8D-4184-BB0D-A390489407BE}" type="pres">
      <dgm:prSet presAssocID="{6ADE2B45-1FAE-40DF-ADA1-18C1F3A8B4D4}" presName="tx1" presStyleLbl="revTx" presStyleIdx="2" presStyleCnt="5"/>
      <dgm:spPr/>
    </dgm:pt>
    <dgm:pt modelId="{AC135AFE-049D-4ABE-A193-FE3550543D46}" type="pres">
      <dgm:prSet presAssocID="{6ADE2B45-1FAE-40DF-ADA1-18C1F3A8B4D4}" presName="vert1" presStyleCnt="0"/>
      <dgm:spPr/>
    </dgm:pt>
    <dgm:pt modelId="{E3F905BD-72E6-4730-AD31-158A331EDC76}" type="pres">
      <dgm:prSet presAssocID="{6F35158E-98A8-4B40-860E-93AE9BE2889F}" presName="thickLine" presStyleLbl="alignNode1" presStyleIdx="3" presStyleCnt="5"/>
      <dgm:spPr/>
    </dgm:pt>
    <dgm:pt modelId="{DF8B776C-9DF5-4C70-9BDD-83A2E7EE4E6D}" type="pres">
      <dgm:prSet presAssocID="{6F35158E-98A8-4B40-860E-93AE9BE2889F}" presName="horz1" presStyleCnt="0"/>
      <dgm:spPr/>
    </dgm:pt>
    <dgm:pt modelId="{E8DF42C9-DC57-491F-B037-CF75BC54C3A5}" type="pres">
      <dgm:prSet presAssocID="{6F35158E-98A8-4B40-860E-93AE9BE2889F}" presName="tx1" presStyleLbl="revTx" presStyleIdx="3" presStyleCnt="5"/>
      <dgm:spPr/>
    </dgm:pt>
    <dgm:pt modelId="{A67020DE-E7F3-40AC-B8A5-CB569088F0DD}" type="pres">
      <dgm:prSet presAssocID="{6F35158E-98A8-4B40-860E-93AE9BE2889F}" presName="vert1" presStyleCnt="0"/>
      <dgm:spPr/>
    </dgm:pt>
    <dgm:pt modelId="{0BB83255-3EFD-469E-9420-A330D843C3AA}" type="pres">
      <dgm:prSet presAssocID="{96CB8488-982E-4EC7-9D75-B43894BD4A76}" presName="thickLine" presStyleLbl="alignNode1" presStyleIdx="4" presStyleCnt="5"/>
      <dgm:spPr/>
    </dgm:pt>
    <dgm:pt modelId="{44A533DF-2EFB-41A1-AE43-2B3B645DBCFF}" type="pres">
      <dgm:prSet presAssocID="{96CB8488-982E-4EC7-9D75-B43894BD4A76}" presName="horz1" presStyleCnt="0"/>
      <dgm:spPr/>
    </dgm:pt>
    <dgm:pt modelId="{367A7494-A5FF-4308-97EE-12880BB35051}" type="pres">
      <dgm:prSet presAssocID="{96CB8488-982E-4EC7-9D75-B43894BD4A76}" presName="tx1" presStyleLbl="revTx" presStyleIdx="4" presStyleCnt="5"/>
      <dgm:spPr/>
    </dgm:pt>
    <dgm:pt modelId="{8150648B-481D-4338-B03F-DD18C404377C}" type="pres">
      <dgm:prSet presAssocID="{96CB8488-982E-4EC7-9D75-B43894BD4A76}" presName="vert1" presStyleCnt="0"/>
      <dgm:spPr/>
    </dgm:pt>
  </dgm:ptLst>
  <dgm:cxnLst>
    <dgm:cxn modelId="{0E82E206-0535-4683-ADBF-A60F847FE50E}" type="presOf" srcId="{96CB8488-982E-4EC7-9D75-B43894BD4A76}" destId="{367A7494-A5FF-4308-97EE-12880BB35051}" srcOrd="0" destOrd="0" presId="urn:microsoft.com/office/officeart/2008/layout/LinedList"/>
    <dgm:cxn modelId="{5130E038-FE4B-4006-8225-290685269E67}" srcId="{BEE40990-0D3A-485B-9339-C13FF9FA474D}" destId="{96CB8488-982E-4EC7-9D75-B43894BD4A76}" srcOrd="4" destOrd="0" parTransId="{CDF43401-D422-4F41-9E5F-E789AD4DBD70}" sibTransId="{88CFA454-765C-4378-B77F-B961DA5BFAA9}"/>
    <dgm:cxn modelId="{CE77413E-C127-472E-9386-FF5320180455}" type="presOf" srcId="{6ADE2B45-1FAE-40DF-ADA1-18C1F3A8B4D4}" destId="{AA44AAD9-2F8D-4184-BB0D-A390489407BE}" srcOrd="0" destOrd="0" presId="urn:microsoft.com/office/officeart/2008/layout/LinedList"/>
    <dgm:cxn modelId="{A9CCDE3F-73AC-4900-96C4-F4962BFEFFD8}" type="presOf" srcId="{B2D546EA-9838-484D-A351-8F450AD8FB3E}" destId="{0A753598-8D14-4A1B-A153-B9489C32EDCE}" srcOrd="0" destOrd="0" presId="urn:microsoft.com/office/officeart/2008/layout/LinedList"/>
    <dgm:cxn modelId="{263BFF50-C983-4875-B3AD-065219136072}" type="presOf" srcId="{6F35158E-98A8-4B40-860E-93AE9BE2889F}" destId="{E8DF42C9-DC57-491F-B037-CF75BC54C3A5}" srcOrd="0" destOrd="0" presId="urn:microsoft.com/office/officeart/2008/layout/LinedList"/>
    <dgm:cxn modelId="{E00B1075-7CD0-4630-8622-908BD3A7814D}" srcId="{BEE40990-0D3A-485B-9339-C13FF9FA474D}" destId="{EC903316-AF69-49C0-9144-44F519A0D104}" srcOrd="0" destOrd="0" parTransId="{C55AC78A-040C-46C4-9D7B-D40B4845146C}" sibTransId="{5384E3E0-1DAF-48FA-94A3-34242E6801F7}"/>
    <dgm:cxn modelId="{F073E581-5100-43DF-B5F4-F43BEA26DF93}" srcId="{BEE40990-0D3A-485B-9339-C13FF9FA474D}" destId="{6F35158E-98A8-4B40-860E-93AE9BE2889F}" srcOrd="3" destOrd="0" parTransId="{5553B22B-8565-4060-806D-198E476BA357}" sibTransId="{CA5C30D5-00F3-4AD3-B880-23799413655A}"/>
    <dgm:cxn modelId="{2E037B98-3E1A-401A-A220-81C24E033C75}" type="presOf" srcId="{EC903316-AF69-49C0-9144-44F519A0D104}" destId="{DED81C8D-11A1-47F2-B152-319BB7589FFA}" srcOrd="0" destOrd="0" presId="urn:microsoft.com/office/officeart/2008/layout/LinedList"/>
    <dgm:cxn modelId="{E02B969D-9AF3-4C62-B440-8031BBE9A8E2}" srcId="{BEE40990-0D3A-485B-9339-C13FF9FA474D}" destId="{B2D546EA-9838-484D-A351-8F450AD8FB3E}" srcOrd="1" destOrd="0" parTransId="{F455A902-C4A1-47A9-9723-005D90DC2BE6}" sibTransId="{E005C318-A5B2-4045-A285-4933FE9C6C8F}"/>
    <dgm:cxn modelId="{02D0D2C3-8810-4C3D-BF8C-98E5A5623349}" srcId="{BEE40990-0D3A-485B-9339-C13FF9FA474D}" destId="{6ADE2B45-1FAE-40DF-ADA1-18C1F3A8B4D4}" srcOrd="2" destOrd="0" parTransId="{A0D65BA7-C314-4DCE-95E4-33C9C8386D8F}" sibTransId="{DEBF8D78-4551-4CD2-8A7D-A5CFDE91FA22}"/>
    <dgm:cxn modelId="{91E93DDF-3CE8-4B8B-B9A5-27894B3555C5}" type="presOf" srcId="{BEE40990-0D3A-485B-9339-C13FF9FA474D}" destId="{80F7BAD0-E424-4ADF-A7FE-927B92136261}" srcOrd="0" destOrd="0" presId="urn:microsoft.com/office/officeart/2008/layout/LinedList"/>
    <dgm:cxn modelId="{9C0FFC93-3E7B-4C42-8824-2231A5B38FD6}" type="presParOf" srcId="{80F7BAD0-E424-4ADF-A7FE-927B92136261}" destId="{4C1103DF-9B51-4F98-8856-FA647A6DDF21}" srcOrd="0" destOrd="0" presId="urn:microsoft.com/office/officeart/2008/layout/LinedList"/>
    <dgm:cxn modelId="{A5E78661-F45D-4853-B2E9-B2F665AE245B}" type="presParOf" srcId="{80F7BAD0-E424-4ADF-A7FE-927B92136261}" destId="{F1E828F9-4024-4864-A9FF-279B8169C395}" srcOrd="1" destOrd="0" presId="urn:microsoft.com/office/officeart/2008/layout/LinedList"/>
    <dgm:cxn modelId="{441EAF5E-790E-4B94-A0A8-A6FCA282AA47}" type="presParOf" srcId="{F1E828F9-4024-4864-A9FF-279B8169C395}" destId="{DED81C8D-11A1-47F2-B152-319BB7589FFA}" srcOrd="0" destOrd="0" presId="urn:microsoft.com/office/officeart/2008/layout/LinedList"/>
    <dgm:cxn modelId="{71925630-CF59-4E46-958B-653EBF512118}" type="presParOf" srcId="{F1E828F9-4024-4864-A9FF-279B8169C395}" destId="{81466D21-F4D8-4648-8B8D-E6E0484D56D1}" srcOrd="1" destOrd="0" presId="urn:microsoft.com/office/officeart/2008/layout/LinedList"/>
    <dgm:cxn modelId="{1EF192D0-D3EC-4FB1-A16D-FCEA01ACB185}" type="presParOf" srcId="{80F7BAD0-E424-4ADF-A7FE-927B92136261}" destId="{15EE5B22-3055-426B-85F1-D934AE315A71}" srcOrd="2" destOrd="0" presId="urn:microsoft.com/office/officeart/2008/layout/LinedList"/>
    <dgm:cxn modelId="{2A602E14-C2AE-4211-BFEE-104B39A112CA}" type="presParOf" srcId="{80F7BAD0-E424-4ADF-A7FE-927B92136261}" destId="{CCCEAECD-E7EB-42DF-8815-5C4166768593}" srcOrd="3" destOrd="0" presId="urn:microsoft.com/office/officeart/2008/layout/LinedList"/>
    <dgm:cxn modelId="{0FCFE2F9-EB2A-4562-A09C-DC56FECAA7C6}" type="presParOf" srcId="{CCCEAECD-E7EB-42DF-8815-5C4166768593}" destId="{0A753598-8D14-4A1B-A153-B9489C32EDCE}" srcOrd="0" destOrd="0" presId="urn:microsoft.com/office/officeart/2008/layout/LinedList"/>
    <dgm:cxn modelId="{CE76E5A5-31EB-4025-B217-67DBEAED171A}" type="presParOf" srcId="{CCCEAECD-E7EB-42DF-8815-5C4166768593}" destId="{D1B8F3EF-3271-4C60-B05B-32B036C3EEA7}" srcOrd="1" destOrd="0" presId="urn:microsoft.com/office/officeart/2008/layout/LinedList"/>
    <dgm:cxn modelId="{74F325E1-FF5E-43AB-856D-FD7AFF8BD608}" type="presParOf" srcId="{80F7BAD0-E424-4ADF-A7FE-927B92136261}" destId="{7FFC21D0-44F8-46F7-8AEB-127AD2A6AFDF}" srcOrd="4" destOrd="0" presId="urn:microsoft.com/office/officeart/2008/layout/LinedList"/>
    <dgm:cxn modelId="{2B20CD21-3CFA-4A3A-8726-474EE37A0FF3}" type="presParOf" srcId="{80F7BAD0-E424-4ADF-A7FE-927B92136261}" destId="{9C31DD88-15F4-4E2C-9B9C-CA8B807D85AB}" srcOrd="5" destOrd="0" presId="urn:microsoft.com/office/officeart/2008/layout/LinedList"/>
    <dgm:cxn modelId="{D313E27D-6148-452C-A496-7BD64B62DBDB}" type="presParOf" srcId="{9C31DD88-15F4-4E2C-9B9C-CA8B807D85AB}" destId="{AA44AAD9-2F8D-4184-BB0D-A390489407BE}" srcOrd="0" destOrd="0" presId="urn:microsoft.com/office/officeart/2008/layout/LinedList"/>
    <dgm:cxn modelId="{59C733A3-55C8-41C6-A432-5E9269A46D84}" type="presParOf" srcId="{9C31DD88-15F4-4E2C-9B9C-CA8B807D85AB}" destId="{AC135AFE-049D-4ABE-A193-FE3550543D46}" srcOrd="1" destOrd="0" presId="urn:microsoft.com/office/officeart/2008/layout/LinedList"/>
    <dgm:cxn modelId="{E4CEF128-BAB6-453E-AD5E-D7A331F44F80}" type="presParOf" srcId="{80F7BAD0-E424-4ADF-A7FE-927B92136261}" destId="{E3F905BD-72E6-4730-AD31-158A331EDC76}" srcOrd="6" destOrd="0" presId="urn:microsoft.com/office/officeart/2008/layout/LinedList"/>
    <dgm:cxn modelId="{5BD36B59-EFF7-4A9E-9E48-B4C63854433C}" type="presParOf" srcId="{80F7BAD0-E424-4ADF-A7FE-927B92136261}" destId="{DF8B776C-9DF5-4C70-9BDD-83A2E7EE4E6D}" srcOrd="7" destOrd="0" presId="urn:microsoft.com/office/officeart/2008/layout/LinedList"/>
    <dgm:cxn modelId="{A5AAFFC2-ACEF-478C-8309-9E25D966E512}" type="presParOf" srcId="{DF8B776C-9DF5-4C70-9BDD-83A2E7EE4E6D}" destId="{E8DF42C9-DC57-491F-B037-CF75BC54C3A5}" srcOrd="0" destOrd="0" presId="urn:microsoft.com/office/officeart/2008/layout/LinedList"/>
    <dgm:cxn modelId="{B8949EF3-E6F4-450C-AE0C-2C7BF49CD596}" type="presParOf" srcId="{DF8B776C-9DF5-4C70-9BDD-83A2E7EE4E6D}" destId="{A67020DE-E7F3-40AC-B8A5-CB569088F0DD}" srcOrd="1" destOrd="0" presId="urn:microsoft.com/office/officeart/2008/layout/LinedList"/>
    <dgm:cxn modelId="{7428AD3A-221C-4BC1-8801-10A0A238690F}" type="presParOf" srcId="{80F7BAD0-E424-4ADF-A7FE-927B92136261}" destId="{0BB83255-3EFD-469E-9420-A330D843C3AA}" srcOrd="8" destOrd="0" presId="urn:microsoft.com/office/officeart/2008/layout/LinedList"/>
    <dgm:cxn modelId="{CBEA1605-7591-4C10-8237-437ED91D1E87}" type="presParOf" srcId="{80F7BAD0-E424-4ADF-A7FE-927B92136261}" destId="{44A533DF-2EFB-41A1-AE43-2B3B645DBCFF}" srcOrd="9" destOrd="0" presId="urn:microsoft.com/office/officeart/2008/layout/LinedList"/>
    <dgm:cxn modelId="{E7D00772-CEDE-4175-87B7-22A21E4E1269}" type="presParOf" srcId="{44A533DF-2EFB-41A1-AE43-2B3B645DBCFF}" destId="{367A7494-A5FF-4308-97EE-12880BB35051}" srcOrd="0" destOrd="0" presId="urn:microsoft.com/office/officeart/2008/layout/LinedList"/>
    <dgm:cxn modelId="{CA646CAC-117F-4964-9DC2-BFB64E007BCE}" type="presParOf" srcId="{44A533DF-2EFB-41A1-AE43-2B3B645DBCFF}" destId="{8150648B-481D-4338-B03F-DD18C40437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4D0C90-34E2-4DB2-9C3C-678E5AABF3D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1BC2527-23DB-4458-8D91-88CAE2C286DD}">
      <dgm:prSet/>
      <dgm:spPr/>
      <dgm:t>
        <a:bodyPr/>
        <a:lstStyle/>
        <a:p>
          <a:r>
            <a:rPr lang="en-GB" b="1"/>
            <a:t>Set of Values underpinning the work.</a:t>
          </a:r>
          <a:endParaRPr lang="en-US"/>
        </a:p>
      </dgm:t>
    </dgm:pt>
    <dgm:pt modelId="{EC9129C2-B32A-493C-A60B-815BFEC58562}" type="parTrans" cxnId="{4D4C25B4-3FAA-42A0-9E64-95EE6557DEC5}">
      <dgm:prSet/>
      <dgm:spPr/>
      <dgm:t>
        <a:bodyPr/>
        <a:lstStyle/>
        <a:p>
          <a:endParaRPr lang="en-US"/>
        </a:p>
      </dgm:t>
    </dgm:pt>
    <dgm:pt modelId="{16F9B160-3385-4599-AB62-014F3E59B467}" type="sibTrans" cxnId="{4D4C25B4-3FAA-42A0-9E64-95EE6557DEC5}">
      <dgm:prSet/>
      <dgm:spPr/>
      <dgm:t>
        <a:bodyPr/>
        <a:lstStyle/>
        <a:p>
          <a:endParaRPr lang="en-US"/>
        </a:p>
      </dgm:t>
    </dgm:pt>
    <dgm:pt modelId="{159E29F5-7E17-40E1-A3AD-F5DB1472D465}">
      <dgm:prSet/>
      <dgm:spPr/>
      <dgm:t>
        <a:bodyPr/>
        <a:lstStyle/>
        <a:p>
          <a:r>
            <a:rPr lang="en-GB" b="1"/>
            <a:t>Competence/expertise – knowledge and skills relating to young people and work with young people.</a:t>
          </a:r>
          <a:endParaRPr lang="en-US"/>
        </a:p>
      </dgm:t>
    </dgm:pt>
    <dgm:pt modelId="{7510BC9A-596D-4BBB-9D30-AE1501B5774F}" type="parTrans" cxnId="{D91F878D-A22C-4CCF-95D7-EF6055A244F5}">
      <dgm:prSet/>
      <dgm:spPr/>
      <dgm:t>
        <a:bodyPr/>
        <a:lstStyle/>
        <a:p>
          <a:endParaRPr lang="en-US"/>
        </a:p>
      </dgm:t>
    </dgm:pt>
    <dgm:pt modelId="{8991BC60-2D55-4EE3-8D26-E3EBE978DD68}" type="sibTrans" cxnId="{D91F878D-A22C-4CCF-95D7-EF6055A244F5}">
      <dgm:prSet/>
      <dgm:spPr/>
      <dgm:t>
        <a:bodyPr/>
        <a:lstStyle/>
        <a:p>
          <a:endParaRPr lang="en-US"/>
        </a:p>
      </dgm:t>
    </dgm:pt>
    <dgm:pt modelId="{46D180D7-9A99-4FE6-9FB3-FAD4C438202D}">
      <dgm:prSet/>
      <dgm:spPr/>
      <dgm:t>
        <a:bodyPr/>
        <a:lstStyle/>
        <a:p>
          <a:r>
            <a:rPr lang="en-GB" b="1"/>
            <a:t>Ethical Practice – doing good, not harming, exploiting, deceiving.</a:t>
          </a:r>
          <a:endParaRPr lang="en-US"/>
        </a:p>
      </dgm:t>
    </dgm:pt>
    <dgm:pt modelId="{CCD9A3AA-3FF4-437B-A1E3-21DDF8DFD3C5}" type="parTrans" cxnId="{0238D326-63C8-489B-B8A8-BC644A86C1A6}">
      <dgm:prSet/>
      <dgm:spPr/>
      <dgm:t>
        <a:bodyPr/>
        <a:lstStyle/>
        <a:p>
          <a:endParaRPr lang="en-US"/>
        </a:p>
      </dgm:t>
    </dgm:pt>
    <dgm:pt modelId="{AA2D6AA0-BF31-49E8-90A2-C463D808EC56}" type="sibTrans" cxnId="{0238D326-63C8-489B-B8A8-BC644A86C1A6}">
      <dgm:prSet/>
      <dgm:spPr/>
      <dgm:t>
        <a:bodyPr/>
        <a:lstStyle/>
        <a:p>
          <a:endParaRPr lang="en-US"/>
        </a:p>
      </dgm:t>
    </dgm:pt>
    <dgm:pt modelId="{66910B85-E6BF-40D0-B6AD-8675D5FAAA3C}">
      <dgm:prSet/>
      <dgm:spPr/>
      <dgm:t>
        <a:bodyPr/>
        <a:lstStyle/>
        <a:p>
          <a:r>
            <a:rPr lang="en-GB" b="1"/>
            <a:t>Awareness of boundaries – e.g. personal/professional; carer/controller</a:t>
          </a:r>
          <a:endParaRPr lang="en-US"/>
        </a:p>
      </dgm:t>
    </dgm:pt>
    <dgm:pt modelId="{8E3883F5-5B58-42DD-A285-81AAFA75BBD5}" type="parTrans" cxnId="{300BAA4E-D264-4310-A18E-6E004C61BE64}">
      <dgm:prSet/>
      <dgm:spPr/>
      <dgm:t>
        <a:bodyPr/>
        <a:lstStyle/>
        <a:p>
          <a:endParaRPr lang="en-US"/>
        </a:p>
      </dgm:t>
    </dgm:pt>
    <dgm:pt modelId="{97E6D485-C634-46E3-9184-EC4B7A093D1C}" type="sibTrans" cxnId="{300BAA4E-D264-4310-A18E-6E004C61BE64}">
      <dgm:prSet/>
      <dgm:spPr/>
      <dgm:t>
        <a:bodyPr/>
        <a:lstStyle/>
        <a:p>
          <a:endParaRPr lang="en-US"/>
        </a:p>
      </dgm:t>
    </dgm:pt>
    <dgm:pt modelId="{F358209B-5031-474A-953A-40342AD31D23}">
      <dgm:prSet/>
      <dgm:spPr/>
      <dgm:t>
        <a:bodyPr/>
        <a:lstStyle/>
        <a:p>
          <a:r>
            <a:rPr lang="en-GB" b="1" dirty="0"/>
            <a:t>Ability to identify and work on ethical challenges that arise in the work.</a:t>
          </a:r>
          <a:endParaRPr lang="en-US" dirty="0"/>
        </a:p>
      </dgm:t>
    </dgm:pt>
    <dgm:pt modelId="{D6A30D01-61EF-41C2-AA80-FF2839C81023}" type="parTrans" cxnId="{97E62C8F-F8F0-475D-ACBD-78E75E0A922F}">
      <dgm:prSet/>
      <dgm:spPr/>
      <dgm:t>
        <a:bodyPr/>
        <a:lstStyle/>
        <a:p>
          <a:endParaRPr lang="en-US"/>
        </a:p>
      </dgm:t>
    </dgm:pt>
    <dgm:pt modelId="{6A4FE70D-ADB6-457C-A1C0-B9AABF3EBE97}" type="sibTrans" cxnId="{97E62C8F-F8F0-475D-ACBD-78E75E0A922F}">
      <dgm:prSet/>
      <dgm:spPr/>
      <dgm:t>
        <a:bodyPr/>
        <a:lstStyle/>
        <a:p>
          <a:endParaRPr lang="en-US"/>
        </a:p>
      </dgm:t>
    </dgm:pt>
    <dgm:pt modelId="{736CBC89-B6EF-4370-80DD-B14EC96E5C1E}" type="pres">
      <dgm:prSet presAssocID="{E14D0C90-34E2-4DB2-9C3C-678E5AABF3DE}" presName="vert0" presStyleCnt="0">
        <dgm:presLayoutVars>
          <dgm:dir/>
          <dgm:animOne val="branch"/>
          <dgm:animLvl val="lvl"/>
        </dgm:presLayoutVars>
      </dgm:prSet>
      <dgm:spPr/>
    </dgm:pt>
    <dgm:pt modelId="{1010C0B4-0796-4D6F-B81D-F87DCFA4A0D9}" type="pres">
      <dgm:prSet presAssocID="{91BC2527-23DB-4458-8D91-88CAE2C286DD}" presName="thickLine" presStyleLbl="alignNode1" presStyleIdx="0" presStyleCnt="5"/>
      <dgm:spPr/>
    </dgm:pt>
    <dgm:pt modelId="{E38EDFA2-6A50-4899-8FD6-A6CA8EC3766E}" type="pres">
      <dgm:prSet presAssocID="{91BC2527-23DB-4458-8D91-88CAE2C286DD}" presName="horz1" presStyleCnt="0"/>
      <dgm:spPr/>
    </dgm:pt>
    <dgm:pt modelId="{1F028168-AA1B-4413-9516-AFA2022C6E4C}" type="pres">
      <dgm:prSet presAssocID="{91BC2527-23DB-4458-8D91-88CAE2C286DD}" presName="tx1" presStyleLbl="revTx" presStyleIdx="0" presStyleCnt="5"/>
      <dgm:spPr/>
    </dgm:pt>
    <dgm:pt modelId="{A8215DEC-352E-4688-A564-EAD21B3FB11A}" type="pres">
      <dgm:prSet presAssocID="{91BC2527-23DB-4458-8D91-88CAE2C286DD}" presName="vert1" presStyleCnt="0"/>
      <dgm:spPr/>
    </dgm:pt>
    <dgm:pt modelId="{CBA82DFE-C37A-493E-B7EA-A488427A9895}" type="pres">
      <dgm:prSet presAssocID="{159E29F5-7E17-40E1-A3AD-F5DB1472D465}" presName="thickLine" presStyleLbl="alignNode1" presStyleIdx="1" presStyleCnt="5"/>
      <dgm:spPr/>
    </dgm:pt>
    <dgm:pt modelId="{75506241-B6D2-4256-BFEA-ED492CCB71B1}" type="pres">
      <dgm:prSet presAssocID="{159E29F5-7E17-40E1-A3AD-F5DB1472D465}" presName="horz1" presStyleCnt="0"/>
      <dgm:spPr/>
    </dgm:pt>
    <dgm:pt modelId="{62D22224-315A-4C03-84D0-FA82875EFCDE}" type="pres">
      <dgm:prSet presAssocID="{159E29F5-7E17-40E1-A3AD-F5DB1472D465}" presName="tx1" presStyleLbl="revTx" presStyleIdx="1" presStyleCnt="5"/>
      <dgm:spPr/>
    </dgm:pt>
    <dgm:pt modelId="{7F0EDDA3-3378-4A7C-9B28-94C07164361D}" type="pres">
      <dgm:prSet presAssocID="{159E29F5-7E17-40E1-A3AD-F5DB1472D465}" presName="vert1" presStyleCnt="0"/>
      <dgm:spPr/>
    </dgm:pt>
    <dgm:pt modelId="{500EC69A-152A-48EF-9520-B78CDC68E8A5}" type="pres">
      <dgm:prSet presAssocID="{46D180D7-9A99-4FE6-9FB3-FAD4C438202D}" presName="thickLine" presStyleLbl="alignNode1" presStyleIdx="2" presStyleCnt="5"/>
      <dgm:spPr/>
    </dgm:pt>
    <dgm:pt modelId="{9CE9387D-ED1B-46BB-8F80-20EEAD193CCD}" type="pres">
      <dgm:prSet presAssocID="{46D180D7-9A99-4FE6-9FB3-FAD4C438202D}" presName="horz1" presStyleCnt="0"/>
      <dgm:spPr/>
    </dgm:pt>
    <dgm:pt modelId="{B4D1043F-25D2-49B0-AD55-106689DFE216}" type="pres">
      <dgm:prSet presAssocID="{46D180D7-9A99-4FE6-9FB3-FAD4C438202D}" presName="tx1" presStyleLbl="revTx" presStyleIdx="2" presStyleCnt="5"/>
      <dgm:spPr/>
    </dgm:pt>
    <dgm:pt modelId="{80026BED-22B4-44F8-A267-046946513C92}" type="pres">
      <dgm:prSet presAssocID="{46D180D7-9A99-4FE6-9FB3-FAD4C438202D}" presName="vert1" presStyleCnt="0"/>
      <dgm:spPr/>
    </dgm:pt>
    <dgm:pt modelId="{D852B1FF-09E5-4E20-96BA-B2D22DCCA925}" type="pres">
      <dgm:prSet presAssocID="{66910B85-E6BF-40D0-B6AD-8675D5FAAA3C}" presName="thickLine" presStyleLbl="alignNode1" presStyleIdx="3" presStyleCnt="5"/>
      <dgm:spPr/>
    </dgm:pt>
    <dgm:pt modelId="{D05C5413-1DC9-489B-A0D3-EB0D6FEB5B2F}" type="pres">
      <dgm:prSet presAssocID="{66910B85-E6BF-40D0-B6AD-8675D5FAAA3C}" presName="horz1" presStyleCnt="0"/>
      <dgm:spPr/>
    </dgm:pt>
    <dgm:pt modelId="{4896CE8C-7001-41DD-87A6-570CEB165C70}" type="pres">
      <dgm:prSet presAssocID="{66910B85-E6BF-40D0-B6AD-8675D5FAAA3C}" presName="tx1" presStyleLbl="revTx" presStyleIdx="3" presStyleCnt="5"/>
      <dgm:spPr/>
    </dgm:pt>
    <dgm:pt modelId="{1322F662-4887-4B10-922F-6DFAA2FFFA5D}" type="pres">
      <dgm:prSet presAssocID="{66910B85-E6BF-40D0-B6AD-8675D5FAAA3C}" presName="vert1" presStyleCnt="0"/>
      <dgm:spPr/>
    </dgm:pt>
    <dgm:pt modelId="{0C79BBB0-3C74-443F-872B-7C09776C4947}" type="pres">
      <dgm:prSet presAssocID="{F358209B-5031-474A-953A-40342AD31D23}" presName="thickLine" presStyleLbl="alignNode1" presStyleIdx="4" presStyleCnt="5"/>
      <dgm:spPr/>
    </dgm:pt>
    <dgm:pt modelId="{6FC14CAC-2CF1-43E4-B210-57E7ED21B927}" type="pres">
      <dgm:prSet presAssocID="{F358209B-5031-474A-953A-40342AD31D23}" presName="horz1" presStyleCnt="0"/>
      <dgm:spPr/>
    </dgm:pt>
    <dgm:pt modelId="{6CCB902D-226E-4ABB-8219-6B932ABFB5EF}" type="pres">
      <dgm:prSet presAssocID="{F358209B-5031-474A-953A-40342AD31D23}" presName="tx1" presStyleLbl="revTx" presStyleIdx="4" presStyleCnt="5"/>
      <dgm:spPr/>
    </dgm:pt>
    <dgm:pt modelId="{D05886D0-DD53-45D7-8537-ECB1BF700ADC}" type="pres">
      <dgm:prSet presAssocID="{F358209B-5031-474A-953A-40342AD31D23}" presName="vert1" presStyleCnt="0"/>
      <dgm:spPr/>
    </dgm:pt>
  </dgm:ptLst>
  <dgm:cxnLst>
    <dgm:cxn modelId="{CBD7060E-900C-4980-B2B5-DB4423AB7FBD}" type="presOf" srcId="{F358209B-5031-474A-953A-40342AD31D23}" destId="{6CCB902D-226E-4ABB-8219-6B932ABFB5EF}" srcOrd="0" destOrd="0" presId="urn:microsoft.com/office/officeart/2008/layout/LinedList"/>
    <dgm:cxn modelId="{E0F38C19-A71D-464F-A168-D99A2ABABC74}" type="presOf" srcId="{66910B85-E6BF-40D0-B6AD-8675D5FAAA3C}" destId="{4896CE8C-7001-41DD-87A6-570CEB165C70}" srcOrd="0" destOrd="0" presId="urn:microsoft.com/office/officeart/2008/layout/LinedList"/>
    <dgm:cxn modelId="{3BFA7822-D6A7-495C-A944-C7E3C99BC6DD}" type="presOf" srcId="{E14D0C90-34E2-4DB2-9C3C-678E5AABF3DE}" destId="{736CBC89-B6EF-4370-80DD-B14EC96E5C1E}" srcOrd="0" destOrd="0" presId="urn:microsoft.com/office/officeart/2008/layout/LinedList"/>
    <dgm:cxn modelId="{0238D326-63C8-489B-B8A8-BC644A86C1A6}" srcId="{E14D0C90-34E2-4DB2-9C3C-678E5AABF3DE}" destId="{46D180D7-9A99-4FE6-9FB3-FAD4C438202D}" srcOrd="2" destOrd="0" parTransId="{CCD9A3AA-3FF4-437B-A1E3-21DDF8DFD3C5}" sibTransId="{AA2D6AA0-BF31-49E8-90A2-C463D808EC56}"/>
    <dgm:cxn modelId="{48BD0133-7526-483C-B155-0265341FDF27}" type="presOf" srcId="{91BC2527-23DB-4458-8D91-88CAE2C286DD}" destId="{1F028168-AA1B-4413-9516-AFA2022C6E4C}" srcOrd="0" destOrd="0" presId="urn:microsoft.com/office/officeart/2008/layout/LinedList"/>
    <dgm:cxn modelId="{300BAA4E-D264-4310-A18E-6E004C61BE64}" srcId="{E14D0C90-34E2-4DB2-9C3C-678E5AABF3DE}" destId="{66910B85-E6BF-40D0-B6AD-8675D5FAAA3C}" srcOrd="3" destOrd="0" parTransId="{8E3883F5-5B58-42DD-A285-81AAFA75BBD5}" sibTransId="{97E6D485-C634-46E3-9184-EC4B7A093D1C}"/>
    <dgm:cxn modelId="{1E331182-989A-4D79-B7E2-67E4FBDC3121}" type="presOf" srcId="{46D180D7-9A99-4FE6-9FB3-FAD4C438202D}" destId="{B4D1043F-25D2-49B0-AD55-106689DFE216}" srcOrd="0" destOrd="0" presId="urn:microsoft.com/office/officeart/2008/layout/LinedList"/>
    <dgm:cxn modelId="{ADB43A88-ABE5-40D6-A359-5B489685D19A}" type="presOf" srcId="{159E29F5-7E17-40E1-A3AD-F5DB1472D465}" destId="{62D22224-315A-4C03-84D0-FA82875EFCDE}" srcOrd="0" destOrd="0" presId="urn:microsoft.com/office/officeart/2008/layout/LinedList"/>
    <dgm:cxn modelId="{D91F878D-A22C-4CCF-95D7-EF6055A244F5}" srcId="{E14D0C90-34E2-4DB2-9C3C-678E5AABF3DE}" destId="{159E29F5-7E17-40E1-A3AD-F5DB1472D465}" srcOrd="1" destOrd="0" parTransId="{7510BC9A-596D-4BBB-9D30-AE1501B5774F}" sibTransId="{8991BC60-2D55-4EE3-8D26-E3EBE978DD68}"/>
    <dgm:cxn modelId="{97E62C8F-F8F0-475D-ACBD-78E75E0A922F}" srcId="{E14D0C90-34E2-4DB2-9C3C-678E5AABF3DE}" destId="{F358209B-5031-474A-953A-40342AD31D23}" srcOrd="4" destOrd="0" parTransId="{D6A30D01-61EF-41C2-AA80-FF2839C81023}" sibTransId="{6A4FE70D-ADB6-457C-A1C0-B9AABF3EBE97}"/>
    <dgm:cxn modelId="{4D4C25B4-3FAA-42A0-9E64-95EE6557DEC5}" srcId="{E14D0C90-34E2-4DB2-9C3C-678E5AABF3DE}" destId="{91BC2527-23DB-4458-8D91-88CAE2C286DD}" srcOrd="0" destOrd="0" parTransId="{EC9129C2-B32A-493C-A60B-815BFEC58562}" sibTransId="{16F9B160-3385-4599-AB62-014F3E59B467}"/>
    <dgm:cxn modelId="{7F383112-A782-4DE7-9E6E-A5F6EFD7DBB2}" type="presParOf" srcId="{736CBC89-B6EF-4370-80DD-B14EC96E5C1E}" destId="{1010C0B4-0796-4D6F-B81D-F87DCFA4A0D9}" srcOrd="0" destOrd="0" presId="urn:microsoft.com/office/officeart/2008/layout/LinedList"/>
    <dgm:cxn modelId="{DE6C2ECA-C9B5-458B-8CCD-49E30547EEB4}" type="presParOf" srcId="{736CBC89-B6EF-4370-80DD-B14EC96E5C1E}" destId="{E38EDFA2-6A50-4899-8FD6-A6CA8EC3766E}" srcOrd="1" destOrd="0" presId="urn:microsoft.com/office/officeart/2008/layout/LinedList"/>
    <dgm:cxn modelId="{BB9C28DB-A389-4395-9092-CB07831673A5}" type="presParOf" srcId="{E38EDFA2-6A50-4899-8FD6-A6CA8EC3766E}" destId="{1F028168-AA1B-4413-9516-AFA2022C6E4C}" srcOrd="0" destOrd="0" presId="urn:microsoft.com/office/officeart/2008/layout/LinedList"/>
    <dgm:cxn modelId="{82753B5C-833E-4A89-AE8E-7B66B868F223}" type="presParOf" srcId="{E38EDFA2-6A50-4899-8FD6-A6CA8EC3766E}" destId="{A8215DEC-352E-4688-A564-EAD21B3FB11A}" srcOrd="1" destOrd="0" presId="urn:microsoft.com/office/officeart/2008/layout/LinedList"/>
    <dgm:cxn modelId="{FC082FA2-0CB7-4436-A971-F59EF2869155}" type="presParOf" srcId="{736CBC89-B6EF-4370-80DD-B14EC96E5C1E}" destId="{CBA82DFE-C37A-493E-B7EA-A488427A9895}" srcOrd="2" destOrd="0" presId="urn:microsoft.com/office/officeart/2008/layout/LinedList"/>
    <dgm:cxn modelId="{D2EA4971-B4E9-4D0B-9AF4-9918ED5A57E4}" type="presParOf" srcId="{736CBC89-B6EF-4370-80DD-B14EC96E5C1E}" destId="{75506241-B6D2-4256-BFEA-ED492CCB71B1}" srcOrd="3" destOrd="0" presId="urn:microsoft.com/office/officeart/2008/layout/LinedList"/>
    <dgm:cxn modelId="{AC26BDEB-DB11-424A-AABC-EDAB1C83AC02}" type="presParOf" srcId="{75506241-B6D2-4256-BFEA-ED492CCB71B1}" destId="{62D22224-315A-4C03-84D0-FA82875EFCDE}" srcOrd="0" destOrd="0" presId="urn:microsoft.com/office/officeart/2008/layout/LinedList"/>
    <dgm:cxn modelId="{077C98FB-BDC8-47B5-91EA-0900614C28DE}" type="presParOf" srcId="{75506241-B6D2-4256-BFEA-ED492CCB71B1}" destId="{7F0EDDA3-3378-4A7C-9B28-94C07164361D}" srcOrd="1" destOrd="0" presId="urn:microsoft.com/office/officeart/2008/layout/LinedList"/>
    <dgm:cxn modelId="{12D0FA61-34E8-4444-ADC7-A506344CC568}" type="presParOf" srcId="{736CBC89-B6EF-4370-80DD-B14EC96E5C1E}" destId="{500EC69A-152A-48EF-9520-B78CDC68E8A5}" srcOrd="4" destOrd="0" presId="urn:microsoft.com/office/officeart/2008/layout/LinedList"/>
    <dgm:cxn modelId="{0F4914B5-C48D-4AB5-BE0A-01885057CA53}" type="presParOf" srcId="{736CBC89-B6EF-4370-80DD-B14EC96E5C1E}" destId="{9CE9387D-ED1B-46BB-8F80-20EEAD193CCD}" srcOrd="5" destOrd="0" presId="urn:microsoft.com/office/officeart/2008/layout/LinedList"/>
    <dgm:cxn modelId="{322AC789-0CE5-4553-A41A-F61C7A8BE299}" type="presParOf" srcId="{9CE9387D-ED1B-46BB-8F80-20EEAD193CCD}" destId="{B4D1043F-25D2-49B0-AD55-106689DFE216}" srcOrd="0" destOrd="0" presId="urn:microsoft.com/office/officeart/2008/layout/LinedList"/>
    <dgm:cxn modelId="{CD9CA11E-75C1-449D-80FD-18AFEF64B42B}" type="presParOf" srcId="{9CE9387D-ED1B-46BB-8F80-20EEAD193CCD}" destId="{80026BED-22B4-44F8-A267-046946513C92}" srcOrd="1" destOrd="0" presId="urn:microsoft.com/office/officeart/2008/layout/LinedList"/>
    <dgm:cxn modelId="{7D01431F-376A-4691-A010-4EE9AACC41A0}" type="presParOf" srcId="{736CBC89-B6EF-4370-80DD-B14EC96E5C1E}" destId="{D852B1FF-09E5-4E20-96BA-B2D22DCCA925}" srcOrd="6" destOrd="0" presId="urn:microsoft.com/office/officeart/2008/layout/LinedList"/>
    <dgm:cxn modelId="{78CBB6E0-0259-4DDA-940E-86745F90ECF6}" type="presParOf" srcId="{736CBC89-B6EF-4370-80DD-B14EC96E5C1E}" destId="{D05C5413-1DC9-489B-A0D3-EB0D6FEB5B2F}" srcOrd="7" destOrd="0" presId="urn:microsoft.com/office/officeart/2008/layout/LinedList"/>
    <dgm:cxn modelId="{00D63E28-3BFE-4C32-82D1-896F37CAFEC9}" type="presParOf" srcId="{D05C5413-1DC9-489B-A0D3-EB0D6FEB5B2F}" destId="{4896CE8C-7001-41DD-87A6-570CEB165C70}" srcOrd="0" destOrd="0" presId="urn:microsoft.com/office/officeart/2008/layout/LinedList"/>
    <dgm:cxn modelId="{5FA61609-0442-459E-B38E-68D0965AC26C}" type="presParOf" srcId="{D05C5413-1DC9-489B-A0D3-EB0D6FEB5B2F}" destId="{1322F662-4887-4B10-922F-6DFAA2FFFA5D}" srcOrd="1" destOrd="0" presId="urn:microsoft.com/office/officeart/2008/layout/LinedList"/>
    <dgm:cxn modelId="{601AD2D1-5614-4998-8E74-D1369AAB4660}" type="presParOf" srcId="{736CBC89-B6EF-4370-80DD-B14EC96E5C1E}" destId="{0C79BBB0-3C74-443F-872B-7C09776C4947}" srcOrd="8" destOrd="0" presId="urn:microsoft.com/office/officeart/2008/layout/LinedList"/>
    <dgm:cxn modelId="{8C3040F2-7877-4F34-98D6-7919F113E413}" type="presParOf" srcId="{736CBC89-B6EF-4370-80DD-B14EC96E5C1E}" destId="{6FC14CAC-2CF1-43E4-B210-57E7ED21B927}" srcOrd="9" destOrd="0" presId="urn:microsoft.com/office/officeart/2008/layout/LinedList"/>
    <dgm:cxn modelId="{37BF7C66-0CF7-4A2D-8D01-4B97951F023F}" type="presParOf" srcId="{6FC14CAC-2CF1-43E4-B210-57E7ED21B927}" destId="{6CCB902D-226E-4ABB-8219-6B932ABFB5EF}" srcOrd="0" destOrd="0" presId="urn:microsoft.com/office/officeart/2008/layout/LinedList"/>
    <dgm:cxn modelId="{178ED5BA-AADE-4174-BF1C-1F6C460ACE98}" type="presParOf" srcId="{6FC14CAC-2CF1-43E4-B210-57E7ED21B927}" destId="{D05886D0-DD53-45D7-8537-ECB1BF700A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057F14-4588-4A2B-AF29-7069A3C370F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0E5957-0970-4F62-B872-493229BBFBF8}">
      <dgm:prSet/>
      <dgm:spPr/>
      <dgm:t>
        <a:bodyPr/>
        <a:lstStyle/>
        <a:p>
          <a:r>
            <a:rPr lang="en-GB" b="1"/>
            <a:t>Ethics</a:t>
          </a:r>
          <a:r>
            <a:rPr lang="en-GB"/>
            <a:t> is about principles and norms of behaviour relating to right and wrong action; the good and bad qualities of people’s character; and relationships that are relevant to human, animal and planetary flourishing</a:t>
          </a:r>
          <a:endParaRPr lang="en-US"/>
        </a:p>
      </dgm:t>
    </dgm:pt>
    <dgm:pt modelId="{EEF95078-49D9-4A6D-A8EA-C4C591D0AA90}" type="parTrans" cxnId="{46C8E32A-B74E-4549-8008-9E9A3EDAA15A}">
      <dgm:prSet/>
      <dgm:spPr/>
      <dgm:t>
        <a:bodyPr/>
        <a:lstStyle/>
        <a:p>
          <a:endParaRPr lang="en-US"/>
        </a:p>
      </dgm:t>
    </dgm:pt>
    <dgm:pt modelId="{D3A6FF8A-4FD0-4E33-A141-8E6368B70334}" type="sibTrans" cxnId="{46C8E32A-B74E-4549-8008-9E9A3EDAA15A}">
      <dgm:prSet/>
      <dgm:spPr/>
      <dgm:t>
        <a:bodyPr/>
        <a:lstStyle/>
        <a:p>
          <a:endParaRPr lang="en-US"/>
        </a:p>
      </dgm:t>
    </dgm:pt>
    <dgm:pt modelId="{A85AC9D7-E2AB-43B4-9BC2-8A6FB2167979}">
      <dgm:prSet/>
      <dgm:spPr/>
      <dgm:t>
        <a:bodyPr/>
        <a:lstStyle/>
        <a:p>
          <a:r>
            <a:rPr lang="en-GB" dirty="0"/>
            <a:t>This includes matters of rights, duties, needs, interests, relationships, motives and maintenance if transgressions of prevailing norms</a:t>
          </a:r>
          <a:endParaRPr lang="en-US" dirty="0"/>
        </a:p>
      </dgm:t>
    </dgm:pt>
    <dgm:pt modelId="{96DED399-3781-44B6-A8B0-A2F6C48475B8}" type="parTrans" cxnId="{61B94811-FB40-458A-B3FD-3F317487B6B8}">
      <dgm:prSet/>
      <dgm:spPr/>
      <dgm:t>
        <a:bodyPr/>
        <a:lstStyle/>
        <a:p>
          <a:endParaRPr lang="en-US"/>
        </a:p>
      </dgm:t>
    </dgm:pt>
    <dgm:pt modelId="{DACA46BF-8358-4008-A517-231E776724F1}" type="sibTrans" cxnId="{61B94811-FB40-458A-B3FD-3F317487B6B8}">
      <dgm:prSet/>
      <dgm:spPr/>
      <dgm:t>
        <a:bodyPr/>
        <a:lstStyle/>
        <a:p>
          <a:endParaRPr lang="en-US"/>
        </a:p>
      </dgm:t>
    </dgm:pt>
    <dgm:pt modelId="{87FCB1EF-0190-4198-9E50-85E77C9463A0}">
      <dgm:prSet/>
      <dgm:spPr/>
      <dgm:t>
        <a:bodyPr/>
        <a:lstStyle/>
        <a:p>
          <a:r>
            <a:rPr lang="en-GB" b="1"/>
            <a:t>Professional ethics </a:t>
          </a:r>
          <a:r>
            <a:rPr lang="en-GB"/>
            <a:t>is about these matters in a work context</a:t>
          </a:r>
          <a:endParaRPr lang="en-US"/>
        </a:p>
      </dgm:t>
    </dgm:pt>
    <dgm:pt modelId="{C5C6B70B-5276-4B6E-B6E6-166BF494A524}" type="parTrans" cxnId="{A7053ECD-35BF-4D13-9D8D-252C57E49CB5}">
      <dgm:prSet/>
      <dgm:spPr/>
      <dgm:t>
        <a:bodyPr/>
        <a:lstStyle/>
        <a:p>
          <a:endParaRPr lang="en-US"/>
        </a:p>
      </dgm:t>
    </dgm:pt>
    <dgm:pt modelId="{BEDA3F00-B563-4425-9CF2-877B3481A98E}" type="sibTrans" cxnId="{A7053ECD-35BF-4D13-9D8D-252C57E49CB5}">
      <dgm:prSet/>
      <dgm:spPr/>
      <dgm:t>
        <a:bodyPr/>
        <a:lstStyle/>
        <a:p>
          <a:endParaRPr lang="en-US"/>
        </a:p>
      </dgm:t>
    </dgm:pt>
    <dgm:pt modelId="{3EFF2449-FE70-4D40-A782-8D3A71405C51}" type="pres">
      <dgm:prSet presAssocID="{F5057F14-4588-4A2B-AF29-7069A3C370FF}" presName="vert0" presStyleCnt="0">
        <dgm:presLayoutVars>
          <dgm:dir/>
          <dgm:animOne val="branch"/>
          <dgm:animLvl val="lvl"/>
        </dgm:presLayoutVars>
      </dgm:prSet>
      <dgm:spPr/>
    </dgm:pt>
    <dgm:pt modelId="{6D15AA9B-29C0-4E60-91C8-220085804FE4}" type="pres">
      <dgm:prSet presAssocID="{820E5957-0970-4F62-B872-493229BBFBF8}" presName="thickLine" presStyleLbl="alignNode1" presStyleIdx="0" presStyleCnt="3"/>
      <dgm:spPr/>
    </dgm:pt>
    <dgm:pt modelId="{47EC628B-BC19-4F52-A357-4D20CB2D25BF}" type="pres">
      <dgm:prSet presAssocID="{820E5957-0970-4F62-B872-493229BBFBF8}" presName="horz1" presStyleCnt="0"/>
      <dgm:spPr/>
    </dgm:pt>
    <dgm:pt modelId="{D5ABB7A9-A861-495B-9925-048004E4E5E5}" type="pres">
      <dgm:prSet presAssocID="{820E5957-0970-4F62-B872-493229BBFBF8}" presName="tx1" presStyleLbl="revTx" presStyleIdx="0" presStyleCnt="3"/>
      <dgm:spPr/>
    </dgm:pt>
    <dgm:pt modelId="{DE263C58-D1AE-4DCF-A059-B21A8E6D4E7E}" type="pres">
      <dgm:prSet presAssocID="{820E5957-0970-4F62-B872-493229BBFBF8}" presName="vert1" presStyleCnt="0"/>
      <dgm:spPr/>
    </dgm:pt>
    <dgm:pt modelId="{49587122-C14C-4253-8FCA-924A4F07EC36}" type="pres">
      <dgm:prSet presAssocID="{A85AC9D7-E2AB-43B4-9BC2-8A6FB2167979}" presName="thickLine" presStyleLbl="alignNode1" presStyleIdx="1" presStyleCnt="3"/>
      <dgm:spPr/>
    </dgm:pt>
    <dgm:pt modelId="{3BF8AB05-746E-47F1-823E-EB21119B5D3F}" type="pres">
      <dgm:prSet presAssocID="{A85AC9D7-E2AB-43B4-9BC2-8A6FB2167979}" presName="horz1" presStyleCnt="0"/>
      <dgm:spPr/>
    </dgm:pt>
    <dgm:pt modelId="{7DE61A35-1C6D-43C2-BCAE-B53321736D52}" type="pres">
      <dgm:prSet presAssocID="{A85AC9D7-E2AB-43B4-9BC2-8A6FB2167979}" presName="tx1" presStyleLbl="revTx" presStyleIdx="1" presStyleCnt="3"/>
      <dgm:spPr/>
    </dgm:pt>
    <dgm:pt modelId="{0AF87ADB-27DB-4718-BD17-7B68DFEEC4C6}" type="pres">
      <dgm:prSet presAssocID="{A85AC9D7-E2AB-43B4-9BC2-8A6FB2167979}" presName="vert1" presStyleCnt="0"/>
      <dgm:spPr/>
    </dgm:pt>
    <dgm:pt modelId="{43EB8E8C-CD4F-4F1F-BDDE-10348078746F}" type="pres">
      <dgm:prSet presAssocID="{87FCB1EF-0190-4198-9E50-85E77C9463A0}" presName="thickLine" presStyleLbl="alignNode1" presStyleIdx="2" presStyleCnt="3"/>
      <dgm:spPr/>
    </dgm:pt>
    <dgm:pt modelId="{CDC14C21-9B99-485E-9678-B609E222C09E}" type="pres">
      <dgm:prSet presAssocID="{87FCB1EF-0190-4198-9E50-85E77C9463A0}" presName="horz1" presStyleCnt="0"/>
      <dgm:spPr/>
    </dgm:pt>
    <dgm:pt modelId="{78A9EAF0-781B-45A1-9C88-E0000690B674}" type="pres">
      <dgm:prSet presAssocID="{87FCB1EF-0190-4198-9E50-85E77C9463A0}" presName="tx1" presStyleLbl="revTx" presStyleIdx="2" presStyleCnt="3"/>
      <dgm:spPr/>
    </dgm:pt>
    <dgm:pt modelId="{F2353473-C29F-41BE-90FB-9B7BA5B7F77E}" type="pres">
      <dgm:prSet presAssocID="{87FCB1EF-0190-4198-9E50-85E77C9463A0}" presName="vert1" presStyleCnt="0"/>
      <dgm:spPr/>
    </dgm:pt>
  </dgm:ptLst>
  <dgm:cxnLst>
    <dgm:cxn modelId="{61B94811-FB40-458A-B3FD-3F317487B6B8}" srcId="{F5057F14-4588-4A2B-AF29-7069A3C370FF}" destId="{A85AC9D7-E2AB-43B4-9BC2-8A6FB2167979}" srcOrd="1" destOrd="0" parTransId="{96DED399-3781-44B6-A8B0-A2F6C48475B8}" sibTransId="{DACA46BF-8358-4008-A517-231E776724F1}"/>
    <dgm:cxn modelId="{46C8E32A-B74E-4549-8008-9E9A3EDAA15A}" srcId="{F5057F14-4588-4A2B-AF29-7069A3C370FF}" destId="{820E5957-0970-4F62-B872-493229BBFBF8}" srcOrd="0" destOrd="0" parTransId="{EEF95078-49D9-4A6D-A8EA-C4C591D0AA90}" sibTransId="{D3A6FF8A-4FD0-4E33-A141-8E6368B70334}"/>
    <dgm:cxn modelId="{1540AE62-2886-4178-92F9-A7F73B7AAC16}" type="presOf" srcId="{F5057F14-4588-4A2B-AF29-7069A3C370FF}" destId="{3EFF2449-FE70-4D40-A782-8D3A71405C51}" srcOrd="0" destOrd="0" presId="urn:microsoft.com/office/officeart/2008/layout/LinedList"/>
    <dgm:cxn modelId="{84351168-56D8-4A85-A510-1B123AEAAF4F}" type="presOf" srcId="{87FCB1EF-0190-4198-9E50-85E77C9463A0}" destId="{78A9EAF0-781B-45A1-9C88-E0000690B674}" srcOrd="0" destOrd="0" presId="urn:microsoft.com/office/officeart/2008/layout/LinedList"/>
    <dgm:cxn modelId="{7258B36C-D238-464E-AB96-448C43713A86}" type="presOf" srcId="{820E5957-0970-4F62-B872-493229BBFBF8}" destId="{D5ABB7A9-A861-495B-9925-048004E4E5E5}" srcOrd="0" destOrd="0" presId="urn:microsoft.com/office/officeart/2008/layout/LinedList"/>
    <dgm:cxn modelId="{0E3A696E-2ED9-445D-9A3F-BF1576393657}" type="presOf" srcId="{A85AC9D7-E2AB-43B4-9BC2-8A6FB2167979}" destId="{7DE61A35-1C6D-43C2-BCAE-B53321736D52}" srcOrd="0" destOrd="0" presId="urn:microsoft.com/office/officeart/2008/layout/LinedList"/>
    <dgm:cxn modelId="{A7053ECD-35BF-4D13-9D8D-252C57E49CB5}" srcId="{F5057F14-4588-4A2B-AF29-7069A3C370FF}" destId="{87FCB1EF-0190-4198-9E50-85E77C9463A0}" srcOrd="2" destOrd="0" parTransId="{C5C6B70B-5276-4B6E-B6E6-166BF494A524}" sibTransId="{BEDA3F00-B563-4425-9CF2-877B3481A98E}"/>
    <dgm:cxn modelId="{02F31B50-6601-4712-9C91-6A52A920BF07}" type="presParOf" srcId="{3EFF2449-FE70-4D40-A782-8D3A71405C51}" destId="{6D15AA9B-29C0-4E60-91C8-220085804FE4}" srcOrd="0" destOrd="0" presId="urn:microsoft.com/office/officeart/2008/layout/LinedList"/>
    <dgm:cxn modelId="{58DC4C78-C40E-48CE-8687-1D5354473C1D}" type="presParOf" srcId="{3EFF2449-FE70-4D40-A782-8D3A71405C51}" destId="{47EC628B-BC19-4F52-A357-4D20CB2D25BF}" srcOrd="1" destOrd="0" presId="urn:microsoft.com/office/officeart/2008/layout/LinedList"/>
    <dgm:cxn modelId="{2D2B2EF1-BA4B-4960-93D5-EB20CACF2FA4}" type="presParOf" srcId="{47EC628B-BC19-4F52-A357-4D20CB2D25BF}" destId="{D5ABB7A9-A861-495B-9925-048004E4E5E5}" srcOrd="0" destOrd="0" presId="urn:microsoft.com/office/officeart/2008/layout/LinedList"/>
    <dgm:cxn modelId="{BE83969B-8D6F-4341-894B-40A49510F9B1}" type="presParOf" srcId="{47EC628B-BC19-4F52-A357-4D20CB2D25BF}" destId="{DE263C58-D1AE-4DCF-A059-B21A8E6D4E7E}" srcOrd="1" destOrd="0" presId="urn:microsoft.com/office/officeart/2008/layout/LinedList"/>
    <dgm:cxn modelId="{23DC7C70-CEC8-4CF9-8A3C-A8C2905314B5}" type="presParOf" srcId="{3EFF2449-FE70-4D40-A782-8D3A71405C51}" destId="{49587122-C14C-4253-8FCA-924A4F07EC36}" srcOrd="2" destOrd="0" presId="urn:microsoft.com/office/officeart/2008/layout/LinedList"/>
    <dgm:cxn modelId="{A513AED9-C8B0-49C6-BD7F-43B7BDA1949D}" type="presParOf" srcId="{3EFF2449-FE70-4D40-A782-8D3A71405C51}" destId="{3BF8AB05-746E-47F1-823E-EB21119B5D3F}" srcOrd="3" destOrd="0" presId="urn:microsoft.com/office/officeart/2008/layout/LinedList"/>
    <dgm:cxn modelId="{69A3E675-75BA-42E9-8E22-4FCA498B1C48}" type="presParOf" srcId="{3BF8AB05-746E-47F1-823E-EB21119B5D3F}" destId="{7DE61A35-1C6D-43C2-BCAE-B53321736D52}" srcOrd="0" destOrd="0" presId="urn:microsoft.com/office/officeart/2008/layout/LinedList"/>
    <dgm:cxn modelId="{551A91ED-E642-4D92-927C-C1A89D734DF2}" type="presParOf" srcId="{3BF8AB05-746E-47F1-823E-EB21119B5D3F}" destId="{0AF87ADB-27DB-4718-BD17-7B68DFEEC4C6}" srcOrd="1" destOrd="0" presId="urn:microsoft.com/office/officeart/2008/layout/LinedList"/>
    <dgm:cxn modelId="{E806FEEF-A301-40FF-9A86-D05E6B4F5EE9}" type="presParOf" srcId="{3EFF2449-FE70-4D40-A782-8D3A71405C51}" destId="{43EB8E8C-CD4F-4F1F-BDDE-10348078746F}" srcOrd="4" destOrd="0" presId="urn:microsoft.com/office/officeart/2008/layout/LinedList"/>
    <dgm:cxn modelId="{A40A56D6-632C-4017-8C3F-8ADF54AC041E}" type="presParOf" srcId="{3EFF2449-FE70-4D40-A782-8D3A71405C51}" destId="{CDC14C21-9B99-485E-9678-B609E222C09E}" srcOrd="5" destOrd="0" presId="urn:microsoft.com/office/officeart/2008/layout/LinedList"/>
    <dgm:cxn modelId="{14DB9386-0BFF-4122-A666-DD82ABA473DD}" type="presParOf" srcId="{CDC14C21-9B99-485E-9678-B609E222C09E}" destId="{78A9EAF0-781B-45A1-9C88-E0000690B674}" srcOrd="0" destOrd="0" presId="urn:microsoft.com/office/officeart/2008/layout/LinedList"/>
    <dgm:cxn modelId="{0E5B0EC4-C5B2-468E-A9A6-E8F3CA36A0E6}" type="presParOf" srcId="{CDC14C21-9B99-485E-9678-B609E222C09E}" destId="{F2353473-C29F-41BE-90FB-9B7BA5B7F7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F564FA9-1B58-4032-A18F-3A65EF7B38FB}"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CCF8E49-C921-4D47-8A40-A4EE92AEF51E}">
      <dgm:prSet/>
      <dgm:spPr/>
      <dgm:t>
        <a:bodyPr/>
        <a:lstStyle/>
        <a:p>
          <a:r>
            <a:rPr lang="en-GB"/>
            <a:t>There are a range of frameworks for thinking ethically. The next few slides will provide an overview of some of the key approaches to deciding whether an action is ethical or not.</a:t>
          </a:r>
          <a:endParaRPr lang="en-US"/>
        </a:p>
      </dgm:t>
    </dgm:pt>
    <dgm:pt modelId="{F75EF1DF-7967-4C63-9B10-8F66B03754B3}" type="parTrans" cxnId="{C5BCA739-7DF9-40EC-8ADF-DCD122CCF742}">
      <dgm:prSet/>
      <dgm:spPr/>
      <dgm:t>
        <a:bodyPr/>
        <a:lstStyle/>
        <a:p>
          <a:endParaRPr lang="en-US"/>
        </a:p>
      </dgm:t>
    </dgm:pt>
    <dgm:pt modelId="{7E856239-3B4B-4224-B0F9-65A86ADFCEF3}" type="sibTrans" cxnId="{C5BCA739-7DF9-40EC-8ADF-DCD122CCF742}">
      <dgm:prSet/>
      <dgm:spPr/>
      <dgm:t>
        <a:bodyPr/>
        <a:lstStyle/>
        <a:p>
          <a:endParaRPr lang="en-US"/>
        </a:p>
      </dgm:t>
    </dgm:pt>
    <dgm:pt modelId="{AF1426D4-5A51-4707-833F-41D0D3490B9F}">
      <dgm:prSet/>
      <dgm:spPr/>
      <dgm:t>
        <a:bodyPr/>
        <a:lstStyle/>
        <a:p>
          <a:r>
            <a:rPr lang="en-GB" dirty="0"/>
            <a:t>Each approach has its own strengths and weaknesses, and you may conclude with the possibility of using different frameworks depending on the situation. </a:t>
          </a:r>
          <a:endParaRPr lang="en-US" dirty="0"/>
        </a:p>
      </dgm:t>
    </dgm:pt>
    <dgm:pt modelId="{71C2C96F-FB10-4D35-80EC-F54809FABD94}" type="parTrans" cxnId="{2CEE23B7-C86C-495E-8274-B354E6FA83A9}">
      <dgm:prSet/>
      <dgm:spPr/>
      <dgm:t>
        <a:bodyPr/>
        <a:lstStyle/>
        <a:p>
          <a:endParaRPr lang="en-US"/>
        </a:p>
      </dgm:t>
    </dgm:pt>
    <dgm:pt modelId="{83139B57-E3C5-4D81-8D82-FB0AF8ED1727}" type="sibTrans" cxnId="{2CEE23B7-C86C-495E-8274-B354E6FA83A9}">
      <dgm:prSet/>
      <dgm:spPr/>
      <dgm:t>
        <a:bodyPr/>
        <a:lstStyle/>
        <a:p>
          <a:endParaRPr lang="en-US"/>
        </a:p>
      </dgm:t>
    </dgm:pt>
    <dgm:pt modelId="{77DB0132-995D-4FFC-A5BF-E346652AEB7E}" type="pres">
      <dgm:prSet presAssocID="{BF564FA9-1B58-4032-A18F-3A65EF7B38FB}" presName="vert0" presStyleCnt="0">
        <dgm:presLayoutVars>
          <dgm:dir/>
          <dgm:animOne val="branch"/>
          <dgm:animLvl val="lvl"/>
        </dgm:presLayoutVars>
      </dgm:prSet>
      <dgm:spPr/>
    </dgm:pt>
    <dgm:pt modelId="{3D6AB7E0-36D2-45E0-AF46-6CB75636BB4E}" type="pres">
      <dgm:prSet presAssocID="{3CCF8E49-C921-4D47-8A40-A4EE92AEF51E}" presName="thickLine" presStyleLbl="alignNode1" presStyleIdx="0" presStyleCnt="2"/>
      <dgm:spPr/>
    </dgm:pt>
    <dgm:pt modelId="{C0D317C7-F740-4D03-99CC-F1473B9DBF96}" type="pres">
      <dgm:prSet presAssocID="{3CCF8E49-C921-4D47-8A40-A4EE92AEF51E}" presName="horz1" presStyleCnt="0"/>
      <dgm:spPr/>
    </dgm:pt>
    <dgm:pt modelId="{85BD0906-B57A-48DA-812F-5A4BF88324BD}" type="pres">
      <dgm:prSet presAssocID="{3CCF8E49-C921-4D47-8A40-A4EE92AEF51E}" presName="tx1" presStyleLbl="revTx" presStyleIdx="0" presStyleCnt="2"/>
      <dgm:spPr/>
    </dgm:pt>
    <dgm:pt modelId="{72EB6F69-2B99-4B9C-97A7-A957DB609A16}" type="pres">
      <dgm:prSet presAssocID="{3CCF8E49-C921-4D47-8A40-A4EE92AEF51E}" presName="vert1" presStyleCnt="0"/>
      <dgm:spPr/>
    </dgm:pt>
    <dgm:pt modelId="{00D895CC-0C2D-42FE-BA0C-B968E2610E88}" type="pres">
      <dgm:prSet presAssocID="{AF1426D4-5A51-4707-833F-41D0D3490B9F}" presName="thickLine" presStyleLbl="alignNode1" presStyleIdx="1" presStyleCnt="2"/>
      <dgm:spPr/>
    </dgm:pt>
    <dgm:pt modelId="{9E8F9CB5-FF0D-44D4-9066-6FBA7EB880BB}" type="pres">
      <dgm:prSet presAssocID="{AF1426D4-5A51-4707-833F-41D0D3490B9F}" presName="horz1" presStyleCnt="0"/>
      <dgm:spPr/>
    </dgm:pt>
    <dgm:pt modelId="{28E72C79-EC97-4B00-88EF-4842BB8323ED}" type="pres">
      <dgm:prSet presAssocID="{AF1426D4-5A51-4707-833F-41D0D3490B9F}" presName="tx1" presStyleLbl="revTx" presStyleIdx="1" presStyleCnt="2"/>
      <dgm:spPr/>
    </dgm:pt>
    <dgm:pt modelId="{2C25F3F9-5BB9-4A21-87F0-2CAF515E17DE}" type="pres">
      <dgm:prSet presAssocID="{AF1426D4-5A51-4707-833F-41D0D3490B9F}" presName="vert1" presStyleCnt="0"/>
      <dgm:spPr/>
    </dgm:pt>
  </dgm:ptLst>
  <dgm:cxnLst>
    <dgm:cxn modelId="{C5BCA739-7DF9-40EC-8ADF-DCD122CCF742}" srcId="{BF564FA9-1B58-4032-A18F-3A65EF7B38FB}" destId="{3CCF8E49-C921-4D47-8A40-A4EE92AEF51E}" srcOrd="0" destOrd="0" parTransId="{F75EF1DF-7967-4C63-9B10-8F66B03754B3}" sibTransId="{7E856239-3B4B-4224-B0F9-65A86ADFCEF3}"/>
    <dgm:cxn modelId="{65376843-2695-4072-94FE-4A48E069C9B9}" type="presOf" srcId="{BF564FA9-1B58-4032-A18F-3A65EF7B38FB}" destId="{77DB0132-995D-4FFC-A5BF-E346652AEB7E}" srcOrd="0" destOrd="0" presId="urn:microsoft.com/office/officeart/2008/layout/LinedList"/>
    <dgm:cxn modelId="{77FF0F7F-BF0C-4099-822F-F40308ABE670}" type="presOf" srcId="{AF1426D4-5A51-4707-833F-41D0D3490B9F}" destId="{28E72C79-EC97-4B00-88EF-4842BB8323ED}" srcOrd="0" destOrd="0" presId="urn:microsoft.com/office/officeart/2008/layout/LinedList"/>
    <dgm:cxn modelId="{89F18E9C-5DEB-4811-8D05-2770C54CA776}" type="presOf" srcId="{3CCF8E49-C921-4D47-8A40-A4EE92AEF51E}" destId="{85BD0906-B57A-48DA-812F-5A4BF88324BD}" srcOrd="0" destOrd="0" presId="urn:microsoft.com/office/officeart/2008/layout/LinedList"/>
    <dgm:cxn modelId="{2CEE23B7-C86C-495E-8274-B354E6FA83A9}" srcId="{BF564FA9-1B58-4032-A18F-3A65EF7B38FB}" destId="{AF1426D4-5A51-4707-833F-41D0D3490B9F}" srcOrd="1" destOrd="0" parTransId="{71C2C96F-FB10-4D35-80EC-F54809FABD94}" sibTransId="{83139B57-E3C5-4D81-8D82-FB0AF8ED1727}"/>
    <dgm:cxn modelId="{46101E45-CF22-444B-9D46-9F192CF4A249}" type="presParOf" srcId="{77DB0132-995D-4FFC-A5BF-E346652AEB7E}" destId="{3D6AB7E0-36D2-45E0-AF46-6CB75636BB4E}" srcOrd="0" destOrd="0" presId="urn:microsoft.com/office/officeart/2008/layout/LinedList"/>
    <dgm:cxn modelId="{886C2643-C2EA-4E94-BF35-B375583AE26E}" type="presParOf" srcId="{77DB0132-995D-4FFC-A5BF-E346652AEB7E}" destId="{C0D317C7-F740-4D03-99CC-F1473B9DBF96}" srcOrd="1" destOrd="0" presId="urn:microsoft.com/office/officeart/2008/layout/LinedList"/>
    <dgm:cxn modelId="{0EF5C908-5C66-41CC-A8BB-E7FE05469651}" type="presParOf" srcId="{C0D317C7-F740-4D03-99CC-F1473B9DBF96}" destId="{85BD0906-B57A-48DA-812F-5A4BF88324BD}" srcOrd="0" destOrd="0" presId="urn:microsoft.com/office/officeart/2008/layout/LinedList"/>
    <dgm:cxn modelId="{002A88BF-6BA2-4E70-B8FB-B22CC442F942}" type="presParOf" srcId="{C0D317C7-F740-4D03-99CC-F1473B9DBF96}" destId="{72EB6F69-2B99-4B9C-97A7-A957DB609A16}" srcOrd="1" destOrd="0" presId="urn:microsoft.com/office/officeart/2008/layout/LinedList"/>
    <dgm:cxn modelId="{4EE5115B-3584-4B28-873D-DA3B381C7B3A}" type="presParOf" srcId="{77DB0132-995D-4FFC-A5BF-E346652AEB7E}" destId="{00D895CC-0C2D-42FE-BA0C-B968E2610E88}" srcOrd="2" destOrd="0" presId="urn:microsoft.com/office/officeart/2008/layout/LinedList"/>
    <dgm:cxn modelId="{C1D67158-F11E-4EA6-933F-DB2DFA9AFDCF}" type="presParOf" srcId="{77DB0132-995D-4FFC-A5BF-E346652AEB7E}" destId="{9E8F9CB5-FF0D-44D4-9066-6FBA7EB880BB}" srcOrd="3" destOrd="0" presId="urn:microsoft.com/office/officeart/2008/layout/LinedList"/>
    <dgm:cxn modelId="{84B8EA5E-0C0A-43CD-9366-6E1F8FF4FBB8}" type="presParOf" srcId="{9E8F9CB5-FF0D-44D4-9066-6FBA7EB880BB}" destId="{28E72C79-EC97-4B00-88EF-4842BB8323ED}" srcOrd="0" destOrd="0" presId="urn:microsoft.com/office/officeart/2008/layout/LinedList"/>
    <dgm:cxn modelId="{466B9F2D-8B42-43E9-9CD5-507CA17160BC}" type="presParOf" srcId="{9E8F9CB5-FF0D-44D4-9066-6FBA7EB880BB}" destId="{2C25F3F9-5BB9-4A21-87F0-2CAF515E17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4B5E9-3F2C-45D5-9D2E-81C78E6E0DA9}">
      <dsp:nvSpPr>
        <dsp:cNvPr id="0" name=""/>
        <dsp:cNvSpPr/>
      </dsp:nvSpPr>
      <dsp:spPr>
        <a:xfrm>
          <a:off x="0" y="0"/>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9522D-7C81-4071-8C9E-7CAA1D174E0F}">
      <dsp:nvSpPr>
        <dsp:cNvPr id="0" name=""/>
        <dsp:cNvSpPr/>
      </dsp:nvSpPr>
      <dsp:spPr>
        <a:xfrm>
          <a:off x="0" y="0"/>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Working Ethically and professionally in Youth Work.</a:t>
          </a:r>
          <a:endParaRPr lang="en-US" sz="3300" kern="1200"/>
        </a:p>
      </dsp:txBody>
      <dsp:txXfrm>
        <a:off x="0" y="0"/>
        <a:ext cx="6609313" cy="1238249"/>
      </dsp:txXfrm>
    </dsp:sp>
    <dsp:sp modelId="{976DD515-9322-4E02-A31C-1F6BED77395E}">
      <dsp:nvSpPr>
        <dsp:cNvPr id="0" name=""/>
        <dsp:cNvSpPr/>
      </dsp:nvSpPr>
      <dsp:spPr>
        <a:xfrm>
          <a:off x="0" y="1238249"/>
          <a:ext cx="6609313"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F3B2D-1840-48BA-81D4-65FC06DF238C}">
      <dsp:nvSpPr>
        <dsp:cNvPr id="0" name=""/>
        <dsp:cNvSpPr/>
      </dsp:nvSpPr>
      <dsp:spPr>
        <a:xfrm>
          <a:off x="0" y="12382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Current Climate and implications for Youth Work practice.</a:t>
          </a:r>
          <a:endParaRPr lang="en-US" sz="3300" kern="1200"/>
        </a:p>
      </dsp:txBody>
      <dsp:txXfrm>
        <a:off x="0" y="1238249"/>
        <a:ext cx="6609313" cy="1238249"/>
      </dsp:txXfrm>
    </dsp:sp>
    <dsp:sp modelId="{E28FE967-4B4C-48F3-BF83-4D47BF480615}">
      <dsp:nvSpPr>
        <dsp:cNvPr id="0" name=""/>
        <dsp:cNvSpPr/>
      </dsp:nvSpPr>
      <dsp:spPr>
        <a:xfrm>
          <a:off x="0" y="2476499"/>
          <a:ext cx="6609313"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B04FFB-B17F-454B-8F7D-DF75F64C12C3}">
      <dsp:nvSpPr>
        <dsp:cNvPr id="0" name=""/>
        <dsp:cNvSpPr/>
      </dsp:nvSpPr>
      <dsp:spPr>
        <a:xfrm>
          <a:off x="0" y="247649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importance of a Youth Work Identity.</a:t>
          </a:r>
          <a:endParaRPr lang="en-US" sz="3300" kern="1200"/>
        </a:p>
      </dsp:txBody>
      <dsp:txXfrm>
        <a:off x="0" y="2476499"/>
        <a:ext cx="6609313" cy="1238249"/>
      </dsp:txXfrm>
    </dsp:sp>
    <dsp:sp modelId="{60D4AF54-716A-4D9E-BB36-68BF7058FA57}">
      <dsp:nvSpPr>
        <dsp:cNvPr id="0" name=""/>
        <dsp:cNvSpPr/>
      </dsp:nvSpPr>
      <dsp:spPr>
        <a:xfrm>
          <a:off x="0" y="371475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1633B-1FF3-43EE-A2F9-4272032B0C9C}">
      <dsp:nvSpPr>
        <dsp:cNvPr id="0" name=""/>
        <dsp:cNvSpPr/>
      </dsp:nvSpPr>
      <dsp:spPr>
        <a:xfrm>
          <a:off x="0" y="37147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Ethical dilemmas in Youth work and examples.</a:t>
          </a:r>
          <a:endParaRPr lang="en-US" sz="3300" kern="1200"/>
        </a:p>
      </dsp:txBody>
      <dsp:txXfrm>
        <a:off x="0" y="3714749"/>
        <a:ext cx="6609313" cy="1238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783AA-F77F-4D4C-9BA5-A305A54B28CA}">
      <dsp:nvSpPr>
        <dsp:cNvPr id="0" name=""/>
        <dsp:cNvSpPr/>
      </dsp:nvSpPr>
      <dsp:spPr>
        <a:xfrm>
          <a:off x="0" y="674"/>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4DCBC-BF70-431C-9C28-6B23042C9472}">
      <dsp:nvSpPr>
        <dsp:cNvPr id="0" name=""/>
        <dsp:cNvSpPr/>
      </dsp:nvSpPr>
      <dsp:spPr>
        <a:xfrm>
          <a:off x="0" y="674"/>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intention of the lecture today is to engage in a conversation about the core ethics of youth work as a profession. </a:t>
          </a:r>
          <a:endParaRPr lang="en-US" sz="2000" kern="1200" dirty="0"/>
        </a:p>
      </dsp:txBody>
      <dsp:txXfrm>
        <a:off x="0" y="674"/>
        <a:ext cx="11508436" cy="613649"/>
      </dsp:txXfrm>
    </dsp:sp>
    <dsp:sp modelId="{4D4E75E9-FDD3-4E14-9E96-C6DF7C139962}">
      <dsp:nvSpPr>
        <dsp:cNvPr id="0" name=""/>
        <dsp:cNvSpPr/>
      </dsp:nvSpPr>
      <dsp:spPr>
        <a:xfrm>
          <a:off x="0" y="614323"/>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67C204-ABB8-4684-A5D1-9EE67495F1CD}">
      <dsp:nvSpPr>
        <dsp:cNvPr id="0" name=""/>
        <dsp:cNvSpPr/>
      </dsp:nvSpPr>
      <dsp:spPr>
        <a:xfrm>
          <a:off x="0" y="614323"/>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ethical dimension is never far from the surface for Youth Workers. </a:t>
          </a:r>
          <a:endParaRPr lang="en-US" sz="2000" kern="1200" dirty="0"/>
        </a:p>
      </dsp:txBody>
      <dsp:txXfrm>
        <a:off x="0" y="614323"/>
        <a:ext cx="11508436" cy="613649"/>
      </dsp:txXfrm>
    </dsp:sp>
    <dsp:sp modelId="{20ED7355-5715-468C-9F9D-124A1E13ADEB}">
      <dsp:nvSpPr>
        <dsp:cNvPr id="0" name=""/>
        <dsp:cNvSpPr/>
      </dsp:nvSpPr>
      <dsp:spPr>
        <a:xfrm>
          <a:off x="0" y="1227972"/>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EB4DC8-6192-40B4-9409-02281468FCAA}">
      <dsp:nvSpPr>
        <dsp:cNvPr id="0" name=""/>
        <dsp:cNvSpPr/>
      </dsp:nvSpPr>
      <dsp:spPr>
        <a:xfrm>
          <a:off x="0" y="1227972"/>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Everything that Youth Work claims to do and to be for young people are about the ethics of the situation. </a:t>
          </a:r>
          <a:endParaRPr lang="en-US" sz="2000" kern="1200" dirty="0"/>
        </a:p>
      </dsp:txBody>
      <dsp:txXfrm>
        <a:off x="0" y="1227972"/>
        <a:ext cx="11508436" cy="613649"/>
      </dsp:txXfrm>
    </dsp:sp>
    <dsp:sp modelId="{5DE6E5D1-BBCC-4B83-BAB3-50868989204D}">
      <dsp:nvSpPr>
        <dsp:cNvPr id="0" name=""/>
        <dsp:cNvSpPr/>
      </dsp:nvSpPr>
      <dsp:spPr>
        <a:xfrm>
          <a:off x="0" y="1841621"/>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DEEBC7-2249-4281-B4DC-092155ACBFAC}">
      <dsp:nvSpPr>
        <dsp:cNvPr id="0" name=""/>
        <dsp:cNvSpPr/>
      </dsp:nvSpPr>
      <dsp:spPr>
        <a:xfrm>
          <a:off x="0" y="1841621"/>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Social justice is an ethical requirement</a:t>
          </a:r>
          <a:r>
            <a:rPr lang="en-GB" sz="2400" kern="1200" dirty="0"/>
            <a:t>.</a:t>
          </a:r>
          <a:endParaRPr lang="en-US" sz="2400" kern="1200" dirty="0"/>
        </a:p>
      </dsp:txBody>
      <dsp:txXfrm>
        <a:off x="0" y="1841621"/>
        <a:ext cx="11508436" cy="613649"/>
      </dsp:txXfrm>
    </dsp:sp>
    <dsp:sp modelId="{549CED8B-E8DE-4005-B999-8A78D6BF378B}">
      <dsp:nvSpPr>
        <dsp:cNvPr id="0" name=""/>
        <dsp:cNvSpPr/>
      </dsp:nvSpPr>
      <dsp:spPr>
        <a:xfrm>
          <a:off x="0" y="2455270"/>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812EF-2819-4F72-B9C3-074D44319CB5}">
      <dsp:nvSpPr>
        <dsp:cNvPr id="0" name=""/>
        <dsp:cNvSpPr/>
      </dsp:nvSpPr>
      <dsp:spPr>
        <a:xfrm>
          <a:off x="0" y="2455270"/>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Empowerment is an ethical project.</a:t>
          </a:r>
          <a:endParaRPr lang="en-US" sz="2000" kern="1200" dirty="0"/>
        </a:p>
      </dsp:txBody>
      <dsp:txXfrm>
        <a:off x="0" y="2455270"/>
        <a:ext cx="11508436" cy="613649"/>
      </dsp:txXfrm>
    </dsp:sp>
    <dsp:sp modelId="{D7CAA172-4EDE-4E69-A38C-A7295146E11D}">
      <dsp:nvSpPr>
        <dsp:cNvPr id="0" name=""/>
        <dsp:cNvSpPr/>
      </dsp:nvSpPr>
      <dsp:spPr>
        <a:xfrm>
          <a:off x="0" y="3068919"/>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A16E8-8438-482A-BA0B-398C6004C09A}">
      <dsp:nvSpPr>
        <dsp:cNvPr id="0" name=""/>
        <dsp:cNvSpPr/>
      </dsp:nvSpPr>
      <dsp:spPr>
        <a:xfrm>
          <a:off x="0" y="3068919"/>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Inclusion is ethically driven</a:t>
          </a:r>
          <a:endParaRPr lang="en-US" sz="1700" kern="1200" dirty="0"/>
        </a:p>
      </dsp:txBody>
      <dsp:txXfrm>
        <a:off x="0" y="3068919"/>
        <a:ext cx="11508436" cy="613649"/>
      </dsp:txXfrm>
    </dsp:sp>
    <dsp:sp modelId="{7A04F90D-75CB-4A74-A6FF-12A86151EA25}">
      <dsp:nvSpPr>
        <dsp:cNvPr id="0" name=""/>
        <dsp:cNvSpPr/>
      </dsp:nvSpPr>
      <dsp:spPr>
        <a:xfrm>
          <a:off x="0" y="3682568"/>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7834B-FD6B-4EF2-9470-829A4B2F14DD}">
      <dsp:nvSpPr>
        <dsp:cNvPr id="0" name=""/>
        <dsp:cNvSpPr/>
      </dsp:nvSpPr>
      <dsp:spPr>
        <a:xfrm>
          <a:off x="0" y="3682568"/>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Poverty, homelessness, violence, destructive drug use, deprivation……these are not technical problems, awaiting the skill and resources to fix them.</a:t>
          </a:r>
          <a:endParaRPr lang="en-US" sz="1700" kern="1200" dirty="0"/>
        </a:p>
      </dsp:txBody>
      <dsp:txXfrm>
        <a:off x="0" y="3682568"/>
        <a:ext cx="11508436" cy="613649"/>
      </dsp:txXfrm>
    </dsp:sp>
    <dsp:sp modelId="{796E9E3D-ACB4-4AD7-92BF-5E09FDB82FCE}">
      <dsp:nvSpPr>
        <dsp:cNvPr id="0" name=""/>
        <dsp:cNvSpPr/>
      </dsp:nvSpPr>
      <dsp:spPr>
        <a:xfrm>
          <a:off x="0" y="4296217"/>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4FC61-F6E3-41B3-A5EF-0FD9C67BF4AA}">
      <dsp:nvSpPr>
        <dsp:cNvPr id="0" name=""/>
        <dsp:cNvSpPr/>
      </dsp:nvSpPr>
      <dsp:spPr>
        <a:xfrm>
          <a:off x="0" y="4296217"/>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They are deeply moral issues.</a:t>
          </a:r>
          <a:endParaRPr lang="en-US" sz="1700" kern="1200"/>
        </a:p>
      </dsp:txBody>
      <dsp:txXfrm>
        <a:off x="0" y="4296217"/>
        <a:ext cx="11508436" cy="613649"/>
      </dsp:txXfrm>
    </dsp:sp>
    <dsp:sp modelId="{2EA00947-63BB-4E82-AC8D-1E7DAFC34760}">
      <dsp:nvSpPr>
        <dsp:cNvPr id="0" name=""/>
        <dsp:cNvSpPr/>
      </dsp:nvSpPr>
      <dsp:spPr>
        <a:xfrm>
          <a:off x="0" y="4909866"/>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02E3A5-1F92-4722-A9C5-F56BFB051F2E}">
      <dsp:nvSpPr>
        <dsp:cNvPr id="0" name=""/>
        <dsp:cNvSpPr/>
      </dsp:nvSpPr>
      <dsp:spPr>
        <a:xfrm>
          <a:off x="0" y="4909866"/>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Their continued existence, and the structures that maintain them are </a:t>
          </a:r>
          <a:r>
            <a:rPr lang="en-GB" sz="1700" b="1" kern="1200" dirty="0"/>
            <a:t>wrong, </a:t>
          </a:r>
          <a:r>
            <a:rPr lang="en-GB" sz="1700" kern="1200" dirty="0"/>
            <a:t>and the reason we signed up and stayed in youth work, is because of that. </a:t>
          </a:r>
          <a:endParaRPr lang="en-US" sz="1700" kern="1200" dirty="0"/>
        </a:p>
      </dsp:txBody>
      <dsp:txXfrm>
        <a:off x="0" y="4909866"/>
        <a:ext cx="11508436" cy="613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F52E5-31EC-4AD7-8315-714128E5895B}">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3A6AF8B-D2C4-491F-955F-9F2130C27312}">
      <dsp:nvSpPr>
        <dsp:cNvPr id="0" name=""/>
        <dsp:cNvSpPr/>
      </dsp:nvSpPr>
      <dsp:spPr>
        <a:xfrm>
          <a:off x="0" y="0"/>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Over the last few decades there have been strong attempts to be more consistent in our thinking to wider conversations about ethics as a philosophical discipline, especially in the field of professional ethics. </a:t>
          </a:r>
          <a:endParaRPr lang="en-US" sz="2800" kern="1200" dirty="0"/>
        </a:p>
      </dsp:txBody>
      <dsp:txXfrm>
        <a:off x="0" y="0"/>
        <a:ext cx="10515600" cy="1820068"/>
      </dsp:txXfrm>
    </dsp:sp>
    <dsp:sp modelId="{815B8E2C-FFD6-41A8-BCBF-4754B7611147}">
      <dsp:nvSpPr>
        <dsp:cNvPr id="0" name=""/>
        <dsp:cNvSpPr/>
      </dsp:nvSpPr>
      <dsp:spPr>
        <a:xfrm>
          <a:off x="0" y="182006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306158-5AD4-4AD9-8403-1486683B1B83}">
      <dsp:nvSpPr>
        <dsp:cNvPr id="0" name=""/>
        <dsp:cNvSpPr/>
      </dsp:nvSpPr>
      <dsp:spPr>
        <a:xfrm>
          <a:off x="0" y="1820068"/>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And to work harder to develop shared, articulate positions on common ethical questions. </a:t>
          </a:r>
          <a:endParaRPr lang="en-US" sz="2800" kern="1200"/>
        </a:p>
      </dsp:txBody>
      <dsp:txXfrm>
        <a:off x="0" y="1820068"/>
        <a:ext cx="10515600" cy="1820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ACB19-89F1-4A84-B964-188DAC0252CC}">
      <dsp:nvSpPr>
        <dsp:cNvPr id="0" name=""/>
        <dsp:cNvSpPr/>
      </dsp:nvSpPr>
      <dsp:spPr>
        <a:xfrm>
          <a:off x="0" y="1059"/>
          <a:ext cx="1122911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B80DCB-7D15-489C-8955-DB4AD72BAA89}">
      <dsp:nvSpPr>
        <dsp:cNvPr id="0" name=""/>
        <dsp:cNvSpPr/>
      </dsp:nvSpPr>
      <dsp:spPr>
        <a:xfrm>
          <a:off x="0" y="1059"/>
          <a:ext cx="11229110" cy="168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There is a wide range of perspectives on the relationship between a practice such as Youth Work and its ethics. </a:t>
          </a:r>
          <a:endParaRPr lang="en-US" sz="2600" kern="1200"/>
        </a:p>
      </dsp:txBody>
      <dsp:txXfrm>
        <a:off x="0" y="1059"/>
        <a:ext cx="11229110" cy="1687406"/>
      </dsp:txXfrm>
    </dsp:sp>
    <dsp:sp modelId="{2721772C-FFEF-4B96-9FA6-8DA1F4AAEE7F}">
      <dsp:nvSpPr>
        <dsp:cNvPr id="0" name=""/>
        <dsp:cNvSpPr/>
      </dsp:nvSpPr>
      <dsp:spPr>
        <a:xfrm>
          <a:off x="0" y="1688466"/>
          <a:ext cx="1122911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D6B76-775F-4BFB-8D85-0727F2766579}">
      <dsp:nvSpPr>
        <dsp:cNvPr id="0" name=""/>
        <dsp:cNvSpPr/>
      </dsp:nvSpPr>
      <dsp:spPr>
        <a:xfrm>
          <a:off x="0" y="1688466"/>
          <a:ext cx="11229110" cy="168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Much of this work, building on Ernest Greenwood’s classic essay (1957), identified the professions by a list of attributes, with ethics one attribute among many (such as formal training, a licence to practice, processes for registrations and deregistration).</a:t>
          </a:r>
          <a:endParaRPr lang="en-US" sz="2600" kern="1200" dirty="0"/>
        </a:p>
      </dsp:txBody>
      <dsp:txXfrm>
        <a:off x="0" y="1688466"/>
        <a:ext cx="11229110" cy="1687406"/>
      </dsp:txXfrm>
    </dsp:sp>
    <dsp:sp modelId="{680AC990-5B70-4C7B-A99B-6858A7DA43C5}">
      <dsp:nvSpPr>
        <dsp:cNvPr id="0" name=""/>
        <dsp:cNvSpPr/>
      </dsp:nvSpPr>
      <dsp:spPr>
        <a:xfrm>
          <a:off x="0" y="3375872"/>
          <a:ext cx="1122911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3221C-C24E-4F23-AE53-23544EF8E696}">
      <dsp:nvSpPr>
        <dsp:cNvPr id="0" name=""/>
        <dsp:cNvSpPr/>
      </dsp:nvSpPr>
      <dsp:spPr>
        <a:xfrm>
          <a:off x="0" y="3375872"/>
          <a:ext cx="11229110" cy="1631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However, in a pivotal piece of scholarship published in 1994, Daryl Koehn argued that ethics is not one of several attributes of the professions. Ethics is the core; it is what makes a profession a profession. </a:t>
          </a:r>
          <a:endParaRPr lang="en-US" sz="2600" kern="1200" dirty="0"/>
        </a:p>
      </dsp:txBody>
      <dsp:txXfrm>
        <a:off x="0" y="3375872"/>
        <a:ext cx="11229110" cy="16314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48C73-2FC6-441A-8983-665E8BB8454E}">
      <dsp:nvSpPr>
        <dsp:cNvPr id="0" name=""/>
        <dsp:cNvSpPr/>
      </dsp:nvSpPr>
      <dsp:spPr>
        <a:xfrm>
          <a:off x="0" y="299658"/>
          <a:ext cx="10536489" cy="850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In pairs or small groups discuss: Youth Work Ethics</a:t>
          </a:r>
          <a:endParaRPr lang="en-US" sz="2000" kern="1200"/>
        </a:p>
      </dsp:txBody>
      <dsp:txXfrm>
        <a:off x="0" y="299658"/>
        <a:ext cx="10536489" cy="850500"/>
      </dsp:txXfrm>
    </dsp:sp>
    <dsp:sp modelId="{FBA547B1-7F18-4A28-A60E-AA54C4B42A51}">
      <dsp:nvSpPr>
        <dsp:cNvPr id="0" name=""/>
        <dsp:cNvSpPr/>
      </dsp:nvSpPr>
      <dsp:spPr>
        <a:xfrm>
          <a:off x="526824" y="4458"/>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What do we know?</a:t>
          </a:r>
        </a:p>
      </dsp:txBody>
      <dsp:txXfrm>
        <a:off x="555645" y="33279"/>
        <a:ext cx="7317900" cy="532758"/>
      </dsp:txXfrm>
    </dsp:sp>
    <dsp:sp modelId="{2CC739F3-9289-4E84-B8C7-8772D6BF573C}">
      <dsp:nvSpPr>
        <dsp:cNvPr id="0" name=""/>
        <dsp:cNvSpPr/>
      </dsp:nvSpPr>
      <dsp:spPr>
        <a:xfrm>
          <a:off x="0" y="1553359"/>
          <a:ext cx="10536489" cy="252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What are Youth Work Ethics?</a:t>
          </a:r>
          <a:endParaRPr lang="en-US" sz="2000" kern="1200"/>
        </a:p>
        <a:p>
          <a:pPr marL="228600" lvl="1" indent="-228600" algn="l" defTabSz="889000">
            <a:lnSpc>
              <a:spcPct val="90000"/>
            </a:lnSpc>
            <a:spcBef>
              <a:spcPct val="0"/>
            </a:spcBef>
            <a:spcAft>
              <a:spcPct val="15000"/>
            </a:spcAft>
            <a:buChar char="•"/>
          </a:pPr>
          <a:r>
            <a:rPr lang="en-US" sz="2000" b="1" kern="1200"/>
            <a:t>What is the purpose of these?</a:t>
          </a:r>
          <a:endParaRPr lang="en-US" sz="2000" kern="1200"/>
        </a:p>
        <a:p>
          <a:pPr marL="228600" lvl="1" indent="-228600" algn="l" defTabSz="889000">
            <a:lnSpc>
              <a:spcPct val="90000"/>
            </a:lnSpc>
            <a:spcBef>
              <a:spcPct val="0"/>
            </a:spcBef>
            <a:spcAft>
              <a:spcPct val="15000"/>
            </a:spcAft>
            <a:buChar char="•"/>
          </a:pPr>
          <a:r>
            <a:rPr lang="en-US" sz="2000" b="1" kern="1200"/>
            <a:t>What are the values at the core of Youth Work?</a:t>
          </a:r>
          <a:endParaRPr lang="en-US" sz="2000" kern="1200"/>
        </a:p>
        <a:p>
          <a:pPr marL="228600" lvl="1" indent="-228600" algn="l" defTabSz="889000">
            <a:lnSpc>
              <a:spcPct val="90000"/>
            </a:lnSpc>
            <a:spcBef>
              <a:spcPct val="0"/>
            </a:spcBef>
            <a:spcAft>
              <a:spcPct val="15000"/>
            </a:spcAft>
            <a:buChar char="•"/>
          </a:pPr>
          <a:r>
            <a:rPr lang="en-US" sz="2000" b="1" kern="1200"/>
            <a:t>How do we use Youth Work Ethics in practice?</a:t>
          </a:r>
          <a:endParaRPr lang="en-US" sz="2000" kern="1200"/>
        </a:p>
        <a:p>
          <a:pPr marL="228600" lvl="1" indent="-228600" algn="l" defTabSz="889000">
            <a:lnSpc>
              <a:spcPct val="90000"/>
            </a:lnSpc>
            <a:spcBef>
              <a:spcPct val="0"/>
            </a:spcBef>
            <a:spcAft>
              <a:spcPct val="15000"/>
            </a:spcAft>
            <a:buChar char="•"/>
          </a:pPr>
          <a:r>
            <a:rPr lang="en-US" sz="2000" b="1" kern="1200" dirty="0"/>
            <a:t>How do these shape our identity as Youth Workers?</a:t>
          </a:r>
          <a:endParaRPr lang="en-US" sz="2000" kern="1200" dirty="0"/>
        </a:p>
        <a:p>
          <a:pPr marL="228600" lvl="1" indent="-228600" algn="l" defTabSz="889000">
            <a:lnSpc>
              <a:spcPct val="90000"/>
            </a:lnSpc>
            <a:spcBef>
              <a:spcPct val="0"/>
            </a:spcBef>
            <a:spcAft>
              <a:spcPct val="15000"/>
            </a:spcAft>
            <a:buChar char="•"/>
          </a:pPr>
          <a:r>
            <a:rPr lang="en-US" sz="2000" kern="1200" dirty="0"/>
            <a:t>Feedback your discussions.</a:t>
          </a:r>
        </a:p>
      </dsp:txBody>
      <dsp:txXfrm>
        <a:off x="0" y="1553359"/>
        <a:ext cx="10536489" cy="2520000"/>
      </dsp:txXfrm>
    </dsp:sp>
    <dsp:sp modelId="{9329B68F-38B6-4F47-A29E-F2088C85D29D}">
      <dsp:nvSpPr>
        <dsp:cNvPr id="0" name=""/>
        <dsp:cNvSpPr/>
      </dsp:nvSpPr>
      <dsp:spPr>
        <a:xfrm>
          <a:off x="452990" y="1257131"/>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solidFill>
                <a:schemeClr val="tx1"/>
              </a:solidFill>
            </a:rPr>
            <a:t>Prompts…</a:t>
          </a:r>
          <a:endParaRPr lang="en-US" sz="2000" kern="1200" dirty="0">
            <a:solidFill>
              <a:schemeClr val="tx1"/>
            </a:solidFill>
          </a:endParaRPr>
        </a:p>
      </dsp:txBody>
      <dsp:txXfrm>
        <a:off x="481811" y="1285952"/>
        <a:ext cx="7317900"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ECE43-FCC3-4175-A8C3-412FB4043A79}">
      <dsp:nvSpPr>
        <dsp:cNvPr id="0" name=""/>
        <dsp:cNvSpPr/>
      </dsp:nvSpPr>
      <dsp:spPr>
        <a:xfrm>
          <a:off x="0" y="727"/>
          <a:ext cx="7744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4DED8-05E8-4ABD-8F66-4FCF7BCC8777}">
      <dsp:nvSpPr>
        <dsp:cNvPr id="0" name=""/>
        <dsp:cNvSpPr/>
      </dsp:nvSpPr>
      <dsp:spPr>
        <a:xfrm>
          <a:off x="0" y="727"/>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Young People – access to support and to face to face social opportunities</a:t>
          </a:r>
          <a:endParaRPr lang="en-US" sz="2400" kern="1200"/>
        </a:p>
      </dsp:txBody>
      <dsp:txXfrm>
        <a:off x="0" y="727"/>
        <a:ext cx="7744265" cy="1191242"/>
      </dsp:txXfrm>
    </dsp:sp>
    <dsp:sp modelId="{3DEA31BA-5700-419A-A1E2-8464F3C90E35}">
      <dsp:nvSpPr>
        <dsp:cNvPr id="0" name=""/>
        <dsp:cNvSpPr/>
      </dsp:nvSpPr>
      <dsp:spPr>
        <a:xfrm>
          <a:off x="0" y="1191969"/>
          <a:ext cx="774426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244B1-82B9-4A8C-AE79-77D772CC5F9C}">
      <dsp:nvSpPr>
        <dsp:cNvPr id="0" name=""/>
        <dsp:cNvSpPr/>
      </dsp:nvSpPr>
      <dsp:spPr>
        <a:xfrm>
          <a:off x="0" y="1191969"/>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Youth Work – its survival and/or the role it plays (open, targeted, etc)</a:t>
          </a:r>
          <a:endParaRPr lang="en-US" sz="2400" kern="1200"/>
        </a:p>
      </dsp:txBody>
      <dsp:txXfrm>
        <a:off x="0" y="1191969"/>
        <a:ext cx="7744265" cy="1191242"/>
      </dsp:txXfrm>
    </dsp:sp>
    <dsp:sp modelId="{754ADA6F-F898-4BD7-8763-B0FC397A4661}">
      <dsp:nvSpPr>
        <dsp:cNvPr id="0" name=""/>
        <dsp:cNvSpPr/>
      </dsp:nvSpPr>
      <dsp:spPr>
        <a:xfrm>
          <a:off x="0" y="2383212"/>
          <a:ext cx="774426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02751-89A8-4C7B-9378-06F2736F10B8}">
      <dsp:nvSpPr>
        <dsp:cNvPr id="0" name=""/>
        <dsp:cNvSpPr/>
      </dsp:nvSpPr>
      <dsp:spPr>
        <a:xfrm>
          <a:off x="0" y="2383212"/>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Professions and Professionalism – increasing regulation of professions</a:t>
          </a:r>
          <a:endParaRPr lang="en-US" sz="2400" kern="1200"/>
        </a:p>
      </dsp:txBody>
      <dsp:txXfrm>
        <a:off x="0" y="2383212"/>
        <a:ext cx="7744265" cy="1191242"/>
      </dsp:txXfrm>
    </dsp:sp>
    <dsp:sp modelId="{38F75E6A-9831-4A26-BB8C-3E254A56BEAB}">
      <dsp:nvSpPr>
        <dsp:cNvPr id="0" name=""/>
        <dsp:cNvSpPr/>
      </dsp:nvSpPr>
      <dsp:spPr>
        <a:xfrm>
          <a:off x="0" y="3574455"/>
          <a:ext cx="774426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F89DD-D611-43B0-B60A-5CF286F4B2EA}">
      <dsp:nvSpPr>
        <dsp:cNvPr id="0" name=""/>
        <dsp:cNvSpPr/>
      </dsp:nvSpPr>
      <dsp:spPr>
        <a:xfrm>
          <a:off x="0" y="3574455"/>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Ethics – dilemmas in new contexts e.g., education versus control: inter-agency confidentiality and information- sharing. </a:t>
          </a:r>
          <a:endParaRPr lang="en-US" sz="2400" kern="1200" dirty="0"/>
        </a:p>
      </dsp:txBody>
      <dsp:txXfrm>
        <a:off x="0" y="3574455"/>
        <a:ext cx="7744265" cy="1191242"/>
      </dsp:txXfrm>
    </dsp:sp>
    <dsp:sp modelId="{9F4F4327-8943-4580-90E8-E35923BDD036}">
      <dsp:nvSpPr>
        <dsp:cNvPr id="0" name=""/>
        <dsp:cNvSpPr/>
      </dsp:nvSpPr>
      <dsp:spPr>
        <a:xfrm>
          <a:off x="0" y="4765698"/>
          <a:ext cx="774426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06048-39E2-4BC5-83F6-52BCA66A8DE7}">
      <dsp:nvSpPr>
        <dsp:cNvPr id="0" name=""/>
        <dsp:cNvSpPr/>
      </dsp:nvSpPr>
      <dsp:spPr>
        <a:xfrm>
          <a:off x="0" y="4765698"/>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Any examples from the class?</a:t>
          </a:r>
          <a:endParaRPr lang="en-US" sz="2400" kern="1200"/>
        </a:p>
      </dsp:txBody>
      <dsp:txXfrm>
        <a:off x="0" y="4765698"/>
        <a:ext cx="7744265" cy="1191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68D73-A872-4782-9F91-54157CD72A44}">
      <dsp:nvSpPr>
        <dsp:cNvPr id="0" name=""/>
        <dsp:cNvSpPr/>
      </dsp:nvSpPr>
      <dsp:spPr>
        <a:xfrm>
          <a:off x="0" y="472"/>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DE97F-6B38-4736-896E-E5B9C618EEA0}">
      <dsp:nvSpPr>
        <dsp:cNvPr id="0" name=""/>
        <dsp:cNvSpPr/>
      </dsp:nvSpPr>
      <dsp:spPr>
        <a:xfrm>
          <a:off x="0" y="472"/>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Discuss and consider the identity of youth work.</a:t>
          </a:r>
          <a:endParaRPr lang="en-US" sz="3400" kern="1200"/>
        </a:p>
      </dsp:txBody>
      <dsp:txXfrm>
        <a:off x="0" y="472"/>
        <a:ext cx="9950103" cy="773359"/>
      </dsp:txXfrm>
    </dsp:sp>
    <dsp:sp modelId="{A7AA1016-949E-4C88-975F-4FF44ED9ECEE}">
      <dsp:nvSpPr>
        <dsp:cNvPr id="0" name=""/>
        <dsp:cNvSpPr/>
      </dsp:nvSpPr>
      <dsp:spPr>
        <a:xfrm>
          <a:off x="0" y="77383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9FB20-0C3F-4E75-AC89-6012537E638D}">
      <dsp:nvSpPr>
        <dsp:cNvPr id="0" name=""/>
        <dsp:cNvSpPr/>
      </dsp:nvSpPr>
      <dsp:spPr>
        <a:xfrm>
          <a:off x="0" y="77383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does this consist of and what does this look like?</a:t>
          </a:r>
          <a:endParaRPr lang="en-US" sz="3400" kern="1200"/>
        </a:p>
      </dsp:txBody>
      <dsp:txXfrm>
        <a:off x="0" y="773831"/>
        <a:ext cx="9950103" cy="773359"/>
      </dsp:txXfrm>
    </dsp:sp>
    <dsp:sp modelId="{8F925311-038D-425D-AC8A-CBC7A3A7A418}">
      <dsp:nvSpPr>
        <dsp:cNvPr id="0" name=""/>
        <dsp:cNvSpPr/>
      </dsp:nvSpPr>
      <dsp:spPr>
        <a:xfrm>
          <a:off x="0" y="154719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82135-1879-4A87-9940-C19F9B037778}">
      <dsp:nvSpPr>
        <dsp:cNvPr id="0" name=""/>
        <dsp:cNvSpPr/>
      </dsp:nvSpPr>
      <dsp:spPr>
        <a:xfrm>
          <a:off x="0" y="154719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is important to your identity as youth workers?</a:t>
          </a:r>
          <a:endParaRPr lang="en-US" sz="3400" kern="1200"/>
        </a:p>
      </dsp:txBody>
      <dsp:txXfrm>
        <a:off x="0" y="1547191"/>
        <a:ext cx="9950103" cy="773359"/>
      </dsp:txXfrm>
    </dsp:sp>
    <dsp:sp modelId="{FB68FBED-EEBD-4D79-9244-911578D9081D}">
      <dsp:nvSpPr>
        <dsp:cNvPr id="0" name=""/>
        <dsp:cNvSpPr/>
      </dsp:nvSpPr>
      <dsp:spPr>
        <a:xfrm>
          <a:off x="0" y="232055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88D5B-5036-4456-A492-B53F79E4DE1C}">
      <dsp:nvSpPr>
        <dsp:cNvPr id="0" name=""/>
        <dsp:cNvSpPr/>
      </dsp:nvSpPr>
      <dsp:spPr>
        <a:xfrm>
          <a:off x="0" y="232055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 you hold close?</a:t>
          </a:r>
          <a:endParaRPr lang="en-US" sz="3400" kern="1200"/>
        </a:p>
      </dsp:txBody>
      <dsp:txXfrm>
        <a:off x="0" y="2320550"/>
        <a:ext cx="9950103" cy="773359"/>
      </dsp:txXfrm>
    </dsp:sp>
    <dsp:sp modelId="{84671B4A-F637-48CB-BF60-02081A350F49}">
      <dsp:nvSpPr>
        <dsp:cNvPr id="0" name=""/>
        <dsp:cNvSpPr/>
      </dsp:nvSpPr>
      <dsp:spPr>
        <a:xfrm>
          <a:off x="0" y="309391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4F5CC-E0C8-44F7-8AEC-9EB11FE75E02}">
      <dsp:nvSpPr>
        <dsp:cNvPr id="0" name=""/>
        <dsp:cNvSpPr/>
      </dsp:nvSpPr>
      <dsp:spPr>
        <a:xfrm>
          <a:off x="0" y="309391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Feedback</a:t>
          </a:r>
          <a:endParaRPr lang="en-US" sz="3400" kern="1200"/>
        </a:p>
      </dsp:txBody>
      <dsp:txXfrm>
        <a:off x="0" y="3093910"/>
        <a:ext cx="9950103" cy="773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103DF-9B51-4F98-8856-FA647A6DDF21}">
      <dsp:nvSpPr>
        <dsp:cNvPr id="0" name=""/>
        <dsp:cNvSpPr/>
      </dsp:nvSpPr>
      <dsp:spPr>
        <a:xfrm>
          <a:off x="0" y="614"/>
          <a:ext cx="70922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D81C8D-11A1-47F2-B152-319BB7589FFA}">
      <dsp:nvSpPr>
        <dsp:cNvPr id="0" name=""/>
        <dsp:cNvSpPr/>
      </dsp:nvSpPr>
      <dsp:spPr>
        <a:xfrm>
          <a:off x="0" y="614"/>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An occupation serving the public good, based on transcendent values</a:t>
          </a:r>
          <a:endParaRPr lang="en-US" sz="2800" kern="1200" dirty="0"/>
        </a:p>
      </dsp:txBody>
      <dsp:txXfrm>
        <a:off x="0" y="614"/>
        <a:ext cx="7092220" cy="1007297"/>
      </dsp:txXfrm>
    </dsp:sp>
    <dsp:sp modelId="{15EE5B22-3055-426B-85F1-D934AE315A71}">
      <dsp:nvSpPr>
        <dsp:cNvPr id="0" name=""/>
        <dsp:cNvSpPr/>
      </dsp:nvSpPr>
      <dsp:spPr>
        <a:xfrm>
          <a:off x="0" y="1007912"/>
          <a:ext cx="709222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53598-8D14-4A1B-A153-B9489C32EDCE}">
      <dsp:nvSpPr>
        <dsp:cNvPr id="0" name=""/>
        <dsp:cNvSpPr/>
      </dsp:nvSpPr>
      <dsp:spPr>
        <a:xfrm>
          <a:off x="0" y="1007912"/>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Specialist education and qualifications</a:t>
          </a:r>
          <a:endParaRPr lang="en-US" sz="2800" kern="1200"/>
        </a:p>
      </dsp:txBody>
      <dsp:txXfrm>
        <a:off x="0" y="1007912"/>
        <a:ext cx="7092220" cy="1007297"/>
      </dsp:txXfrm>
    </dsp:sp>
    <dsp:sp modelId="{7FFC21D0-44F8-46F7-8AEB-127AD2A6AFDF}">
      <dsp:nvSpPr>
        <dsp:cNvPr id="0" name=""/>
        <dsp:cNvSpPr/>
      </dsp:nvSpPr>
      <dsp:spPr>
        <a:xfrm>
          <a:off x="0" y="2015210"/>
          <a:ext cx="709222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4AAD9-2F8D-4184-BB0D-A390489407BE}">
      <dsp:nvSpPr>
        <dsp:cNvPr id="0" name=""/>
        <dsp:cNvSpPr/>
      </dsp:nvSpPr>
      <dsp:spPr>
        <a:xfrm>
          <a:off x="0" y="2015210"/>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Professional association and code of ethics</a:t>
          </a:r>
          <a:endParaRPr lang="en-US" sz="2800" kern="1200"/>
        </a:p>
      </dsp:txBody>
      <dsp:txXfrm>
        <a:off x="0" y="2015210"/>
        <a:ext cx="7092220" cy="1007297"/>
      </dsp:txXfrm>
    </dsp:sp>
    <dsp:sp modelId="{E3F905BD-72E6-4730-AD31-158A331EDC76}">
      <dsp:nvSpPr>
        <dsp:cNvPr id="0" name=""/>
        <dsp:cNvSpPr/>
      </dsp:nvSpPr>
      <dsp:spPr>
        <a:xfrm>
          <a:off x="0" y="3022508"/>
          <a:ext cx="709222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F42C9-DC57-491F-B037-CF75BC54C3A5}">
      <dsp:nvSpPr>
        <dsp:cNvPr id="0" name=""/>
        <dsp:cNvSpPr/>
      </dsp:nvSpPr>
      <dsp:spPr>
        <a:xfrm>
          <a:off x="0" y="3022508"/>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Protected title, professional registration</a:t>
          </a:r>
          <a:endParaRPr lang="en-US" sz="2800" kern="1200"/>
        </a:p>
      </dsp:txBody>
      <dsp:txXfrm>
        <a:off x="0" y="3022508"/>
        <a:ext cx="7092220" cy="1007297"/>
      </dsp:txXfrm>
    </dsp:sp>
    <dsp:sp modelId="{0BB83255-3EFD-469E-9420-A330D843C3AA}">
      <dsp:nvSpPr>
        <dsp:cNvPr id="0" name=""/>
        <dsp:cNvSpPr/>
      </dsp:nvSpPr>
      <dsp:spPr>
        <a:xfrm>
          <a:off x="0" y="4029806"/>
          <a:ext cx="709222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A7494-A5FF-4308-97EE-12880BB35051}">
      <dsp:nvSpPr>
        <dsp:cNvPr id="0" name=""/>
        <dsp:cNvSpPr/>
      </dsp:nvSpPr>
      <dsp:spPr>
        <a:xfrm>
          <a:off x="0" y="4029806"/>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 occupation making a bid for status and power?</a:t>
          </a:r>
          <a:endParaRPr lang="en-US" sz="2800" kern="1200"/>
        </a:p>
      </dsp:txBody>
      <dsp:txXfrm>
        <a:off x="0" y="4029806"/>
        <a:ext cx="7092220" cy="10072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C0B4-0796-4D6F-B81D-F87DCFA4A0D9}">
      <dsp:nvSpPr>
        <dsp:cNvPr id="0" name=""/>
        <dsp:cNvSpPr/>
      </dsp:nvSpPr>
      <dsp:spPr>
        <a:xfrm>
          <a:off x="0" y="619"/>
          <a:ext cx="7004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28168-AA1B-4413-9516-AFA2022C6E4C}">
      <dsp:nvSpPr>
        <dsp:cNvPr id="0" name=""/>
        <dsp:cNvSpPr/>
      </dsp:nvSpPr>
      <dsp:spPr>
        <a:xfrm>
          <a:off x="0" y="619"/>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Set of Values underpinning the work.</a:t>
          </a:r>
          <a:endParaRPr lang="en-US" sz="2300" kern="1200"/>
        </a:p>
      </dsp:txBody>
      <dsp:txXfrm>
        <a:off x="0" y="619"/>
        <a:ext cx="7004327" cy="1014242"/>
      </dsp:txXfrm>
    </dsp:sp>
    <dsp:sp modelId="{CBA82DFE-C37A-493E-B7EA-A488427A9895}">
      <dsp:nvSpPr>
        <dsp:cNvPr id="0" name=""/>
        <dsp:cNvSpPr/>
      </dsp:nvSpPr>
      <dsp:spPr>
        <a:xfrm>
          <a:off x="0" y="1014861"/>
          <a:ext cx="7004327"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22224-315A-4C03-84D0-FA82875EFCDE}">
      <dsp:nvSpPr>
        <dsp:cNvPr id="0" name=""/>
        <dsp:cNvSpPr/>
      </dsp:nvSpPr>
      <dsp:spPr>
        <a:xfrm>
          <a:off x="0" y="1014861"/>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Competence/expertise – knowledge and skills relating to young people and work with young people.</a:t>
          </a:r>
          <a:endParaRPr lang="en-US" sz="2300" kern="1200"/>
        </a:p>
      </dsp:txBody>
      <dsp:txXfrm>
        <a:off x="0" y="1014861"/>
        <a:ext cx="7004327" cy="1014242"/>
      </dsp:txXfrm>
    </dsp:sp>
    <dsp:sp modelId="{500EC69A-152A-48EF-9520-B78CDC68E8A5}">
      <dsp:nvSpPr>
        <dsp:cNvPr id="0" name=""/>
        <dsp:cNvSpPr/>
      </dsp:nvSpPr>
      <dsp:spPr>
        <a:xfrm>
          <a:off x="0" y="2029104"/>
          <a:ext cx="7004327"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1043F-25D2-49B0-AD55-106689DFE216}">
      <dsp:nvSpPr>
        <dsp:cNvPr id="0" name=""/>
        <dsp:cNvSpPr/>
      </dsp:nvSpPr>
      <dsp:spPr>
        <a:xfrm>
          <a:off x="0" y="2029104"/>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Ethical Practice – doing good, not harming, exploiting, deceiving.</a:t>
          </a:r>
          <a:endParaRPr lang="en-US" sz="2300" kern="1200"/>
        </a:p>
      </dsp:txBody>
      <dsp:txXfrm>
        <a:off x="0" y="2029104"/>
        <a:ext cx="7004327" cy="1014242"/>
      </dsp:txXfrm>
    </dsp:sp>
    <dsp:sp modelId="{D852B1FF-09E5-4E20-96BA-B2D22DCCA925}">
      <dsp:nvSpPr>
        <dsp:cNvPr id="0" name=""/>
        <dsp:cNvSpPr/>
      </dsp:nvSpPr>
      <dsp:spPr>
        <a:xfrm>
          <a:off x="0" y="3043347"/>
          <a:ext cx="7004327"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CE8C-7001-41DD-87A6-570CEB165C70}">
      <dsp:nvSpPr>
        <dsp:cNvPr id="0" name=""/>
        <dsp:cNvSpPr/>
      </dsp:nvSpPr>
      <dsp:spPr>
        <a:xfrm>
          <a:off x="0" y="3043347"/>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Awareness of boundaries – e.g. personal/professional; carer/controller</a:t>
          </a:r>
          <a:endParaRPr lang="en-US" sz="2300" kern="1200"/>
        </a:p>
      </dsp:txBody>
      <dsp:txXfrm>
        <a:off x="0" y="3043347"/>
        <a:ext cx="7004327" cy="1014242"/>
      </dsp:txXfrm>
    </dsp:sp>
    <dsp:sp modelId="{0C79BBB0-3C74-443F-872B-7C09776C4947}">
      <dsp:nvSpPr>
        <dsp:cNvPr id="0" name=""/>
        <dsp:cNvSpPr/>
      </dsp:nvSpPr>
      <dsp:spPr>
        <a:xfrm>
          <a:off x="0" y="4057590"/>
          <a:ext cx="7004327"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CB902D-226E-4ABB-8219-6B932ABFB5EF}">
      <dsp:nvSpPr>
        <dsp:cNvPr id="0" name=""/>
        <dsp:cNvSpPr/>
      </dsp:nvSpPr>
      <dsp:spPr>
        <a:xfrm>
          <a:off x="0" y="4057590"/>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Ability to identify and work on ethical challenges that arise in the work.</a:t>
          </a:r>
          <a:endParaRPr lang="en-US" sz="2300" kern="1200" dirty="0"/>
        </a:p>
      </dsp:txBody>
      <dsp:txXfrm>
        <a:off x="0" y="4057590"/>
        <a:ext cx="7004327" cy="10142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AA9B-29C0-4E60-91C8-220085804FE4}">
      <dsp:nvSpPr>
        <dsp:cNvPr id="0" name=""/>
        <dsp:cNvSpPr/>
      </dsp:nvSpPr>
      <dsp:spPr>
        <a:xfrm>
          <a:off x="0" y="2943"/>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BB7A9-A861-495B-9925-048004E4E5E5}">
      <dsp:nvSpPr>
        <dsp:cNvPr id="0" name=""/>
        <dsp:cNvSpPr/>
      </dsp:nvSpPr>
      <dsp:spPr>
        <a:xfrm>
          <a:off x="0" y="2943"/>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Ethics</a:t>
          </a:r>
          <a:r>
            <a:rPr lang="en-GB" sz="2500" kern="1200"/>
            <a:t> is about principles and norms of behaviour relating to right and wrong action; the good and bad qualities of people’s character; and relationships that are relevant to human, animal and planetary flourishing</a:t>
          </a:r>
          <a:endParaRPr lang="en-US" sz="2500" kern="1200"/>
        </a:p>
      </dsp:txBody>
      <dsp:txXfrm>
        <a:off x="0" y="2943"/>
        <a:ext cx="6609313" cy="2007373"/>
      </dsp:txXfrm>
    </dsp:sp>
    <dsp:sp modelId="{49587122-C14C-4253-8FCA-924A4F07EC36}">
      <dsp:nvSpPr>
        <dsp:cNvPr id="0" name=""/>
        <dsp:cNvSpPr/>
      </dsp:nvSpPr>
      <dsp:spPr>
        <a:xfrm>
          <a:off x="0" y="2010316"/>
          <a:ext cx="660931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61A35-1C6D-43C2-BCAE-B53321736D52}">
      <dsp:nvSpPr>
        <dsp:cNvPr id="0" name=""/>
        <dsp:cNvSpPr/>
      </dsp:nvSpPr>
      <dsp:spPr>
        <a:xfrm>
          <a:off x="0" y="2010316"/>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includes matters of rights, duties, needs, interests, relationships, motives and maintenance if transgressions of prevailing norms</a:t>
          </a:r>
          <a:endParaRPr lang="en-US" sz="2500" kern="1200" dirty="0"/>
        </a:p>
      </dsp:txBody>
      <dsp:txXfrm>
        <a:off x="0" y="2010316"/>
        <a:ext cx="6609313" cy="2007373"/>
      </dsp:txXfrm>
    </dsp:sp>
    <dsp:sp modelId="{43EB8E8C-CD4F-4F1F-BDDE-10348078746F}">
      <dsp:nvSpPr>
        <dsp:cNvPr id="0" name=""/>
        <dsp:cNvSpPr/>
      </dsp:nvSpPr>
      <dsp:spPr>
        <a:xfrm>
          <a:off x="0" y="401769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A9EAF0-781B-45A1-9C88-E0000690B674}">
      <dsp:nvSpPr>
        <dsp:cNvPr id="0" name=""/>
        <dsp:cNvSpPr/>
      </dsp:nvSpPr>
      <dsp:spPr>
        <a:xfrm>
          <a:off x="0" y="4017690"/>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Professional ethics </a:t>
          </a:r>
          <a:r>
            <a:rPr lang="en-GB" sz="2500" kern="1200"/>
            <a:t>is about these matters in a work context</a:t>
          </a:r>
          <a:endParaRPr lang="en-US" sz="2500" kern="1200"/>
        </a:p>
      </dsp:txBody>
      <dsp:txXfrm>
        <a:off x="0" y="4017690"/>
        <a:ext cx="6609313" cy="20073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AB7E0-36D2-45E0-AF46-6CB75636BB4E}">
      <dsp:nvSpPr>
        <dsp:cNvPr id="0" name=""/>
        <dsp:cNvSpPr/>
      </dsp:nvSpPr>
      <dsp:spPr>
        <a:xfrm>
          <a:off x="0" y="0"/>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D0906-B57A-48DA-812F-5A4BF88324BD}">
      <dsp:nvSpPr>
        <dsp:cNvPr id="0" name=""/>
        <dsp:cNvSpPr/>
      </dsp:nvSpPr>
      <dsp:spPr>
        <a:xfrm>
          <a:off x="0" y="0"/>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There are a range of frameworks for thinking ethically. The next few slides will provide an overview of some of the key approaches to deciding whether an action is ethical or not.</a:t>
          </a:r>
          <a:endParaRPr lang="en-US" sz="3100" kern="1200"/>
        </a:p>
      </dsp:txBody>
      <dsp:txXfrm>
        <a:off x="0" y="0"/>
        <a:ext cx="6609313" cy="2476499"/>
      </dsp:txXfrm>
    </dsp:sp>
    <dsp:sp modelId="{00D895CC-0C2D-42FE-BA0C-B968E2610E88}">
      <dsp:nvSpPr>
        <dsp:cNvPr id="0" name=""/>
        <dsp:cNvSpPr/>
      </dsp:nvSpPr>
      <dsp:spPr>
        <a:xfrm>
          <a:off x="0" y="2476499"/>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72C79-EC97-4B00-88EF-4842BB8323ED}">
      <dsp:nvSpPr>
        <dsp:cNvPr id="0" name=""/>
        <dsp:cNvSpPr/>
      </dsp:nvSpPr>
      <dsp:spPr>
        <a:xfrm>
          <a:off x="0" y="2476499"/>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Each approach has its own strengths and weaknesses, and you may conclude with the possibility of using different frameworks depending on the situation. </a:t>
          </a:r>
          <a:endParaRPr lang="en-US" sz="3100" kern="1200" dirty="0"/>
        </a:p>
      </dsp:txBody>
      <dsp:txXfrm>
        <a:off x="0" y="2476499"/>
        <a:ext cx="6609313" cy="24764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4039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70171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85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53994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2985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8718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025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52342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756170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9948096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80742903"/>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190F-62BC-4B18-8CBA-3BF30288E0F7}"/>
              </a:ext>
            </a:extLst>
          </p:cNvPr>
          <p:cNvSpPr>
            <a:spLocks noGrp="1"/>
          </p:cNvSpPr>
          <p:nvPr>
            <p:ph type="ctrTitle"/>
          </p:nvPr>
        </p:nvSpPr>
        <p:spPr>
          <a:xfrm>
            <a:off x="1742037" y="4115941"/>
            <a:ext cx="8657450" cy="1124073"/>
          </a:xfrm>
        </p:spPr>
        <p:txBody>
          <a:bodyPr anchor="b">
            <a:normAutofit fontScale="90000"/>
          </a:bodyPr>
          <a:lstStyle/>
          <a:p>
            <a:r>
              <a:rPr lang="en-GB" dirty="0"/>
              <a:t>Professionalism, Ethics and Youth Work</a:t>
            </a:r>
          </a:p>
        </p:txBody>
      </p:sp>
      <p:sp>
        <p:nvSpPr>
          <p:cNvPr id="3" name="Subtitle 2">
            <a:extLst>
              <a:ext uri="{FF2B5EF4-FFF2-40B4-BE49-F238E27FC236}">
                <a16:creationId xmlns:a16="http://schemas.microsoft.com/office/drawing/2014/main" id="{28C6651D-F54A-47AC-B083-291BEB5E544F}"/>
              </a:ext>
            </a:extLst>
          </p:cNvPr>
          <p:cNvSpPr>
            <a:spLocks noGrp="1"/>
          </p:cNvSpPr>
          <p:nvPr>
            <p:ph type="subTitle" idx="1"/>
          </p:nvPr>
        </p:nvSpPr>
        <p:spPr>
          <a:xfrm>
            <a:off x="9098564" y="5240014"/>
            <a:ext cx="2811353" cy="804002"/>
          </a:xfrm>
        </p:spPr>
        <p:txBody>
          <a:bodyPr anchor="t">
            <a:normAutofit/>
          </a:bodyPr>
          <a:lstStyle/>
          <a:p>
            <a:r>
              <a:rPr lang="en-GB" dirty="0"/>
              <a:t>Level 6 Fieldwork</a:t>
            </a:r>
          </a:p>
        </p:txBody>
      </p:sp>
      <p:pic>
        <p:nvPicPr>
          <p:cNvPr id="18" name="Picture 3" descr="Sharpened color pencil tips">
            <a:extLst>
              <a:ext uri="{FF2B5EF4-FFF2-40B4-BE49-F238E27FC236}">
                <a16:creationId xmlns:a16="http://schemas.microsoft.com/office/drawing/2014/main" id="{D18C2414-04D6-4E0B-893B-11121C58CF6D}"/>
              </a:ext>
            </a:extLst>
          </p:cNvPr>
          <p:cNvPicPr>
            <a:picLocks noChangeAspect="1"/>
          </p:cNvPicPr>
          <p:nvPr/>
        </p:nvPicPr>
        <p:blipFill rotWithShape="1">
          <a:blip r:embed="rId2"/>
          <a:srcRect t="32459" r="-1" b="18511"/>
          <a:stretch/>
        </p:blipFill>
        <p:spPr>
          <a:xfrm>
            <a:off x="1" y="-4125"/>
            <a:ext cx="10462125" cy="3423981"/>
          </a:xfrm>
          <a:custGeom>
            <a:avLst/>
            <a:gdLst/>
            <a:ahLst/>
            <a:cxnLst/>
            <a:rect l="l" t="t" r="r" b="b"/>
            <a:pathLst>
              <a:path w="10462125" h="3423981">
                <a:moveTo>
                  <a:pt x="6824" y="0"/>
                </a:moveTo>
                <a:lnTo>
                  <a:pt x="10462125" y="0"/>
                </a:lnTo>
                <a:lnTo>
                  <a:pt x="10462125" y="12085"/>
                </a:lnTo>
                <a:lnTo>
                  <a:pt x="6998417" y="3420238"/>
                </a:lnTo>
                <a:lnTo>
                  <a:pt x="10462125" y="3420238"/>
                </a:lnTo>
                <a:lnTo>
                  <a:pt x="10462125" y="3420239"/>
                </a:lnTo>
                <a:lnTo>
                  <a:pt x="1132764" y="3420239"/>
                </a:lnTo>
                <a:lnTo>
                  <a:pt x="1132764" y="3423981"/>
                </a:lnTo>
                <a:lnTo>
                  <a:pt x="0" y="3423981"/>
                </a:lnTo>
                <a:lnTo>
                  <a:pt x="0" y="4125"/>
                </a:lnTo>
                <a:lnTo>
                  <a:pt x="6824" y="4125"/>
                </a:lnTo>
                <a:close/>
              </a:path>
            </a:pathLst>
          </a:custGeom>
        </p:spPr>
      </p:pic>
    </p:spTree>
    <p:extLst>
      <p:ext uri="{BB962C8B-B14F-4D97-AF65-F5344CB8AC3E}">
        <p14:creationId xmlns:p14="http://schemas.microsoft.com/office/powerpoint/2010/main" val="1297304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AD67-48D7-42F2-996D-10181661B031}"/>
              </a:ext>
            </a:extLst>
          </p:cNvPr>
          <p:cNvSpPr>
            <a:spLocks noGrp="1"/>
          </p:cNvSpPr>
          <p:nvPr>
            <p:ph type="title"/>
          </p:nvPr>
        </p:nvSpPr>
        <p:spPr>
          <a:xfrm>
            <a:off x="312373" y="2104466"/>
            <a:ext cx="3101007" cy="1462262"/>
          </a:xfrm>
        </p:spPr>
        <p:txBody>
          <a:bodyPr anchor="b">
            <a:normAutofit/>
          </a:bodyPr>
          <a:lstStyle/>
          <a:p>
            <a:r>
              <a:rPr lang="en-GB" sz="4800" dirty="0"/>
              <a:t>Session Summary</a:t>
            </a:r>
          </a:p>
        </p:txBody>
      </p:sp>
      <p:graphicFrame>
        <p:nvGraphicFramePr>
          <p:cNvPr id="5" name="Content Placeholder 2">
            <a:extLst>
              <a:ext uri="{FF2B5EF4-FFF2-40B4-BE49-F238E27FC236}">
                <a16:creationId xmlns:a16="http://schemas.microsoft.com/office/drawing/2014/main" id="{88C38226-6709-9CB1-35DE-71AEFAFF2ADD}"/>
              </a:ext>
            </a:extLst>
          </p:cNvPr>
          <p:cNvGraphicFramePr>
            <a:graphicFrameLocks noGrp="1"/>
          </p:cNvGraphicFramePr>
          <p:nvPr>
            <p:ph idx="1"/>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4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9A35B58-6609-8AB7-73EC-8D31FF7B7063}"/>
              </a:ext>
            </a:extLst>
          </p:cNvPr>
          <p:cNvGraphicFramePr>
            <a:graphicFrameLocks noGrp="1"/>
          </p:cNvGraphicFramePr>
          <p:nvPr>
            <p:ph idx="1"/>
            <p:extLst>
              <p:ext uri="{D42A27DB-BD31-4B8C-83A1-F6EECF244321}">
                <p14:modId xmlns:p14="http://schemas.microsoft.com/office/powerpoint/2010/main" val="525596840"/>
              </p:ext>
            </p:extLst>
          </p:nvPr>
        </p:nvGraphicFramePr>
        <p:xfrm>
          <a:off x="343593" y="246185"/>
          <a:ext cx="11508437" cy="5524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621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AD13F11-53F3-BD3E-F9B4-7B2E54B7E473}"/>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A7F949E8-31A0-62B7-498C-29EB66A12CC4}"/>
              </a:ext>
            </a:extLst>
          </p:cNvPr>
          <p:cNvGraphicFramePr>
            <a:graphicFrameLocks noGrp="1"/>
          </p:cNvGraphicFramePr>
          <p:nvPr>
            <p:ph idx="1"/>
            <p:extLst>
              <p:ext uri="{D42A27DB-BD31-4B8C-83A1-F6EECF244321}">
                <p14:modId xmlns:p14="http://schemas.microsoft.com/office/powerpoint/2010/main" val="198501179"/>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84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02B6F6D-1554-0784-4C0A-7D84C25CD592}"/>
              </a:ext>
            </a:extLst>
          </p:cNvPr>
          <p:cNvGraphicFramePr>
            <a:graphicFrameLocks noGrp="1"/>
          </p:cNvGraphicFramePr>
          <p:nvPr>
            <p:ph idx="1"/>
            <p:extLst>
              <p:ext uri="{D42A27DB-BD31-4B8C-83A1-F6EECF244321}">
                <p14:modId xmlns:p14="http://schemas.microsoft.com/office/powerpoint/2010/main" val="4143085232"/>
              </p:ext>
            </p:extLst>
          </p:nvPr>
        </p:nvGraphicFramePr>
        <p:xfrm>
          <a:off x="595745" y="408709"/>
          <a:ext cx="11229110" cy="5008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1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5F265-EF7F-38ED-FA80-1FCEA31FCCAE}"/>
              </a:ext>
            </a:extLst>
          </p:cNvPr>
          <p:cNvSpPr>
            <a:spLocks noGrp="1"/>
          </p:cNvSpPr>
          <p:nvPr>
            <p:ph type="title"/>
          </p:nvPr>
        </p:nvSpPr>
        <p:spPr>
          <a:xfrm>
            <a:off x="1077362" y="422031"/>
            <a:ext cx="6513197" cy="801859"/>
          </a:xfrm>
        </p:spPr>
        <p:txBody>
          <a:bodyPr>
            <a:normAutofit fontScale="90000"/>
          </a:bodyPr>
          <a:lstStyle/>
          <a:p>
            <a:r>
              <a:rPr lang="en-GB" dirty="0"/>
              <a:t>Youth Work Ethics (15 minutes).</a:t>
            </a:r>
          </a:p>
        </p:txBody>
      </p:sp>
      <p:graphicFrame>
        <p:nvGraphicFramePr>
          <p:cNvPr id="21" name="Content Placeholder 7">
            <a:extLst>
              <a:ext uri="{FF2B5EF4-FFF2-40B4-BE49-F238E27FC236}">
                <a16:creationId xmlns:a16="http://schemas.microsoft.com/office/drawing/2014/main" id="{193030ED-CA8A-8290-A67E-043CC0542EF5}"/>
              </a:ext>
            </a:extLst>
          </p:cNvPr>
          <p:cNvGraphicFramePr>
            <a:graphicFrameLocks noGrp="1"/>
          </p:cNvGraphicFramePr>
          <p:nvPr>
            <p:ph idx="1"/>
            <p:extLst>
              <p:ext uri="{D42A27DB-BD31-4B8C-83A1-F6EECF244321}">
                <p14:modId xmlns:p14="http://schemas.microsoft.com/office/powerpoint/2010/main" val="3165302613"/>
              </p:ext>
            </p:extLst>
          </p:nvPr>
        </p:nvGraphicFramePr>
        <p:xfrm>
          <a:off x="450166" y="1526346"/>
          <a:ext cx="10536489" cy="407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a:extLst>
              <a:ext uri="{FF2B5EF4-FFF2-40B4-BE49-F238E27FC236}">
                <a16:creationId xmlns:a16="http://schemas.microsoft.com/office/drawing/2014/main" id="{02501F79-0C4D-0771-0ED8-9B711ECC2E64}"/>
              </a:ext>
            </a:extLst>
          </p:cNvPr>
          <p:cNvPicPr>
            <a:picLocks noChangeAspect="1"/>
          </p:cNvPicPr>
          <p:nvPr/>
        </p:nvPicPr>
        <p:blipFill>
          <a:blip r:embed="rId7"/>
          <a:stretch>
            <a:fillRect/>
          </a:stretch>
        </p:blipFill>
        <p:spPr>
          <a:xfrm>
            <a:off x="10637788" y="0"/>
            <a:ext cx="1554212" cy="1832649"/>
          </a:xfrm>
          <a:prstGeom prst="rect">
            <a:avLst/>
          </a:prstGeom>
        </p:spPr>
      </p:pic>
    </p:spTree>
    <p:extLst>
      <p:ext uri="{BB962C8B-B14F-4D97-AF65-F5344CB8AC3E}">
        <p14:creationId xmlns:p14="http://schemas.microsoft.com/office/powerpoint/2010/main" val="580951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AEA99-504C-653D-F929-9CDA5793DA88}"/>
              </a:ext>
            </a:extLst>
          </p:cNvPr>
          <p:cNvSpPr>
            <a:spLocks noGrp="1"/>
          </p:cNvSpPr>
          <p:nvPr>
            <p:ph type="title"/>
          </p:nvPr>
        </p:nvSpPr>
        <p:spPr>
          <a:xfrm>
            <a:off x="1077362" y="509848"/>
            <a:ext cx="9950103" cy="1174866"/>
          </a:xfrm>
        </p:spPr>
        <p:txBody>
          <a:bodyPr>
            <a:normAutofit fontScale="90000"/>
          </a:bodyPr>
          <a:lstStyle/>
          <a:p>
            <a:r>
              <a:rPr lang="en-GB" dirty="0"/>
              <a:t>Current Climate</a:t>
            </a:r>
            <a:br>
              <a:rPr lang="en-GB" dirty="0"/>
            </a:br>
            <a:r>
              <a:rPr lang="en-GB" dirty="0"/>
              <a:t>Setting the scene (15 minutes)</a:t>
            </a:r>
          </a:p>
        </p:txBody>
      </p:sp>
      <p:sp>
        <p:nvSpPr>
          <p:cNvPr id="3" name="Content Placeholder 2">
            <a:extLst>
              <a:ext uri="{FF2B5EF4-FFF2-40B4-BE49-F238E27FC236}">
                <a16:creationId xmlns:a16="http://schemas.microsoft.com/office/drawing/2014/main" id="{26FCCD3F-A03A-A3BA-BAE0-DD4B85B18671}"/>
              </a:ext>
            </a:extLst>
          </p:cNvPr>
          <p:cNvSpPr>
            <a:spLocks noGrp="1"/>
          </p:cNvSpPr>
          <p:nvPr>
            <p:ph idx="1"/>
          </p:nvPr>
        </p:nvSpPr>
        <p:spPr>
          <a:xfrm>
            <a:off x="1077362" y="2328203"/>
            <a:ext cx="9950103" cy="4389120"/>
          </a:xfrm>
        </p:spPr>
        <p:txBody>
          <a:bodyPr>
            <a:normAutofit/>
          </a:bodyPr>
          <a:lstStyle/>
          <a:p>
            <a:r>
              <a:rPr lang="en-GB" sz="2800" dirty="0"/>
              <a:t>With a different partner discuss the current climate for Youth Work?</a:t>
            </a:r>
          </a:p>
          <a:p>
            <a:r>
              <a:rPr lang="en-GB" sz="2800" dirty="0"/>
              <a:t>In other words what is the landscape Youth Work finds itself in?</a:t>
            </a:r>
          </a:p>
          <a:p>
            <a:r>
              <a:rPr lang="en-GB" sz="2800" dirty="0"/>
              <a:t>What issues are shaping and affecting Youth Work?</a:t>
            </a:r>
          </a:p>
          <a:p>
            <a:r>
              <a:rPr lang="en-GB" sz="2800" dirty="0"/>
              <a:t>What about ethics and ethical practice?</a:t>
            </a:r>
          </a:p>
          <a:p>
            <a:r>
              <a:rPr lang="en-GB" sz="2800" dirty="0"/>
              <a:t>Feedback.</a:t>
            </a:r>
          </a:p>
        </p:txBody>
      </p:sp>
    </p:spTree>
    <p:extLst>
      <p:ext uri="{BB962C8B-B14F-4D97-AF65-F5344CB8AC3E}">
        <p14:creationId xmlns:p14="http://schemas.microsoft.com/office/powerpoint/2010/main" val="2467419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1B07-C7C7-40A8-932D-91737B87EB51}"/>
              </a:ext>
            </a:extLst>
          </p:cNvPr>
          <p:cNvSpPr>
            <a:spLocks noGrp="1"/>
          </p:cNvSpPr>
          <p:nvPr>
            <p:ph type="title"/>
          </p:nvPr>
        </p:nvSpPr>
        <p:spPr>
          <a:xfrm>
            <a:off x="584990" y="326967"/>
            <a:ext cx="10442476" cy="789055"/>
          </a:xfrm>
        </p:spPr>
        <p:txBody>
          <a:bodyPr/>
          <a:lstStyle/>
          <a:p>
            <a:r>
              <a:rPr lang="en-GB" dirty="0"/>
              <a:t>The current climate</a:t>
            </a:r>
          </a:p>
        </p:txBody>
      </p:sp>
      <p:sp>
        <p:nvSpPr>
          <p:cNvPr id="3" name="Content Placeholder 2">
            <a:extLst>
              <a:ext uri="{FF2B5EF4-FFF2-40B4-BE49-F238E27FC236}">
                <a16:creationId xmlns:a16="http://schemas.microsoft.com/office/drawing/2014/main" id="{FF4C2C2B-E48B-49DC-93CE-35883614CFD8}"/>
              </a:ext>
            </a:extLst>
          </p:cNvPr>
          <p:cNvSpPr>
            <a:spLocks noGrp="1"/>
          </p:cNvSpPr>
          <p:nvPr>
            <p:ph idx="1"/>
          </p:nvPr>
        </p:nvSpPr>
        <p:spPr>
          <a:xfrm>
            <a:off x="482758" y="1334683"/>
            <a:ext cx="11228377" cy="4407295"/>
          </a:xfrm>
        </p:spPr>
        <p:txBody>
          <a:bodyPr>
            <a:normAutofit lnSpcReduction="10000"/>
          </a:bodyPr>
          <a:lstStyle/>
          <a:p>
            <a:r>
              <a:rPr lang="en-GB" sz="3000" dirty="0"/>
              <a:t>Managerialism – targets, outcomes, accountability, performance management, risk management, procedures, regulations</a:t>
            </a:r>
          </a:p>
          <a:p>
            <a:r>
              <a:rPr lang="en-GB" sz="3000" dirty="0"/>
              <a:t>Marketisation – contracts, bidding for services, growth of private sector provision</a:t>
            </a:r>
          </a:p>
          <a:p>
            <a:r>
              <a:rPr lang="en-GB" sz="3000" dirty="0"/>
              <a:t>Austerity – cuts in public services and in state funding</a:t>
            </a:r>
          </a:p>
          <a:p>
            <a:r>
              <a:rPr lang="en-GB" sz="3000" dirty="0"/>
              <a:t>Raising energy costs – what are the implications?</a:t>
            </a:r>
          </a:p>
          <a:p>
            <a:r>
              <a:rPr lang="en-GB" sz="3000" dirty="0"/>
              <a:t>Covid – restrictions to face to face services, online provision, isolation for many young people, inequality in accessibility</a:t>
            </a:r>
          </a:p>
          <a:p>
            <a:r>
              <a:rPr lang="en-GB" sz="3000" dirty="0"/>
              <a:t>What are the consequences of Covid on Young People/Youth Work?</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41962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5663-66EB-4F53-8FBF-5B341D313C9E}"/>
              </a:ext>
            </a:extLst>
          </p:cNvPr>
          <p:cNvSpPr>
            <a:spLocks noGrp="1"/>
          </p:cNvSpPr>
          <p:nvPr>
            <p:ph type="title"/>
          </p:nvPr>
        </p:nvSpPr>
        <p:spPr>
          <a:xfrm>
            <a:off x="324538" y="1570591"/>
            <a:ext cx="2713995" cy="1394109"/>
          </a:xfrm>
        </p:spPr>
        <p:txBody>
          <a:bodyPr anchor="b">
            <a:normAutofit/>
          </a:bodyPr>
          <a:lstStyle/>
          <a:p>
            <a:r>
              <a:rPr lang="en-GB" sz="3200" dirty="0"/>
              <a:t>Implications for</a:t>
            </a:r>
          </a:p>
        </p:txBody>
      </p:sp>
      <p:graphicFrame>
        <p:nvGraphicFramePr>
          <p:cNvPr id="5" name="Content Placeholder 2">
            <a:extLst>
              <a:ext uri="{FF2B5EF4-FFF2-40B4-BE49-F238E27FC236}">
                <a16:creationId xmlns:a16="http://schemas.microsoft.com/office/drawing/2014/main" id="{6E464ED4-5942-21F3-F084-34995EAFDBA0}"/>
              </a:ext>
            </a:extLst>
          </p:cNvPr>
          <p:cNvGraphicFramePr>
            <a:graphicFrameLocks noGrp="1"/>
          </p:cNvGraphicFramePr>
          <p:nvPr>
            <p:ph idx="1"/>
          </p:nvPr>
        </p:nvGraphicFramePr>
        <p:xfrm>
          <a:off x="3889717" y="492369"/>
          <a:ext cx="7744265" cy="595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9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8905-EB45-91A2-2A03-4498168C734D}"/>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a:t>Comfort Break</a:t>
            </a:r>
          </a:p>
        </p:txBody>
      </p:sp>
      <p:pic>
        <p:nvPicPr>
          <p:cNvPr id="18" name="Picture 4" descr="Hot drink on table">
            <a:extLst>
              <a:ext uri="{FF2B5EF4-FFF2-40B4-BE49-F238E27FC236}">
                <a16:creationId xmlns:a16="http://schemas.microsoft.com/office/drawing/2014/main" id="{C7B1D154-BDD5-70C4-8CEC-70366746B638}"/>
              </a:ext>
            </a:extLst>
          </p:cNvPr>
          <p:cNvPicPr>
            <a:picLocks noChangeAspect="1"/>
          </p:cNvPicPr>
          <p:nvPr/>
        </p:nvPicPr>
        <p:blipFill rotWithShape="1">
          <a:blip r:embed="rId2"/>
          <a:srcRect t="26948"/>
          <a:stretch/>
        </p:blipFill>
        <p:spPr>
          <a:xfrm>
            <a:off x="4398097" y="1507079"/>
            <a:ext cx="6737862" cy="3790050"/>
          </a:xfrm>
          <a:prstGeom prst="rect">
            <a:avLst/>
          </a:prstGeom>
        </p:spPr>
      </p:pic>
    </p:spTree>
    <p:extLst>
      <p:ext uri="{BB962C8B-B14F-4D97-AF65-F5344CB8AC3E}">
        <p14:creationId xmlns:p14="http://schemas.microsoft.com/office/powerpoint/2010/main" val="278613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F9962-6769-4378-B1C2-8BD81EAFF204}"/>
              </a:ext>
            </a:extLst>
          </p:cNvPr>
          <p:cNvSpPr>
            <a:spLocks noGrp="1"/>
          </p:cNvSpPr>
          <p:nvPr>
            <p:ph type="title"/>
          </p:nvPr>
        </p:nvSpPr>
        <p:spPr>
          <a:xfrm>
            <a:off x="1077362" y="720435"/>
            <a:ext cx="4855352" cy="1507375"/>
          </a:xfrm>
        </p:spPr>
        <p:txBody>
          <a:bodyPr>
            <a:normAutofit fontScale="90000"/>
          </a:bodyPr>
          <a:lstStyle/>
          <a:p>
            <a:r>
              <a:rPr lang="en-GB" dirty="0"/>
              <a:t>Youth Work as a specialist occupation</a:t>
            </a:r>
          </a:p>
        </p:txBody>
      </p:sp>
      <p:sp>
        <p:nvSpPr>
          <p:cNvPr id="3" name="Content Placeholder 2">
            <a:extLst>
              <a:ext uri="{FF2B5EF4-FFF2-40B4-BE49-F238E27FC236}">
                <a16:creationId xmlns:a16="http://schemas.microsoft.com/office/drawing/2014/main" id="{99634809-5709-43AD-8CF8-DA2BEFFFA1F9}"/>
              </a:ext>
            </a:extLst>
          </p:cNvPr>
          <p:cNvSpPr>
            <a:spLocks noGrp="1"/>
          </p:cNvSpPr>
          <p:nvPr>
            <p:ph idx="1"/>
          </p:nvPr>
        </p:nvSpPr>
        <p:spPr>
          <a:xfrm>
            <a:off x="414997" y="2602523"/>
            <a:ext cx="5985803" cy="4037428"/>
          </a:xfrm>
        </p:spPr>
        <p:txBody>
          <a:bodyPr>
            <a:normAutofit/>
          </a:bodyPr>
          <a:lstStyle/>
          <a:p>
            <a:pPr marL="0" indent="0">
              <a:buNone/>
            </a:pPr>
            <a:r>
              <a:rPr lang="en-GB" sz="2400" dirty="0"/>
              <a:t>Work with young people with an informal and non-formal educational and/or developmental approach and purpose that is carried out by people who are qualified as youth workers, or who consciously adopt </a:t>
            </a:r>
            <a:r>
              <a:rPr lang="en-GB" sz="2400" b="1" dirty="0"/>
              <a:t>the identity of youth worker </a:t>
            </a:r>
            <a:r>
              <a:rPr lang="en-GB" sz="2400" dirty="0"/>
              <a:t>within and organisational setting (this includes volunteers and part time workers).</a:t>
            </a:r>
          </a:p>
        </p:txBody>
      </p:sp>
      <p:pic>
        <p:nvPicPr>
          <p:cNvPr id="5" name="Picture 4" descr="Hands holding each other's wrists and interlinked to form a circle">
            <a:extLst>
              <a:ext uri="{FF2B5EF4-FFF2-40B4-BE49-F238E27FC236}">
                <a16:creationId xmlns:a16="http://schemas.microsoft.com/office/drawing/2014/main" id="{0BF5A229-CCF2-FCF3-50C2-816D03686BF2}"/>
              </a:ext>
            </a:extLst>
          </p:cNvPr>
          <p:cNvPicPr>
            <a:picLocks noChangeAspect="1"/>
          </p:cNvPicPr>
          <p:nvPr/>
        </p:nvPicPr>
        <p:blipFill rotWithShape="1">
          <a:blip r:embed="rId2"/>
          <a:srcRect l="26408" r="22775"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418307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9A256-67C1-8E85-7E9E-1BBA9AFCDC73}"/>
              </a:ext>
            </a:extLst>
          </p:cNvPr>
          <p:cNvSpPr>
            <a:spLocks noGrp="1"/>
          </p:cNvSpPr>
          <p:nvPr>
            <p:ph type="title"/>
          </p:nvPr>
        </p:nvSpPr>
        <p:spPr/>
        <p:txBody>
          <a:bodyPr/>
          <a:lstStyle/>
          <a:p>
            <a:r>
              <a:rPr lang="en-GB" dirty="0"/>
              <a:t>In Pairs (15 mins)</a:t>
            </a:r>
          </a:p>
        </p:txBody>
      </p:sp>
      <p:graphicFrame>
        <p:nvGraphicFramePr>
          <p:cNvPr id="5" name="Content Placeholder 2">
            <a:extLst>
              <a:ext uri="{FF2B5EF4-FFF2-40B4-BE49-F238E27FC236}">
                <a16:creationId xmlns:a16="http://schemas.microsoft.com/office/drawing/2014/main" id="{C14DA113-2387-0F8D-5E0B-672F902362E9}"/>
              </a:ext>
            </a:extLst>
          </p:cNvPr>
          <p:cNvGraphicFramePr>
            <a:graphicFrameLocks noGrp="1"/>
          </p:cNvGraphicFramePr>
          <p:nvPr>
            <p:ph idx="1"/>
            <p:extLst>
              <p:ext uri="{D42A27DB-BD31-4B8C-83A1-F6EECF244321}">
                <p14:modId xmlns:p14="http://schemas.microsoft.com/office/powerpoint/2010/main" val="3717573475"/>
              </p:ext>
            </p:extLst>
          </p:nvPr>
        </p:nvGraphicFramePr>
        <p:xfrm>
          <a:off x="1077362" y="1760646"/>
          <a:ext cx="9950103" cy="3867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92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E6F0-41C1-6A6E-E6A4-B8350A1A1C17}"/>
              </a:ext>
            </a:extLst>
          </p:cNvPr>
          <p:cNvSpPr>
            <a:spLocks noGrp="1"/>
          </p:cNvSpPr>
          <p:nvPr>
            <p:ph type="title"/>
          </p:nvPr>
        </p:nvSpPr>
        <p:spPr>
          <a:xfrm>
            <a:off x="227181" y="2104465"/>
            <a:ext cx="3140764" cy="1371391"/>
          </a:xfrm>
        </p:spPr>
        <p:txBody>
          <a:bodyPr anchor="b">
            <a:normAutofit/>
          </a:bodyPr>
          <a:lstStyle/>
          <a:p>
            <a:r>
              <a:rPr lang="en-GB" sz="2800" dirty="0"/>
              <a:t>Youth Work as a Profession?</a:t>
            </a:r>
          </a:p>
        </p:txBody>
      </p:sp>
      <p:graphicFrame>
        <p:nvGraphicFramePr>
          <p:cNvPr id="5" name="Content Placeholder 2">
            <a:extLst>
              <a:ext uri="{FF2B5EF4-FFF2-40B4-BE49-F238E27FC236}">
                <a16:creationId xmlns:a16="http://schemas.microsoft.com/office/drawing/2014/main" id="{DDA3B5BC-B0F7-F8E7-1097-4ED00CDFD4EB}"/>
              </a:ext>
            </a:extLst>
          </p:cNvPr>
          <p:cNvGraphicFramePr>
            <a:graphicFrameLocks noGrp="1"/>
          </p:cNvGraphicFramePr>
          <p:nvPr>
            <p:ph idx="1"/>
            <p:extLst>
              <p:ext uri="{D42A27DB-BD31-4B8C-83A1-F6EECF244321}">
                <p14:modId xmlns:p14="http://schemas.microsoft.com/office/powerpoint/2010/main" val="3288696006"/>
              </p:ext>
            </p:extLst>
          </p:nvPr>
        </p:nvGraphicFramePr>
        <p:xfrm>
          <a:off x="4505325" y="357809"/>
          <a:ext cx="7092220" cy="5037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6488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8C38-E0DC-4070-BCE8-AC0A3C885696}"/>
              </a:ext>
            </a:extLst>
          </p:cNvPr>
          <p:cNvSpPr>
            <a:spLocks noGrp="1"/>
          </p:cNvSpPr>
          <p:nvPr>
            <p:ph type="title"/>
          </p:nvPr>
        </p:nvSpPr>
        <p:spPr>
          <a:xfrm>
            <a:off x="153347" y="2104466"/>
            <a:ext cx="3566728" cy="1661045"/>
          </a:xfrm>
        </p:spPr>
        <p:txBody>
          <a:bodyPr anchor="b">
            <a:normAutofit/>
          </a:bodyPr>
          <a:lstStyle/>
          <a:p>
            <a:r>
              <a:rPr lang="en-GB" sz="4000" dirty="0"/>
              <a:t>Professionalism in Youth Work</a:t>
            </a:r>
          </a:p>
        </p:txBody>
      </p:sp>
      <p:graphicFrame>
        <p:nvGraphicFramePr>
          <p:cNvPr id="5" name="Content Placeholder 2">
            <a:extLst>
              <a:ext uri="{FF2B5EF4-FFF2-40B4-BE49-F238E27FC236}">
                <a16:creationId xmlns:a16="http://schemas.microsoft.com/office/drawing/2014/main" id="{F8E40931-8122-CC94-0B77-CB2F58F02839}"/>
              </a:ext>
            </a:extLst>
          </p:cNvPr>
          <p:cNvGraphicFramePr>
            <a:graphicFrameLocks noGrp="1"/>
          </p:cNvGraphicFramePr>
          <p:nvPr>
            <p:ph idx="1"/>
            <p:extLst>
              <p:ext uri="{D42A27DB-BD31-4B8C-83A1-F6EECF244321}">
                <p14:modId xmlns:p14="http://schemas.microsoft.com/office/powerpoint/2010/main" val="1498184910"/>
              </p:ext>
            </p:extLst>
          </p:nvPr>
        </p:nvGraphicFramePr>
        <p:xfrm>
          <a:off x="4505325" y="527539"/>
          <a:ext cx="7004327" cy="50724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33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C762-20D2-4351-A126-587A5BBF0EA5}"/>
              </a:ext>
            </a:extLst>
          </p:cNvPr>
          <p:cNvSpPr>
            <a:spLocks noGrp="1"/>
          </p:cNvSpPr>
          <p:nvPr>
            <p:ph type="title"/>
          </p:nvPr>
        </p:nvSpPr>
        <p:spPr>
          <a:xfrm>
            <a:off x="682348" y="900332"/>
            <a:ext cx="2318028" cy="2109805"/>
          </a:xfrm>
        </p:spPr>
        <p:txBody>
          <a:bodyPr anchor="b">
            <a:normAutofit/>
          </a:bodyPr>
          <a:lstStyle/>
          <a:p>
            <a:r>
              <a:rPr lang="en-GB" dirty="0"/>
              <a:t>Ethics</a:t>
            </a:r>
          </a:p>
        </p:txBody>
      </p:sp>
      <p:graphicFrame>
        <p:nvGraphicFramePr>
          <p:cNvPr id="5" name="Content Placeholder 2">
            <a:extLst>
              <a:ext uri="{FF2B5EF4-FFF2-40B4-BE49-F238E27FC236}">
                <a16:creationId xmlns:a16="http://schemas.microsoft.com/office/drawing/2014/main" id="{84BFD5BE-5109-C46D-05FB-12365FD9911C}"/>
              </a:ext>
            </a:extLst>
          </p:cNvPr>
          <p:cNvGraphicFramePr>
            <a:graphicFrameLocks noGrp="1"/>
          </p:cNvGraphicFramePr>
          <p:nvPr>
            <p:ph idx="1"/>
          </p:nvPr>
        </p:nvGraphicFramePr>
        <p:xfrm>
          <a:off x="4505325" y="618978"/>
          <a:ext cx="6609313" cy="6028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2985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52854-65C2-72D1-4328-9FACEFBCC618}"/>
              </a:ext>
            </a:extLst>
          </p:cNvPr>
          <p:cNvSpPr>
            <a:spLocks noGrp="1"/>
          </p:cNvSpPr>
          <p:nvPr>
            <p:ph type="title"/>
          </p:nvPr>
        </p:nvSpPr>
        <p:spPr>
          <a:xfrm>
            <a:off x="386861" y="2104466"/>
            <a:ext cx="3041101" cy="1799319"/>
          </a:xfrm>
        </p:spPr>
        <p:txBody>
          <a:bodyPr anchor="b">
            <a:normAutofit/>
          </a:bodyPr>
          <a:lstStyle/>
          <a:p>
            <a:r>
              <a:rPr lang="en-GB" dirty="0"/>
              <a:t>Ethical Theory</a:t>
            </a:r>
          </a:p>
        </p:txBody>
      </p:sp>
      <p:graphicFrame>
        <p:nvGraphicFramePr>
          <p:cNvPr id="5" name="Content Placeholder 2">
            <a:extLst>
              <a:ext uri="{FF2B5EF4-FFF2-40B4-BE49-F238E27FC236}">
                <a16:creationId xmlns:a16="http://schemas.microsoft.com/office/drawing/2014/main" id="{629C0192-A8A5-2C11-0D96-A19C4A3C163C}"/>
              </a:ext>
            </a:extLst>
          </p:cNvPr>
          <p:cNvGraphicFramePr>
            <a:graphicFrameLocks noGrp="1"/>
          </p:cNvGraphicFramePr>
          <p:nvPr>
            <p:ph idx="1"/>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346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B4E1-56CD-61D1-0938-35B59CF9CD8B}"/>
              </a:ext>
            </a:extLst>
          </p:cNvPr>
          <p:cNvSpPr>
            <a:spLocks noGrp="1"/>
          </p:cNvSpPr>
          <p:nvPr>
            <p:ph type="title"/>
          </p:nvPr>
        </p:nvSpPr>
        <p:spPr/>
        <p:txBody>
          <a:bodyPr/>
          <a:lstStyle/>
          <a:p>
            <a:r>
              <a:rPr lang="en-GB" dirty="0"/>
              <a:t>3 broad ethical ideas</a:t>
            </a:r>
          </a:p>
        </p:txBody>
      </p:sp>
      <p:sp>
        <p:nvSpPr>
          <p:cNvPr id="3" name="Content Placeholder 2">
            <a:extLst>
              <a:ext uri="{FF2B5EF4-FFF2-40B4-BE49-F238E27FC236}">
                <a16:creationId xmlns:a16="http://schemas.microsoft.com/office/drawing/2014/main" id="{4BFD0DC7-8E22-2E31-18C9-A9B6383248B6}"/>
              </a:ext>
            </a:extLst>
          </p:cNvPr>
          <p:cNvSpPr>
            <a:spLocks noGrp="1"/>
          </p:cNvSpPr>
          <p:nvPr>
            <p:ph idx="1"/>
          </p:nvPr>
        </p:nvSpPr>
        <p:spPr/>
        <p:txBody>
          <a:bodyPr/>
          <a:lstStyle/>
          <a:p>
            <a:r>
              <a:rPr lang="en-GB" sz="2800" dirty="0"/>
              <a:t>Ethical ideas have generally been grouped into three broad families:</a:t>
            </a:r>
          </a:p>
          <a:p>
            <a:pPr marL="560070" lvl="1" indent="-285750">
              <a:buFont typeface="Arial" panose="020B0604020202020204" pitchFamily="34" charset="0"/>
              <a:buChar char="•"/>
            </a:pPr>
            <a:r>
              <a:rPr lang="en-GB" sz="2800" dirty="0"/>
              <a:t>Consequentialist theories</a:t>
            </a:r>
          </a:p>
          <a:p>
            <a:pPr marL="560070" lvl="1" indent="-285750">
              <a:buFont typeface="Arial" panose="020B0604020202020204" pitchFamily="34" charset="0"/>
              <a:buChar char="•"/>
            </a:pPr>
            <a:r>
              <a:rPr lang="en-GB" sz="2800" dirty="0"/>
              <a:t>Deontological theories</a:t>
            </a:r>
          </a:p>
          <a:p>
            <a:pPr marL="560070" lvl="1" indent="-285750">
              <a:buFont typeface="Arial" panose="020B0604020202020204" pitchFamily="34" charset="0"/>
              <a:buChar char="•"/>
            </a:pPr>
            <a:r>
              <a:rPr lang="en-GB" sz="2800" dirty="0"/>
              <a:t>Virtue-based theories.</a:t>
            </a:r>
          </a:p>
          <a:p>
            <a:pPr marL="0" indent="0">
              <a:buNone/>
            </a:pPr>
            <a:endParaRPr lang="en-GB" dirty="0"/>
          </a:p>
        </p:txBody>
      </p:sp>
    </p:spTree>
    <p:extLst>
      <p:ext uri="{BB962C8B-B14F-4D97-AF65-F5344CB8AC3E}">
        <p14:creationId xmlns:p14="http://schemas.microsoft.com/office/powerpoint/2010/main" val="724761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15C5-2C00-1A79-E00A-AD6F48218651}"/>
              </a:ext>
            </a:extLst>
          </p:cNvPr>
          <p:cNvSpPr>
            <a:spLocks noGrp="1"/>
          </p:cNvSpPr>
          <p:nvPr>
            <p:ph type="title"/>
          </p:nvPr>
        </p:nvSpPr>
        <p:spPr/>
        <p:txBody>
          <a:bodyPr/>
          <a:lstStyle/>
          <a:p>
            <a:r>
              <a:rPr lang="en-GB" dirty="0"/>
              <a:t>Consequentialist </a:t>
            </a:r>
          </a:p>
        </p:txBody>
      </p:sp>
      <p:sp>
        <p:nvSpPr>
          <p:cNvPr id="3" name="Content Placeholder 2">
            <a:extLst>
              <a:ext uri="{FF2B5EF4-FFF2-40B4-BE49-F238E27FC236}">
                <a16:creationId xmlns:a16="http://schemas.microsoft.com/office/drawing/2014/main" id="{6F2750DE-AC2A-FDE5-8398-B4599ED09175}"/>
              </a:ext>
            </a:extLst>
          </p:cNvPr>
          <p:cNvSpPr>
            <a:spLocks noGrp="1"/>
          </p:cNvSpPr>
          <p:nvPr>
            <p:ph idx="1"/>
          </p:nvPr>
        </p:nvSpPr>
        <p:spPr>
          <a:xfrm>
            <a:off x="838200" y="1825625"/>
            <a:ext cx="10515600" cy="3388159"/>
          </a:xfrm>
        </p:spPr>
        <p:txBody>
          <a:bodyPr>
            <a:normAutofit/>
          </a:bodyPr>
          <a:lstStyle/>
          <a:p>
            <a:r>
              <a:rPr lang="en-GB" sz="2800" dirty="0"/>
              <a:t>Briefly consequentialist theorist think that whether an action is ethical depends on the consequences of the action. If an action produces good consequence, it is a good act and is morally sound.</a:t>
            </a:r>
          </a:p>
          <a:p>
            <a:r>
              <a:rPr lang="en-GB" sz="2800" dirty="0"/>
              <a:t>If an action produces harmful consequences, it is a bad act and should not be pursued. </a:t>
            </a:r>
          </a:p>
        </p:txBody>
      </p:sp>
    </p:spTree>
    <p:extLst>
      <p:ext uri="{BB962C8B-B14F-4D97-AF65-F5344CB8AC3E}">
        <p14:creationId xmlns:p14="http://schemas.microsoft.com/office/powerpoint/2010/main" val="3280091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00B1-0593-05D2-7FF0-3A248A65780B}"/>
              </a:ext>
            </a:extLst>
          </p:cNvPr>
          <p:cNvSpPr>
            <a:spLocks noGrp="1"/>
          </p:cNvSpPr>
          <p:nvPr>
            <p:ph type="title"/>
          </p:nvPr>
        </p:nvSpPr>
        <p:spPr>
          <a:xfrm>
            <a:off x="689318" y="175846"/>
            <a:ext cx="10338148" cy="1434905"/>
          </a:xfrm>
        </p:spPr>
        <p:txBody>
          <a:bodyPr/>
          <a:lstStyle/>
          <a:p>
            <a:r>
              <a:rPr lang="en-GB" dirty="0"/>
              <a:t>Deontological </a:t>
            </a:r>
          </a:p>
        </p:txBody>
      </p:sp>
      <p:sp>
        <p:nvSpPr>
          <p:cNvPr id="3" name="Content Placeholder 2">
            <a:extLst>
              <a:ext uri="{FF2B5EF4-FFF2-40B4-BE49-F238E27FC236}">
                <a16:creationId xmlns:a16="http://schemas.microsoft.com/office/drawing/2014/main" id="{309BEB77-D726-0D47-6B27-940F3CFF76DE}"/>
              </a:ext>
            </a:extLst>
          </p:cNvPr>
          <p:cNvSpPr>
            <a:spLocks noGrp="1"/>
          </p:cNvSpPr>
          <p:nvPr>
            <p:ph idx="1"/>
          </p:nvPr>
        </p:nvSpPr>
        <p:spPr>
          <a:xfrm>
            <a:off x="1077362" y="2004647"/>
            <a:ext cx="9950103" cy="4304714"/>
          </a:xfrm>
        </p:spPr>
        <p:txBody>
          <a:bodyPr>
            <a:noAutofit/>
          </a:bodyPr>
          <a:lstStyle/>
          <a:p>
            <a:r>
              <a:rPr lang="en-GB" sz="2800" dirty="0"/>
              <a:t>Deontological frameworks, on the other hand, are concerned with the inherent rightness or wrongness of the act, regardless of the consequences. The term comes from the Greek </a:t>
            </a:r>
            <a:r>
              <a:rPr lang="en-GB" sz="2800" i="1" dirty="0" err="1"/>
              <a:t>deos</a:t>
            </a:r>
            <a:r>
              <a:rPr lang="en-GB" sz="2800" i="1" dirty="0"/>
              <a:t> </a:t>
            </a:r>
            <a:r>
              <a:rPr lang="en-GB" sz="2800" dirty="0"/>
              <a:t>(=duty): the focus is on the act itself.</a:t>
            </a:r>
          </a:p>
          <a:p>
            <a:r>
              <a:rPr lang="en-GB" sz="2800" dirty="0"/>
              <a:t>For example telling a lie is wrong because it is wrong, not because of any bad results, and would still be wrong if good resulted. </a:t>
            </a:r>
          </a:p>
        </p:txBody>
      </p:sp>
    </p:spTree>
    <p:extLst>
      <p:ext uri="{BB962C8B-B14F-4D97-AF65-F5344CB8AC3E}">
        <p14:creationId xmlns:p14="http://schemas.microsoft.com/office/powerpoint/2010/main" val="2235336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4294-B041-5A22-F01C-1CFA03FA0E08}"/>
              </a:ext>
            </a:extLst>
          </p:cNvPr>
          <p:cNvSpPr>
            <a:spLocks noGrp="1"/>
          </p:cNvSpPr>
          <p:nvPr>
            <p:ph type="title"/>
          </p:nvPr>
        </p:nvSpPr>
        <p:spPr>
          <a:xfrm>
            <a:off x="414998" y="330591"/>
            <a:ext cx="10612468" cy="766689"/>
          </a:xfrm>
        </p:spPr>
        <p:txBody>
          <a:bodyPr/>
          <a:lstStyle/>
          <a:p>
            <a:r>
              <a:rPr lang="en-GB" dirty="0"/>
              <a:t>Virtue-based</a:t>
            </a:r>
          </a:p>
        </p:txBody>
      </p:sp>
      <p:sp>
        <p:nvSpPr>
          <p:cNvPr id="3" name="Content Placeholder 2">
            <a:extLst>
              <a:ext uri="{FF2B5EF4-FFF2-40B4-BE49-F238E27FC236}">
                <a16:creationId xmlns:a16="http://schemas.microsoft.com/office/drawing/2014/main" id="{93326B21-B687-D4E6-22C7-BA3D5D1E3CAF}"/>
              </a:ext>
            </a:extLst>
          </p:cNvPr>
          <p:cNvSpPr>
            <a:spLocks noGrp="1"/>
          </p:cNvSpPr>
          <p:nvPr>
            <p:ph idx="1"/>
          </p:nvPr>
        </p:nvSpPr>
        <p:spPr>
          <a:xfrm>
            <a:off x="654148" y="1209823"/>
            <a:ext cx="10373317" cy="4731008"/>
          </a:xfrm>
        </p:spPr>
        <p:txBody>
          <a:bodyPr>
            <a:noAutofit/>
          </a:bodyPr>
          <a:lstStyle/>
          <a:p>
            <a:r>
              <a:rPr lang="en-GB" sz="2800" dirty="0"/>
              <a:t>Virtue based ethics focused not so much on inherent moral qualities of the act as on the kind of person that you want to become and the kind of person that acting in a particular way will tend to make you. </a:t>
            </a:r>
          </a:p>
          <a:p>
            <a:r>
              <a:rPr lang="en-GB" sz="2800" dirty="0"/>
              <a:t>More broadly, virtue-based ethics also looks at the kind of society in which you want to live and in which to bring up your kids, and urges people to make ethical choices consistent with those values.</a:t>
            </a:r>
          </a:p>
          <a:p>
            <a:r>
              <a:rPr lang="en-GB" sz="2800" dirty="0"/>
              <a:t>What you want others to be like will influence the way you treat other people too. </a:t>
            </a:r>
          </a:p>
        </p:txBody>
      </p:sp>
    </p:spTree>
    <p:extLst>
      <p:ext uri="{BB962C8B-B14F-4D97-AF65-F5344CB8AC3E}">
        <p14:creationId xmlns:p14="http://schemas.microsoft.com/office/powerpoint/2010/main" val="4207329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B031-C8D4-0AE3-0D3D-75FDF823DAAB}"/>
              </a:ext>
            </a:extLst>
          </p:cNvPr>
          <p:cNvSpPr>
            <a:spLocks noGrp="1"/>
          </p:cNvSpPr>
          <p:nvPr>
            <p:ph type="title"/>
          </p:nvPr>
        </p:nvSpPr>
        <p:spPr>
          <a:xfrm>
            <a:off x="211016" y="330591"/>
            <a:ext cx="10816450" cy="949569"/>
          </a:xfrm>
        </p:spPr>
        <p:txBody>
          <a:bodyPr>
            <a:normAutofit/>
          </a:bodyPr>
          <a:lstStyle/>
          <a:p>
            <a:r>
              <a:rPr lang="en-GB" dirty="0"/>
              <a:t>The Key purpose of youth work is to:</a:t>
            </a:r>
          </a:p>
        </p:txBody>
      </p:sp>
      <p:sp>
        <p:nvSpPr>
          <p:cNvPr id="3" name="Content Placeholder 2">
            <a:extLst>
              <a:ext uri="{FF2B5EF4-FFF2-40B4-BE49-F238E27FC236}">
                <a16:creationId xmlns:a16="http://schemas.microsoft.com/office/drawing/2014/main" id="{7056378C-45ED-388F-146D-31EB427CAF35}"/>
              </a:ext>
            </a:extLst>
          </p:cNvPr>
          <p:cNvSpPr>
            <a:spLocks noGrp="1"/>
          </p:cNvSpPr>
          <p:nvPr>
            <p:ph idx="1"/>
          </p:nvPr>
        </p:nvSpPr>
        <p:spPr>
          <a:xfrm>
            <a:off x="1077362" y="1716258"/>
            <a:ext cx="9950103" cy="4224572"/>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3934760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03F40-6D8E-03E5-52EC-64874A9684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E95905-5477-7EDC-C24E-9AF4E8F263A3}"/>
              </a:ext>
            </a:extLst>
          </p:cNvPr>
          <p:cNvSpPr>
            <a:spLocks noGrp="1"/>
          </p:cNvSpPr>
          <p:nvPr>
            <p:ph idx="1"/>
          </p:nvPr>
        </p:nvSpPr>
        <p:spPr/>
        <p:txBody>
          <a:bodyPr/>
          <a:lstStyle/>
          <a:p>
            <a:r>
              <a:rPr lang="en-US" sz="2800" dirty="0"/>
              <a:t>This statement refers to the holistic development of young people, recognising that personal, social and educational development can also include, for example, physical, political and spiritual development (Lifelong Learning UK, 2008; Learning and Skills Improvement Service, 2019).</a:t>
            </a:r>
            <a:endParaRPr lang="en-GB" sz="2800" dirty="0"/>
          </a:p>
          <a:p>
            <a:pPr marL="0" indent="0">
              <a:buNone/>
            </a:pPr>
            <a:endParaRPr lang="en-GB" dirty="0"/>
          </a:p>
        </p:txBody>
      </p:sp>
    </p:spTree>
    <p:extLst>
      <p:ext uri="{BB962C8B-B14F-4D97-AF65-F5344CB8AC3E}">
        <p14:creationId xmlns:p14="http://schemas.microsoft.com/office/powerpoint/2010/main" val="4138169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p:txBody>
          <a:bodyPr/>
          <a:lstStyle/>
          <a:p>
            <a:r>
              <a:rPr lang="en-GB" dirty="0"/>
              <a:t>Youth Work has the following Characteristics and Values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lstStyle/>
          <a:p>
            <a:r>
              <a:rPr lang="en-GB" sz="2800" dirty="0"/>
              <a:t>A voluntary relationship</a:t>
            </a:r>
          </a:p>
          <a:p>
            <a:r>
              <a:rPr lang="en-GB" sz="2800" dirty="0"/>
              <a:t>An informal and non formal educational process</a:t>
            </a:r>
          </a:p>
          <a:p>
            <a:r>
              <a:rPr lang="en-GB" sz="2800" dirty="0"/>
              <a:t>The values of association</a:t>
            </a:r>
          </a:p>
          <a:p>
            <a:r>
              <a:rPr lang="en-GB" sz="2800" dirty="0"/>
              <a:t>The value of young people participating democratically</a:t>
            </a:r>
          </a:p>
          <a:p>
            <a:endParaRPr lang="en-GB" dirty="0"/>
          </a:p>
        </p:txBody>
      </p:sp>
    </p:spTree>
    <p:extLst>
      <p:ext uri="{BB962C8B-B14F-4D97-AF65-F5344CB8AC3E}">
        <p14:creationId xmlns:p14="http://schemas.microsoft.com/office/powerpoint/2010/main" val="2718375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a:xfrm>
            <a:off x="1077362" y="520505"/>
            <a:ext cx="9950103" cy="1287193"/>
          </a:xfrm>
        </p:spPr>
        <p:txBody>
          <a:bodyPr>
            <a:normAutofit fontScale="90000"/>
          </a:bodyPr>
          <a:lstStyle/>
          <a:p>
            <a:r>
              <a:rPr lang="en-GB" dirty="0"/>
              <a:t>Youth Workers have a commitment to the following ethical principles: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noAutofit/>
          </a:bodyPr>
          <a:lstStyle/>
          <a:p>
            <a:r>
              <a:rPr lang="en-GB" sz="2400" dirty="0"/>
              <a:t>Treat Young People with respect.</a:t>
            </a:r>
          </a:p>
          <a:p>
            <a:r>
              <a:rPr lang="en-GB" sz="2400" dirty="0"/>
              <a:t>Respect and promote young people’s rights to make their own decisions and choices.</a:t>
            </a:r>
          </a:p>
          <a:p>
            <a:r>
              <a:rPr lang="en-GB" sz="2400" dirty="0"/>
              <a:t>Promote and ensure the welfare and safety of young people.</a:t>
            </a:r>
          </a:p>
          <a:p>
            <a:r>
              <a:rPr lang="en-GB" sz="2400" dirty="0"/>
              <a:t>Contribute towards the promotion of social justice for young people and in society generally.</a:t>
            </a:r>
          </a:p>
          <a:p>
            <a:r>
              <a:rPr lang="en-GB" sz="2400" dirty="0"/>
              <a:t>Practice with integrity.</a:t>
            </a:r>
          </a:p>
        </p:txBody>
      </p:sp>
    </p:spTree>
    <p:extLst>
      <p:ext uri="{BB962C8B-B14F-4D97-AF65-F5344CB8AC3E}">
        <p14:creationId xmlns:p14="http://schemas.microsoft.com/office/powerpoint/2010/main" val="1904953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ED3-BCE2-41C3-0250-04A548C93C0D}"/>
              </a:ext>
            </a:extLst>
          </p:cNvPr>
          <p:cNvSpPr>
            <a:spLocks noGrp="1"/>
          </p:cNvSpPr>
          <p:nvPr>
            <p:ph type="title"/>
          </p:nvPr>
        </p:nvSpPr>
        <p:spPr>
          <a:xfrm>
            <a:off x="443132" y="196948"/>
            <a:ext cx="10584334" cy="766689"/>
          </a:xfrm>
        </p:spPr>
        <p:txBody>
          <a:bodyPr>
            <a:normAutofit/>
          </a:bodyPr>
          <a:lstStyle/>
          <a:p>
            <a:r>
              <a:rPr lang="en-GB" dirty="0"/>
              <a:t>The form of ethical challenges in youth work</a:t>
            </a:r>
          </a:p>
        </p:txBody>
      </p:sp>
      <p:sp>
        <p:nvSpPr>
          <p:cNvPr id="3" name="Content Placeholder 2">
            <a:extLst>
              <a:ext uri="{FF2B5EF4-FFF2-40B4-BE49-F238E27FC236}">
                <a16:creationId xmlns:a16="http://schemas.microsoft.com/office/drawing/2014/main" id="{710CC7CD-2D0D-3C61-148B-46BA7C35542B}"/>
              </a:ext>
            </a:extLst>
          </p:cNvPr>
          <p:cNvSpPr>
            <a:spLocks noGrp="1"/>
          </p:cNvSpPr>
          <p:nvPr>
            <p:ph idx="1"/>
          </p:nvPr>
        </p:nvSpPr>
        <p:spPr>
          <a:xfrm>
            <a:off x="513472" y="1209823"/>
            <a:ext cx="10513994" cy="5324620"/>
          </a:xfrm>
        </p:spPr>
        <p:txBody>
          <a:bodyPr>
            <a:noAutofit/>
          </a:bodyPr>
          <a:lstStyle/>
          <a:p>
            <a:r>
              <a:rPr lang="en-GB" sz="2400" dirty="0"/>
              <a:t>Ethical dilemmas – arise when the youth worker faces a decision- making situation (a fork in the road situation) involving a difficult choice between two equally unwelcome alternatives, often involving a conflict of principles, and it is not clear which choice will be the right one. Any decision leaves a ‘remainder’ or residue (e.g. remorse or regret).</a:t>
            </a:r>
          </a:p>
          <a:p>
            <a:r>
              <a:rPr lang="en-GB" sz="2400" dirty="0"/>
              <a:t>Ethical problems – arise when the worker faces a difficult situation where a decision has to be made but there is no dilemma for the person making the decision – that is, it is clear which course of action to take.</a:t>
            </a:r>
          </a:p>
          <a:p>
            <a:r>
              <a:rPr lang="en-GB" sz="2400" dirty="0"/>
              <a:t>Ethical Issues – pervade youth work practice in that is takes place in the context of state-sponsored systems of welfare and control, where matters of needs, rights, duties, interests, relationships and the maintenance or transgression of prevailing norms are at stake</a:t>
            </a:r>
          </a:p>
        </p:txBody>
      </p:sp>
    </p:spTree>
    <p:extLst>
      <p:ext uri="{BB962C8B-B14F-4D97-AF65-F5344CB8AC3E}">
        <p14:creationId xmlns:p14="http://schemas.microsoft.com/office/powerpoint/2010/main" val="1817836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B21AE-B0AA-585C-50CE-E202C1359F11}"/>
              </a:ext>
            </a:extLst>
          </p:cNvPr>
          <p:cNvSpPr>
            <a:spLocks noGrp="1"/>
          </p:cNvSpPr>
          <p:nvPr>
            <p:ph type="title"/>
          </p:nvPr>
        </p:nvSpPr>
        <p:spPr>
          <a:xfrm>
            <a:off x="1077362" y="720434"/>
            <a:ext cx="9950103" cy="1002858"/>
          </a:xfrm>
        </p:spPr>
        <p:txBody>
          <a:bodyPr>
            <a:normAutofit fontScale="90000"/>
          </a:bodyPr>
          <a:lstStyle/>
          <a:p>
            <a:r>
              <a:rPr lang="en-GB" dirty="0"/>
              <a:t>The content of ethical challenges in youth work</a:t>
            </a:r>
          </a:p>
        </p:txBody>
      </p:sp>
      <p:sp>
        <p:nvSpPr>
          <p:cNvPr id="3" name="Content Placeholder 2">
            <a:extLst>
              <a:ext uri="{FF2B5EF4-FFF2-40B4-BE49-F238E27FC236}">
                <a16:creationId xmlns:a16="http://schemas.microsoft.com/office/drawing/2014/main" id="{9D0116AD-D32E-B6B1-478B-F697ACAB161F}"/>
              </a:ext>
            </a:extLst>
          </p:cNvPr>
          <p:cNvSpPr>
            <a:spLocks noGrp="1"/>
          </p:cNvSpPr>
          <p:nvPr>
            <p:ph idx="1"/>
          </p:nvPr>
        </p:nvSpPr>
        <p:spPr/>
        <p:txBody>
          <a:bodyPr>
            <a:noAutofit/>
          </a:bodyPr>
          <a:lstStyle/>
          <a:p>
            <a:r>
              <a:rPr lang="en-GB" sz="2400" dirty="0"/>
              <a:t>How to balance care, education, empowerment and control</a:t>
            </a:r>
          </a:p>
          <a:p>
            <a:r>
              <a:rPr lang="en-GB" sz="2400" dirty="0"/>
              <a:t>How to handle inter professional value conflicts with other professions such as the police</a:t>
            </a:r>
          </a:p>
          <a:p>
            <a:r>
              <a:rPr lang="en-GB" sz="2400" dirty="0"/>
              <a:t>How to work with confidentiality and information sharing</a:t>
            </a:r>
          </a:p>
          <a:p>
            <a:r>
              <a:rPr lang="en-GB" sz="2400" dirty="0"/>
              <a:t>How to balance the rights and needs of one young person/group and those of others</a:t>
            </a:r>
          </a:p>
          <a:p>
            <a:r>
              <a:rPr lang="en-GB" sz="2400" dirty="0"/>
              <a:t>Whether to take funds to target specific young people. </a:t>
            </a:r>
          </a:p>
        </p:txBody>
      </p:sp>
    </p:spTree>
    <p:extLst>
      <p:ext uri="{BB962C8B-B14F-4D97-AF65-F5344CB8AC3E}">
        <p14:creationId xmlns:p14="http://schemas.microsoft.com/office/powerpoint/2010/main" val="1745575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DE5C1-92CE-997C-6357-855CC700063A}"/>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C60CC5E0-2520-5E18-B380-4B0A50AABB3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18403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3339-4ED9-69FF-B5A7-BF2B349715FB}"/>
              </a:ext>
            </a:extLst>
          </p:cNvPr>
          <p:cNvSpPr>
            <a:spLocks noGrp="1"/>
          </p:cNvSpPr>
          <p:nvPr>
            <p:ph type="title"/>
          </p:nvPr>
        </p:nvSpPr>
        <p:spPr>
          <a:xfrm>
            <a:off x="1077362" y="360218"/>
            <a:ext cx="9950103" cy="1047404"/>
          </a:xfrm>
        </p:spPr>
        <p:txBody>
          <a:bodyPr>
            <a:normAutofit fontScale="90000"/>
          </a:bodyPr>
          <a:lstStyle/>
          <a:p>
            <a:r>
              <a:rPr lang="en-GB" dirty="0"/>
              <a:t>Under Surveillance: </a:t>
            </a:r>
            <a:br>
              <a:rPr lang="en-GB" dirty="0"/>
            </a:br>
            <a:r>
              <a:rPr lang="en-GB" dirty="0"/>
              <a:t>Working with or for the police?</a:t>
            </a:r>
          </a:p>
        </p:txBody>
      </p:sp>
      <p:sp>
        <p:nvSpPr>
          <p:cNvPr id="3" name="Content Placeholder 2">
            <a:extLst>
              <a:ext uri="{FF2B5EF4-FFF2-40B4-BE49-F238E27FC236}">
                <a16:creationId xmlns:a16="http://schemas.microsoft.com/office/drawing/2014/main" id="{4842E97C-70A8-066A-A2F7-0C184D5EECC4}"/>
              </a:ext>
            </a:extLst>
          </p:cNvPr>
          <p:cNvSpPr>
            <a:spLocks noGrp="1"/>
          </p:cNvSpPr>
          <p:nvPr>
            <p:ph idx="1"/>
          </p:nvPr>
        </p:nvSpPr>
        <p:spPr>
          <a:xfrm>
            <a:off x="246186" y="1603718"/>
            <a:ext cx="11078306" cy="5024298"/>
          </a:xfrm>
        </p:spPr>
        <p:txBody>
          <a:bodyPr>
            <a:normAutofit/>
          </a:bodyPr>
          <a:lstStyle/>
          <a:p>
            <a:r>
              <a:rPr lang="en-GB" sz="2000" dirty="0"/>
              <a:t>Two youth workers working in a school, but had a wider remit of community work, had been working in a youth club project in a seaside town in Llanelli. The project that they were involved in was a response to political and media pressure ‘to do something’ about a large group of young people who gathered by the beach in the evenings. </a:t>
            </a:r>
          </a:p>
          <a:p>
            <a:r>
              <a:rPr lang="en-GB" sz="2000" dirty="0"/>
              <a:t>The young people generally behaved well, and the youth workers had developed a positive relationship with the young people. There were a few instances of drinking, but mostly the young people just wanted to be together, in a large group as they were accustomed to do at school. The youth workers felt that the young people were in danger of being unreasonably criminalised. </a:t>
            </a:r>
          </a:p>
          <a:p>
            <a:r>
              <a:rPr lang="en-GB" sz="2000" dirty="0"/>
              <a:t>A minor incident with one young man drinking led to images of group member being captured on surveillance cameras. The Youth Workers were asked to meet the police and school leaders, shown video images of the group and asked to identify the young people. They felt little understanding of or respect for their role as youth workers from the other agencies. </a:t>
            </a:r>
          </a:p>
        </p:txBody>
      </p:sp>
    </p:spTree>
    <p:extLst>
      <p:ext uri="{BB962C8B-B14F-4D97-AF65-F5344CB8AC3E}">
        <p14:creationId xmlns:p14="http://schemas.microsoft.com/office/powerpoint/2010/main" val="36429937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18E9-A884-C521-0B22-DF22231D3B4C}"/>
              </a:ext>
            </a:extLst>
          </p:cNvPr>
          <p:cNvSpPr>
            <a:spLocks noGrp="1"/>
          </p:cNvSpPr>
          <p:nvPr>
            <p:ph type="title"/>
          </p:nvPr>
        </p:nvSpPr>
        <p:spPr>
          <a:xfrm>
            <a:off x="267286" y="720434"/>
            <a:ext cx="10760179" cy="552692"/>
          </a:xfrm>
        </p:spPr>
        <p:txBody>
          <a:bodyPr>
            <a:normAutofit fontScale="90000"/>
          </a:bodyPr>
          <a:lstStyle/>
          <a:p>
            <a:r>
              <a:rPr lang="en-GB" dirty="0"/>
              <a:t>Discuss</a:t>
            </a:r>
          </a:p>
        </p:txBody>
      </p:sp>
      <p:sp>
        <p:nvSpPr>
          <p:cNvPr id="3" name="Content Placeholder 2">
            <a:extLst>
              <a:ext uri="{FF2B5EF4-FFF2-40B4-BE49-F238E27FC236}">
                <a16:creationId xmlns:a16="http://schemas.microsoft.com/office/drawing/2014/main" id="{2B419865-881A-B751-F47A-703DA9CB8A5F}"/>
              </a:ext>
            </a:extLst>
          </p:cNvPr>
          <p:cNvSpPr>
            <a:spLocks noGrp="1"/>
          </p:cNvSpPr>
          <p:nvPr>
            <p:ph idx="1"/>
          </p:nvPr>
        </p:nvSpPr>
        <p:spPr/>
        <p:txBody>
          <a:bodyPr>
            <a:normAutofit/>
          </a:bodyPr>
          <a:lstStyle/>
          <a:p>
            <a:r>
              <a:rPr lang="en-GB" sz="2800" dirty="0"/>
              <a:t>In two groups discuss the previous incident and then consider</a:t>
            </a:r>
          </a:p>
          <a:p>
            <a:r>
              <a:rPr lang="en-GB" sz="2800" dirty="0"/>
              <a:t>The Ethical Dilemma</a:t>
            </a:r>
          </a:p>
          <a:p>
            <a:r>
              <a:rPr lang="en-GB" sz="2800" dirty="0"/>
              <a:t>The Ethical Problem</a:t>
            </a:r>
          </a:p>
          <a:p>
            <a:r>
              <a:rPr lang="en-GB" sz="2800" dirty="0"/>
              <a:t>Ethical Issues</a:t>
            </a:r>
          </a:p>
        </p:txBody>
      </p:sp>
    </p:spTree>
    <p:extLst>
      <p:ext uri="{BB962C8B-B14F-4D97-AF65-F5344CB8AC3E}">
        <p14:creationId xmlns:p14="http://schemas.microsoft.com/office/powerpoint/2010/main" val="1904070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A432-5235-680F-42CF-C7D8F3AB5743}"/>
              </a:ext>
            </a:extLst>
          </p:cNvPr>
          <p:cNvSpPr>
            <a:spLocks noGrp="1"/>
          </p:cNvSpPr>
          <p:nvPr>
            <p:ph type="title"/>
          </p:nvPr>
        </p:nvSpPr>
        <p:spPr>
          <a:xfrm>
            <a:off x="330592" y="260252"/>
            <a:ext cx="10696874" cy="1188720"/>
          </a:xfrm>
        </p:spPr>
        <p:txBody>
          <a:bodyPr/>
          <a:lstStyle/>
          <a:p>
            <a:r>
              <a:rPr lang="en-GB" dirty="0"/>
              <a:t>Case 1: Possible framings</a:t>
            </a:r>
          </a:p>
        </p:txBody>
      </p:sp>
      <p:sp>
        <p:nvSpPr>
          <p:cNvPr id="3" name="Content Placeholder 2">
            <a:extLst>
              <a:ext uri="{FF2B5EF4-FFF2-40B4-BE49-F238E27FC236}">
                <a16:creationId xmlns:a16="http://schemas.microsoft.com/office/drawing/2014/main" id="{236EBE86-F2C2-FC31-651A-2E2D8028C4D4}"/>
              </a:ext>
            </a:extLst>
          </p:cNvPr>
          <p:cNvSpPr>
            <a:spLocks noGrp="1"/>
          </p:cNvSpPr>
          <p:nvPr>
            <p:ph idx="1"/>
          </p:nvPr>
        </p:nvSpPr>
        <p:spPr/>
        <p:txBody>
          <a:bodyPr>
            <a:normAutofit/>
          </a:bodyPr>
          <a:lstStyle/>
          <a:p>
            <a:r>
              <a:rPr lang="en-GB" sz="2400" dirty="0"/>
              <a:t>Ethical dilemma – break trust with young people versus lose credibility with school and police</a:t>
            </a:r>
          </a:p>
          <a:p>
            <a:r>
              <a:rPr lang="en-GB" sz="2400" dirty="0"/>
              <a:t>Ethical problem – say no and be prepared to deal with the consequences. Agree to work with the young people without involving the school or police</a:t>
            </a:r>
          </a:p>
          <a:p>
            <a:r>
              <a:rPr lang="en-GB" sz="2400" dirty="0"/>
              <a:t>Ethical Issues – stereotyping and demonisation of young people by adults: climate of surveillance and control in society. </a:t>
            </a:r>
          </a:p>
        </p:txBody>
      </p:sp>
    </p:spTree>
    <p:extLst>
      <p:ext uri="{BB962C8B-B14F-4D97-AF65-F5344CB8AC3E}">
        <p14:creationId xmlns:p14="http://schemas.microsoft.com/office/powerpoint/2010/main" val="15887316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D103-73F3-B968-71DD-5F05B93D24F4}"/>
              </a:ext>
            </a:extLst>
          </p:cNvPr>
          <p:cNvSpPr>
            <a:spLocks noGrp="1"/>
          </p:cNvSpPr>
          <p:nvPr>
            <p:ph type="title"/>
          </p:nvPr>
        </p:nvSpPr>
        <p:spPr>
          <a:xfrm>
            <a:off x="450166" y="720434"/>
            <a:ext cx="10577299" cy="763708"/>
          </a:xfrm>
        </p:spPr>
        <p:txBody>
          <a:bodyPr/>
          <a:lstStyle/>
          <a:p>
            <a:r>
              <a:rPr lang="en-GB" dirty="0"/>
              <a:t>Ethical Situations</a:t>
            </a:r>
          </a:p>
        </p:txBody>
      </p:sp>
      <p:sp>
        <p:nvSpPr>
          <p:cNvPr id="3" name="Content Placeholder 2">
            <a:extLst>
              <a:ext uri="{FF2B5EF4-FFF2-40B4-BE49-F238E27FC236}">
                <a16:creationId xmlns:a16="http://schemas.microsoft.com/office/drawing/2014/main" id="{595B20B4-1CA1-1FBA-AA17-5C099DEDAB83}"/>
              </a:ext>
            </a:extLst>
          </p:cNvPr>
          <p:cNvSpPr>
            <a:spLocks noGrp="1"/>
          </p:cNvSpPr>
          <p:nvPr>
            <p:ph idx="1"/>
          </p:nvPr>
        </p:nvSpPr>
        <p:spPr/>
        <p:txBody>
          <a:bodyPr>
            <a:normAutofit/>
          </a:bodyPr>
          <a:lstStyle/>
          <a:p>
            <a:r>
              <a:rPr lang="en-GB" sz="2800" dirty="0"/>
              <a:t>Share an example with a partner of an ethical situation you have experience of.</a:t>
            </a:r>
          </a:p>
        </p:txBody>
      </p:sp>
    </p:spTree>
    <p:extLst>
      <p:ext uri="{BB962C8B-B14F-4D97-AF65-F5344CB8AC3E}">
        <p14:creationId xmlns:p14="http://schemas.microsoft.com/office/powerpoint/2010/main" val="4253817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6DEBF-5292-9147-5C7F-1288132FEE1E}"/>
              </a:ext>
            </a:extLst>
          </p:cNvPr>
          <p:cNvSpPr>
            <a:spLocks noGrp="1"/>
          </p:cNvSpPr>
          <p:nvPr>
            <p:ph type="title"/>
          </p:nvPr>
        </p:nvSpPr>
        <p:spPr>
          <a:xfrm>
            <a:off x="485336" y="720434"/>
            <a:ext cx="10542130" cy="749640"/>
          </a:xfrm>
        </p:spPr>
        <p:txBody>
          <a:bodyPr/>
          <a:lstStyle/>
          <a:p>
            <a:r>
              <a:rPr lang="en-GB" dirty="0"/>
              <a:t>Pause Point</a:t>
            </a:r>
          </a:p>
        </p:txBody>
      </p:sp>
      <p:sp>
        <p:nvSpPr>
          <p:cNvPr id="3" name="Content Placeholder 2">
            <a:extLst>
              <a:ext uri="{FF2B5EF4-FFF2-40B4-BE49-F238E27FC236}">
                <a16:creationId xmlns:a16="http://schemas.microsoft.com/office/drawing/2014/main" id="{0E3A9C97-62DE-1BC2-3BEF-4E573194659C}"/>
              </a:ext>
            </a:extLst>
          </p:cNvPr>
          <p:cNvSpPr>
            <a:spLocks noGrp="1"/>
          </p:cNvSpPr>
          <p:nvPr>
            <p:ph idx="1"/>
          </p:nvPr>
        </p:nvSpPr>
        <p:spPr/>
        <p:txBody>
          <a:bodyPr/>
          <a:lstStyle/>
          <a:p>
            <a:r>
              <a:rPr lang="en-GB" sz="2800" dirty="0"/>
              <a:t>Reflect on how do you feel about calling young people ‘clients’?</a:t>
            </a:r>
          </a:p>
          <a:p>
            <a:r>
              <a:rPr lang="en-GB" sz="2800" dirty="0"/>
              <a:t>How do you feel about the language?</a:t>
            </a:r>
          </a:p>
          <a:p>
            <a:endParaRPr lang="en-GB" dirty="0"/>
          </a:p>
          <a:p>
            <a:endParaRPr lang="en-GB" dirty="0"/>
          </a:p>
        </p:txBody>
      </p:sp>
    </p:spTree>
    <p:extLst>
      <p:ext uri="{BB962C8B-B14F-4D97-AF65-F5344CB8AC3E}">
        <p14:creationId xmlns:p14="http://schemas.microsoft.com/office/powerpoint/2010/main" val="16906339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C9E9-0501-214F-4ED9-FFAF9CA03EA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BE0A8CB-9EAB-E47F-A623-E4983EE264D6}"/>
              </a:ext>
            </a:extLst>
          </p:cNvPr>
          <p:cNvSpPr>
            <a:spLocks noGrp="1"/>
          </p:cNvSpPr>
          <p:nvPr>
            <p:ph idx="1"/>
          </p:nvPr>
        </p:nvSpPr>
        <p:spPr/>
        <p:txBody>
          <a:bodyPr>
            <a:normAutofit/>
          </a:bodyPr>
          <a:lstStyle/>
          <a:p>
            <a:r>
              <a:rPr lang="en-GB" sz="2800" dirty="0"/>
              <a:t>According to Sercombe (2010) youth workers particularly in the UK are typically put off by connotations of inferiority or condescension that they feel in the word, and there are good reasons for that, particularly in the history of the helping professions. </a:t>
            </a:r>
          </a:p>
        </p:txBody>
      </p:sp>
    </p:spTree>
    <p:extLst>
      <p:ext uri="{BB962C8B-B14F-4D97-AF65-F5344CB8AC3E}">
        <p14:creationId xmlns:p14="http://schemas.microsoft.com/office/powerpoint/2010/main" val="23877738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F336C-DCA2-0319-00B9-7407AD1E5227}"/>
              </a:ext>
            </a:extLst>
          </p:cNvPr>
          <p:cNvSpPr>
            <a:spLocks noGrp="1"/>
          </p:cNvSpPr>
          <p:nvPr>
            <p:ph type="title"/>
          </p:nvPr>
        </p:nvSpPr>
        <p:spPr/>
        <p:txBody>
          <a:bodyPr/>
          <a:lstStyle/>
          <a:p>
            <a:r>
              <a:rPr lang="en-GB" dirty="0"/>
              <a:t>Pause Point</a:t>
            </a:r>
          </a:p>
        </p:txBody>
      </p:sp>
      <p:sp>
        <p:nvSpPr>
          <p:cNvPr id="3" name="Content Placeholder 2">
            <a:extLst>
              <a:ext uri="{FF2B5EF4-FFF2-40B4-BE49-F238E27FC236}">
                <a16:creationId xmlns:a16="http://schemas.microsoft.com/office/drawing/2014/main" id="{FAC60D07-2049-4CEE-88DA-D0855CCA8061}"/>
              </a:ext>
            </a:extLst>
          </p:cNvPr>
          <p:cNvSpPr>
            <a:spLocks noGrp="1"/>
          </p:cNvSpPr>
          <p:nvPr>
            <p:ph idx="1"/>
          </p:nvPr>
        </p:nvSpPr>
        <p:spPr/>
        <p:txBody>
          <a:bodyPr/>
          <a:lstStyle/>
          <a:p>
            <a:r>
              <a:rPr lang="en-GB" sz="3200" dirty="0"/>
              <a:t>Reflect on and then discuss the following – should pre-service education and training be mandatory for youth workers?</a:t>
            </a:r>
          </a:p>
          <a:p>
            <a:pPr marL="0" indent="0">
              <a:buNone/>
            </a:pPr>
            <a:endParaRPr lang="en-GB" dirty="0"/>
          </a:p>
          <a:p>
            <a:endParaRPr lang="en-GB" dirty="0"/>
          </a:p>
        </p:txBody>
      </p:sp>
    </p:spTree>
    <p:extLst>
      <p:ext uri="{BB962C8B-B14F-4D97-AF65-F5344CB8AC3E}">
        <p14:creationId xmlns:p14="http://schemas.microsoft.com/office/powerpoint/2010/main" val="3638573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EC2D4-AE2E-3E95-8BCF-C26C95ABABDC}"/>
              </a:ext>
            </a:extLst>
          </p:cNvPr>
          <p:cNvSpPr>
            <a:spLocks noGrp="1"/>
          </p:cNvSpPr>
          <p:nvPr>
            <p:ph type="title"/>
          </p:nvPr>
        </p:nvSpPr>
        <p:spPr>
          <a:xfrm>
            <a:off x="161778" y="365760"/>
            <a:ext cx="10865687" cy="886265"/>
          </a:xfrm>
        </p:spPr>
        <p:txBody>
          <a:bodyPr>
            <a:normAutofit/>
          </a:bodyPr>
          <a:lstStyle/>
          <a:p>
            <a:r>
              <a:rPr lang="en-GB" dirty="0"/>
              <a:t>Professional Development</a:t>
            </a:r>
          </a:p>
        </p:txBody>
      </p:sp>
      <p:sp>
        <p:nvSpPr>
          <p:cNvPr id="3" name="Content Placeholder 2">
            <a:extLst>
              <a:ext uri="{FF2B5EF4-FFF2-40B4-BE49-F238E27FC236}">
                <a16:creationId xmlns:a16="http://schemas.microsoft.com/office/drawing/2014/main" id="{FACAD544-AA01-EB1D-41FA-635EF759192E}"/>
              </a:ext>
            </a:extLst>
          </p:cNvPr>
          <p:cNvSpPr>
            <a:spLocks noGrp="1"/>
          </p:cNvSpPr>
          <p:nvPr>
            <p:ph idx="1"/>
          </p:nvPr>
        </p:nvSpPr>
        <p:spPr>
          <a:xfrm>
            <a:off x="738554" y="1737360"/>
            <a:ext cx="10288911" cy="4684542"/>
          </a:xfrm>
        </p:spPr>
        <p:txBody>
          <a:bodyPr>
            <a:normAutofit/>
          </a:bodyPr>
          <a:lstStyle/>
          <a:p>
            <a:r>
              <a:rPr lang="en-GB" sz="2200" dirty="0"/>
              <a:t>The ethical duty to take responsibility for continuing professional education is taken up in almost every code of ethics in every profession.</a:t>
            </a:r>
          </a:p>
          <a:p>
            <a:r>
              <a:rPr lang="en-GB" sz="2200" dirty="0"/>
              <a:t>It is a feature of all the youth work codes of ethics as well, and for good reason.</a:t>
            </a:r>
          </a:p>
          <a:p>
            <a:r>
              <a:rPr lang="en-GB" sz="2200" dirty="0"/>
              <a:t>Youth work is an intervention into the lives of young people – sometimes a serious interventions with long-lasting results.</a:t>
            </a:r>
          </a:p>
          <a:p>
            <a:r>
              <a:rPr lang="en-GB" sz="2200" dirty="0"/>
              <a:t>Caring is not enough: you have to be good at what you do, have good information at your fingertips, know what you are talking about.</a:t>
            </a:r>
          </a:p>
          <a:p>
            <a:r>
              <a:rPr lang="en-GB" sz="2200" dirty="0"/>
              <a:t>Your skills need to be up to scratch, ready to deal with anything from conflict between young people to someone having a diabetic seizure to using social networking software</a:t>
            </a:r>
            <a:r>
              <a:rPr lang="en-GB" dirty="0"/>
              <a:t>.</a:t>
            </a:r>
          </a:p>
          <a:p>
            <a:endParaRPr lang="en-GB" dirty="0"/>
          </a:p>
        </p:txBody>
      </p:sp>
    </p:spTree>
    <p:extLst>
      <p:ext uri="{BB962C8B-B14F-4D97-AF65-F5344CB8AC3E}">
        <p14:creationId xmlns:p14="http://schemas.microsoft.com/office/powerpoint/2010/main" val="23721898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7E2E8-3A5F-AD22-7DBE-FED8120E22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D6050E-2413-83D7-EDF6-7264C08C7E72}"/>
              </a:ext>
            </a:extLst>
          </p:cNvPr>
          <p:cNvSpPr>
            <a:spLocks noGrp="1"/>
          </p:cNvSpPr>
          <p:nvPr>
            <p:ph idx="1"/>
          </p:nvPr>
        </p:nvSpPr>
        <p:spPr>
          <a:xfrm>
            <a:off x="837028" y="1754967"/>
            <a:ext cx="10190437" cy="3845024"/>
          </a:xfrm>
        </p:spPr>
        <p:txBody>
          <a:bodyPr>
            <a:normAutofit/>
          </a:bodyPr>
          <a:lstStyle/>
          <a:p>
            <a:r>
              <a:rPr lang="en-GB" sz="2400" dirty="0"/>
              <a:t>The world does not stay the same. Along with a changing world. Knowledge about the world and frameworks for understanding it changes too.</a:t>
            </a:r>
          </a:p>
          <a:p>
            <a:r>
              <a:rPr lang="en-GB" sz="2400" dirty="0"/>
              <a:t>Young people need us to be knowledgeable of the information they needs, across a wide range of subjects – from the effects of certain drugs to what happens in pregnancy to cycles of domestic violence.</a:t>
            </a:r>
          </a:p>
          <a:p>
            <a:r>
              <a:rPr lang="en-GB" sz="2400" dirty="0"/>
              <a:t>In order to be adaptive to the changing policy and funding environments (and hopefully to influence it), we need to be aware of trends and movements on politics and in bureaucratic discourse. </a:t>
            </a:r>
          </a:p>
        </p:txBody>
      </p:sp>
    </p:spTree>
    <p:extLst>
      <p:ext uri="{BB962C8B-B14F-4D97-AF65-F5344CB8AC3E}">
        <p14:creationId xmlns:p14="http://schemas.microsoft.com/office/powerpoint/2010/main" val="38508714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26B8-7405-2E5B-E0BC-41BFBE76AA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6DEF7-F422-33EE-737C-D3F8CB65E4F6}"/>
              </a:ext>
            </a:extLst>
          </p:cNvPr>
          <p:cNvSpPr>
            <a:spLocks noGrp="1"/>
          </p:cNvSpPr>
          <p:nvPr>
            <p:ph idx="1"/>
          </p:nvPr>
        </p:nvSpPr>
        <p:spPr>
          <a:xfrm>
            <a:off x="626012" y="2227810"/>
            <a:ext cx="10401453" cy="4531716"/>
          </a:xfrm>
        </p:spPr>
        <p:txBody>
          <a:bodyPr>
            <a:normAutofit/>
          </a:bodyPr>
          <a:lstStyle/>
          <a:p>
            <a:r>
              <a:rPr lang="en-GB" sz="2400" dirty="0"/>
              <a:t>Youth workers do not need to know everything (though they need to have the skills to find out quickly). But as generalists, they need to know a lot, and as their careers progress, that body of knowledge should be growing. </a:t>
            </a:r>
          </a:p>
          <a:p>
            <a:r>
              <a:rPr lang="en-GB" sz="2400" dirty="0"/>
              <a:t>By mid-career, you should be a pretty impressive body of knowledge yourself.</a:t>
            </a:r>
          </a:p>
          <a:p>
            <a:r>
              <a:rPr lang="en-GB" sz="2400" dirty="0"/>
              <a:t>That means reading and research, taking courses and being on the lookout for new ones, attending conferences and seminars, deciding to enrol in a postgraduate certificate or diploma or Masters degree. </a:t>
            </a:r>
          </a:p>
        </p:txBody>
      </p:sp>
    </p:spTree>
    <p:extLst>
      <p:ext uri="{BB962C8B-B14F-4D97-AF65-F5344CB8AC3E}">
        <p14:creationId xmlns:p14="http://schemas.microsoft.com/office/powerpoint/2010/main" val="4081383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4B746-3CC9-2367-9DF8-E35E1B40D9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F2811-3149-4503-A653-CD4F7947B728}"/>
              </a:ext>
            </a:extLst>
          </p:cNvPr>
          <p:cNvSpPr>
            <a:spLocks noGrp="1"/>
          </p:cNvSpPr>
          <p:nvPr>
            <p:ph idx="1"/>
          </p:nvPr>
        </p:nvSpPr>
        <p:spPr/>
        <p:txBody>
          <a:bodyPr>
            <a:normAutofit/>
          </a:bodyPr>
          <a:lstStyle/>
          <a:p>
            <a:r>
              <a:rPr lang="en-GB" sz="2400" dirty="0"/>
              <a:t>The commitment to professional development has double force: professional development develops you as a person, as an individual.</a:t>
            </a:r>
          </a:p>
          <a:p>
            <a:r>
              <a:rPr lang="en-GB" sz="2400" dirty="0"/>
              <a:t>It also makes you wiser, more skilled and more flexible as a practitioner, and makes a wider range of resources available to the young people you work with.</a:t>
            </a:r>
          </a:p>
          <a:p>
            <a:r>
              <a:rPr lang="en-GB" sz="2400" dirty="0"/>
              <a:t>The evidence is also that continuing professional development has a strong impact on staff retention. </a:t>
            </a:r>
          </a:p>
        </p:txBody>
      </p:sp>
    </p:spTree>
    <p:extLst>
      <p:ext uri="{BB962C8B-B14F-4D97-AF65-F5344CB8AC3E}">
        <p14:creationId xmlns:p14="http://schemas.microsoft.com/office/powerpoint/2010/main" val="761304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39CE-A0FD-EA05-891C-8A43C1767A9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0F36FAF-1C12-1200-3D08-5989318E6AB3}"/>
              </a:ext>
            </a:extLst>
          </p:cNvPr>
          <p:cNvSpPr>
            <a:spLocks noGrp="1"/>
          </p:cNvSpPr>
          <p:nvPr>
            <p:ph idx="1"/>
          </p:nvPr>
        </p:nvSpPr>
        <p:spPr>
          <a:xfrm>
            <a:off x="1077362" y="1857198"/>
            <a:ext cx="9950103" cy="3646241"/>
          </a:xfrm>
        </p:spPr>
        <p:txBody>
          <a:bodyPr>
            <a:normAutofit/>
          </a:bodyPr>
          <a:lstStyle/>
          <a:p>
            <a:r>
              <a:rPr lang="en-GB" sz="2400" dirty="0"/>
              <a:t>The claim to be a youth worker, or employment as a youth worker, gives a person a privileged access to young people.</a:t>
            </a:r>
          </a:p>
          <a:p>
            <a:r>
              <a:rPr lang="en-GB" sz="2400" dirty="0"/>
              <a:t>It signals to young people that this is someone they should be able to trust, that they shouldn’t need to have their guard up.</a:t>
            </a:r>
          </a:p>
          <a:p>
            <a:r>
              <a:rPr lang="en-GB" sz="2400" dirty="0"/>
              <a:t>In terms of whether this trust is warranted, the intention of any person to help young people is a good start.</a:t>
            </a:r>
          </a:p>
          <a:p>
            <a:r>
              <a:rPr lang="en-GB" sz="2400" dirty="0"/>
              <a:t>However, youth work is more than care, more than liking young people and being concerned for them and wanting to help. </a:t>
            </a:r>
          </a:p>
        </p:txBody>
      </p:sp>
    </p:spTree>
    <p:extLst>
      <p:ext uri="{BB962C8B-B14F-4D97-AF65-F5344CB8AC3E}">
        <p14:creationId xmlns:p14="http://schemas.microsoft.com/office/powerpoint/2010/main" val="3547538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F6F4B-BF50-370A-9211-4BCCDE11374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5C57E1C-D5BF-4F0C-9298-AB5D28B8F708}"/>
              </a:ext>
            </a:extLst>
          </p:cNvPr>
          <p:cNvSpPr>
            <a:spLocks noGrp="1"/>
          </p:cNvSpPr>
          <p:nvPr>
            <p:ph idx="1"/>
          </p:nvPr>
        </p:nvSpPr>
        <p:spPr>
          <a:xfrm>
            <a:off x="1077362" y="1690687"/>
            <a:ext cx="9950103" cy="4108085"/>
          </a:xfrm>
        </p:spPr>
        <p:txBody>
          <a:bodyPr>
            <a:normAutofit/>
          </a:bodyPr>
          <a:lstStyle/>
          <a:p>
            <a:r>
              <a:rPr lang="en-GB" sz="2400" dirty="0"/>
              <a:t>The most important resource that youth workers have in the service of young people is their own selves: their minds, bodies, emotions, perceptions, personalities.</a:t>
            </a:r>
          </a:p>
          <a:p>
            <a:r>
              <a:rPr lang="en-GB" sz="2400" dirty="0"/>
              <a:t>In order for the service to be at the level that young people need and deserve, youth workers need to pay attention to their own health and a proper life balance.</a:t>
            </a:r>
          </a:p>
          <a:p>
            <a:r>
              <a:rPr lang="en-GB" sz="2400" dirty="0"/>
              <a:t>This is especially so since there are traditions within our field that promote over commitment and unsustainable work practices. </a:t>
            </a:r>
          </a:p>
        </p:txBody>
      </p:sp>
    </p:spTree>
    <p:extLst>
      <p:ext uri="{BB962C8B-B14F-4D97-AF65-F5344CB8AC3E}">
        <p14:creationId xmlns:p14="http://schemas.microsoft.com/office/powerpoint/2010/main" val="38423751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5E81-7DD3-CFB8-4713-270D67455F93}"/>
              </a:ext>
            </a:extLst>
          </p:cNvPr>
          <p:cNvSpPr>
            <a:spLocks noGrp="1"/>
          </p:cNvSpPr>
          <p:nvPr>
            <p:ph type="title"/>
          </p:nvPr>
        </p:nvSpPr>
        <p:spPr>
          <a:xfrm>
            <a:off x="295422" y="720434"/>
            <a:ext cx="10732043" cy="1073197"/>
          </a:xfrm>
        </p:spPr>
        <p:txBody>
          <a:bodyPr/>
          <a:lstStyle/>
          <a:p>
            <a:r>
              <a:rPr lang="en-GB" dirty="0"/>
              <a:t>Self-Care</a:t>
            </a:r>
          </a:p>
        </p:txBody>
      </p:sp>
      <p:sp>
        <p:nvSpPr>
          <p:cNvPr id="3" name="Content Placeholder 2">
            <a:extLst>
              <a:ext uri="{FF2B5EF4-FFF2-40B4-BE49-F238E27FC236}">
                <a16:creationId xmlns:a16="http://schemas.microsoft.com/office/drawing/2014/main" id="{5940B154-0D5F-3163-D745-2F2E7083FA84}"/>
              </a:ext>
            </a:extLst>
          </p:cNvPr>
          <p:cNvSpPr>
            <a:spLocks noGrp="1"/>
          </p:cNvSpPr>
          <p:nvPr>
            <p:ph idx="1"/>
          </p:nvPr>
        </p:nvSpPr>
        <p:spPr>
          <a:xfrm>
            <a:off x="1077362" y="1698172"/>
            <a:ext cx="9950103" cy="3776870"/>
          </a:xfrm>
        </p:spPr>
        <p:txBody>
          <a:bodyPr>
            <a:normAutofit/>
          </a:bodyPr>
          <a:lstStyle/>
          <a:p>
            <a:r>
              <a:rPr lang="en-GB" sz="2400" dirty="0"/>
              <a:t>As a directed consider your individual self-care strategies:</a:t>
            </a:r>
          </a:p>
          <a:p>
            <a:r>
              <a:rPr lang="en-GB" sz="2400" dirty="0"/>
              <a:t>What do you have in place already?</a:t>
            </a:r>
          </a:p>
          <a:p>
            <a:r>
              <a:rPr lang="en-GB" sz="2400" dirty="0"/>
              <a:t>What can you consider introducing?</a:t>
            </a:r>
          </a:p>
          <a:p>
            <a:r>
              <a:rPr lang="en-GB" sz="2400" dirty="0"/>
              <a:t>Your top tips…</a:t>
            </a:r>
          </a:p>
          <a:p>
            <a:r>
              <a:rPr lang="en-GB" sz="2400" dirty="0"/>
              <a:t>Being a Youth Worker can be hard, you will have become professionally qualified youth workers in less than 10 months – practice looking after yourselves now.</a:t>
            </a:r>
          </a:p>
        </p:txBody>
      </p:sp>
    </p:spTree>
    <p:extLst>
      <p:ext uri="{BB962C8B-B14F-4D97-AF65-F5344CB8AC3E}">
        <p14:creationId xmlns:p14="http://schemas.microsoft.com/office/powerpoint/2010/main" val="20395845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5121D-AB23-E0DC-C50F-17E92C29E18D}"/>
              </a:ext>
            </a:extLst>
          </p:cNvPr>
          <p:cNvSpPr>
            <a:spLocks noGrp="1"/>
          </p:cNvSpPr>
          <p:nvPr>
            <p:ph type="title"/>
          </p:nvPr>
        </p:nvSpPr>
        <p:spPr/>
        <p:txBody>
          <a:bodyPr/>
          <a:lstStyle/>
          <a:p>
            <a:r>
              <a:rPr lang="en-GB" dirty="0"/>
              <a:t>Feedback and Sharing of Self-care strategies</a:t>
            </a:r>
          </a:p>
        </p:txBody>
      </p:sp>
      <p:sp>
        <p:nvSpPr>
          <p:cNvPr id="3" name="Content Placeholder 2">
            <a:extLst>
              <a:ext uri="{FF2B5EF4-FFF2-40B4-BE49-F238E27FC236}">
                <a16:creationId xmlns:a16="http://schemas.microsoft.com/office/drawing/2014/main" id="{375AF39F-9187-578C-AB01-B34BD9A2481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0553553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2741</Words>
  <Application>Microsoft Office PowerPoint</Application>
  <PresentationFormat>Widescreen</PresentationFormat>
  <Paragraphs>172</Paragraphs>
  <Slides>42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42</vt:i4>
      </vt:variant>
    </vt:vector>
  </HeadingPairs>
  <TitlesOfParts>
    <vt:vector size="47" baseType="lpstr">
      <vt:lpstr>Arial</vt:lpstr>
      <vt:lpstr>Calibri</vt:lpstr>
      <vt:lpstr>Calibri Light</vt:lpstr>
      <vt:lpstr>Holding PAge</vt:lpstr>
      <vt:lpstr>Accessible 2</vt:lpstr>
      <vt:lpstr>Professionalism, Ethics and Youth Work</vt:lpstr>
      <vt:lpstr>Session Summary</vt:lpstr>
      <vt:lpstr>PowerPoint Presentation</vt:lpstr>
      <vt:lpstr>PowerPoint Presentation</vt:lpstr>
      <vt:lpstr>PowerPoint Presentation</vt:lpstr>
      <vt:lpstr>Youth Work Ethics (15 minutes).</vt:lpstr>
      <vt:lpstr>Current Climate Setting the scene (15 minutes)</vt:lpstr>
      <vt:lpstr>The current climate</vt:lpstr>
      <vt:lpstr>Implications for</vt:lpstr>
      <vt:lpstr>Comfort Break</vt:lpstr>
      <vt:lpstr>Youth Work as a specialist occupation</vt:lpstr>
      <vt:lpstr>In Pairs (15 mins)</vt:lpstr>
      <vt:lpstr>Youth Work as a Profession?</vt:lpstr>
      <vt:lpstr>Professionalism in Youth Work</vt:lpstr>
      <vt:lpstr>Ethics</vt:lpstr>
      <vt:lpstr>Ethical Theory</vt:lpstr>
      <vt:lpstr>3 broad ethical ideas</vt:lpstr>
      <vt:lpstr>Consequentialist </vt:lpstr>
      <vt:lpstr>Deontological </vt:lpstr>
      <vt:lpstr>Virtue-based</vt:lpstr>
      <vt:lpstr>The Key purpose of youth work is to:</vt:lpstr>
      <vt:lpstr>PowerPoint Presentation</vt:lpstr>
      <vt:lpstr>Youth Work has the following Characteristics and Values (this list is not extensive)</vt:lpstr>
      <vt:lpstr>Youth Workers have a commitment to the following ethical principles: (this list is not extensive)</vt:lpstr>
      <vt:lpstr>The form of ethical challenges in youth work</vt:lpstr>
      <vt:lpstr>The content of ethical challenges in youth work</vt:lpstr>
      <vt:lpstr>Lunch Break</vt:lpstr>
      <vt:lpstr>Under Surveillance:  Working with or for the police?</vt:lpstr>
      <vt:lpstr>Discuss</vt:lpstr>
      <vt:lpstr>Case 1: Possible framings</vt:lpstr>
      <vt:lpstr>Ethical Situations</vt:lpstr>
      <vt:lpstr>Pause Point</vt:lpstr>
      <vt:lpstr>PowerPoint Presentation</vt:lpstr>
      <vt:lpstr>Pause Point</vt:lpstr>
      <vt:lpstr>Professional Development</vt:lpstr>
      <vt:lpstr>PowerPoint Presentation</vt:lpstr>
      <vt:lpstr>PowerPoint Presentation</vt:lpstr>
      <vt:lpstr>PowerPoint Presentation</vt:lpstr>
      <vt:lpstr>PowerPoint Presentation</vt:lpstr>
      <vt:lpstr>PowerPoint Presentation</vt:lpstr>
      <vt:lpstr>Self-Care</vt:lpstr>
      <vt:lpstr>Feedback and Sharing of Self-care strategies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2025-06-12T13:21:29Z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