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handoutMasterIdLst>
    <p:handoutMasterId r:id="rId15"/>
  </p:handoutMasterIdLst>
  <p:sldIdLst>
    <p:sldId id="302" r:id="rId2"/>
    <p:sldId id="303" r:id="rId3"/>
    <p:sldId id="259" r:id="rId4"/>
    <p:sldId id="289" r:id="rId5"/>
    <p:sldId id="287" r:id="rId6"/>
    <p:sldId id="288" r:id="rId7"/>
    <p:sldId id="304" r:id="rId8"/>
    <p:sldId id="305" r:id="rId9"/>
    <p:sldId id="306" r:id="rId10"/>
    <p:sldId id="307" r:id="rId11"/>
    <p:sldId id="308" r:id="rId12"/>
    <p:sldId id="30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8F8F8"/>
    <a:srgbClr val="292C48"/>
    <a:srgbClr val="2C2D39"/>
    <a:srgbClr val="242630"/>
    <a:srgbClr val="2A1F43"/>
    <a:srgbClr val="0C1B43"/>
    <a:srgbClr val="1D2225"/>
    <a:srgbClr val="363C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4" autoAdjust="0"/>
    <p:restoredTop sz="90551" autoAdjust="0"/>
  </p:normalViewPr>
  <p:slideViewPr>
    <p:cSldViewPr snapToGrid="0" snapToObjects="1">
      <p:cViewPr>
        <p:scale>
          <a:sx n="84" d="100"/>
          <a:sy n="84" d="100"/>
        </p:scale>
        <p:origin x="870" y="516"/>
      </p:cViewPr>
      <p:guideLst/>
    </p:cSldViewPr>
  </p:slideViewPr>
  <p:notesTextViewPr>
    <p:cViewPr>
      <p:scale>
        <a:sx n="1" d="1"/>
        <a:sy n="1" d="1"/>
      </p:scale>
      <p:origin x="0" y="0"/>
    </p:cViewPr>
  </p:notesTextViewPr>
  <p:notesViewPr>
    <p:cSldViewPr snapToGrid="0" snapToObjects="1">
      <p:cViewPr varScale="1">
        <p:scale>
          <a:sx n="86" d="100"/>
          <a:sy n="86" d="100"/>
        </p:scale>
        <p:origin x="2416" y="21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D5A2E05-2C6E-484E-9BB1-366C90717B9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2043844-B7FE-EC43-89AA-8831B859F94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FB138B2-18CD-1D41-89B0-ADB5F3BA92A3}" type="datetimeFigureOut">
              <a:rPr lang="en-US" smtClean="0"/>
              <a:t>3/25/24</a:t>
            </a:fld>
            <a:endParaRPr lang="en-US" dirty="0"/>
          </a:p>
        </p:txBody>
      </p:sp>
      <p:sp>
        <p:nvSpPr>
          <p:cNvPr id="4" name="Footer Placeholder 3">
            <a:extLst>
              <a:ext uri="{FF2B5EF4-FFF2-40B4-BE49-F238E27FC236}">
                <a16:creationId xmlns:a16="http://schemas.microsoft.com/office/drawing/2014/main" id="{BFAC2EDC-03FB-D147-9BAA-37FCFF988C7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8E195D-E935-D746-A5D1-61E2EBF7EF6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7D167-9BB5-2048-9DDA-7DF8E5D94DC9}" type="slidenum">
              <a:rPr lang="en-US" smtClean="0"/>
              <a:t>‹#›</a:t>
            </a:fld>
            <a:endParaRPr lang="en-US" dirty="0"/>
          </a:p>
        </p:txBody>
      </p:sp>
    </p:spTree>
    <p:extLst>
      <p:ext uri="{BB962C8B-B14F-4D97-AF65-F5344CB8AC3E}">
        <p14:creationId xmlns:p14="http://schemas.microsoft.com/office/powerpoint/2010/main" val="29775121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7A355-8776-CB43-838E-ED9EE2F8390B}" type="datetimeFigureOut">
              <a:rPr lang="en-US" smtClean="0"/>
              <a:t>3/25/24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303FA8-A3F3-7640-B13D-36C73B3E5587}" type="slidenum">
              <a:rPr lang="en-US" smtClean="0"/>
              <a:t>‹#›</a:t>
            </a:fld>
            <a:endParaRPr lang="en-US" dirty="0"/>
          </a:p>
        </p:txBody>
      </p:sp>
    </p:spTree>
    <p:extLst>
      <p:ext uri="{BB962C8B-B14F-4D97-AF65-F5344CB8AC3E}">
        <p14:creationId xmlns:p14="http://schemas.microsoft.com/office/powerpoint/2010/main" val="3220178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303FA8-A3F3-7640-B13D-36C73B3E5587}" type="slidenum">
              <a:rPr lang="en-US" smtClean="0"/>
              <a:t>1</a:t>
            </a:fld>
            <a:endParaRPr lang="en-US" dirty="0"/>
          </a:p>
        </p:txBody>
      </p:sp>
    </p:spTree>
    <p:extLst>
      <p:ext uri="{BB962C8B-B14F-4D97-AF65-F5344CB8AC3E}">
        <p14:creationId xmlns:p14="http://schemas.microsoft.com/office/powerpoint/2010/main" val="11536644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gettyimages-1061332616-2048x2048</a:t>
            </a:r>
          </a:p>
        </p:txBody>
      </p:sp>
      <p:sp>
        <p:nvSpPr>
          <p:cNvPr id="4" name="Slide Number Placeholder 3"/>
          <p:cNvSpPr>
            <a:spLocks noGrp="1"/>
          </p:cNvSpPr>
          <p:nvPr>
            <p:ph type="sldNum" sz="quarter" idx="5"/>
          </p:nvPr>
        </p:nvSpPr>
        <p:spPr/>
        <p:txBody>
          <a:bodyPr/>
          <a:lstStyle/>
          <a:p>
            <a:fld id="{DB303FA8-A3F3-7640-B13D-36C73B3E5587}" type="slidenum">
              <a:rPr lang="en-US" smtClean="0"/>
              <a:t>3</a:t>
            </a:fld>
            <a:endParaRPr lang="en-US" dirty="0"/>
          </a:p>
        </p:txBody>
      </p:sp>
    </p:spTree>
    <p:extLst>
      <p:ext uri="{BB962C8B-B14F-4D97-AF65-F5344CB8AC3E}">
        <p14:creationId xmlns:p14="http://schemas.microsoft.com/office/powerpoint/2010/main" val="31074774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bg1">
            <a:alpha val="3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CC33A90-B87E-634E-AF2A-F4C3C8923FED}"/>
              </a:ext>
            </a:extLst>
          </p:cNvPr>
          <p:cNvSpPr/>
          <p:nvPr userDrawn="1"/>
        </p:nvSpPr>
        <p:spPr>
          <a:xfrm>
            <a:off x="0" y="914400"/>
            <a:ext cx="12192000" cy="5029200"/>
          </a:xfrm>
          <a:prstGeom prst="rect">
            <a:avLst/>
          </a:prstGeom>
          <a:pattFill prst="lgGrid">
            <a:fgClr>
              <a:schemeClr val="tx2">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41147E0E-4AE4-D149-A315-F2528623D5EA}"/>
              </a:ext>
            </a:extLst>
          </p:cNvPr>
          <p:cNvSpPr/>
          <p:nvPr userDrawn="1"/>
        </p:nvSpPr>
        <p:spPr>
          <a:xfrm>
            <a:off x="763425" y="2818150"/>
            <a:ext cx="6207001" cy="257181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Title 1">
            <a:extLst>
              <a:ext uri="{FF2B5EF4-FFF2-40B4-BE49-F238E27FC236}">
                <a16:creationId xmlns:a16="http://schemas.microsoft.com/office/drawing/2014/main" id="{E3ED0903-C4AC-F843-878E-D66CB7BFB0E9}"/>
              </a:ext>
            </a:extLst>
          </p:cNvPr>
          <p:cNvSpPr>
            <a:spLocks noGrp="1"/>
          </p:cNvSpPr>
          <p:nvPr>
            <p:ph type="title" hasCustomPrompt="1"/>
          </p:nvPr>
        </p:nvSpPr>
        <p:spPr>
          <a:xfrm>
            <a:off x="1108430" y="3277472"/>
            <a:ext cx="5651293" cy="1086304"/>
          </a:xfrm>
          <a:prstGeom prst="rect">
            <a:avLst/>
          </a:prstGeom>
        </p:spPr>
        <p:txBody>
          <a:bodyPr lIns="91440" rIns="91440">
            <a:noAutofit/>
          </a:bodyPr>
          <a:lstStyle>
            <a:lvl1pPr algn="l">
              <a:defRPr sz="8800" b="1" i="0" spc="150" baseline="0">
                <a:solidFill>
                  <a:schemeClr val="accent3">
                    <a:lumMod val="90000"/>
                  </a:schemeClr>
                </a:solidFill>
                <a:latin typeface="+mj-lt"/>
                <a:ea typeface="Meiryo UI" panose="020B0604030504040204" pitchFamily="34" charset="-128"/>
              </a:defRPr>
            </a:lvl1pPr>
          </a:lstStyle>
          <a:p>
            <a:r>
              <a:rPr lang="en-US" noProof="0" dirty="0"/>
              <a:t>Title</a:t>
            </a:r>
          </a:p>
        </p:txBody>
      </p:sp>
      <p:sp>
        <p:nvSpPr>
          <p:cNvPr id="11" name="Picture Placeholder 10">
            <a:extLst>
              <a:ext uri="{FF2B5EF4-FFF2-40B4-BE49-F238E27FC236}">
                <a16:creationId xmlns:a16="http://schemas.microsoft.com/office/drawing/2014/main" id="{C8F278E7-697F-D34E-BB55-5D254AF87F94}"/>
              </a:ext>
            </a:extLst>
          </p:cNvPr>
          <p:cNvSpPr>
            <a:spLocks noGrp="1"/>
          </p:cNvSpPr>
          <p:nvPr>
            <p:ph type="pic" sz="quarter" idx="14"/>
          </p:nvPr>
        </p:nvSpPr>
        <p:spPr>
          <a:xfrm>
            <a:off x="5923125" y="0"/>
            <a:ext cx="6268875" cy="6858000"/>
          </a:xfrm>
          <a:custGeom>
            <a:avLst/>
            <a:gdLst>
              <a:gd name="connsiteX0" fmla="*/ 0 w 6268875"/>
              <a:gd name="connsiteY0" fmla="*/ 0 h 6858000"/>
              <a:gd name="connsiteX1" fmla="*/ 6268875 w 6268875"/>
              <a:gd name="connsiteY1" fmla="*/ 0 h 6858000"/>
              <a:gd name="connsiteX2" fmla="*/ 6268875 w 6268875"/>
              <a:gd name="connsiteY2" fmla="*/ 6858000 h 6858000"/>
              <a:gd name="connsiteX3" fmla="*/ 0 w 6268875"/>
              <a:gd name="connsiteY3" fmla="*/ 6858000 h 6858000"/>
              <a:gd name="connsiteX4" fmla="*/ 0 w 6268875"/>
              <a:gd name="connsiteY4" fmla="*/ 5389964 h 6858000"/>
              <a:gd name="connsiteX5" fmla="*/ 1047301 w 6268875"/>
              <a:gd name="connsiteY5" fmla="*/ 5389964 h 6858000"/>
              <a:gd name="connsiteX6" fmla="*/ 1047301 w 6268875"/>
              <a:gd name="connsiteY6" fmla="*/ 2814404 h 6858000"/>
              <a:gd name="connsiteX7" fmla="*/ 0 w 6268875"/>
              <a:gd name="connsiteY7" fmla="*/ 28144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68875" h="6858000">
                <a:moveTo>
                  <a:pt x="0" y="0"/>
                </a:moveTo>
                <a:lnTo>
                  <a:pt x="6268875" y="0"/>
                </a:lnTo>
                <a:lnTo>
                  <a:pt x="6268875" y="6858000"/>
                </a:lnTo>
                <a:lnTo>
                  <a:pt x="0" y="6858000"/>
                </a:lnTo>
                <a:lnTo>
                  <a:pt x="0" y="5389964"/>
                </a:lnTo>
                <a:lnTo>
                  <a:pt x="1047301" y="5389964"/>
                </a:lnTo>
                <a:lnTo>
                  <a:pt x="1047301" y="2814404"/>
                </a:lnTo>
                <a:lnTo>
                  <a:pt x="0" y="2814404"/>
                </a:lnTo>
                <a:close/>
              </a:path>
            </a:pathLst>
          </a:custGeom>
          <a:solidFill>
            <a:schemeClr val="bg2"/>
          </a:solidFill>
        </p:spPr>
        <p:txBody>
          <a:bodyPr wrap="square">
            <a:noAutofit/>
          </a:bodyPr>
          <a:lstStyle/>
          <a:p>
            <a:r>
              <a:rPr lang="en-GB"/>
              <a:t>Click icon to add picture</a:t>
            </a:r>
            <a:endParaRPr lang="en-US" dirty="0"/>
          </a:p>
        </p:txBody>
      </p:sp>
      <p:sp>
        <p:nvSpPr>
          <p:cNvPr id="4" name="Text Placeholder 3">
            <a:extLst>
              <a:ext uri="{FF2B5EF4-FFF2-40B4-BE49-F238E27FC236}">
                <a16:creationId xmlns:a16="http://schemas.microsoft.com/office/drawing/2014/main" id="{FED2629F-DD57-45EB-A64D-AF459A802B6C}"/>
              </a:ext>
            </a:extLst>
          </p:cNvPr>
          <p:cNvSpPr>
            <a:spLocks noGrp="1"/>
          </p:cNvSpPr>
          <p:nvPr>
            <p:ph type="body" sz="quarter" idx="15" hasCustomPrompt="1"/>
          </p:nvPr>
        </p:nvSpPr>
        <p:spPr>
          <a:xfrm>
            <a:off x="1108430" y="4450080"/>
            <a:ext cx="5651294" cy="607103"/>
          </a:xfrm>
        </p:spPr>
        <p:txBody>
          <a:bodyPr anchor="ctr">
            <a:normAutofit/>
          </a:bodyPr>
          <a:lstStyle>
            <a:lvl1pPr marL="0" indent="0">
              <a:buNone/>
              <a:defRPr sz="2400" b="0" cap="all" spc="600" baseline="0">
                <a:solidFill>
                  <a:schemeClr val="bg1"/>
                </a:solidFill>
              </a:defRPr>
            </a:lvl1pPr>
          </a:lstStyle>
          <a:p>
            <a:pPr lvl="0"/>
            <a:r>
              <a:rPr lang="en-US" dirty="0"/>
              <a:t>SUBTITLE</a:t>
            </a:r>
          </a:p>
        </p:txBody>
      </p:sp>
    </p:spTree>
    <p:extLst>
      <p:ext uri="{BB962C8B-B14F-4D97-AF65-F5344CB8AC3E}">
        <p14:creationId xmlns:p14="http://schemas.microsoft.com/office/powerpoint/2010/main" val="890117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bg2">
            <a:alpha val="4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9B59AC0-ACCA-0548-A037-BC61068B8FE2}"/>
              </a:ext>
            </a:extLst>
          </p:cNvPr>
          <p:cNvSpPr/>
          <p:nvPr userDrawn="1"/>
        </p:nvSpPr>
        <p:spPr>
          <a:xfrm>
            <a:off x="0" y="0"/>
            <a:ext cx="12192000" cy="986306"/>
          </a:xfrm>
          <a:prstGeom prst="rect">
            <a:avLst/>
          </a:prstGeom>
          <a:pattFill prst="lgGrid">
            <a:fgClr>
              <a:schemeClr val="tx2">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2A57C152-0331-B74F-81FE-04A927A72C7B}"/>
              </a:ext>
            </a:extLst>
          </p:cNvPr>
          <p:cNvSpPr/>
          <p:nvPr userDrawn="1"/>
        </p:nvSpPr>
        <p:spPr>
          <a:xfrm>
            <a:off x="350520" y="279792"/>
            <a:ext cx="11475720" cy="98630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182880" rIns="182880" rtlCol="0" anchor="ctr"/>
          <a:lstStyle/>
          <a:p>
            <a:endParaRPr lang="en-US" sz="2400" b="1" dirty="0">
              <a:latin typeface="+mn-lt"/>
              <a:ea typeface="Meiryo" panose="020B0604030504040204" pitchFamily="34" charset="-128"/>
            </a:endParaRPr>
          </a:p>
        </p:txBody>
      </p:sp>
      <p:sp>
        <p:nvSpPr>
          <p:cNvPr id="8" name="Title 1">
            <a:extLst>
              <a:ext uri="{FF2B5EF4-FFF2-40B4-BE49-F238E27FC236}">
                <a16:creationId xmlns:a16="http://schemas.microsoft.com/office/drawing/2014/main" id="{5FDDD9A4-1691-5D47-9605-21650E2212D3}"/>
              </a:ext>
            </a:extLst>
          </p:cNvPr>
          <p:cNvSpPr>
            <a:spLocks noGrp="1"/>
          </p:cNvSpPr>
          <p:nvPr>
            <p:ph type="title"/>
          </p:nvPr>
        </p:nvSpPr>
        <p:spPr>
          <a:xfrm>
            <a:off x="639413" y="483440"/>
            <a:ext cx="10904438" cy="583800"/>
          </a:xfrm>
          <a:prstGeom prst="rect">
            <a:avLst/>
          </a:prstGeom>
        </p:spPr>
        <p:txBody>
          <a:bodyPr lIns="91440" rIns="91440">
            <a:noAutofit/>
          </a:bodyPr>
          <a:lstStyle>
            <a:lvl1pPr>
              <a:defRPr sz="2400" b="1" i="0" spc="150" baseline="0">
                <a:solidFill>
                  <a:schemeClr val="bg2"/>
                </a:solidFill>
                <a:latin typeface="+mj-lt"/>
                <a:ea typeface="Meiryo UI" panose="020B0604030504040204" pitchFamily="34" charset="-128"/>
              </a:defRPr>
            </a:lvl1pPr>
          </a:lstStyle>
          <a:p>
            <a:r>
              <a:rPr lang="en-GB"/>
              <a:t>Click to edit Master title style</a:t>
            </a:r>
            <a:endParaRPr lang="en-US" dirty="0"/>
          </a:p>
        </p:txBody>
      </p:sp>
      <p:sp>
        <p:nvSpPr>
          <p:cNvPr id="13" name="Footer Placeholder 12">
            <a:extLst>
              <a:ext uri="{FF2B5EF4-FFF2-40B4-BE49-F238E27FC236}">
                <a16:creationId xmlns:a16="http://schemas.microsoft.com/office/drawing/2014/main" id="{B3AAAAF7-05B9-4CD1-AB96-49BDA5C87537}"/>
              </a:ext>
            </a:extLst>
          </p:cNvPr>
          <p:cNvSpPr>
            <a:spLocks noGrp="1"/>
          </p:cNvSpPr>
          <p:nvPr>
            <p:ph type="ftr" sz="quarter" idx="11"/>
          </p:nvPr>
        </p:nvSpPr>
        <p:spPr>
          <a:xfrm>
            <a:off x="639247" y="6356350"/>
            <a:ext cx="7514153" cy="365125"/>
          </a:xfrm>
        </p:spPr>
        <p:txBody>
          <a:bodyPr/>
          <a:lstStyle/>
          <a:p>
            <a:endParaRPr lang="en-US" dirty="0"/>
          </a:p>
        </p:txBody>
      </p:sp>
      <p:sp>
        <p:nvSpPr>
          <p:cNvPr id="14" name="Slide Number Placeholder 13">
            <a:extLst>
              <a:ext uri="{FF2B5EF4-FFF2-40B4-BE49-F238E27FC236}">
                <a16:creationId xmlns:a16="http://schemas.microsoft.com/office/drawing/2014/main" id="{663163FE-7A47-48F5-985E-52E1FC39A8C8}"/>
              </a:ext>
            </a:extLst>
          </p:cNvPr>
          <p:cNvSpPr>
            <a:spLocks noGrp="1"/>
          </p:cNvSpPr>
          <p:nvPr>
            <p:ph type="sldNum" sz="quarter" idx="12"/>
          </p:nvPr>
        </p:nvSpPr>
        <p:spPr>
          <a:xfrm>
            <a:off x="11011711" y="6356349"/>
            <a:ext cx="532140" cy="365125"/>
          </a:xfrm>
        </p:spPr>
        <p:txBody>
          <a:bodyPr/>
          <a:lstStyle/>
          <a:p>
            <a:fld id="{6F705D35-D126-3B47-A82C-2A13EA9E0A67}" type="slidenum">
              <a:rPr lang="en-US" smtClean="0"/>
              <a:t>‹#›</a:t>
            </a:fld>
            <a:endParaRPr lang="en-US" dirty="0"/>
          </a:p>
        </p:txBody>
      </p:sp>
      <p:sp>
        <p:nvSpPr>
          <p:cNvPr id="16" name="Content Placeholder 15">
            <a:extLst>
              <a:ext uri="{FF2B5EF4-FFF2-40B4-BE49-F238E27FC236}">
                <a16:creationId xmlns:a16="http://schemas.microsoft.com/office/drawing/2014/main" id="{FDE5BD82-54F0-40F0-8673-34432C04A351}"/>
              </a:ext>
            </a:extLst>
          </p:cNvPr>
          <p:cNvSpPr>
            <a:spLocks noGrp="1"/>
          </p:cNvSpPr>
          <p:nvPr>
            <p:ph sz="quarter" idx="13"/>
          </p:nvPr>
        </p:nvSpPr>
        <p:spPr>
          <a:xfrm>
            <a:off x="638986" y="1470025"/>
            <a:ext cx="10904865" cy="4706938"/>
          </a:xfrm>
        </p:spPr>
        <p:txBody>
          <a:bodyPr/>
          <a:lstStyle/>
          <a:p>
            <a:pPr lvl="0"/>
            <a:r>
              <a:rPr lang="en-GB"/>
              <a:t>Click to edit Master text styles</a:t>
            </a:r>
          </a:p>
        </p:txBody>
      </p:sp>
    </p:spTree>
    <p:extLst>
      <p:ext uri="{BB962C8B-B14F-4D97-AF65-F5344CB8AC3E}">
        <p14:creationId xmlns:p14="http://schemas.microsoft.com/office/powerpoint/2010/main" val="20007203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 content ">
    <p:bg>
      <p:bgPr>
        <a:solidFill>
          <a:schemeClr val="bg2">
            <a:alpha val="4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87C56A2-F952-8343-A875-78793BA51A34}"/>
              </a:ext>
            </a:extLst>
          </p:cNvPr>
          <p:cNvSpPr/>
          <p:nvPr userDrawn="1"/>
        </p:nvSpPr>
        <p:spPr>
          <a:xfrm>
            <a:off x="0" y="5871694"/>
            <a:ext cx="12192000" cy="986306"/>
          </a:xfrm>
          <a:prstGeom prst="rect">
            <a:avLst/>
          </a:prstGeom>
          <a:pattFill prst="lgGrid">
            <a:fgClr>
              <a:schemeClr val="tx1">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a:extLst>
              <a:ext uri="{FF2B5EF4-FFF2-40B4-BE49-F238E27FC236}">
                <a16:creationId xmlns:a16="http://schemas.microsoft.com/office/drawing/2014/main" id="{81BB3689-72F8-2345-BF30-38C81BDD487E}"/>
              </a:ext>
            </a:extLst>
          </p:cNvPr>
          <p:cNvSpPr/>
          <p:nvPr userDrawn="1"/>
        </p:nvSpPr>
        <p:spPr>
          <a:xfrm>
            <a:off x="4921026" y="0"/>
            <a:ext cx="718969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Slide Number Placeholder 3">
            <a:extLst>
              <a:ext uri="{FF2B5EF4-FFF2-40B4-BE49-F238E27FC236}">
                <a16:creationId xmlns:a16="http://schemas.microsoft.com/office/drawing/2014/main" id="{71FD5A6F-AE17-4E4C-9567-DB3B02853306}"/>
              </a:ext>
            </a:extLst>
          </p:cNvPr>
          <p:cNvSpPr>
            <a:spLocks noGrp="1"/>
          </p:cNvSpPr>
          <p:nvPr>
            <p:ph type="sldNum" sz="quarter" idx="12"/>
          </p:nvPr>
        </p:nvSpPr>
        <p:spPr>
          <a:xfrm>
            <a:off x="11103659" y="6356350"/>
            <a:ext cx="449094" cy="365125"/>
          </a:xfrm>
        </p:spPr>
        <p:txBody>
          <a:bodyPr/>
          <a:lstStyle>
            <a:lvl1pPr>
              <a:defRPr>
                <a:solidFill>
                  <a:schemeClr val="bg1"/>
                </a:solidFill>
              </a:defRPr>
            </a:lvl1pPr>
          </a:lstStyle>
          <a:p>
            <a:fld id="{6F705D35-D126-3B47-A82C-2A13EA9E0A67}" type="slidenum">
              <a:rPr lang="en-US" smtClean="0"/>
              <a:pPr/>
              <a:t>‹#›</a:t>
            </a:fld>
            <a:endParaRPr lang="en-US" dirty="0"/>
          </a:p>
        </p:txBody>
      </p:sp>
      <p:sp>
        <p:nvSpPr>
          <p:cNvPr id="9" name="Title 1">
            <a:extLst>
              <a:ext uri="{FF2B5EF4-FFF2-40B4-BE49-F238E27FC236}">
                <a16:creationId xmlns:a16="http://schemas.microsoft.com/office/drawing/2014/main" id="{656FB1BA-653F-254C-9C39-2A5BDD763EE8}"/>
              </a:ext>
            </a:extLst>
          </p:cNvPr>
          <p:cNvSpPr>
            <a:spLocks noGrp="1"/>
          </p:cNvSpPr>
          <p:nvPr>
            <p:ph type="title"/>
          </p:nvPr>
        </p:nvSpPr>
        <p:spPr>
          <a:xfrm>
            <a:off x="6761117" y="681037"/>
            <a:ext cx="4791637" cy="583800"/>
          </a:xfrm>
          <a:prstGeom prst="rect">
            <a:avLst/>
          </a:prstGeom>
        </p:spPr>
        <p:txBody>
          <a:bodyPr lIns="91440" rIns="91440">
            <a:noAutofit/>
          </a:bodyPr>
          <a:lstStyle>
            <a:lvl1pPr>
              <a:defRPr sz="2400" b="1" i="0" spc="150" baseline="0">
                <a:solidFill>
                  <a:schemeClr val="bg2"/>
                </a:solidFill>
                <a:latin typeface="+mj-lt"/>
                <a:ea typeface="Meiryo UI" panose="020B0604030504040204" pitchFamily="34" charset="-128"/>
              </a:defRPr>
            </a:lvl1pPr>
          </a:lstStyle>
          <a:p>
            <a:r>
              <a:rPr lang="en-GB" noProof="0"/>
              <a:t>Click to edit Master title style</a:t>
            </a:r>
            <a:endParaRPr lang="en-US" noProof="0" dirty="0"/>
          </a:p>
        </p:txBody>
      </p:sp>
      <p:sp>
        <p:nvSpPr>
          <p:cNvPr id="12" name="Picture Placeholder 10">
            <a:extLst>
              <a:ext uri="{FF2B5EF4-FFF2-40B4-BE49-F238E27FC236}">
                <a16:creationId xmlns:a16="http://schemas.microsoft.com/office/drawing/2014/main" id="{CB2BF900-EE78-604F-A9A8-83394228A684}"/>
              </a:ext>
            </a:extLst>
          </p:cNvPr>
          <p:cNvSpPr>
            <a:spLocks noGrp="1"/>
          </p:cNvSpPr>
          <p:nvPr>
            <p:ph type="pic" sz="quarter" idx="14"/>
          </p:nvPr>
        </p:nvSpPr>
        <p:spPr>
          <a:xfrm>
            <a:off x="542925" y="571500"/>
            <a:ext cx="5553075" cy="5715000"/>
          </a:xfrm>
          <a:prstGeom prst="rect">
            <a:avLst/>
          </a:prstGeom>
          <a:solidFill>
            <a:schemeClr val="bg2"/>
          </a:solidFill>
        </p:spPr>
        <p:txBody>
          <a:bodyPr/>
          <a:lstStyle/>
          <a:p>
            <a:r>
              <a:rPr lang="en-GB" altLang="ja-JP" noProof="0"/>
              <a:t>Click icon to add picture</a:t>
            </a:r>
            <a:endParaRPr lang="en-US" altLang="ja-JP" noProof="0" dirty="0"/>
          </a:p>
        </p:txBody>
      </p:sp>
      <p:sp>
        <p:nvSpPr>
          <p:cNvPr id="5" name="Footer Placeholder 4">
            <a:extLst>
              <a:ext uri="{FF2B5EF4-FFF2-40B4-BE49-F238E27FC236}">
                <a16:creationId xmlns:a16="http://schemas.microsoft.com/office/drawing/2014/main" id="{041ABA8C-1BE3-46E4-80B3-44A791B60E0D}"/>
              </a:ext>
            </a:extLst>
          </p:cNvPr>
          <p:cNvSpPr>
            <a:spLocks noGrp="1"/>
          </p:cNvSpPr>
          <p:nvPr>
            <p:ph type="ftr" sz="quarter" idx="15"/>
          </p:nvPr>
        </p:nvSpPr>
        <p:spPr>
          <a:xfrm>
            <a:off x="542925" y="6356350"/>
            <a:ext cx="7315200" cy="365125"/>
          </a:xfrm>
        </p:spPr>
        <p:txBody>
          <a:bodyPr/>
          <a:lstStyle/>
          <a:p>
            <a:endParaRPr lang="en-US" dirty="0"/>
          </a:p>
        </p:txBody>
      </p:sp>
      <p:sp>
        <p:nvSpPr>
          <p:cNvPr id="11" name="Content Placeholder 10">
            <a:extLst>
              <a:ext uri="{FF2B5EF4-FFF2-40B4-BE49-F238E27FC236}">
                <a16:creationId xmlns:a16="http://schemas.microsoft.com/office/drawing/2014/main" id="{B2692E44-7FE3-4F90-97B5-E996A2DCEA83}"/>
              </a:ext>
            </a:extLst>
          </p:cNvPr>
          <p:cNvSpPr>
            <a:spLocks noGrp="1"/>
          </p:cNvSpPr>
          <p:nvPr>
            <p:ph sz="quarter" idx="16"/>
          </p:nvPr>
        </p:nvSpPr>
        <p:spPr>
          <a:xfrm>
            <a:off x="6761117" y="1265238"/>
            <a:ext cx="4791637" cy="4911725"/>
          </a:xfrm>
        </p:spPr>
        <p:txBody>
          <a:bodyPr/>
          <a:lstStyle>
            <a:lvl1pPr>
              <a:defRPr>
                <a:solidFill>
                  <a:schemeClr val="bg1"/>
                </a:solidFill>
              </a:defRPr>
            </a:lvl1pPr>
            <a:lvl2pPr marL="457200" indent="0">
              <a:buNone/>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4096706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bg2">
            <a:alpha val="4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2F96941-79C9-A34B-8AB5-C167A4D72D51}"/>
              </a:ext>
            </a:extLst>
          </p:cNvPr>
          <p:cNvSpPr/>
          <p:nvPr userDrawn="1"/>
        </p:nvSpPr>
        <p:spPr>
          <a:xfrm>
            <a:off x="0" y="0"/>
            <a:ext cx="12192000" cy="986306"/>
          </a:xfrm>
          <a:prstGeom prst="rect">
            <a:avLst/>
          </a:prstGeom>
          <a:pattFill prst="lgGrid">
            <a:fgClr>
              <a:schemeClr val="tx1">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Footer Placeholder 2">
            <a:extLst>
              <a:ext uri="{FF2B5EF4-FFF2-40B4-BE49-F238E27FC236}">
                <a16:creationId xmlns:a16="http://schemas.microsoft.com/office/drawing/2014/main" id="{218A28A8-5C75-FC4B-9A28-8F343DF4B1F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1FD5A6F-AE17-4E4C-9567-DB3B02853306}"/>
              </a:ext>
            </a:extLst>
          </p:cNvPr>
          <p:cNvSpPr>
            <a:spLocks noGrp="1"/>
          </p:cNvSpPr>
          <p:nvPr>
            <p:ph type="sldNum" sz="quarter" idx="12"/>
          </p:nvPr>
        </p:nvSpPr>
        <p:spPr/>
        <p:txBody>
          <a:bodyPr/>
          <a:lstStyle/>
          <a:p>
            <a:fld id="{6F705D35-D126-3B47-A82C-2A13EA9E0A67}" type="slidenum">
              <a:rPr lang="en-US" smtClean="0"/>
              <a:t>‹#›</a:t>
            </a:fld>
            <a:endParaRPr lang="en-US" dirty="0"/>
          </a:p>
        </p:txBody>
      </p:sp>
      <p:sp>
        <p:nvSpPr>
          <p:cNvPr id="6" name="Rectangle 5">
            <a:extLst>
              <a:ext uri="{FF2B5EF4-FFF2-40B4-BE49-F238E27FC236}">
                <a16:creationId xmlns:a16="http://schemas.microsoft.com/office/drawing/2014/main" id="{2A57C152-0331-B74F-81FE-04A927A72C7B}"/>
              </a:ext>
            </a:extLst>
          </p:cNvPr>
          <p:cNvSpPr/>
          <p:nvPr userDrawn="1"/>
        </p:nvSpPr>
        <p:spPr>
          <a:xfrm>
            <a:off x="350520" y="279792"/>
            <a:ext cx="11475720" cy="98630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182880" rIns="182880" rtlCol="0" anchor="ctr"/>
          <a:lstStyle/>
          <a:p>
            <a:endParaRPr lang="en-US" sz="2400" b="1" dirty="0">
              <a:solidFill>
                <a:schemeClr val="bg1"/>
              </a:solidFill>
              <a:latin typeface="+mn-lt"/>
              <a:ea typeface="Meiryo" panose="020B0604030504040204" pitchFamily="34" charset="-128"/>
            </a:endParaRPr>
          </a:p>
        </p:txBody>
      </p:sp>
      <p:sp>
        <p:nvSpPr>
          <p:cNvPr id="8" name="Title 1">
            <a:extLst>
              <a:ext uri="{FF2B5EF4-FFF2-40B4-BE49-F238E27FC236}">
                <a16:creationId xmlns:a16="http://schemas.microsoft.com/office/drawing/2014/main" id="{5FDDD9A4-1691-5D47-9605-21650E2212D3}"/>
              </a:ext>
            </a:extLst>
          </p:cNvPr>
          <p:cNvSpPr>
            <a:spLocks noGrp="1"/>
          </p:cNvSpPr>
          <p:nvPr>
            <p:ph type="title"/>
          </p:nvPr>
        </p:nvSpPr>
        <p:spPr>
          <a:xfrm>
            <a:off x="639413" y="483440"/>
            <a:ext cx="10904438" cy="583800"/>
          </a:xfrm>
          <a:prstGeom prst="rect">
            <a:avLst/>
          </a:prstGeom>
        </p:spPr>
        <p:txBody>
          <a:bodyPr lIns="91440" rIns="91440">
            <a:noAutofit/>
          </a:bodyPr>
          <a:lstStyle>
            <a:lvl1pPr>
              <a:defRPr sz="2400" b="1" i="0" spc="150" baseline="0">
                <a:solidFill>
                  <a:schemeClr val="bg2"/>
                </a:solidFill>
                <a:latin typeface="+mj-lt"/>
                <a:ea typeface="Meiryo UI" panose="020B0604030504040204" pitchFamily="34" charset="-128"/>
              </a:defRPr>
            </a:lvl1pPr>
          </a:lstStyle>
          <a:p>
            <a:r>
              <a:rPr lang="en-GB"/>
              <a:t>Click to edit Master title style</a:t>
            </a:r>
            <a:endParaRPr lang="en-US" dirty="0"/>
          </a:p>
        </p:txBody>
      </p:sp>
      <p:sp>
        <p:nvSpPr>
          <p:cNvPr id="10" name="Text Placeholder 2">
            <a:extLst>
              <a:ext uri="{FF2B5EF4-FFF2-40B4-BE49-F238E27FC236}">
                <a16:creationId xmlns:a16="http://schemas.microsoft.com/office/drawing/2014/main" id="{62F811A9-08B1-C746-B30D-69D7B4A6CD59}"/>
              </a:ext>
            </a:extLst>
          </p:cNvPr>
          <p:cNvSpPr>
            <a:spLocks noGrp="1"/>
          </p:cNvSpPr>
          <p:nvPr>
            <p:ph type="body" idx="1"/>
          </p:nvPr>
        </p:nvSpPr>
        <p:spPr>
          <a:xfrm>
            <a:off x="838201" y="2038570"/>
            <a:ext cx="5042646" cy="703135"/>
          </a:xfrm>
          <a:prstGeom prst="rect">
            <a:avLst/>
          </a:prstGeom>
        </p:spPr>
        <p:txBody>
          <a:bodyPr lIns="91440" rIns="91440" anchor="ctr">
            <a:normAutofit/>
          </a:bodyPr>
          <a:lstStyle>
            <a:lvl1pPr marL="0" indent="0" algn="l">
              <a:lnSpc>
                <a:spcPct val="150000"/>
              </a:lnSpc>
              <a:buNone/>
              <a:defRPr sz="1800" b="1" i="0" cap="all" spc="150" baseline="0">
                <a:solidFill>
                  <a:schemeClr val="accent3">
                    <a:lumMod val="50000"/>
                  </a:schemeClr>
                </a:solidFill>
                <a:latin typeface="+mj-lt"/>
                <a:ea typeface="Meiryo UI" panose="020B0604030504040204" pitchFamily="34" charset="-128"/>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2">
            <a:extLst>
              <a:ext uri="{FF2B5EF4-FFF2-40B4-BE49-F238E27FC236}">
                <a16:creationId xmlns:a16="http://schemas.microsoft.com/office/drawing/2014/main" id="{54F0B191-C947-1640-8AD2-EEEAA1ED57C9}"/>
              </a:ext>
            </a:extLst>
          </p:cNvPr>
          <p:cNvSpPr>
            <a:spLocks noGrp="1"/>
          </p:cNvSpPr>
          <p:nvPr>
            <p:ph type="body" idx="14"/>
          </p:nvPr>
        </p:nvSpPr>
        <p:spPr>
          <a:xfrm>
            <a:off x="6501205" y="2038570"/>
            <a:ext cx="5042646" cy="703135"/>
          </a:xfrm>
          <a:prstGeom prst="rect">
            <a:avLst/>
          </a:prstGeom>
        </p:spPr>
        <p:txBody>
          <a:bodyPr lIns="91440" rIns="91440" anchor="ctr">
            <a:normAutofit/>
          </a:bodyPr>
          <a:lstStyle>
            <a:lvl1pPr marL="0" indent="0" algn="l">
              <a:lnSpc>
                <a:spcPct val="150000"/>
              </a:lnSpc>
              <a:buNone/>
              <a:defRPr sz="1800" b="1" i="0" cap="all" spc="150" baseline="0">
                <a:solidFill>
                  <a:schemeClr val="accent3">
                    <a:lumMod val="50000"/>
                  </a:schemeClr>
                </a:solidFill>
                <a:latin typeface="+mj-lt"/>
                <a:ea typeface="Meiryo UI" panose="020B0604030504040204" pitchFamily="34" charset="-128"/>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cxnSp>
        <p:nvCxnSpPr>
          <p:cNvPr id="14" name="Straight Connector 13">
            <a:extLst>
              <a:ext uri="{FF2B5EF4-FFF2-40B4-BE49-F238E27FC236}">
                <a16:creationId xmlns:a16="http://schemas.microsoft.com/office/drawing/2014/main" id="{E8B92D52-6B55-2C4B-95E4-CE89611E590B}"/>
              </a:ext>
            </a:extLst>
          </p:cNvPr>
          <p:cNvCxnSpPr>
            <a:cxnSpLocks/>
          </p:cNvCxnSpPr>
          <p:nvPr userDrawn="1"/>
        </p:nvCxnSpPr>
        <p:spPr>
          <a:xfrm>
            <a:off x="6167716" y="1613647"/>
            <a:ext cx="0" cy="4904068"/>
          </a:xfrm>
          <a:prstGeom prst="line">
            <a:avLst/>
          </a:prstGeom>
          <a:ln>
            <a:solidFill>
              <a:schemeClr val="tx2">
                <a:lumMod val="10000"/>
                <a:lumOff val="90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B2E17E1D-5E9C-4782-A550-1FA7C170295B}"/>
              </a:ext>
            </a:extLst>
          </p:cNvPr>
          <p:cNvSpPr>
            <a:spLocks noGrp="1"/>
          </p:cNvSpPr>
          <p:nvPr>
            <p:ph sz="quarter" idx="15"/>
          </p:nvPr>
        </p:nvSpPr>
        <p:spPr>
          <a:xfrm>
            <a:off x="838200" y="2894471"/>
            <a:ext cx="5041900" cy="3093579"/>
          </a:xfrm>
        </p:spPr>
        <p:txBody>
          <a:bodyPr/>
          <a:lstStyle/>
          <a:p>
            <a:pPr lvl="0"/>
            <a:r>
              <a:rPr lang="en-GB"/>
              <a:t>Click to edit Master text styles</a:t>
            </a:r>
          </a:p>
        </p:txBody>
      </p:sp>
      <p:sp>
        <p:nvSpPr>
          <p:cNvPr id="15" name="Content Placeholder 6">
            <a:extLst>
              <a:ext uri="{FF2B5EF4-FFF2-40B4-BE49-F238E27FC236}">
                <a16:creationId xmlns:a16="http://schemas.microsoft.com/office/drawing/2014/main" id="{9AE8FA97-2778-4811-810F-CA386FE3C234}"/>
              </a:ext>
            </a:extLst>
          </p:cNvPr>
          <p:cNvSpPr>
            <a:spLocks noGrp="1"/>
          </p:cNvSpPr>
          <p:nvPr>
            <p:ph sz="quarter" idx="16"/>
          </p:nvPr>
        </p:nvSpPr>
        <p:spPr>
          <a:xfrm>
            <a:off x="6501205" y="2894471"/>
            <a:ext cx="5041900" cy="3093579"/>
          </a:xfrm>
        </p:spPr>
        <p:txBody>
          <a:bodyPr/>
          <a:lstStyle/>
          <a:p>
            <a:pPr lvl="0"/>
            <a:r>
              <a:rPr lang="en-GB"/>
              <a:t>Click to edit Master text styles</a:t>
            </a:r>
          </a:p>
        </p:txBody>
      </p:sp>
    </p:spTree>
    <p:extLst>
      <p:ext uri="{BB962C8B-B14F-4D97-AF65-F5344CB8AC3E}">
        <p14:creationId xmlns:p14="http://schemas.microsoft.com/office/powerpoint/2010/main" val="2656403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mage and Caption">
    <p:bg>
      <p:bgPr>
        <a:solidFill>
          <a:schemeClr val="bg2">
            <a:alpha val="4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4A22209-F6F4-814A-9719-87CDCD23C55F}"/>
              </a:ext>
            </a:extLst>
          </p:cNvPr>
          <p:cNvSpPr/>
          <p:nvPr userDrawn="1"/>
        </p:nvSpPr>
        <p:spPr>
          <a:xfrm>
            <a:off x="0" y="914400"/>
            <a:ext cx="12192000" cy="5029200"/>
          </a:xfrm>
          <a:prstGeom prst="rect">
            <a:avLst/>
          </a:prstGeom>
          <a:pattFill prst="lgGrid">
            <a:fgClr>
              <a:schemeClr val="tx2">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1817374-D7A2-2F4D-91C6-E24955F0018B}"/>
              </a:ext>
            </a:extLst>
          </p:cNvPr>
          <p:cNvSpPr/>
          <p:nvPr userDrawn="1"/>
        </p:nvSpPr>
        <p:spPr>
          <a:xfrm>
            <a:off x="5951621" y="1803214"/>
            <a:ext cx="6240379" cy="32528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09FBA462-7E60-BA4E-9A1E-3B5E69DACB3A}"/>
              </a:ext>
            </a:extLst>
          </p:cNvPr>
          <p:cNvSpPr>
            <a:spLocks noGrp="1"/>
          </p:cNvSpPr>
          <p:nvPr>
            <p:ph type="dt" sz="half" idx="10"/>
          </p:nvPr>
        </p:nvSpPr>
        <p:spPr>
          <a:xfrm>
            <a:off x="838200" y="6356350"/>
            <a:ext cx="2743200" cy="365125"/>
          </a:xfrm>
          <a:prstGeom prst="rect">
            <a:avLst/>
          </a:prstGeom>
        </p:spPr>
        <p:txBody>
          <a:bodyPr/>
          <a:lstStyle/>
          <a:p>
            <a:fld id="{CACCE73A-EC7C-C74F-BDE1-B9AFE6B3713A}" type="datetimeFigureOut">
              <a:rPr lang="en-US" smtClean="0"/>
              <a:t>3/25/24</a:t>
            </a:fld>
            <a:endParaRPr lang="en-US" dirty="0"/>
          </a:p>
        </p:txBody>
      </p:sp>
      <p:sp>
        <p:nvSpPr>
          <p:cNvPr id="4" name="Slide Number Placeholder 3">
            <a:extLst>
              <a:ext uri="{FF2B5EF4-FFF2-40B4-BE49-F238E27FC236}">
                <a16:creationId xmlns:a16="http://schemas.microsoft.com/office/drawing/2014/main" id="{71FD5A6F-AE17-4E4C-9567-DB3B02853306}"/>
              </a:ext>
            </a:extLst>
          </p:cNvPr>
          <p:cNvSpPr>
            <a:spLocks noGrp="1"/>
          </p:cNvSpPr>
          <p:nvPr>
            <p:ph type="sldNum" sz="quarter" idx="12"/>
          </p:nvPr>
        </p:nvSpPr>
        <p:spPr/>
        <p:txBody>
          <a:bodyPr/>
          <a:lstStyle/>
          <a:p>
            <a:fld id="{6F705D35-D126-3B47-A82C-2A13EA9E0A67}" type="slidenum">
              <a:rPr lang="en-US" smtClean="0"/>
              <a:t>‹#›</a:t>
            </a:fld>
            <a:endParaRPr lang="en-US" dirty="0"/>
          </a:p>
        </p:txBody>
      </p:sp>
      <p:sp>
        <p:nvSpPr>
          <p:cNvPr id="9" name="Title 1">
            <a:extLst>
              <a:ext uri="{FF2B5EF4-FFF2-40B4-BE49-F238E27FC236}">
                <a16:creationId xmlns:a16="http://schemas.microsoft.com/office/drawing/2014/main" id="{656FB1BA-653F-254C-9C39-2A5BDD763EE8}"/>
              </a:ext>
            </a:extLst>
          </p:cNvPr>
          <p:cNvSpPr>
            <a:spLocks noGrp="1"/>
          </p:cNvSpPr>
          <p:nvPr>
            <p:ph type="title"/>
          </p:nvPr>
        </p:nvSpPr>
        <p:spPr>
          <a:xfrm>
            <a:off x="6494545" y="2028031"/>
            <a:ext cx="5058209" cy="583800"/>
          </a:xfrm>
          <a:prstGeom prst="rect">
            <a:avLst/>
          </a:prstGeom>
        </p:spPr>
        <p:txBody>
          <a:bodyPr lIns="91440" rIns="91440">
            <a:noAutofit/>
          </a:bodyPr>
          <a:lstStyle>
            <a:lvl1pPr>
              <a:defRPr sz="2400" b="1" i="0" spc="150" baseline="0">
                <a:solidFill>
                  <a:schemeClr val="bg2"/>
                </a:solidFill>
                <a:latin typeface="+mj-lt"/>
                <a:ea typeface="Meiryo UI" panose="020B0604030504040204" pitchFamily="34" charset="-128"/>
              </a:defRPr>
            </a:lvl1pPr>
          </a:lstStyle>
          <a:p>
            <a:r>
              <a:rPr lang="en-GB"/>
              <a:t>Click to edit Master title style</a:t>
            </a:r>
            <a:endParaRPr lang="en-US" dirty="0"/>
          </a:p>
        </p:txBody>
      </p:sp>
      <p:sp>
        <p:nvSpPr>
          <p:cNvPr id="13" name="Picture Placeholder 10">
            <a:extLst>
              <a:ext uri="{FF2B5EF4-FFF2-40B4-BE49-F238E27FC236}">
                <a16:creationId xmlns:a16="http://schemas.microsoft.com/office/drawing/2014/main" id="{AD5E91DA-7D30-8C45-9BE7-5F82AA824B11}"/>
              </a:ext>
            </a:extLst>
          </p:cNvPr>
          <p:cNvSpPr>
            <a:spLocks noGrp="1"/>
          </p:cNvSpPr>
          <p:nvPr>
            <p:ph type="pic" sz="quarter" idx="14"/>
          </p:nvPr>
        </p:nvSpPr>
        <p:spPr>
          <a:xfrm>
            <a:off x="542925" y="0"/>
            <a:ext cx="5408696" cy="6858000"/>
          </a:xfrm>
          <a:prstGeom prst="rect">
            <a:avLst/>
          </a:prstGeom>
          <a:solidFill>
            <a:schemeClr val="bg2"/>
          </a:solidFill>
        </p:spPr>
        <p:txBody>
          <a:bodyPr/>
          <a:lstStyle/>
          <a:p>
            <a:r>
              <a:rPr lang="en-GB"/>
              <a:t>Click icon to add picture</a:t>
            </a:r>
            <a:endParaRPr lang="en-US" dirty="0"/>
          </a:p>
        </p:txBody>
      </p:sp>
      <p:sp>
        <p:nvSpPr>
          <p:cNvPr id="6" name="Content Placeholder 5">
            <a:extLst>
              <a:ext uri="{FF2B5EF4-FFF2-40B4-BE49-F238E27FC236}">
                <a16:creationId xmlns:a16="http://schemas.microsoft.com/office/drawing/2014/main" id="{24B3A0EA-D5DD-4E60-90A9-6338842407FB}"/>
              </a:ext>
            </a:extLst>
          </p:cNvPr>
          <p:cNvSpPr>
            <a:spLocks noGrp="1"/>
          </p:cNvSpPr>
          <p:nvPr>
            <p:ph sz="quarter" idx="15"/>
          </p:nvPr>
        </p:nvSpPr>
        <p:spPr>
          <a:xfrm>
            <a:off x="6494463" y="2611438"/>
            <a:ext cx="5058209" cy="216535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015007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4">
            <a:alpha val="40000"/>
          </a:schemeClr>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218A28A8-5C75-FC4B-9A28-8F343DF4B1F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1FD5A6F-AE17-4E4C-9567-DB3B02853306}"/>
              </a:ext>
            </a:extLst>
          </p:cNvPr>
          <p:cNvSpPr>
            <a:spLocks noGrp="1"/>
          </p:cNvSpPr>
          <p:nvPr>
            <p:ph type="sldNum" sz="quarter" idx="12"/>
          </p:nvPr>
        </p:nvSpPr>
        <p:spPr/>
        <p:txBody>
          <a:bodyPr/>
          <a:lstStyle/>
          <a:p>
            <a:fld id="{6F705D35-D126-3B47-A82C-2A13EA9E0A67}" type="slidenum">
              <a:rPr lang="en-US" smtClean="0"/>
              <a:t>‹#›</a:t>
            </a:fld>
            <a:endParaRPr lang="en-US" dirty="0"/>
          </a:p>
        </p:txBody>
      </p:sp>
    </p:spTree>
    <p:extLst>
      <p:ext uri="{BB962C8B-B14F-4D97-AF65-F5344CB8AC3E}">
        <p14:creationId xmlns:p14="http://schemas.microsoft.com/office/powerpoint/2010/main" val="3232796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9EAC25-66D1-1245-97FD-3B58401328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FE2069B3-0468-584A-914E-91C8C91C7F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147A988C-554B-E64F-A698-DE3EF9CA0774}"/>
              </a:ext>
            </a:extLst>
          </p:cNvPr>
          <p:cNvSpPr>
            <a:spLocks noGrp="1"/>
          </p:cNvSpPr>
          <p:nvPr>
            <p:ph type="ftr" sz="quarter" idx="3"/>
          </p:nvPr>
        </p:nvSpPr>
        <p:spPr>
          <a:xfrm>
            <a:off x="838200" y="6356350"/>
            <a:ext cx="7315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098157E6-BBF7-AB4A-B5DD-B39A65C17B0B}"/>
              </a:ext>
            </a:extLst>
          </p:cNvPr>
          <p:cNvSpPr>
            <a:spLocks noGrp="1"/>
          </p:cNvSpPr>
          <p:nvPr>
            <p:ph type="sldNum" sz="quarter" idx="4"/>
          </p:nvPr>
        </p:nvSpPr>
        <p:spPr>
          <a:xfrm>
            <a:off x="10904706" y="6356350"/>
            <a:ext cx="449094"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F705D35-D126-3B47-A82C-2A13EA9E0A67}" type="slidenum">
              <a:rPr lang="en-US" smtClean="0"/>
              <a:pPr/>
              <a:t>‹#›</a:t>
            </a:fld>
            <a:endParaRPr lang="en-US" dirty="0"/>
          </a:p>
        </p:txBody>
      </p:sp>
    </p:spTree>
    <p:extLst>
      <p:ext uri="{BB962C8B-B14F-4D97-AF65-F5344CB8AC3E}">
        <p14:creationId xmlns:p14="http://schemas.microsoft.com/office/powerpoint/2010/main" val="977565515"/>
      </p:ext>
    </p:extLst>
  </p:cSld>
  <p:clrMap bg1="lt1" tx1="dk1" bg2="lt2" tx2="dk2" accent1="accent1" accent2="accent2" accent3="accent3" accent4="accent4" accent5="accent5" accent6="accent6" hlink="hlink" folHlink="folHlink"/>
  <p:sldLayoutIdLst>
    <p:sldLayoutId id="2147483649" r:id="rId1"/>
    <p:sldLayoutId id="2147483688" r:id="rId2"/>
    <p:sldLayoutId id="2147483661" r:id="rId3"/>
    <p:sldLayoutId id="2147483690" r:id="rId4"/>
    <p:sldLayoutId id="2147483692" r:id="rId5"/>
    <p:sldLayoutId id="2147483655"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eiryo UI" panose="020B0604030504040204" pitchFamily="34" charset="-128"/>
          <a:cs typeface="+mj-cs"/>
        </a:defRPr>
      </a:lvl1pPr>
    </p:titleStyle>
    <p:bodyStyle>
      <a:lvl1pPr marL="228600" indent="-228600" algn="l" defTabSz="914400" rtl="0" eaLnBrk="1" latinLnBrk="0" hangingPunct="1">
        <a:lnSpc>
          <a:spcPct val="150000"/>
        </a:lnSpc>
        <a:spcBef>
          <a:spcPts val="1500"/>
        </a:spcBef>
        <a:buClr>
          <a:schemeClr val="accent3">
            <a:lumMod val="75000"/>
          </a:schemeClr>
        </a:buClr>
        <a:buFont typeface="Wingdings" panose="05000000000000000000" pitchFamily="2" charset="2"/>
        <a:buChar char="§"/>
        <a:defRPr sz="1500" kern="1200" spc="150" baseline="0">
          <a:solidFill>
            <a:schemeClr val="tx1"/>
          </a:solidFill>
          <a:latin typeface="+mn-lt"/>
          <a:ea typeface="Meiryo UI" panose="020B0604030504040204" pitchFamily="34" charset="-128"/>
          <a:cs typeface="+mn-cs"/>
        </a:defRPr>
      </a:lvl1pPr>
      <a:lvl2pPr marL="685800" indent="-228600" algn="l" defTabSz="914400" rtl="0" eaLnBrk="1" latinLnBrk="0" hangingPunct="1">
        <a:lnSpc>
          <a:spcPct val="90000"/>
        </a:lnSpc>
        <a:spcBef>
          <a:spcPts val="500"/>
        </a:spcBef>
        <a:buClr>
          <a:schemeClr val="accent3">
            <a:lumMod val="75000"/>
          </a:schemeClr>
        </a:buClr>
        <a:buFont typeface="Wingdings" panose="05000000000000000000" pitchFamily="2" charset="2"/>
        <a:buChar char="§"/>
        <a:defRPr sz="1500" kern="1200" spc="150" baseline="0">
          <a:solidFill>
            <a:schemeClr val="tx1"/>
          </a:solidFill>
          <a:latin typeface="+mn-lt"/>
          <a:ea typeface="Meiryo UI" panose="020B0604030504040204" pitchFamily="34" charset="-128"/>
          <a:cs typeface="+mn-cs"/>
        </a:defRPr>
      </a:lvl2pPr>
      <a:lvl3pPr marL="1143000" indent="-228600" algn="l" defTabSz="914400" rtl="0" eaLnBrk="1" latinLnBrk="0" hangingPunct="1">
        <a:lnSpc>
          <a:spcPct val="90000"/>
        </a:lnSpc>
        <a:spcBef>
          <a:spcPts val="500"/>
        </a:spcBef>
        <a:buClr>
          <a:schemeClr val="accent3">
            <a:lumMod val="75000"/>
          </a:schemeClr>
        </a:buClr>
        <a:buFont typeface="Wingdings" panose="05000000000000000000" pitchFamily="2" charset="2"/>
        <a:buChar char="§"/>
        <a:defRPr sz="1400" kern="1200" spc="150" baseline="0">
          <a:solidFill>
            <a:schemeClr val="tx1"/>
          </a:solidFill>
          <a:latin typeface="+mn-lt"/>
          <a:ea typeface="Meiryo UI" panose="020B0604030504040204" pitchFamily="34" charset="-128"/>
          <a:cs typeface="+mn-cs"/>
        </a:defRPr>
      </a:lvl3pPr>
      <a:lvl4pPr marL="1600200" indent="-228600" algn="l" defTabSz="914400" rtl="0" eaLnBrk="1" latinLnBrk="0" hangingPunct="1">
        <a:lnSpc>
          <a:spcPct val="90000"/>
        </a:lnSpc>
        <a:spcBef>
          <a:spcPts val="500"/>
        </a:spcBef>
        <a:buClr>
          <a:schemeClr val="accent3">
            <a:lumMod val="75000"/>
          </a:schemeClr>
        </a:buClr>
        <a:buFont typeface="Wingdings" panose="05000000000000000000" pitchFamily="2" charset="2"/>
        <a:buChar char="§"/>
        <a:defRPr sz="1400" kern="1200" spc="150" baseline="0">
          <a:solidFill>
            <a:schemeClr val="tx1"/>
          </a:solidFill>
          <a:latin typeface="+mn-lt"/>
          <a:ea typeface="Meiryo UI" panose="020B0604030504040204" pitchFamily="34" charset="-128"/>
          <a:cs typeface="+mn-cs"/>
        </a:defRPr>
      </a:lvl4pPr>
      <a:lvl5pPr marL="2057400" indent="-228600" algn="l" defTabSz="914400" rtl="0" eaLnBrk="1" latinLnBrk="0" hangingPunct="1">
        <a:lnSpc>
          <a:spcPct val="90000"/>
        </a:lnSpc>
        <a:spcBef>
          <a:spcPts val="500"/>
        </a:spcBef>
        <a:buClr>
          <a:schemeClr val="accent3">
            <a:lumMod val="75000"/>
          </a:schemeClr>
        </a:buClr>
        <a:buFont typeface="Wingdings" panose="05000000000000000000" pitchFamily="2" charset="2"/>
        <a:buChar char="§"/>
        <a:defRPr sz="1400" kern="1200" spc="150" baseline="0">
          <a:solidFill>
            <a:schemeClr val="tx1"/>
          </a:solidFill>
          <a:latin typeface="+mn-lt"/>
          <a:ea typeface="Meiryo UI"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02AA36A-8685-4D91-92E4-CBC45883BFFF}"/>
              </a:ext>
            </a:extLst>
          </p:cNvPr>
          <p:cNvSpPr>
            <a:spLocks noGrp="1"/>
          </p:cNvSpPr>
          <p:nvPr>
            <p:ph type="title"/>
          </p:nvPr>
        </p:nvSpPr>
        <p:spPr>
          <a:xfrm>
            <a:off x="1324097" y="2937649"/>
            <a:ext cx="5651293" cy="2467595"/>
          </a:xfrm>
        </p:spPr>
        <p:txBody>
          <a:bodyPr/>
          <a:lstStyle/>
          <a:p>
            <a:r>
              <a:rPr lang="en-GB" sz="4800" dirty="0"/>
              <a:t>The lifecycle of employee in Marriott Hotel </a:t>
            </a:r>
            <a:endParaRPr lang="en-US" sz="4800" dirty="0"/>
          </a:p>
        </p:txBody>
      </p:sp>
      <p:pic>
        <p:nvPicPr>
          <p:cNvPr id="5" name="Picture Placeholder 4">
            <a:extLst>
              <a:ext uri="{FF2B5EF4-FFF2-40B4-BE49-F238E27FC236}">
                <a16:creationId xmlns:a16="http://schemas.microsoft.com/office/drawing/2014/main" id="{120E820F-B28F-4486-9338-B0657800FFD9}"/>
              </a:ext>
            </a:extLst>
          </p:cNvPr>
          <p:cNvPicPr>
            <a:picLocks noGrp="1" noChangeAspect="1"/>
          </p:cNvPicPr>
          <p:nvPr>
            <p:ph type="pic" sz="quarter" idx="14"/>
          </p:nvPr>
        </p:nvPicPr>
        <p:blipFill rotWithShape="1">
          <a:blip r:embed="rId3"/>
          <a:srcRect/>
          <a:stretch/>
        </p:blipFill>
        <p:spPr>
          <a:xfrm>
            <a:off x="5250366" y="-78988"/>
            <a:ext cx="6941634" cy="7015976"/>
          </a:xfrm>
        </p:spPr>
      </p:pic>
    </p:spTree>
    <p:extLst>
      <p:ext uri="{BB962C8B-B14F-4D97-AF65-F5344CB8AC3E}">
        <p14:creationId xmlns:p14="http://schemas.microsoft.com/office/powerpoint/2010/main" val="17712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5064C-0C77-40EF-B78A-227F2C923485}"/>
              </a:ext>
            </a:extLst>
          </p:cNvPr>
          <p:cNvSpPr>
            <a:spLocks noGrp="1"/>
          </p:cNvSpPr>
          <p:nvPr>
            <p:ph type="title"/>
          </p:nvPr>
        </p:nvSpPr>
        <p:spPr/>
        <p:txBody>
          <a:bodyPr/>
          <a:lstStyle/>
          <a:p>
            <a:r>
              <a:rPr lang="en-GB" dirty="0"/>
              <a:t>Table of contents </a:t>
            </a:r>
            <a:endParaRPr lang="en-US" dirty="0"/>
          </a:p>
        </p:txBody>
      </p:sp>
      <p:sp>
        <p:nvSpPr>
          <p:cNvPr id="3" name="Content Placeholder 2">
            <a:extLst>
              <a:ext uri="{FF2B5EF4-FFF2-40B4-BE49-F238E27FC236}">
                <a16:creationId xmlns:a16="http://schemas.microsoft.com/office/drawing/2014/main" id="{41FFDDD6-E8E3-4FD4-A371-90094C459EEF}"/>
              </a:ext>
            </a:extLst>
          </p:cNvPr>
          <p:cNvSpPr>
            <a:spLocks noGrp="1"/>
          </p:cNvSpPr>
          <p:nvPr>
            <p:ph sz="quarter" idx="13"/>
          </p:nvPr>
        </p:nvSpPr>
        <p:spPr/>
        <p:txBody>
          <a:bodyPr/>
          <a:lstStyle/>
          <a:p>
            <a:r>
              <a:rPr lang="en-GB" dirty="0"/>
              <a:t>Introduction </a:t>
            </a:r>
          </a:p>
          <a:p>
            <a:r>
              <a:rPr lang="en-GB" dirty="0"/>
              <a:t>Attraction</a:t>
            </a:r>
          </a:p>
          <a:p>
            <a:r>
              <a:rPr lang="en-GB" dirty="0"/>
              <a:t>Recruitment </a:t>
            </a:r>
          </a:p>
          <a:p>
            <a:r>
              <a:rPr lang="en-GB" dirty="0"/>
              <a:t>Onboarding </a:t>
            </a:r>
          </a:p>
          <a:p>
            <a:r>
              <a:rPr lang="en-GB" dirty="0"/>
              <a:t>Development </a:t>
            </a:r>
          </a:p>
          <a:p>
            <a:r>
              <a:rPr lang="en-GB" dirty="0"/>
              <a:t>Retention </a:t>
            </a:r>
          </a:p>
          <a:p>
            <a:r>
              <a:rPr lang="en-GB" dirty="0"/>
              <a:t>Separation </a:t>
            </a:r>
          </a:p>
          <a:p>
            <a:r>
              <a:rPr lang="en-GB" dirty="0"/>
              <a:t>SWOT &amp; PESTEL analysis </a:t>
            </a:r>
            <a:endParaRPr lang="en-US" dirty="0"/>
          </a:p>
        </p:txBody>
      </p:sp>
    </p:spTree>
    <p:extLst>
      <p:ext uri="{BB962C8B-B14F-4D97-AF65-F5344CB8AC3E}">
        <p14:creationId xmlns:p14="http://schemas.microsoft.com/office/powerpoint/2010/main" val="2028633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4095A0CF-E335-0C44-AB23-48EE18153C8F}"/>
              </a:ext>
            </a:extLst>
          </p:cNvPr>
          <p:cNvSpPr>
            <a:spLocks noGrp="1"/>
          </p:cNvSpPr>
          <p:nvPr>
            <p:ph type="title"/>
          </p:nvPr>
        </p:nvSpPr>
        <p:spPr>
          <a:xfrm>
            <a:off x="6411160" y="1764298"/>
            <a:ext cx="5058209" cy="631758"/>
          </a:xfrm>
        </p:spPr>
        <p:txBody>
          <a:bodyPr/>
          <a:lstStyle/>
          <a:p>
            <a:r>
              <a:rPr lang="en-GB" sz="1800" dirty="0"/>
              <a:t>Introduction </a:t>
            </a:r>
            <a:endParaRPr lang="en-US" sz="1800" dirty="0"/>
          </a:p>
        </p:txBody>
      </p:sp>
      <p:pic>
        <p:nvPicPr>
          <p:cNvPr id="4" name="Picture Placeholder 3">
            <a:extLst>
              <a:ext uri="{FF2B5EF4-FFF2-40B4-BE49-F238E27FC236}">
                <a16:creationId xmlns:a16="http://schemas.microsoft.com/office/drawing/2014/main" id="{F4248971-EC30-67F9-99E6-6D51E06D5665}"/>
              </a:ext>
            </a:extLst>
          </p:cNvPr>
          <p:cNvPicPr>
            <a:picLocks noGrp="1" noChangeAspect="1"/>
          </p:cNvPicPr>
          <p:nvPr>
            <p:ph type="pic" sz="quarter" idx="14"/>
          </p:nvPr>
        </p:nvPicPr>
        <p:blipFill>
          <a:blip r:embed="rId3"/>
          <a:srcRect l="22626" r="22626"/>
          <a:stretch/>
        </p:blipFill>
        <p:spPr>
          <a:prstGeom prst="rect">
            <a:avLst/>
          </a:prstGeom>
        </p:spPr>
      </p:pic>
      <p:sp>
        <p:nvSpPr>
          <p:cNvPr id="23" name="Content Placeholder 22">
            <a:extLst>
              <a:ext uri="{FF2B5EF4-FFF2-40B4-BE49-F238E27FC236}">
                <a16:creationId xmlns:a16="http://schemas.microsoft.com/office/drawing/2014/main" id="{3E408D6E-B51C-CD4F-AC1A-15EC32AAB741}"/>
              </a:ext>
            </a:extLst>
          </p:cNvPr>
          <p:cNvSpPr>
            <a:spLocks noGrp="1"/>
          </p:cNvSpPr>
          <p:nvPr>
            <p:ph sz="quarter" idx="15"/>
          </p:nvPr>
        </p:nvSpPr>
        <p:spPr>
          <a:xfrm>
            <a:off x="6486391" y="2144440"/>
            <a:ext cx="5058209" cy="3200877"/>
          </a:xfrm>
        </p:spPr>
        <p:txBody>
          <a:bodyPr>
            <a:noAutofit/>
          </a:bodyPr>
          <a:lstStyle/>
          <a:p>
            <a:r>
              <a:rPr lang="en-GB" sz="1300" b="0" i="0" u="none" strike="noStrike" dirty="0">
                <a:effectLst/>
                <a:latin typeface="-webkit-standard"/>
              </a:rPr>
              <a:t>Founded in 1927 by J. Willard Marriott and his wife Alice Marriott, Marriott International has grown to become the world's largest hotel corporation, with 32 brands, 8,785 locations, and more than 1.5 million rooms spread throughout 139 countries and territories. The company's simple root beer stand in Washington, D.C. marked the beginning of its adventure and reflected its entrepreneurial spirit and dedication to providing exceptional service.</a:t>
            </a:r>
            <a:br>
              <a:rPr lang="en-GB" sz="1300" dirty="0"/>
            </a:br>
            <a:br>
              <a:rPr lang="en-GB" sz="1300" dirty="0"/>
            </a:br>
            <a:endParaRPr lang="en-US" sz="1300" dirty="0"/>
          </a:p>
          <a:p>
            <a:endParaRPr lang="ja-JP" altLang="en-US" sz="1300" dirty="0"/>
          </a:p>
        </p:txBody>
      </p:sp>
      <p:pic>
        <p:nvPicPr>
          <p:cNvPr id="6" name="Picture 5">
            <a:extLst>
              <a:ext uri="{FF2B5EF4-FFF2-40B4-BE49-F238E27FC236}">
                <a16:creationId xmlns:a16="http://schemas.microsoft.com/office/drawing/2014/main" id="{B90B70F1-7923-6921-EBB1-9BD3472F7F28}"/>
              </a:ext>
            </a:extLst>
          </p:cNvPr>
          <p:cNvPicPr>
            <a:picLocks noChangeAspect="1"/>
          </p:cNvPicPr>
          <p:nvPr/>
        </p:nvPicPr>
        <p:blipFill>
          <a:blip r:embed="rId4"/>
          <a:stretch>
            <a:fillRect/>
          </a:stretch>
        </p:blipFill>
        <p:spPr>
          <a:xfrm>
            <a:off x="502303" y="187465"/>
            <a:ext cx="2960118" cy="3913951"/>
          </a:xfrm>
          <a:prstGeom prst="rect">
            <a:avLst/>
          </a:prstGeom>
        </p:spPr>
      </p:pic>
      <p:pic>
        <p:nvPicPr>
          <p:cNvPr id="7" name="Picture 6">
            <a:extLst>
              <a:ext uri="{FF2B5EF4-FFF2-40B4-BE49-F238E27FC236}">
                <a16:creationId xmlns:a16="http://schemas.microsoft.com/office/drawing/2014/main" id="{BBBA010B-E882-983E-7EC6-AD801F09BB05}"/>
              </a:ext>
            </a:extLst>
          </p:cNvPr>
          <p:cNvPicPr>
            <a:picLocks noChangeAspect="1"/>
          </p:cNvPicPr>
          <p:nvPr/>
        </p:nvPicPr>
        <p:blipFill>
          <a:blip r:embed="rId5"/>
          <a:stretch>
            <a:fillRect/>
          </a:stretch>
        </p:blipFill>
        <p:spPr>
          <a:xfrm>
            <a:off x="2604202" y="187465"/>
            <a:ext cx="3491798" cy="1961442"/>
          </a:xfrm>
          <a:prstGeom prst="rect">
            <a:avLst/>
          </a:prstGeom>
        </p:spPr>
      </p:pic>
      <p:pic>
        <p:nvPicPr>
          <p:cNvPr id="8" name="Picture 7">
            <a:extLst>
              <a:ext uri="{FF2B5EF4-FFF2-40B4-BE49-F238E27FC236}">
                <a16:creationId xmlns:a16="http://schemas.microsoft.com/office/drawing/2014/main" id="{37D2C0F0-4186-D339-078E-E6EB89B91352}"/>
              </a:ext>
            </a:extLst>
          </p:cNvPr>
          <p:cNvPicPr>
            <a:picLocks noChangeAspect="1"/>
          </p:cNvPicPr>
          <p:nvPr/>
        </p:nvPicPr>
        <p:blipFill>
          <a:blip r:embed="rId6"/>
          <a:stretch>
            <a:fillRect/>
          </a:stretch>
        </p:blipFill>
        <p:spPr>
          <a:xfrm>
            <a:off x="3209856" y="1851514"/>
            <a:ext cx="3063478" cy="1720842"/>
          </a:xfrm>
          <a:prstGeom prst="rect">
            <a:avLst/>
          </a:prstGeom>
        </p:spPr>
      </p:pic>
      <p:pic>
        <p:nvPicPr>
          <p:cNvPr id="9" name="Picture 8">
            <a:extLst>
              <a:ext uri="{FF2B5EF4-FFF2-40B4-BE49-F238E27FC236}">
                <a16:creationId xmlns:a16="http://schemas.microsoft.com/office/drawing/2014/main" id="{880264A9-EAEE-AD69-DD2B-86C2C46E0E2D}"/>
              </a:ext>
            </a:extLst>
          </p:cNvPr>
          <p:cNvPicPr>
            <a:picLocks noChangeAspect="1"/>
          </p:cNvPicPr>
          <p:nvPr/>
        </p:nvPicPr>
        <p:blipFill>
          <a:blip r:embed="rId7"/>
          <a:stretch>
            <a:fillRect/>
          </a:stretch>
        </p:blipFill>
        <p:spPr>
          <a:xfrm>
            <a:off x="3462421" y="3572356"/>
            <a:ext cx="3063478" cy="1961444"/>
          </a:xfrm>
          <a:prstGeom prst="rect">
            <a:avLst/>
          </a:prstGeom>
        </p:spPr>
      </p:pic>
    </p:spTree>
    <p:extLst>
      <p:ext uri="{BB962C8B-B14F-4D97-AF65-F5344CB8AC3E}">
        <p14:creationId xmlns:p14="http://schemas.microsoft.com/office/powerpoint/2010/main" val="2888113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F42768-7A00-44B6-B91D-8876B8A46EDC}"/>
              </a:ext>
            </a:extLst>
          </p:cNvPr>
          <p:cNvSpPr>
            <a:spLocks noGrp="1"/>
          </p:cNvSpPr>
          <p:nvPr>
            <p:ph type="title"/>
          </p:nvPr>
        </p:nvSpPr>
        <p:spPr/>
        <p:txBody>
          <a:bodyPr/>
          <a:lstStyle/>
          <a:p>
            <a:r>
              <a:rPr lang="en-GB" dirty="0"/>
              <a:t>Attraction </a:t>
            </a:r>
            <a:endParaRPr lang="en-US" dirty="0"/>
          </a:p>
        </p:txBody>
      </p:sp>
      <p:sp>
        <p:nvSpPr>
          <p:cNvPr id="4" name="Content Placeholder 3">
            <a:extLst>
              <a:ext uri="{FF2B5EF4-FFF2-40B4-BE49-F238E27FC236}">
                <a16:creationId xmlns:a16="http://schemas.microsoft.com/office/drawing/2014/main" id="{64BEB3A5-2FC8-4AD8-8BB4-F7837CBF0E16}"/>
              </a:ext>
            </a:extLst>
          </p:cNvPr>
          <p:cNvSpPr>
            <a:spLocks noGrp="1"/>
          </p:cNvSpPr>
          <p:nvPr>
            <p:ph sz="quarter" idx="13"/>
          </p:nvPr>
        </p:nvSpPr>
        <p:spPr/>
        <p:txBody>
          <a:bodyPr>
            <a:normAutofit lnSpcReduction="10000"/>
          </a:bodyPr>
          <a:lstStyle/>
          <a:p>
            <a:r>
              <a:rPr lang="en-GB" dirty="0"/>
              <a:t>People-Centric Culture:</a:t>
            </a:r>
          </a:p>
          <a:p>
            <a:r>
              <a:rPr lang="en-GB" sz="1600" b="0" i="0" u="none" strike="noStrike" dirty="0">
                <a:solidFill>
                  <a:srgbClr val="000000"/>
                </a:solidFill>
                <a:effectLst/>
                <a:latin typeface="-webkit-standard"/>
              </a:rPr>
              <a:t>"Putting people first" is the cornerstone of Marriott's culture; employee growth and well-being are given top priority. Marriott's emphasis on compassionate and sympathetic leadership, along with its dedication to diversity, equity, and inclusion, are clear examples of its people-centric approach. Marriott takes a holistic approach to working with its staff, investing in their financial, emotional, and physical well-being.</a:t>
            </a:r>
          </a:p>
          <a:p>
            <a:r>
              <a:rPr lang="en-GB" sz="1600" b="0" i="0" u="none" strike="noStrike" dirty="0">
                <a:solidFill>
                  <a:srgbClr val="000000"/>
                </a:solidFill>
                <a:effectLst/>
                <a:latin typeface="-webkit-standard"/>
              </a:rPr>
              <a:t>Dedication to Progress and Development:</a:t>
            </a:r>
          </a:p>
          <a:p>
            <a:r>
              <a:rPr lang="en-GB" sz="1600" b="0" i="0" u="none" strike="noStrike" dirty="0">
                <a:solidFill>
                  <a:srgbClr val="000000"/>
                </a:solidFill>
                <a:effectLst/>
                <a:latin typeface="-webkit-standard"/>
              </a:rPr>
              <a:t>Marriott is renowned for emphasising internal promotions and talent development, giving staff members chances to develop and progress within the company. One of the main factors influencing employee happiness and retention is the company's training and development programmes, which assist staff members in defining their purpose and finding meaning in their job.</a:t>
            </a:r>
            <a:br>
              <a:rPr lang="en-GB" sz="1600" dirty="0"/>
            </a:br>
            <a:endParaRPr lang="en-GB" sz="1300" dirty="0"/>
          </a:p>
        </p:txBody>
      </p:sp>
    </p:spTree>
    <p:extLst>
      <p:ext uri="{BB962C8B-B14F-4D97-AF65-F5344CB8AC3E}">
        <p14:creationId xmlns:p14="http://schemas.microsoft.com/office/powerpoint/2010/main" val="1490811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2627AE97-340B-E245-B9C6-A4E8743E1340}"/>
              </a:ext>
            </a:extLst>
          </p:cNvPr>
          <p:cNvSpPr>
            <a:spLocks noGrp="1"/>
          </p:cNvSpPr>
          <p:nvPr>
            <p:ph type="title"/>
          </p:nvPr>
        </p:nvSpPr>
        <p:spPr/>
        <p:txBody>
          <a:bodyPr/>
          <a:lstStyle/>
          <a:p>
            <a:r>
              <a:rPr lang="en-GB" altLang="ja-JP" dirty="0"/>
              <a:t>Recruitment </a:t>
            </a:r>
            <a:endParaRPr lang="en-US" altLang="ja-JP" dirty="0"/>
          </a:p>
        </p:txBody>
      </p:sp>
      <p:sp>
        <p:nvSpPr>
          <p:cNvPr id="15" name="Text Placeholder 14">
            <a:extLst>
              <a:ext uri="{FF2B5EF4-FFF2-40B4-BE49-F238E27FC236}">
                <a16:creationId xmlns:a16="http://schemas.microsoft.com/office/drawing/2014/main" id="{919ADAFC-DC1D-4249-B968-F885B35940C9}"/>
              </a:ext>
            </a:extLst>
          </p:cNvPr>
          <p:cNvSpPr>
            <a:spLocks noGrp="1"/>
          </p:cNvSpPr>
          <p:nvPr>
            <p:ph type="body" idx="1"/>
          </p:nvPr>
        </p:nvSpPr>
        <p:spPr>
          <a:xfrm>
            <a:off x="837454" y="1833959"/>
            <a:ext cx="5042646" cy="409222"/>
          </a:xfrm>
        </p:spPr>
        <p:txBody>
          <a:bodyPr>
            <a:normAutofit fontScale="92500" lnSpcReduction="20000"/>
          </a:bodyPr>
          <a:lstStyle/>
          <a:p>
            <a:r>
              <a:rPr lang="en-GB" i="0" u="none" strike="noStrike" dirty="0">
                <a:solidFill>
                  <a:schemeClr val="accent1"/>
                </a:solidFill>
                <a:effectLst/>
              </a:rPr>
              <a:t>Recognising Openings:</a:t>
            </a:r>
            <a:endParaRPr lang="en-US" dirty="0">
              <a:solidFill>
                <a:schemeClr val="accent1"/>
              </a:solidFill>
            </a:endParaRPr>
          </a:p>
        </p:txBody>
      </p:sp>
      <p:sp>
        <p:nvSpPr>
          <p:cNvPr id="28" name="Text Placeholder 27">
            <a:extLst>
              <a:ext uri="{FF2B5EF4-FFF2-40B4-BE49-F238E27FC236}">
                <a16:creationId xmlns:a16="http://schemas.microsoft.com/office/drawing/2014/main" id="{81ECBBB6-1140-7745-B57A-8FE68E837E23}"/>
              </a:ext>
            </a:extLst>
          </p:cNvPr>
          <p:cNvSpPr>
            <a:spLocks noGrp="1"/>
          </p:cNvSpPr>
          <p:nvPr>
            <p:ph type="body" idx="14"/>
          </p:nvPr>
        </p:nvSpPr>
        <p:spPr>
          <a:xfrm>
            <a:off x="837454" y="4459111"/>
            <a:ext cx="5042646" cy="553998"/>
          </a:xfrm>
        </p:spPr>
        <p:txBody>
          <a:bodyPr/>
          <a:lstStyle/>
          <a:p>
            <a:r>
              <a:rPr lang="en-US" dirty="0"/>
              <a:t>Advertising the Job:</a:t>
            </a:r>
          </a:p>
        </p:txBody>
      </p:sp>
      <p:sp>
        <p:nvSpPr>
          <p:cNvPr id="16" name="Content Placeholder 15">
            <a:extLst>
              <a:ext uri="{FF2B5EF4-FFF2-40B4-BE49-F238E27FC236}">
                <a16:creationId xmlns:a16="http://schemas.microsoft.com/office/drawing/2014/main" id="{3017211D-9C44-B641-A078-4EA6FEE3BBF9}"/>
              </a:ext>
            </a:extLst>
          </p:cNvPr>
          <p:cNvSpPr>
            <a:spLocks noGrp="1"/>
          </p:cNvSpPr>
          <p:nvPr>
            <p:ph sz="half" idx="15"/>
          </p:nvPr>
        </p:nvSpPr>
        <p:spPr>
          <a:xfrm>
            <a:off x="837454" y="2247330"/>
            <a:ext cx="5041900" cy="2211781"/>
          </a:xfrm>
        </p:spPr>
        <p:txBody>
          <a:bodyPr/>
          <a:lstStyle/>
          <a:p>
            <a:r>
              <a:rPr lang="en-GB" b="0" i="0" u="none" strike="noStrike" dirty="0">
                <a:solidFill>
                  <a:srgbClr val="000000"/>
                </a:solidFill>
                <a:effectLst/>
              </a:rPr>
              <a:t>The first step in the process is determining which Marriott departments require additional staff. The department head completes an Authority To Recruit form, which is examined by the HR and Operations Managers to ascertain whether recruiting more personnel is required.</a:t>
            </a:r>
            <a:endParaRPr lang="en-US" dirty="0"/>
          </a:p>
        </p:txBody>
      </p:sp>
      <p:sp>
        <p:nvSpPr>
          <p:cNvPr id="27" name="Content Placeholder 26">
            <a:extLst>
              <a:ext uri="{FF2B5EF4-FFF2-40B4-BE49-F238E27FC236}">
                <a16:creationId xmlns:a16="http://schemas.microsoft.com/office/drawing/2014/main" id="{78F30852-7324-B342-92E6-181AD0A5705C}"/>
              </a:ext>
            </a:extLst>
          </p:cNvPr>
          <p:cNvSpPr>
            <a:spLocks noGrp="1"/>
          </p:cNvSpPr>
          <p:nvPr>
            <p:ph sz="half" idx="16"/>
          </p:nvPr>
        </p:nvSpPr>
        <p:spPr>
          <a:xfrm>
            <a:off x="837454" y="4932439"/>
            <a:ext cx="5041900" cy="1191783"/>
          </a:xfrm>
        </p:spPr>
        <p:txBody>
          <a:bodyPr/>
          <a:lstStyle/>
          <a:p>
            <a:r>
              <a:rPr lang="en-GB" b="0" i="0" u="none" strike="noStrike" dirty="0">
                <a:solidFill>
                  <a:srgbClr val="000000"/>
                </a:solidFill>
                <a:effectLst/>
                <a:latin typeface="-webkit-standard"/>
              </a:rPr>
              <a:t>The job notice boards, the Marriott website, and occasionally local media are where job openings are advertised.</a:t>
            </a:r>
            <a:endParaRPr lang="ja-JP" altLang="en-US" dirty="0"/>
          </a:p>
        </p:txBody>
      </p:sp>
      <p:sp>
        <p:nvSpPr>
          <p:cNvPr id="2" name="TextBox 1">
            <a:extLst>
              <a:ext uri="{FF2B5EF4-FFF2-40B4-BE49-F238E27FC236}">
                <a16:creationId xmlns:a16="http://schemas.microsoft.com/office/drawing/2014/main" id="{5B50FFE5-4B7E-DCAE-7C35-64B0295DB2EE}"/>
              </a:ext>
            </a:extLst>
          </p:cNvPr>
          <p:cNvSpPr txBox="1"/>
          <p:nvPr/>
        </p:nvSpPr>
        <p:spPr>
          <a:xfrm>
            <a:off x="838200" y="1220006"/>
            <a:ext cx="10083800" cy="749051"/>
          </a:xfrm>
          <a:prstGeom prst="rect">
            <a:avLst/>
          </a:prstGeom>
          <a:noFill/>
        </p:spPr>
        <p:txBody>
          <a:bodyPr wrap="square" rtlCol="0">
            <a:spAutoFit/>
          </a:bodyPr>
          <a:lstStyle/>
          <a:p>
            <a:pPr algn="l">
              <a:lnSpc>
                <a:spcPct val="150000"/>
              </a:lnSpc>
            </a:pPr>
            <a:r>
              <a:rPr lang="en-GB" sz="1500" b="0" i="0" u="none" strike="noStrike" dirty="0">
                <a:solidFill>
                  <a:srgbClr val="000000"/>
                </a:solidFill>
                <a:effectLst/>
                <a:latin typeface="+mj-lt"/>
              </a:rPr>
              <a:t>At Marriott International, the hiring process is a well-organised, multi-phase process with multiple crucial steps. Based on the references given, the following is a synopsis of Marriott's hiring procedure:</a:t>
            </a:r>
            <a:endParaRPr lang="en-US" sz="1500" dirty="0">
              <a:latin typeface="+mj-lt"/>
            </a:endParaRPr>
          </a:p>
        </p:txBody>
      </p:sp>
      <p:sp>
        <p:nvSpPr>
          <p:cNvPr id="3" name="TextBox 2">
            <a:extLst>
              <a:ext uri="{FF2B5EF4-FFF2-40B4-BE49-F238E27FC236}">
                <a16:creationId xmlns:a16="http://schemas.microsoft.com/office/drawing/2014/main" id="{CEB861C6-7EC2-2EC7-7745-580B5E7B5D04}"/>
              </a:ext>
            </a:extLst>
          </p:cNvPr>
          <p:cNvSpPr txBox="1"/>
          <p:nvPr/>
        </p:nvSpPr>
        <p:spPr>
          <a:xfrm>
            <a:off x="6536266" y="1833959"/>
            <a:ext cx="4385733" cy="369332"/>
          </a:xfrm>
          <a:prstGeom prst="rect">
            <a:avLst/>
          </a:prstGeom>
          <a:noFill/>
        </p:spPr>
        <p:txBody>
          <a:bodyPr wrap="square" rtlCol="0">
            <a:spAutoFit/>
          </a:bodyPr>
          <a:lstStyle/>
          <a:p>
            <a:pPr algn="l"/>
            <a:r>
              <a:rPr lang="en-GB" b="1" dirty="0">
                <a:solidFill>
                  <a:schemeClr val="accent1"/>
                </a:solidFill>
                <a:latin typeface="+mj-lt"/>
              </a:rPr>
              <a:t>APPLICATION PROCESS:</a:t>
            </a:r>
            <a:endParaRPr lang="en-US" b="1" dirty="0">
              <a:solidFill>
                <a:schemeClr val="accent1"/>
              </a:solidFill>
              <a:latin typeface="+mj-lt"/>
            </a:endParaRPr>
          </a:p>
        </p:txBody>
      </p:sp>
      <p:sp>
        <p:nvSpPr>
          <p:cNvPr id="4" name="TextBox 3">
            <a:extLst>
              <a:ext uri="{FF2B5EF4-FFF2-40B4-BE49-F238E27FC236}">
                <a16:creationId xmlns:a16="http://schemas.microsoft.com/office/drawing/2014/main" id="{5E99147E-E7F4-970C-D436-84E7A572EB00}"/>
              </a:ext>
            </a:extLst>
          </p:cNvPr>
          <p:cNvSpPr txBox="1"/>
          <p:nvPr/>
        </p:nvSpPr>
        <p:spPr>
          <a:xfrm>
            <a:off x="6536264" y="2038413"/>
            <a:ext cx="5007586" cy="1900777"/>
          </a:xfrm>
          <a:prstGeom prst="rect">
            <a:avLst/>
          </a:prstGeom>
          <a:noFill/>
        </p:spPr>
        <p:txBody>
          <a:bodyPr wrap="square" rtlCol="0">
            <a:spAutoFit/>
          </a:bodyPr>
          <a:lstStyle/>
          <a:p>
            <a:pPr marL="285750" indent="-285750" algn="l">
              <a:lnSpc>
                <a:spcPct val="150000"/>
              </a:lnSpc>
              <a:buFont typeface="Wingdings" pitchFamily="2" charset="2"/>
              <a:buChar char="§"/>
            </a:pPr>
            <a:r>
              <a:rPr lang="en-GB" sz="1600" b="0" i="0" u="none" strike="noStrike" dirty="0">
                <a:solidFill>
                  <a:srgbClr val="000000"/>
                </a:solidFill>
                <a:effectLst/>
              </a:rPr>
              <a:t>Application forms and the job description and person specification are sent to interested candidates. To be considered for the position, applicants must submit their applications by a certain date.</a:t>
            </a:r>
            <a:br>
              <a:rPr lang="en-GB" sz="1600" dirty="0"/>
            </a:br>
            <a:endParaRPr lang="en-US" sz="1600" dirty="0"/>
          </a:p>
        </p:txBody>
      </p:sp>
      <p:sp>
        <p:nvSpPr>
          <p:cNvPr id="5" name="TextBox 4">
            <a:extLst>
              <a:ext uri="{FF2B5EF4-FFF2-40B4-BE49-F238E27FC236}">
                <a16:creationId xmlns:a16="http://schemas.microsoft.com/office/drawing/2014/main" id="{B53F64A4-B38C-F545-0402-ACD2C20F928C}"/>
              </a:ext>
            </a:extLst>
          </p:cNvPr>
          <p:cNvSpPr txBox="1"/>
          <p:nvPr/>
        </p:nvSpPr>
        <p:spPr>
          <a:xfrm>
            <a:off x="6536265" y="3958977"/>
            <a:ext cx="1828800" cy="369332"/>
          </a:xfrm>
          <a:prstGeom prst="rect">
            <a:avLst/>
          </a:prstGeom>
          <a:noFill/>
        </p:spPr>
        <p:txBody>
          <a:bodyPr wrap="square" rtlCol="0">
            <a:spAutoFit/>
          </a:bodyPr>
          <a:lstStyle/>
          <a:p>
            <a:pPr algn="l"/>
            <a:r>
              <a:rPr lang="en-GB" b="1" dirty="0">
                <a:solidFill>
                  <a:schemeClr val="accent3">
                    <a:lumMod val="50000"/>
                  </a:schemeClr>
                </a:solidFill>
                <a:latin typeface="+mj-lt"/>
              </a:rPr>
              <a:t>INTERVIEWS:</a:t>
            </a:r>
            <a:endParaRPr lang="en-US" b="1" dirty="0">
              <a:solidFill>
                <a:schemeClr val="accent3">
                  <a:lumMod val="50000"/>
                </a:schemeClr>
              </a:solidFill>
              <a:latin typeface="+mj-lt"/>
            </a:endParaRPr>
          </a:p>
        </p:txBody>
      </p:sp>
      <p:sp>
        <p:nvSpPr>
          <p:cNvPr id="6" name="TextBox 5">
            <a:extLst>
              <a:ext uri="{FF2B5EF4-FFF2-40B4-BE49-F238E27FC236}">
                <a16:creationId xmlns:a16="http://schemas.microsoft.com/office/drawing/2014/main" id="{EA2DDFA7-BA78-BB7F-CE02-FFDA6E847C26}"/>
              </a:ext>
            </a:extLst>
          </p:cNvPr>
          <p:cNvSpPr txBox="1"/>
          <p:nvPr/>
        </p:nvSpPr>
        <p:spPr>
          <a:xfrm>
            <a:off x="6536265" y="4143643"/>
            <a:ext cx="5007585" cy="2957861"/>
          </a:xfrm>
          <a:prstGeom prst="rect">
            <a:avLst/>
          </a:prstGeom>
          <a:noFill/>
        </p:spPr>
        <p:txBody>
          <a:bodyPr wrap="square" rtlCol="0">
            <a:spAutoFit/>
          </a:bodyPr>
          <a:lstStyle/>
          <a:p>
            <a:pPr marL="285750" indent="-285750" algn="l">
              <a:lnSpc>
                <a:spcPct val="150000"/>
              </a:lnSpc>
              <a:buFont typeface="Wingdings" pitchFamily="2" charset="2"/>
              <a:buChar char="§"/>
            </a:pPr>
            <a:r>
              <a:rPr lang="en-GB" b="0" i="0" u="none" strike="noStrike" dirty="0">
                <a:solidFill>
                  <a:srgbClr val="000000"/>
                </a:solidFill>
                <a:effectLst/>
                <a:latin typeface="-webkit-standard"/>
              </a:rPr>
              <a:t>HR employees conduct interviews at Marriott, usually with a panel of three to five interviewers.</a:t>
            </a:r>
            <a:br>
              <a:rPr lang="en-GB" dirty="0"/>
            </a:br>
            <a:r>
              <a:rPr lang="en-GB" b="0" i="0" u="none" strike="noStrike" dirty="0">
                <a:solidFill>
                  <a:srgbClr val="000000"/>
                </a:solidFill>
                <a:effectLst/>
                <a:latin typeface="-webkit-standard"/>
              </a:rPr>
              <a:t>Interview questions are frequently behavioural in nature, emphasising the candidates' backgrounds, aptitudes, and responses to varied circumstances.</a:t>
            </a:r>
            <a:br>
              <a:rPr lang="en-GB" dirty="0"/>
            </a:br>
            <a:endParaRPr lang="en-US" dirty="0"/>
          </a:p>
        </p:txBody>
      </p:sp>
    </p:spTree>
    <p:extLst>
      <p:ext uri="{BB962C8B-B14F-4D97-AF65-F5344CB8AC3E}">
        <p14:creationId xmlns:p14="http://schemas.microsoft.com/office/powerpoint/2010/main" val="2799639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010FB232-4CB4-C34D-A688-C51B6E7CD2CF}"/>
              </a:ext>
            </a:extLst>
          </p:cNvPr>
          <p:cNvSpPr>
            <a:spLocks noGrp="1"/>
          </p:cNvSpPr>
          <p:nvPr>
            <p:ph type="title"/>
          </p:nvPr>
        </p:nvSpPr>
        <p:spPr/>
        <p:txBody>
          <a:bodyPr/>
          <a:lstStyle/>
          <a:p>
            <a:r>
              <a:rPr lang="en-GB" dirty="0"/>
              <a:t>Onboarding </a:t>
            </a:r>
            <a:endParaRPr lang="en-US" dirty="0"/>
          </a:p>
        </p:txBody>
      </p:sp>
      <p:sp>
        <p:nvSpPr>
          <p:cNvPr id="3" name="Content Placeholder 2">
            <a:extLst>
              <a:ext uri="{FF2B5EF4-FFF2-40B4-BE49-F238E27FC236}">
                <a16:creationId xmlns:a16="http://schemas.microsoft.com/office/drawing/2014/main" id="{E89EBECD-2BC5-1B92-B965-53370AF26C12}"/>
              </a:ext>
            </a:extLst>
          </p:cNvPr>
          <p:cNvSpPr>
            <a:spLocks noGrp="1"/>
          </p:cNvSpPr>
          <p:nvPr>
            <p:ph sz="quarter" idx="13"/>
          </p:nvPr>
        </p:nvSpPr>
        <p:spPr/>
        <p:txBody>
          <a:bodyPr>
            <a:normAutofit lnSpcReduction="10000"/>
          </a:bodyPr>
          <a:lstStyle/>
          <a:p>
            <a:pPr marL="0" indent="0">
              <a:buNone/>
            </a:pPr>
            <a:r>
              <a:rPr lang="en-GB" b="0" i="0" u="none" strike="noStrike" dirty="0">
                <a:solidFill>
                  <a:srgbClr val="000000"/>
                </a:solidFill>
                <a:effectLst/>
                <a:latin typeface="-webkit-standard"/>
              </a:rPr>
              <a:t>Building trusting relationships with new workers is the main goal of the Marriott Hotel's onboarding process, which also aims to lower attrition and increase employee engagement, such as:</a:t>
            </a:r>
          </a:p>
          <a:p>
            <a:r>
              <a:rPr lang="en-GB" dirty="0">
                <a:solidFill>
                  <a:srgbClr val="000000"/>
                </a:solidFill>
                <a:latin typeface="-webkit-standard"/>
              </a:rPr>
              <a:t>Relationship Building: </a:t>
            </a:r>
            <a:r>
              <a:rPr lang="en-GB" b="0" i="0" u="none" strike="noStrike" dirty="0">
                <a:solidFill>
                  <a:srgbClr val="000000"/>
                </a:solidFill>
                <a:effectLst/>
                <a:latin typeface="-webkit-standard"/>
              </a:rPr>
              <a:t>Establishing relationships with new personnel from the moment they accept the job offer is a priority for Marriott.</a:t>
            </a:r>
          </a:p>
          <a:p>
            <a:r>
              <a:rPr lang="en-GB" dirty="0">
                <a:solidFill>
                  <a:srgbClr val="000000"/>
                </a:solidFill>
                <a:latin typeface="-webkit-standard"/>
              </a:rPr>
              <a:t>One-on-one meetings: </a:t>
            </a:r>
            <a:r>
              <a:rPr lang="en-GB" b="0" i="0" u="none" strike="noStrike" dirty="0">
                <a:solidFill>
                  <a:srgbClr val="000000"/>
                </a:solidFill>
                <a:effectLst/>
                <a:latin typeface="-webkit-standard"/>
              </a:rPr>
              <a:t>These meetings allow managers to understand employees' needs, recognise their efforts, and encourage their growth within the firm.</a:t>
            </a:r>
          </a:p>
          <a:p>
            <a:r>
              <a:rPr lang="en-GB" b="0" i="0" u="none" strike="noStrike" dirty="0">
                <a:solidFill>
                  <a:srgbClr val="000000"/>
                </a:solidFill>
                <a:effectLst/>
              </a:rPr>
              <a:t>Duration of Onboarding: </a:t>
            </a:r>
            <a:r>
              <a:rPr lang="en-GB" b="0" i="0" u="none" strike="noStrike" dirty="0">
                <a:solidFill>
                  <a:srgbClr val="000000"/>
                </a:solidFill>
                <a:effectLst/>
                <a:latin typeface="-webkit-standard"/>
              </a:rPr>
              <a:t>Extended onboarding durations facilitate ongoing assistance, help new hires settle into their positions, and maximise output—all of which are critical to their long-term success in the company.</a:t>
            </a:r>
          </a:p>
          <a:p>
            <a:r>
              <a:rPr lang="en-GB" b="0" i="0" u="none" strike="noStrike" dirty="0">
                <a:solidFill>
                  <a:srgbClr val="000000"/>
                </a:solidFill>
                <a:effectLst/>
              </a:rPr>
              <a:t>Mentoring Programs: </a:t>
            </a:r>
            <a:r>
              <a:rPr lang="en-GB" b="0" i="0" u="none" strike="noStrike" dirty="0">
                <a:solidFill>
                  <a:srgbClr val="000000"/>
                </a:solidFill>
                <a:effectLst/>
                <a:latin typeface="-webkit-standard"/>
              </a:rPr>
              <a:t>At Marriott, mentoring programmes are crucial in providing new hires with help and direction as they adjust to their employment.</a:t>
            </a:r>
            <a:br>
              <a:rPr lang="en-GB" dirty="0"/>
            </a:br>
            <a:endParaRPr lang="en-US" dirty="0">
              <a:solidFill>
                <a:srgbClr val="000000"/>
              </a:solidFill>
            </a:endParaRPr>
          </a:p>
        </p:txBody>
      </p:sp>
    </p:spTree>
    <p:extLst>
      <p:ext uri="{BB962C8B-B14F-4D97-AF65-F5344CB8AC3E}">
        <p14:creationId xmlns:p14="http://schemas.microsoft.com/office/powerpoint/2010/main" val="290282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D5ACE-A469-A630-EC99-FDE8FA6A363F}"/>
              </a:ext>
            </a:extLst>
          </p:cNvPr>
          <p:cNvSpPr>
            <a:spLocks noGrp="1"/>
          </p:cNvSpPr>
          <p:nvPr>
            <p:ph type="title"/>
          </p:nvPr>
        </p:nvSpPr>
        <p:spPr/>
        <p:txBody>
          <a:bodyPr/>
          <a:lstStyle/>
          <a:p>
            <a:r>
              <a:rPr lang="en-GB" dirty="0"/>
              <a:t>Development </a:t>
            </a:r>
            <a:endParaRPr lang="en-US" dirty="0"/>
          </a:p>
        </p:txBody>
      </p:sp>
      <p:sp>
        <p:nvSpPr>
          <p:cNvPr id="3" name="Content Placeholder 2">
            <a:extLst>
              <a:ext uri="{FF2B5EF4-FFF2-40B4-BE49-F238E27FC236}">
                <a16:creationId xmlns:a16="http://schemas.microsoft.com/office/drawing/2014/main" id="{CBA01224-4E98-2677-A3FA-42180E0275BB}"/>
              </a:ext>
            </a:extLst>
          </p:cNvPr>
          <p:cNvSpPr>
            <a:spLocks noGrp="1"/>
          </p:cNvSpPr>
          <p:nvPr>
            <p:ph sz="quarter" idx="13"/>
          </p:nvPr>
        </p:nvSpPr>
        <p:spPr/>
        <p:txBody>
          <a:bodyPr>
            <a:normAutofit/>
          </a:bodyPr>
          <a:lstStyle/>
          <a:p>
            <a:pPr marL="0" indent="0">
              <a:buNone/>
            </a:pPr>
            <a:r>
              <a:rPr lang="en-GB" sz="1400" b="0" i="0" u="none" strike="noStrike" dirty="0">
                <a:solidFill>
                  <a:srgbClr val="000000"/>
                </a:solidFill>
                <a:effectLst/>
              </a:rPr>
              <a:t>Talent development is one of the main focuses of Marriott International's organisational strategy. The company's talent development programmes aim to improve worker abilities, boost output, and promote organisational growth.</a:t>
            </a:r>
          </a:p>
          <a:p>
            <a:r>
              <a:rPr lang="en-GB" sz="1600" b="1" i="0" u="none" strike="noStrike" dirty="0">
                <a:solidFill>
                  <a:srgbClr val="000000"/>
                </a:solidFill>
                <a:effectLst/>
                <a:latin typeface="__fkGroteskNeue_a82850"/>
              </a:rPr>
              <a:t>Training and Development Programs: </a:t>
            </a:r>
            <a:r>
              <a:rPr lang="en-GB" sz="1600" b="0" i="0" u="none" strike="noStrike" dirty="0">
                <a:solidFill>
                  <a:srgbClr val="000000"/>
                </a:solidFill>
                <a:effectLst/>
                <a:latin typeface="-webkit-standard"/>
              </a:rPr>
              <a:t>Marriott provides top-notch programmes for training and development that are designed to improve workers' abilities and foster their advancement within the company.</a:t>
            </a:r>
          </a:p>
          <a:p>
            <a:r>
              <a:rPr lang="en-GB" sz="1600" b="1" i="0" u="none" strike="noStrike" dirty="0">
                <a:solidFill>
                  <a:srgbClr val="000000"/>
                </a:solidFill>
                <a:effectLst/>
              </a:rPr>
              <a:t>Leadership Training: </a:t>
            </a:r>
            <a:r>
              <a:rPr lang="en-GB" sz="1600" b="0" i="0" u="none" strike="noStrike" dirty="0">
                <a:solidFill>
                  <a:srgbClr val="000000"/>
                </a:solidFill>
                <a:effectLst/>
                <a:latin typeface="-webkit-standard"/>
              </a:rPr>
              <a:t>Programmes like the Global Voyage programme for university graduates, which equips them for leadership roles through a 12–18 month global leadership development programme, demonstrate the company's dedication to leadership development.</a:t>
            </a:r>
          </a:p>
          <a:p>
            <a:r>
              <a:rPr lang="en-GB" sz="1600" b="1" i="0" u="none" strike="noStrike" dirty="0">
                <a:solidFill>
                  <a:srgbClr val="000000"/>
                </a:solidFill>
                <a:effectLst/>
              </a:rPr>
              <a:t>Career Opportunities: </a:t>
            </a:r>
            <a:r>
              <a:rPr lang="en-GB" sz="1600" b="0" i="0" u="none" strike="noStrike" dirty="0">
                <a:solidFill>
                  <a:srgbClr val="000000"/>
                </a:solidFill>
                <a:effectLst/>
                <a:latin typeface="-webkit-standard"/>
              </a:rPr>
              <a:t>Marriott Europe has declared its intention to establish 20,000 employment prospects for persons between the ages of 15 and 24 by 2020, indicating the company's dedication to offering varied career pathways for people at different phases of their career journey.</a:t>
            </a:r>
            <a:endParaRPr lang="en-US" sz="1400" b="1" dirty="0">
              <a:solidFill>
                <a:srgbClr val="000000"/>
              </a:solidFill>
            </a:endParaRPr>
          </a:p>
        </p:txBody>
      </p:sp>
    </p:spTree>
    <p:extLst>
      <p:ext uri="{BB962C8B-B14F-4D97-AF65-F5344CB8AC3E}">
        <p14:creationId xmlns:p14="http://schemas.microsoft.com/office/powerpoint/2010/main" val="3344313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3A3B7-3D35-F78C-2D18-0B85D1AE3194}"/>
              </a:ext>
            </a:extLst>
          </p:cNvPr>
          <p:cNvSpPr>
            <a:spLocks noGrp="1"/>
          </p:cNvSpPr>
          <p:nvPr>
            <p:ph type="title"/>
          </p:nvPr>
        </p:nvSpPr>
        <p:spPr>
          <a:xfrm>
            <a:off x="6761117" y="681037"/>
            <a:ext cx="4791637" cy="583800"/>
          </a:xfrm>
        </p:spPr>
        <p:txBody>
          <a:bodyPr anchor="ctr">
            <a:normAutofit/>
          </a:bodyPr>
          <a:lstStyle/>
          <a:p>
            <a:r>
              <a:rPr lang="en-GB" dirty="0"/>
              <a:t>Retention </a:t>
            </a:r>
            <a:endParaRPr lang="en-US" dirty="0"/>
          </a:p>
        </p:txBody>
      </p:sp>
      <p:pic>
        <p:nvPicPr>
          <p:cNvPr id="5" name="Picture Placeholder 4">
            <a:extLst>
              <a:ext uri="{FF2B5EF4-FFF2-40B4-BE49-F238E27FC236}">
                <a16:creationId xmlns:a16="http://schemas.microsoft.com/office/drawing/2014/main" id="{0E10D45C-F423-9587-1A82-9050A4BCD265}"/>
              </a:ext>
            </a:extLst>
          </p:cNvPr>
          <p:cNvPicPr>
            <a:picLocks noGrp="1" noChangeAspect="1"/>
          </p:cNvPicPr>
          <p:nvPr>
            <p:ph type="pic" sz="quarter" idx="14"/>
          </p:nvPr>
        </p:nvPicPr>
        <p:blipFill rotWithShape="1">
          <a:blip r:embed="rId2"/>
          <a:stretch/>
        </p:blipFill>
        <p:spPr>
          <a:xfrm>
            <a:off x="257582" y="1333500"/>
            <a:ext cx="6146800" cy="4191000"/>
          </a:xfrm>
          <a:noFill/>
        </p:spPr>
      </p:pic>
      <p:sp>
        <p:nvSpPr>
          <p:cNvPr id="3" name="Content Placeholder 2">
            <a:extLst>
              <a:ext uri="{FF2B5EF4-FFF2-40B4-BE49-F238E27FC236}">
                <a16:creationId xmlns:a16="http://schemas.microsoft.com/office/drawing/2014/main" id="{140F45A3-8E82-A2C9-2097-919D09584762}"/>
              </a:ext>
            </a:extLst>
          </p:cNvPr>
          <p:cNvSpPr>
            <a:spLocks noGrp="1"/>
          </p:cNvSpPr>
          <p:nvPr>
            <p:ph sz="quarter" idx="16"/>
          </p:nvPr>
        </p:nvSpPr>
        <p:spPr>
          <a:xfrm>
            <a:off x="6761117" y="1265238"/>
            <a:ext cx="4791637" cy="4911725"/>
          </a:xfrm>
        </p:spPr>
        <p:txBody>
          <a:bodyPr>
            <a:normAutofit/>
          </a:bodyPr>
          <a:lstStyle/>
          <a:p>
            <a:r>
              <a:rPr lang="en-GB" b="0" i="0" u="none" strike="noStrike" dirty="0">
                <a:effectLst/>
              </a:rPr>
              <a:t>Work-Life Balance and Employee Care: Marriott seeks to establish a favourable climate that encourages employee loyalty and retention by placing a strong emphasis on employee care and a friendly work environment.</a:t>
            </a:r>
          </a:p>
          <a:p>
            <a:r>
              <a:rPr lang="en-GB" b="0" i="0" u="none" strike="noStrike" dirty="0">
                <a:effectLst/>
              </a:rPr>
              <a:t>Acknowledgment and Benefits: Marriott's employee retention plan must include rewarding staff members for their contributions and recognising their accomplishments.</a:t>
            </a:r>
            <a:endParaRPr lang="en-US" dirty="0"/>
          </a:p>
        </p:txBody>
      </p:sp>
    </p:spTree>
    <p:extLst>
      <p:ext uri="{BB962C8B-B14F-4D97-AF65-F5344CB8AC3E}">
        <p14:creationId xmlns:p14="http://schemas.microsoft.com/office/powerpoint/2010/main" val="2610398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B652F-F276-0FEF-4A40-8600B845E27F}"/>
              </a:ext>
            </a:extLst>
          </p:cNvPr>
          <p:cNvSpPr>
            <a:spLocks noGrp="1"/>
          </p:cNvSpPr>
          <p:nvPr>
            <p:ph type="title"/>
          </p:nvPr>
        </p:nvSpPr>
        <p:spPr/>
        <p:txBody>
          <a:bodyPr/>
          <a:lstStyle/>
          <a:p>
            <a:r>
              <a:rPr lang="en-GB" dirty="0"/>
              <a:t>Separation </a:t>
            </a:r>
            <a:endParaRPr lang="en-US" dirty="0"/>
          </a:p>
        </p:txBody>
      </p:sp>
      <p:sp>
        <p:nvSpPr>
          <p:cNvPr id="4" name="Content Placeholder 3">
            <a:extLst>
              <a:ext uri="{FF2B5EF4-FFF2-40B4-BE49-F238E27FC236}">
                <a16:creationId xmlns:a16="http://schemas.microsoft.com/office/drawing/2014/main" id="{9E7F3E0E-22FA-74E6-7992-E88B1782FDFA}"/>
              </a:ext>
            </a:extLst>
          </p:cNvPr>
          <p:cNvSpPr>
            <a:spLocks noGrp="1"/>
          </p:cNvSpPr>
          <p:nvPr>
            <p:ph sz="quarter" idx="13"/>
          </p:nvPr>
        </p:nvSpPr>
        <p:spPr/>
        <p:txBody>
          <a:bodyPr/>
          <a:lstStyle/>
          <a:p>
            <a:pPr marL="0" indent="0">
              <a:buNone/>
            </a:pPr>
            <a:r>
              <a:rPr lang="en-GB" b="0" i="0" u="none" strike="noStrike" dirty="0">
                <a:solidFill>
                  <a:srgbClr val="000000"/>
                </a:solidFill>
                <a:effectLst/>
                <a:latin typeface="-webkit-standard"/>
              </a:rPr>
              <a:t>To guarantee a smooth transition for departing employees, the Marriott Hotel has particular guidelines and considerations for the separation process of its employees. </a:t>
            </a:r>
          </a:p>
          <a:p>
            <a:r>
              <a:rPr lang="en-GB" b="1" i="0" u="none" strike="noStrike" dirty="0">
                <a:solidFill>
                  <a:srgbClr val="000000"/>
                </a:solidFill>
                <a:effectLst/>
              </a:rPr>
              <a:t>Separation from Service Rule 55: </a:t>
            </a:r>
            <a:r>
              <a:rPr lang="en-GB" b="0" i="0" u="none" strike="noStrike" dirty="0">
                <a:solidFill>
                  <a:srgbClr val="000000"/>
                </a:solidFill>
                <a:effectLst/>
                <a:latin typeface="-webkit-standard"/>
              </a:rPr>
              <a:t>This policy probably specifies the terms and conditions under which workers who leave Marriott Vacations Worldwide may collect their retirement benefits.</a:t>
            </a:r>
          </a:p>
          <a:p>
            <a:r>
              <a:rPr lang="en-GB" b="1" i="0" u="none" strike="noStrike" dirty="0">
                <a:solidFill>
                  <a:srgbClr val="000000"/>
                </a:solidFill>
                <a:effectLst/>
              </a:rPr>
              <a:t>Compensation After Separation: </a:t>
            </a:r>
            <a:r>
              <a:rPr lang="en-GB" b="0" i="0" u="none" strike="noStrike" dirty="0">
                <a:solidFill>
                  <a:srgbClr val="000000"/>
                </a:solidFill>
                <a:effectLst/>
                <a:latin typeface="-webkit-standard"/>
              </a:rPr>
              <a:t>Payments paid or payable to workers upon their separation from service are included in Marriott’s compensation package.</a:t>
            </a:r>
          </a:p>
          <a:p>
            <a:r>
              <a:rPr lang="en-GB" b="1" i="0" u="none" strike="noStrike" dirty="0">
                <a:solidFill>
                  <a:srgbClr val="000000"/>
                </a:solidFill>
                <a:effectLst/>
              </a:rPr>
              <a:t>No Retaliation Policy: </a:t>
            </a:r>
            <a:r>
              <a:rPr lang="en-GB" b="0" i="0" u="none" strike="noStrike" dirty="0">
                <a:solidFill>
                  <a:srgbClr val="000000"/>
                </a:solidFill>
                <a:effectLst/>
                <a:latin typeface="-webkit-standard"/>
              </a:rPr>
              <a:t>Because of its "No Retaliation" policy, Marriott guarantees that employees who voice concerns in good faith won't face unfavourable job actions like termination or downsizing. Fair treatment of employees, including throughout separation procedures, is emphasised by this policy.</a:t>
            </a:r>
            <a:endParaRPr lang="en-GB" b="1" i="0" u="none" strike="noStrike" dirty="0">
              <a:solidFill>
                <a:srgbClr val="000000"/>
              </a:solidFill>
              <a:effectLst/>
              <a:latin typeface="-webkit-standard"/>
            </a:endParaRPr>
          </a:p>
        </p:txBody>
      </p:sp>
    </p:spTree>
    <p:extLst>
      <p:ext uri="{BB962C8B-B14F-4D97-AF65-F5344CB8AC3E}">
        <p14:creationId xmlns:p14="http://schemas.microsoft.com/office/powerpoint/2010/main" val="41579638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8B741-61A4-C670-6B8B-CC4C468B5CD9}"/>
              </a:ext>
            </a:extLst>
          </p:cNvPr>
          <p:cNvSpPr>
            <a:spLocks noGrp="1"/>
          </p:cNvSpPr>
          <p:nvPr>
            <p:ph type="title"/>
          </p:nvPr>
        </p:nvSpPr>
        <p:spPr/>
        <p:txBody>
          <a:bodyPr/>
          <a:lstStyle/>
          <a:p>
            <a:r>
              <a:rPr lang="en-GB" dirty="0"/>
              <a:t>PESTEL Analysis </a:t>
            </a:r>
            <a:endParaRPr lang="en-US" dirty="0"/>
          </a:p>
        </p:txBody>
      </p:sp>
      <p:sp>
        <p:nvSpPr>
          <p:cNvPr id="4" name="Text Placeholder 3">
            <a:extLst>
              <a:ext uri="{FF2B5EF4-FFF2-40B4-BE49-F238E27FC236}">
                <a16:creationId xmlns:a16="http://schemas.microsoft.com/office/drawing/2014/main" id="{F445D90E-4FF1-EAEF-46EF-8A231E36AB5F}"/>
              </a:ext>
            </a:extLst>
          </p:cNvPr>
          <p:cNvSpPr>
            <a:spLocks noGrp="1"/>
          </p:cNvSpPr>
          <p:nvPr>
            <p:ph type="body" idx="1"/>
          </p:nvPr>
        </p:nvSpPr>
        <p:spPr>
          <a:xfrm>
            <a:off x="838201" y="1298222"/>
            <a:ext cx="5042646" cy="583801"/>
          </a:xfrm>
        </p:spPr>
        <p:txBody>
          <a:bodyPr/>
          <a:lstStyle/>
          <a:p>
            <a:r>
              <a:rPr lang="en-GB" dirty="0"/>
              <a:t>PESTEL</a:t>
            </a:r>
            <a:endParaRPr lang="en-US" dirty="0"/>
          </a:p>
        </p:txBody>
      </p:sp>
      <p:sp>
        <p:nvSpPr>
          <p:cNvPr id="3" name="Content Placeholder 2">
            <a:extLst>
              <a:ext uri="{FF2B5EF4-FFF2-40B4-BE49-F238E27FC236}">
                <a16:creationId xmlns:a16="http://schemas.microsoft.com/office/drawing/2014/main" id="{1C7FE1F7-982D-8DEE-D7EE-21B3FDF14D80}"/>
              </a:ext>
            </a:extLst>
          </p:cNvPr>
          <p:cNvSpPr>
            <a:spLocks noGrp="1"/>
          </p:cNvSpPr>
          <p:nvPr>
            <p:ph sz="quarter" idx="15"/>
          </p:nvPr>
        </p:nvSpPr>
        <p:spPr>
          <a:xfrm>
            <a:off x="838200" y="1882023"/>
            <a:ext cx="5041900" cy="4665533"/>
          </a:xfrm>
        </p:spPr>
        <p:txBody>
          <a:bodyPr/>
          <a:lstStyle/>
          <a:p>
            <a:r>
              <a:rPr lang="en-GB" b="0" i="0" u="none" strike="noStrike" dirty="0">
                <a:solidFill>
                  <a:srgbClr val="000000"/>
                </a:solidFill>
                <a:effectLst/>
                <a:latin typeface="-webkit-standard"/>
              </a:rPr>
              <a:t>Marriott faces risks related to political stability and regulatory problems as a result of its global presence in over 130 countries.</a:t>
            </a:r>
          </a:p>
          <a:p>
            <a:r>
              <a:rPr lang="en-GB" b="0" i="0" u="none" strike="noStrike" dirty="0">
                <a:solidFill>
                  <a:srgbClr val="000000"/>
                </a:solidFill>
                <a:effectLst/>
                <a:latin typeface="-webkit-standard"/>
              </a:rPr>
              <a:t>Because of its global activities, Marriott's revenue may be impacted by changes in local currency values. Revenue from luxury services can be impacted by economic downturns, however this particular sector may be resilient.</a:t>
            </a:r>
          </a:p>
          <a:p>
            <a:r>
              <a:rPr lang="en-GB" b="0" i="0" u="none" strike="noStrike" dirty="0">
                <a:solidFill>
                  <a:srgbClr val="000000"/>
                </a:solidFill>
                <a:effectLst/>
                <a:latin typeface="-webkit-standard"/>
              </a:rPr>
              <a:t>Marriott's success hinges on its embracement of technology for enhanced operational efficiency, customer retention, data security, and customised experiences.</a:t>
            </a:r>
          </a:p>
          <a:p>
            <a:endParaRPr lang="en-GB" b="0" i="0" u="none" strike="noStrike" dirty="0">
              <a:solidFill>
                <a:srgbClr val="E8E8E6"/>
              </a:solidFill>
              <a:effectLst/>
              <a:latin typeface="__fkGroteskNeue_a82850"/>
            </a:endParaRPr>
          </a:p>
        </p:txBody>
      </p:sp>
      <p:sp>
        <p:nvSpPr>
          <p:cNvPr id="6" name="Content Placeholder 5">
            <a:extLst>
              <a:ext uri="{FF2B5EF4-FFF2-40B4-BE49-F238E27FC236}">
                <a16:creationId xmlns:a16="http://schemas.microsoft.com/office/drawing/2014/main" id="{690F1956-413C-3B25-4F85-3A7881A1F02F}"/>
              </a:ext>
            </a:extLst>
          </p:cNvPr>
          <p:cNvSpPr>
            <a:spLocks noGrp="1"/>
          </p:cNvSpPr>
          <p:nvPr>
            <p:ph sz="quarter" idx="16"/>
          </p:nvPr>
        </p:nvSpPr>
        <p:spPr>
          <a:xfrm>
            <a:off x="6501205" y="1882023"/>
            <a:ext cx="5041900" cy="4665533"/>
          </a:xfrm>
        </p:spPr>
        <p:txBody>
          <a:bodyPr>
            <a:normAutofit fontScale="92500" lnSpcReduction="10000"/>
          </a:bodyPr>
          <a:lstStyle/>
          <a:p>
            <a:r>
              <a:rPr lang="en-GB" b="0" i="0" u="none" strike="noStrike" dirty="0">
                <a:solidFill>
                  <a:srgbClr val="000000"/>
                </a:solidFill>
                <a:effectLst/>
                <a:latin typeface="-webkit-standard"/>
              </a:rPr>
              <a:t>Marriott is committed to sustainability, as evidenced by its efforts to ban plastic straws and educate staff members on the problem of human trafficking. "Serve 360: Doing Good in Every Direction" is one of the programmes that emphasises environmental responsibility and aligns with the UN Sustainability goals.</a:t>
            </a:r>
          </a:p>
          <a:p>
            <a:r>
              <a:rPr lang="en-GB" b="0" i="0" u="none" strike="noStrike" dirty="0">
                <a:solidFill>
                  <a:srgbClr val="000000"/>
                </a:solidFill>
                <a:effectLst/>
                <a:latin typeface="-webkit-standard"/>
              </a:rPr>
              <a:t>Data security incidents, such as the one that occurred in 2018, have exposed Marriott to lawsuits and investigations that may result in fines and harm to the company's reputation. Complying with privacy laws and regulations is also necessary to preserve consumer trust and secure customer data.</a:t>
            </a:r>
            <a:endParaRPr lang="en-US" dirty="0"/>
          </a:p>
        </p:txBody>
      </p:sp>
    </p:spTree>
    <p:extLst>
      <p:ext uri="{BB962C8B-B14F-4D97-AF65-F5344CB8AC3E}">
        <p14:creationId xmlns:p14="http://schemas.microsoft.com/office/powerpoint/2010/main" val="1377533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1606D-9650-3B76-D345-F60D5F07B834}"/>
              </a:ext>
            </a:extLst>
          </p:cNvPr>
          <p:cNvSpPr>
            <a:spLocks noGrp="1"/>
          </p:cNvSpPr>
          <p:nvPr>
            <p:ph type="title"/>
          </p:nvPr>
        </p:nvSpPr>
        <p:spPr/>
        <p:txBody>
          <a:bodyPr/>
          <a:lstStyle/>
          <a:p>
            <a:r>
              <a:rPr lang="en-GB" dirty="0"/>
              <a:t>SWOT Analysis </a:t>
            </a:r>
            <a:endParaRPr lang="en-US" dirty="0"/>
          </a:p>
        </p:txBody>
      </p:sp>
      <p:sp>
        <p:nvSpPr>
          <p:cNvPr id="5" name="Content Placeholder 4">
            <a:extLst>
              <a:ext uri="{FF2B5EF4-FFF2-40B4-BE49-F238E27FC236}">
                <a16:creationId xmlns:a16="http://schemas.microsoft.com/office/drawing/2014/main" id="{0278BD36-06BF-EF63-1E6E-75AC27982694}"/>
              </a:ext>
            </a:extLst>
          </p:cNvPr>
          <p:cNvSpPr>
            <a:spLocks noGrp="1"/>
          </p:cNvSpPr>
          <p:nvPr>
            <p:ph sz="quarter" idx="13"/>
          </p:nvPr>
        </p:nvSpPr>
        <p:spPr>
          <a:xfrm>
            <a:off x="639413" y="1540580"/>
            <a:ext cx="4243458" cy="2128308"/>
          </a:xfrm>
        </p:spPr>
        <p:txBody>
          <a:bodyPr>
            <a:normAutofit fontScale="92500"/>
          </a:bodyPr>
          <a:lstStyle/>
          <a:p>
            <a:r>
              <a:rPr lang="en-GB" b="1" i="0" u="none" strike="noStrike" dirty="0">
                <a:solidFill>
                  <a:srgbClr val="000000"/>
                </a:solidFill>
                <a:effectLst/>
                <a:latin typeface="__fkGroteskNeue_a82850"/>
              </a:rPr>
              <a:t>Strengths: </a:t>
            </a:r>
            <a:r>
              <a:rPr lang="en-GB" b="0" i="0" u="none" strike="noStrike" dirty="0">
                <a:solidFill>
                  <a:srgbClr val="000000"/>
                </a:solidFill>
                <a:effectLst/>
                <a:latin typeface="-webkit-standard"/>
              </a:rPr>
              <a:t>Global presence in 139 nations lowers risk and increases revenue sources. Possessing a broad brand portfolio and being in the market leading position boosts brand recognition.</a:t>
            </a:r>
            <a:br>
              <a:rPr lang="en-GB" dirty="0"/>
            </a:br>
            <a:endParaRPr lang="en-US" b="1" dirty="0">
              <a:solidFill>
                <a:srgbClr val="000000"/>
              </a:solidFill>
            </a:endParaRPr>
          </a:p>
        </p:txBody>
      </p:sp>
      <p:sp>
        <p:nvSpPr>
          <p:cNvPr id="9" name="Content Placeholder 4">
            <a:extLst>
              <a:ext uri="{FF2B5EF4-FFF2-40B4-BE49-F238E27FC236}">
                <a16:creationId xmlns:a16="http://schemas.microsoft.com/office/drawing/2014/main" id="{A6A3D883-BEA5-B337-56D7-C2746C303C9F}"/>
              </a:ext>
            </a:extLst>
          </p:cNvPr>
          <p:cNvSpPr>
            <a:spLocks noGrp="1"/>
          </p:cNvSpPr>
          <p:nvPr>
            <p:ph sz="quarter" idx="13"/>
          </p:nvPr>
        </p:nvSpPr>
        <p:spPr>
          <a:xfrm>
            <a:off x="7300393" y="1540580"/>
            <a:ext cx="4243458" cy="2128308"/>
          </a:xfrm>
        </p:spPr>
        <p:txBody>
          <a:bodyPr/>
          <a:lstStyle/>
          <a:p>
            <a:r>
              <a:rPr lang="en-GB" b="1" i="0" u="none" strike="noStrike" dirty="0">
                <a:solidFill>
                  <a:srgbClr val="000000"/>
                </a:solidFill>
                <a:effectLst/>
                <a:latin typeface="__fkGroteskNeue_a82850"/>
              </a:rPr>
              <a:t>Weaknesses: </a:t>
            </a:r>
            <a:r>
              <a:rPr lang="en-GB" b="0" i="0" u="none" strike="noStrike" dirty="0">
                <a:solidFill>
                  <a:srgbClr val="000000"/>
                </a:solidFill>
                <a:effectLst/>
                <a:latin typeface="-webkit-standard"/>
              </a:rPr>
              <a:t>Over-establishment of hotels could result from aggressive expansion initiatives.</a:t>
            </a:r>
            <a:endParaRPr lang="en-US" dirty="0"/>
          </a:p>
        </p:txBody>
      </p:sp>
      <p:sp>
        <p:nvSpPr>
          <p:cNvPr id="13" name="Content Placeholder 4">
            <a:extLst>
              <a:ext uri="{FF2B5EF4-FFF2-40B4-BE49-F238E27FC236}">
                <a16:creationId xmlns:a16="http://schemas.microsoft.com/office/drawing/2014/main" id="{53645B7C-9CC5-DF5E-A961-5FD93A3EF2C0}"/>
              </a:ext>
            </a:extLst>
          </p:cNvPr>
          <p:cNvSpPr>
            <a:spLocks noGrp="1"/>
          </p:cNvSpPr>
          <p:nvPr>
            <p:ph sz="quarter" idx="13"/>
          </p:nvPr>
        </p:nvSpPr>
        <p:spPr>
          <a:xfrm>
            <a:off x="639413" y="4142228"/>
            <a:ext cx="4243458" cy="2128308"/>
          </a:xfrm>
        </p:spPr>
        <p:txBody>
          <a:bodyPr>
            <a:normAutofit fontScale="92500" lnSpcReduction="20000"/>
          </a:bodyPr>
          <a:lstStyle/>
          <a:p>
            <a:r>
              <a:rPr lang="en-GB" b="1" i="0" u="none" strike="noStrike" dirty="0">
                <a:solidFill>
                  <a:srgbClr val="000000"/>
                </a:solidFill>
                <a:effectLst/>
                <a:latin typeface="__fkGroteskNeue_a82850"/>
              </a:rPr>
              <a:t>Opportunities: </a:t>
            </a:r>
            <a:r>
              <a:rPr lang="en-GB" b="0" i="0" u="none" strike="noStrike" dirty="0">
                <a:solidFill>
                  <a:srgbClr val="000000"/>
                </a:solidFill>
                <a:effectLst/>
                <a:latin typeface="-webkit-standard"/>
              </a:rPr>
              <a:t>The expanding travel sector offers chances to draw in more clients with cutting-edge offerings. AI, IoT, and data analytics are examples of technological developments that present opportunities to improve visitor experiences.</a:t>
            </a:r>
            <a:endParaRPr lang="en-US" b="1" dirty="0">
              <a:solidFill>
                <a:srgbClr val="000000"/>
              </a:solidFill>
            </a:endParaRPr>
          </a:p>
        </p:txBody>
      </p:sp>
      <p:sp>
        <p:nvSpPr>
          <p:cNvPr id="15" name="Content Placeholder 4">
            <a:extLst>
              <a:ext uri="{FF2B5EF4-FFF2-40B4-BE49-F238E27FC236}">
                <a16:creationId xmlns:a16="http://schemas.microsoft.com/office/drawing/2014/main" id="{D1D4D346-3665-A69E-DCC5-5CB3706BDF90}"/>
              </a:ext>
            </a:extLst>
          </p:cNvPr>
          <p:cNvSpPr>
            <a:spLocks noGrp="1"/>
          </p:cNvSpPr>
          <p:nvPr>
            <p:ph sz="quarter" idx="13"/>
          </p:nvPr>
        </p:nvSpPr>
        <p:spPr>
          <a:xfrm>
            <a:off x="7309131" y="4142227"/>
            <a:ext cx="4243458" cy="2128308"/>
          </a:xfrm>
        </p:spPr>
        <p:txBody>
          <a:bodyPr>
            <a:normAutofit/>
          </a:bodyPr>
          <a:lstStyle/>
          <a:p>
            <a:r>
              <a:rPr lang="en-GB" b="1" i="0" u="none" strike="noStrike" dirty="0">
                <a:solidFill>
                  <a:srgbClr val="000000"/>
                </a:solidFill>
                <a:effectLst/>
                <a:latin typeface="__fkGroteskNeue_a82850"/>
              </a:rPr>
              <a:t>Threats: </a:t>
            </a:r>
            <a:r>
              <a:rPr lang="en-GB" b="0" i="0" u="none" strike="noStrike" dirty="0">
                <a:solidFill>
                  <a:srgbClr val="000000"/>
                </a:solidFill>
                <a:effectLst/>
                <a:latin typeface="-webkit-standard"/>
              </a:rPr>
              <a:t>Market share and position are under risk from fierce rivalry from rivals such as Hilton. To keep ahead of the competition in the hotel industry, one must constantly innovate.</a:t>
            </a:r>
            <a:endParaRPr lang="en-US" b="1" dirty="0">
              <a:solidFill>
                <a:srgbClr val="000000"/>
              </a:solidFill>
            </a:endParaRPr>
          </a:p>
        </p:txBody>
      </p:sp>
      <p:sp>
        <p:nvSpPr>
          <p:cNvPr id="16" name="Rectangle: Rounded Corners 15">
            <a:extLst>
              <a:ext uri="{FF2B5EF4-FFF2-40B4-BE49-F238E27FC236}">
                <a16:creationId xmlns:a16="http://schemas.microsoft.com/office/drawing/2014/main" id="{51482088-9CEF-BA1C-B6ED-EDBB082E1930}"/>
              </a:ext>
            </a:extLst>
          </p:cNvPr>
          <p:cNvSpPr/>
          <p:nvPr/>
        </p:nvSpPr>
        <p:spPr>
          <a:xfrm>
            <a:off x="4805819" y="2897788"/>
            <a:ext cx="2427536" cy="1542200"/>
          </a:xfrm>
          <a:prstGeom prst="round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C2E5BC9B-EF6D-C4AB-002E-03DCC8BDAD3B}"/>
              </a:ext>
            </a:extLst>
          </p:cNvPr>
          <p:cNvSpPr txBox="1"/>
          <p:nvPr/>
        </p:nvSpPr>
        <p:spPr>
          <a:xfrm>
            <a:off x="5133353" y="3133750"/>
            <a:ext cx="2359222" cy="938719"/>
          </a:xfrm>
          <a:prstGeom prst="rect">
            <a:avLst/>
          </a:prstGeom>
          <a:noFill/>
        </p:spPr>
        <p:txBody>
          <a:bodyPr wrap="square" rtlCol="0">
            <a:spAutoFit/>
          </a:bodyPr>
          <a:lstStyle/>
          <a:p>
            <a:pPr algn="l"/>
            <a:r>
              <a:rPr lang="en-GB" sz="5500" b="1" dirty="0">
                <a:latin typeface="+mj-lt"/>
              </a:rPr>
              <a:t>SWOT</a:t>
            </a:r>
            <a:endParaRPr lang="en-US" sz="5500" b="1" dirty="0">
              <a:latin typeface="+mj-lt"/>
            </a:endParaRPr>
          </a:p>
        </p:txBody>
      </p:sp>
    </p:spTree>
    <p:extLst>
      <p:ext uri="{BB962C8B-B14F-4D97-AF65-F5344CB8AC3E}">
        <p14:creationId xmlns:p14="http://schemas.microsoft.com/office/powerpoint/2010/main" val="11891648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0979B-0708-85D3-F47E-9B04F70DE287}"/>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749FEFE2-5AA5-7A1F-F233-718B1A3B3F82}"/>
              </a:ext>
            </a:extLst>
          </p:cNvPr>
          <p:cNvSpPr>
            <a:spLocks noGrp="1"/>
          </p:cNvSpPr>
          <p:nvPr>
            <p:ph sz="quarter" idx="13"/>
          </p:nvPr>
        </p:nvSpPr>
        <p:spPr>
          <a:xfrm>
            <a:off x="338666" y="1284112"/>
            <a:ext cx="12079111" cy="5573888"/>
          </a:xfrm>
        </p:spPr>
        <p:txBody>
          <a:bodyPr>
            <a:noAutofit/>
          </a:bodyPr>
          <a:lstStyle/>
          <a:p>
            <a:r>
              <a:rPr lang="en-GB" sz="700" dirty="0" err="1">
                <a:solidFill>
                  <a:srgbClr val="000000"/>
                </a:solidFill>
              </a:rPr>
              <a:t>Bar</a:t>
            </a:r>
            <a:r>
              <a:rPr lang="en-GB" sz="700" b="0" i="0" u="none" strike="noStrike" dirty="0" err="1">
                <a:solidFill>
                  <a:srgbClr val="000000"/>
                </a:solidFill>
                <a:effectLst/>
              </a:rPr>
              <a:t>akaat</a:t>
            </a:r>
            <a:r>
              <a:rPr lang="en-GB" sz="700" b="0" i="0" u="none" strike="noStrike" dirty="0">
                <a:solidFill>
                  <a:srgbClr val="000000"/>
                </a:solidFill>
                <a:effectLst/>
              </a:rPr>
              <a:t> Consulting (2018). </a:t>
            </a:r>
            <a:r>
              <a:rPr lang="en-GB" sz="700" b="0" i="1" u="none" strike="noStrike" dirty="0">
                <a:solidFill>
                  <a:srgbClr val="000000"/>
                </a:solidFill>
                <a:effectLst/>
              </a:rPr>
              <a:t>Marriott SWOT &amp; PESTLE Analysis - SWOT &amp; PESTLE.com</a:t>
            </a:r>
            <a:r>
              <a:rPr lang="en-GB" sz="700" b="0" i="0" u="none" strike="noStrike" dirty="0">
                <a:solidFill>
                  <a:srgbClr val="000000"/>
                </a:solidFill>
                <a:effectLst/>
              </a:rPr>
              <a:t>. [online] SWOT &amp; PESTLE.com. Available at: https://</a:t>
            </a:r>
            <a:r>
              <a:rPr lang="en-GB" sz="700" b="0" i="0" u="none" strike="noStrike" dirty="0" err="1">
                <a:solidFill>
                  <a:srgbClr val="000000"/>
                </a:solidFill>
                <a:effectLst/>
              </a:rPr>
              <a:t>www.swotandpestle.com</a:t>
            </a:r>
            <a:r>
              <a:rPr lang="en-GB" sz="700" b="0" i="0" u="none" strike="noStrike" dirty="0">
                <a:solidFill>
                  <a:srgbClr val="000000"/>
                </a:solidFill>
                <a:effectLst/>
              </a:rPr>
              <a:t>/marriott/.</a:t>
            </a:r>
          </a:p>
          <a:p>
            <a:r>
              <a:rPr lang="en-GB" sz="700" b="0" i="0" u="none" strike="noStrike" dirty="0">
                <a:solidFill>
                  <a:srgbClr val="000000"/>
                </a:solidFill>
                <a:effectLst/>
              </a:rPr>
              <a:t>Great Place to Work (2019). </a:t>
            </a:r>
            <a:r>
              <a:rPr lang="en-GB" sz="700" b="0" i="1" u="none" strike="noStrike" dirty="0">
                <a:solidFill>
                  <a:srgbClr val="000000"/>
                </a:solidFill>
                <a:effectLst/>
              </a:rPr>
              <a:t>Marriott International, Inc.</a:t>
            </a:r>
            <a:r>
              <a:rPr lang="en-GB" sz="700" b="0" i="0" u="none" strike="noStrike" dirty="0">
                <a:solidFill>
                  <a:srgbClr val="000000"/>
                </a:solidFill>
                <a:effectLst/>
              </a:rPr>
              <a:t> [online] Great Place To Work United States. Available at: https://</a:t>
            </a:r>
            <a:r>
              <a:rPr lang="en-GB" sz="700" b="0" i="0" u="none" strike="noStrike" dirty="0" err="1">
                <a:solidFill>
                  <a:srgbClr val="000000"/>
                </a:solidFill>
                <a:effectLst/>
              </a:rPr>
              <a:t>www.greatplacetowork.com</a:t>
            </a:r>
            <a:r>
              <a:rPr lang="en-GB" sz="700" b="0" i="0" u="none" strike="noStrike" dirty="0">
                <a:solidFill>
                  <a:srgbClr val="000000"/>
                </a:solidFill>
                <a:effectLst/>
              </a:rPr>
              <a:t>/certified-company/1000152.</a:t>
            </a:r>
          </a:p>
          <a:p>
            <a:r>
              <a:rPr lang="en-GB" sz="700" b="0" i="0" u="none" strike="noStrike" dirty="0">
                <a:solidFill>
                  <a:srgbClr val="000000"/>
                </a:solidFill>
                <a:effectLst/>
              </a:rPr>
              <a:t>Hotel Management (2010). </a:t>
            </a:r>
            <a:r>
              <a:rPr lang="en-GB" sz="700" b="0" i="1" u="none" strike="noStrike" dirty="0">
                <a:solidFill>
                  <a:srgbClr val="000000"/>
                </a:solidFill>
                <a:effectLst/>
              </a:rPr>
              <a:t>HR: Marriott Employee Training and Development Program</a:t>
            </a:r>
            <a:r>
              <a:rPr lang="en-GB" sz="700" b="0" i="0" u="none" strike="noStrike" dirty="0">
                <a:solidFill>
                  <a:srgbClr val="000000"/>
                </a:solidFill>
                <a:effectLst/>
              </a:rPr>
              <a:t>. [online] Hotel Management. Available at: https://</a:t>
            </a:r>
            <a:r>
              <a:rPr lang="en-GB" sz="700" b="0" i="0" u="none" strike="noStrike" dirty="0" err="1">
                <a:solidFill>
                  <a:srgbClr val="000000"/>
                </a:solidFill>
                <a:effectLst/>
              </a:rPr>
              <a:t>www.hotelmanagement.net</a:t>
            </a:r>
            <a:r>
              <a:rPr lang="en-GB" sz="700" b="0" i="0" u="none" strike="noStrike" dirty="0">
                <a:solidFill>
                  <a:srgbClr val="000000"/>
                </a:solidFill>
                <a:effectLst/>
              </a:rPr>
              <a:t>/human-resources/hr-marriott-employee-training-and-development-program.</a:t>
            </a:r>
          </a:p>
          <a:p>
            <a:r>
              <a:rPr lang="en-GB" sz="700" b="0" i="0" u="none" strike="noStrike" dirty="0" err="1">
                <a:solidFill>
                  <a:srgbClr val="000000"/>
                </a:solidFill>
                <a:effectLst/>
              </a:rPr>
              <a:t>Kanner</a:t>
            </a:r>
            <a:r>
              <a:rPr lang="en-GB" sz="700" b="0" i="0" u="none" strike="noStrike" dirty="0">
                <a:solidFill>
                  <a:srgbClr val="000000"/>
                </a:solidFill>
                <a:effectLst/>
              </a:rPr>
              <a:t>, M.G. (2023). </a:t>
            </a:r>
            <a:r>
              <a:rPr lang="en-GB" sz="700" b="0" i="1" u="none" strike="noStrike" dirty="0">
                <a:solidFill>
                  <a:srgbClr val="000000"/>
                </a:solidFill>
                <a:effectLst/>
              </a:rPr>
              <a:t>An Inside Look at Our Job Application &amp; Hiring Processes</a:t>
            </a:r>
            <a:r>
              <a:rPr lang="en-GB" sz="700" b="0" i="0" u="none" strike="noStrike" dirty="0">
                <a:solidFill>
                  <a:srgbClr val="000000"/>
                </a:solidFill>
                <a:effectLst/>
              </a:rPr>
              <a:t>. [online] Marriott Careers. Available at: https://careers.marriott.com/en-GB/blog/hiring-process/.</a:t>
            </a:r>
          </a:p>
          <a:p>
            <a:r>
              <a:rPr lang="en-GB" sz="700" b="0" i="0" u="none" strike="noStrike" dirty="0">
                <a:solidFill>
                  <a:srgbClr val="000000"/>
                </a:solidFill>
                <a:effectLst/>
              </a:rPr>
              <a:t>Marriott (2015). </a:t>
            </a:r>
            <a:r>
              <a:rPr lang="en-GB" sz="700" b="0" i="1" u="none" strike="noStrike" dirty="0">
                <a:solidFill>
                  <a:srgbClr val="000000"/>
                </a:solidFill>
                <a:effectLst/>
              </a:rPr>
              <a:t>WORKFORCE DEVELOPMENT</a:t>
            </a:r>
            <a:r>
              <a:rPr lang="en-GB" sz="700" b="0" i="0" u="none" strike="noStrike" dirty="0">
                <a:solidFill>
                  <a:srgbClr val="000000"/>
                </a:solidFill>
                <a:effectLst/>
              </a:rPr>
              <a:t>. [online] Available at: https://www.marriott.com/</a:t>
            </a:r>
            <a:r>
              <a:rPr lang="en-GB" sz="700" b="0" i="0" u="none" strike="noStrike" dirty="0" err="1">
                <a:solidFill>
                  <a:srgbClr val="000000"/>
                </a:solidFill>
                <a:effectLst/>
              </a:rPr>
              <a:t>marriottassets</a:t>
            </a:r>
            <a:r>
              <a:rPr lang="en-GB" sz="700" b="0" i="0" u="none" strike="noStrike" dirty="0">
                <a:solidFill>
                  <a:srgbClr val="000000"/>
                </a:solidFill>
                <a:effectLst/>
              </a:rPr>
              <a:t>/Multimedia/PDF/CorporateResponsibility/serve360/2015_WorkforceDevelopment.pdf.</a:t>
            </a:r>
          </a:p>
          <a:p>
            <a:r>
              <a:rPr lang="en-GB" sz="700" b="0" i="0" u="none" strike="noStrike" dirty="0">
                <a:solidFill>
                  <a:srgbClr val="000000"/>
                </a:solidFill>
                <a:effectLst/>
              </a:rPr>
              <a:t>Marriott </a:t>
            </a:r>
            <a:r>
              <a:rPr lang="en-GB" sz="700" b="0" i="0" u="none" strike="noStrike" dirty="0" err="1">
                <a:solidFill>
                  <a:srgbClr val="000000"/>
                </a:solidFill>
                <a:effectLst/>
              </a:rPr>
              <a:t>Carrers</a:t>
            </a:r>
            <a:r>
              <a:rPr lang="en-GB" sz="700" b="0" i="0" u="none" strike="noStrike" dirty="0">
                <a:solidFill>
                  <a:srgbClr val="000000"/>
                </a:solidFill>
                <a:effectLst/>
              </a:rPr>
              <a:t> (2017). </a:t>
            </a:r>
            <a:r>
              <a:rPr lang="en-GB" sz="700" b="0" i="1" u="none" strike="noStrike" dirty="0">
                <a:solidFill>
                  <a:srgbClr val="000000"/>
                </a:solidFill>
                <a:effectLst/>
              </a:rPr>
              <a:t>20 Years on FORTUNE 100 List</a:t>
            </a:r>
            <a:r>
              <a:rPr lang="en-GB" sz="700" b="0" i="0" u="none" strike="noStrike" dirty="0">
                <a:solidFill>
                  <a:srgbClr val="000000"/>
                </a:solidFill>
                <a:effectLst/>
              </a:rPr>
              <a:t>. [online] Marriott Careers. Available at: https://careers.marriott.com/20-years-fortune-100-list/.</a:t>
            </a:r>
          </a:p>
          <a:p>
            <a:r>
              <a:rPr lang="en-GB" sz="700" b="0" i="0" u="none" strike="noStrike" dirty="0">
                <a:solidFill>
                  <a:srgbClr val="000000"/>
                </a:solidFill>
                <a:effectLst/>
              </a:rPr>
              <a:t>Marriott International (2024). </a:t>
            </a:r>
            <a:r>
              <a:rPr lang="en-GB" sz="700" b="0" i="1" u="none" strike="noStrike" dirty="0">
                <a:solidFill>
                  <a:srgbClr val="000000"/>
                </a:solidFill>
                <a:effectLst/>
              </a:rPr>
              <a:t>Our Story</a:t>
            </a:r>
            <a:r>
              <a:rPr lang="en-GB" sz="700" b="0" i="0" u="none" strike="noStrike" dirty="0">
                <a:solidFill>
                  <a:srgbClr val="000000"/>
                </a:solidFill>
                <a:effectLst/>
              </a:rPr>
              <a:t>. [online] www.marriott.com. Available at: https://www.marriott.com/en-gb/about/culture-and-values/history.mi.</a:t>
            </a:r>
          </a:p>
          <a:p>
            <a:r>
              <a:rPr lang="en-GB" sz="700" b="0" i="0" u="none" strike="noStrike" dirty="0">
                <a:solidFill>
                  <a:srgbClr val="000000"/>
                </a:solidFill>
                <a:effectLst/>
              </a:rPr>
              <a:t>Marriott International Inc. (2013). </a:t>
            </a:r>
            <a:r>
              <a:rPr lang="en-GB" sz="700" b="0" i="1" u="none" strike="noStrike" dirty="0">
                <a:solidFill>
                  <a:srgbClr val="000000"/>
                </a:solidFill>
                <a:effectLst/>
              </a:rPr>
              <a:t>Our Tradition of Integrity Business Conduct Guide</a:t>
            </a:r>
            <a:r>
              <a:rPr lang="en-GB" sz="700" b="0" i="0" u="none" strike="noStrike" dirty="0">
                <a:solidFill>
                  <a:srgbClr val="000000"/>
                </a:solidFill>
                <a:effectLst/>
              </a:rPr>
              <a:t>. [online] Available at: https://www.marriott.com/Multimedia/PDF/CorporateResponsibility/Marriott_Business_Conduct_Guide_English.pdf.</a:t>
            </a:r>
          </a:p>
          <a:p>
            <a:r>
              <a:rPr lang="en-GB" sz="700" b="0" i="0" u="none" strike="noStrike" dirty="0">
                <a:solidFill>
                  <a:srgbClr val="000000"/>
                </a:solidFill>
                <a:effectLst/>
              </a:rPr>
              <a:t>Moody, K. (2019). </a:t>
            </a:r>
            <a:r>
              <a:rPr lang="en-GB" sz="700" b="0" i="1" u="none" strike="noStrike" dirty="0">
                <a:solidFill>
                  <a:srgbClr val="000000"/>
                </a:solidFill>
                <a:effectLst/>
              </a:rPr>
              <a:t>Marriott shares its ‘secret sauce’ for a people-centric culture</a:t>
            </a:r>
            <a:r>
              <a:rPr lang="en-GB" sz="700" b="0" i="0" u="none" strike="noStrike" dirty="0">
                <a:solidFill>
                  <a:srgbClr val="000000"/>
                </a:solidFill>
                <a:effectLst/>
              </a:rPr>
              <a:t>. [online] HR Dive. Available at: https://</a:t>
            </a:r>
            <a:r>
              <a:rPr lang="en-GB" sz="700" b="0" i="0" u="none" strike="noStrike" dirty="0" err="1">
                <a:solidFill>
                  <a:srgbClr val="000000"/>
                </a:solidFill>
                <a:effectLst/>
              </a:rPr>
              <a:t>www.hrdive.com</a:t>
            </a:r>
            <a:r>
              <a:rPr lang="en-GB" sz="700" b="0" i="0" u="none" strike="noStrike" dirty="0">
                <a:solidFill>
                  <a:srgbClr val="000000"/>
                </a:solidFill>
                <a:effectLst/>
              </a:rPr>
              <a:t>/news/marriott-shares-its-secret-sauce-for-a-people-centric-culture/551369/.</a:t>
            </a:r>
          </a:p>
          <a:p>
            <a:r>
              <a:rPr lang="en-GB" sz="700" b="0" i="0" u="none" strike="noStrike" dirty="0" err="1">
                <a:solidFill>
                  <a:srgbClr val="000000"/>
                </a:solidFill>
                <a:effectLst/>
              </a:rPr>
              <a:t>Rathore</a:t>
            </a:r>
            <a:r>
              <a:rPr lang="en-GB" sz="700" b="0" i="0" u="none" strike="noStrike" dirty="0">
                <a:solidFill>
                  <a:srgbClr val="000000"/>
                </a:solidFill>
                <a:effectLst/>
              </a:rPr>
              <a:t>, D. (n.d.). </a:t>
            </a:r>
            <a:r>
              <a:rPr lang="en-GB" sz="700" b="0" i="1" u="none" strike="noStrike" dirty="0">
                <a:solidFill>
                  <a:srgbClr val="000000"/>
                </a:solidFill>
                <a:effectLst/>
              </a:rPr>
              <a:t>The Marriott Way | PDF | Employee Retention | Workweek And Weekend</a:t>
            </a:r>
            <a:r>
              <a:rPr lang="en-GB" sz="700" b="0" i="0" u="none" strike="noStrike" dirty="0">
                <a:solidFill>
                  <a:srgbClr val="000000"/>
                </a:solidFill>
                <a:effectLst/>
              </a:rPr>
              <a:t>. [online] </a:t>
            </a:r>
            <a:r>
              <a:rPr lang="en-GB" sz="700" b="0" i="0" u="none" strike="noStrike" dirty="0" err="1">
                <a:solidFill>
                  <a:srgbClr val="000000"/>
                </a:solidFill>
                <a:effectLst/>
              </a:rPr>
              <a:t>Scribd</a:t>
            </a:r>
            <a:r>
              <a:rPr lang="en-GB" sz="700" b="0" i="0" u="none" strike="noStrike" dirty="0">
                <a:solidFill>
                  <a:srgbClr val="000000"/>
                </a:solidFill>
                <a:effectLst/>
              </a:rPr>
              <a:t>. Available at: https://</a:t>
            </a:r>
            <a:r>
              <a:rPr lang="en-GB" sz="700" b="0" i="0" u="none" strike="noStrike" dirty="0" err="1">
                <a:solidFill>
                  <a:srgbClr val="000000"/>
                </a:solidFill>
                <a:effectLst/>
              </a:rPr>
              <a:t>www.scribd.com</a:t>
            </a:r>
            <a:r>
              <a:rPr lang="en-GB" sz="700" b="0" i="0" u="none" strike="noStrike" dirty="0">
                <a:solidFill>
                  <a:srgbClr val="000000"/>
                </a:solidFill>
                <a:effectLst/>
              </a:rPr>
              <a:t>/document/63549006/The-Marriott-Way.</a:t>
            </a:r>
          </a:p>
          <a:p>
            <a:r>
              <a:rPr lang="en-GB" sz="700" b="0" i="0" u="none" strike="noStrike" dirty="0">
                <a:solidFill>
                  <a:srgbClr val="000000"/>
                </a:solidFill>
                <a:effectLst/>
              </a:rPr>
              <a:t>Scott, A. (2013). </a:t>
            </a:r>
            <a:r>
              <a:rPr lang="en-GB" sz="700" b="0" i="1" u="none" strike="noStrike" dirty="0">
                <a:solidFill>
                  <a:srgbClr val="000000"/>
                </a:solidFill>
                <a:effectLst/>
              </a:rPr>
              <a:t>Virtual Onboarding: A Closer Look</a:t>
            </a:r>
            <a:r>
              <a:rPr lang="en-GB" sz="700" b="0" i="0" u="none" strike="noStrike" dirty="0">
                <a:solidFill>
                  <a:srgbClr val="000000"/>
                </a:solidFill>
                <a:effectLst/>
              </a:rPr>
              <a:t>. [online] </a:t>
            </a:r>
            <a:r>
              <a:rPr lang="en-GB" sz="700" b="0" i="0" u="none" strike="noStrike" dirty="0" err="1">
                <a:solidFill>
                  <a:srgbClr val="000000"/>
                </a:solidFill>
                <a:effectLst/>
              </a:rPr>
              <a:t>www.shrm.org</a:t>
            </a:r>
            <a:r>
              <a:rPr lang="en-GB" sz="700" b="0" i="0" u="none" strike="noStrike" dirty="0">
                <a:solidFill>
                  <a:srgbClr val="000000"/>
                </a:solidFill>
                <a:effectLst/>
              </a:rPr>
              <a:t>. Available at: https://</a:t>
            </a:r>
            <a:r>
              <a:rPr lang="en-GB" sz="700" b="0" i="0" u="none" strike="noStrike" dirty="0" err="1">
                <a:solidFill>
                  <a:srgbClr val="000000"/>
                </a:solidFill>
                <a:effectLst/>
              </a:rPr>
              <a:t>www.shrm.org</a:t>
            </a:r>
            <a:r>
              <a:rPr lang="en-GB" sz="700" b="0" i="0" u="none" strike="noStrike" dirty="0">
                <a:solidFill>
                  <a:srgbClr val="000000"/>
                </a:solidFill>
                <a:effectLst/>
              </a:rPr>
              <a:t>/topics-tools/news/talent-acquisition/virtual-onboarding-closer-look [Accessed 25 Mar. 2024].</a:t>
            </a:r>
          </a:p>
          <a:p>
            <a:r>
              <a:rPr lang="en-GB" sz="700" b="0" i="0" u="none" strike="noStrike" dirty="0">
                <a:solidFill>
                  <a:srgbClr val="000000"/>
                </a:solidFill>
                <a:effectLst/>
              </a:rPr>
              <a:t>The Retirement Group llc (2022). </a:t>
            </a:r>
            <a:r>
              <a:rPr lang="en-GB" sz="700" b="0" i="1" u="none" strike="noStrike" dirty="0">
                <a:solidFill>
                  <a:srgbClr val="000000"/>
                </a:solidFill>
                <a:effectLst/>
              </a:rPr>
              <a:t>Separation from Service Rule 55 for Marriott Vacations Worldwide Employees</a:t>
            </a:r>
            <a:r>
              <a:rPr lang="en-GB" sz="700" b="0" i="0" u="none" strike="noStrike" dirty="0">
                <a:solidFill>
                  <a:srgbClr val="000000"/>
                </a:solidFill>
                <a:effectLst/>
              </a:rPr>
              <a:t>. [online] www.theretirementgroup.com. Available at: https://www.theretirementgroup.com/featured-article/5448082/separation-from-service-rule-55-for-marriott-vacations-worldwide-employees [Accessed 25 Mar. 2024].</a:t>
            </a:r>
          </a:p>
          <a:p>
            <a:r>
              <a:rPr lang="en-GB" sz="700" b="0" i="0" u="none" strike="noStrike" dirty="0">
                <a:solidFill>
                  <a:srgbClr val="000000"/>
                </a:solidFill>
                <a:effectLst/>
              </a:rPr>
              <a:t>The Strategy Story (2023). </a:t>
            </a:r>
            <a:r>
              <a:rPr lang="en-GB" sz="700" b="0" i="1" u="none" strike="noStrike" dirty="0">
                <a:solidFill>
                  <a:srgbClr val="000000"/>
                </a:solidFill>
                <a:effectLst/>
              </a:rPr>
              <a:t>Marriott PESTEL Analysis - The Strategy Story</a:t>
            </a:r>
            <a:r>
              <a:rPr lang="en-GB" sz="700" b="0" i="0" u="none" strike="noStrike" dirty="0">
                <a:solidFill>
                  <a:srgbClr val="000000"/>
                </a:solidFill>
                <a:effectLst/>
              </a:rPr>
              <a:t>. [online] The Strategy Story. Available at: https://</a:t>
            </a:r>
            <a:r>
              <a:rPr lang="en-GB" sz="700" b="0" i="0" u="none" strike="noStrike" dirty="0" err="1">
                <a:solidFill>
                  <a:srgbClr val="000000"/>
                </a:solidFill>
                <a:effectLst/>
              </a:rPr>
              <a:t>thestrategystory.com</a:t>
            </a:r>
            <a:r>
              <a:rPr lang="en-GB" sz="700" b="0" i="0" u="none" strike="noStrike" dirty="0">
                <a:solidFill>
                  <a:srgbClr val="000000"/>
                </a:solidFill>
                <a:effectLst/>
              </a:rPr>
              <a:t>/blog/</a:t>
            </a:r>
            <a:r>
              <a:rPr lang="en-GB" sz="700" b="0" i="0" u="none" strike="noStrike" dirty="0" err="1">
                <a:solidFill>
                  <a:srgbClr val="000000"/>
                </a:solidFill>
                <a:effectLst/>
              </a:rPr>
              <a:t>marriott-pestel-analysis</a:t>
            </a:r>
            <a:r>
              <a:rPr lang="en-GB" sz="700" b="0" i="0" u="none" strike="noStrike" dirty="0">
                <a:solidFill>
                  <a:srgbClr val="000000"/>
                </a:solidFill>
                <a:effectLst/>
              </a:rPr>
              <a:t>/.</a:t>
            </a:r>
          </a:p>
          <a:p>
            <a:r>
              <a:rPr lang="en-GB" sz="700" b="0" i="0" u="none" strike="noStrike" dirty="0" err="1">
                <a:solidFill>
                  <a:srgbClr val="000000"/>
                </a:solidFill>
                <a:effectLst/>
              </a:rPr>
              <a:t>Trippe</a:t>
            </a:r>
            <a:r>
              <a:rPr lang="en-GB" sz="700" b="0" i="0" u="none" strike="noStrike" dirty="0">
                <a:solidFill>
                  <a:srgbClr val="000000"/>
                </a:solidFill>
                <a:effectLst/>
              </a:rPr>
              <a:t>, R. (n.d.). Recommended Citation Recommended Citation </a:t>
            </a:r>
            <a:r>
              <a:rPr lang="en-GB" sz="700" b="0" i="0" u="none" strike="noStrike" dirty="0" err="1">
                <a:solidFill>
                  <a:srgbClr val="000000"/>
                </a:solidFill>
                <a:effectLst/>
              </a:rPr>
              <a:t>Trippe</a:t>
            </a:r>
            <a:r>
              <a:rPr lang="en-GB" sz="700" b="0" i="0" u="none" strike="noStrike" dirty="0">
                <a:solidFill>
                  <a:srgbClr val="000000"/>
                </a:solidFill>
                <a:effectLst/>
              </a:rPr>
              <a:t>, Rebecca (. </a:t>
            </a:r>
            <a:r>
              <a:rPr lang="en-GB" sz="700" b="0" i="1" u="none" strike="noStrike" dirty="0">
                <a:solidFill>
                  <a:srgbClr val="000000"/>
                </a:solidFill>
                <a:effectLst/>
              </a:rPr>
              <a:t>Marriott Student Review</a:t>
            </a:r>
            <a:r>
              <a:rPr lang="en-GB" sz="700" b="0" i="0" u="none" strike="noStrike" dirty="0">
                <a:solidFill>
                  <a:srgbClr val="000000"/>
                </a:solidFill>
                <a:effectLst/>
              </a:rPr>
              <a:t>, [online] 4(Volume 4), p.4. Available at: https://</a:t>
            </a:r>
            <a:r>
              <a:rPr lang="en-GB" sz="700" b="0" i="0" u="none" strike="noStrike" dirty="0" err="1">
                <a:solidFill>
                  <a:srgbClr val="000000"/>
                </a:solidFill>
                <a:effectLst/>
              </a:rPr>
              <a:t>scholarsarchive.byu.edu</a:t>
            </a:r>
            <a:r>
              <a:rPr lang="en-GB" sz="700" b="0" i="0" u="none" strike="noStrike" dirty="0">
                <a:solidFill>
                  <a:srgbClr val="000000"/>
                </a:solidFill>
                <a:effectLst/>
              </a:rPr>
              <a:t>/cgi/</a:t>
            </a:r>
            <a:r>
              <a:rPr lang="en-GB" sz="700" b="0" i="0" u="none" strike="noStrike" dirty="0" err="1">
                <a:solidFill>
                  <a:srgbClr val="000000"/>
                </a:solidFill>
                <a:effectLst/>
              </a:rPr>
              <a:t>viewcontent.cgi</a:t>
            </a:r>
            <a:r>
              <a:rPr lang="en-GB" sz="700" b="0" i="0" u="none" strike="noStrike" dirty="0">
                <a:solidFill>
                  <a:srgbClr val="000000"/>
                </a:solidFill>
                <a:effectLst/>
              </a:rPr>
              <a:t>?article=1225&amp;context=</a:t>
            </a:r>
            <a:r>
              <a:rPr lang="en-GB" sz="700" b="0" i="0" u="none" strike="noStrike" dirty="0" err="1">
                <a:solidFill>
                  <a:srgbClr val="000000"/>
                </a:solidFill>
                <a:effectLst/>
              </a:rPr>
              <a:t>marriottstudentreview</a:t>
            </a:r>
            <a:r>
              <a:rPr lang="en-GB" sz="700" b="0" i="0" u="none" strike="noStrike" dirty="0">
                <a:solidFill>
                  <a:srgbClr val="000000"/>
                </a:solidFill>
                <a:effectLst/>
              </a:rPr>
              <a:t>.</a:t>
            </a:r>
          </a:p>
          <a:p>
            <a:endParaRPr lang="en-US" sz="700" dirty="0"/>
          </a:p>
        </p:txBody>
      </p:sp>
    </p:spTree>
    <p:extLst>
      <p:ext uri="{BB962C8B-B14F-4D97-AF65-F5344CB8AC3E}">
        <p14:creationId xmlns:p14="http://schemas.microsoft.com/office/powerpoint/2010/main" val="3494315677"/>
      </p:ext>
    </p:extLst>
  </p:cSld>
  <p:clrMapOvr>
    <a:masterClrMapping/>
  </p:clrMapOvr>
</p:sld>
</file>

<file path=ppt/theme/theme1.xml><?xml version="1.0" encoding="utf-8"?>
<a:theme xmlns:a="http://schemas.openxmlformats.org/drawingml/2006/main" name="Minimal and Muted">
  <a:themeElements>
    <a:clrScheme name="Japan Navy">
      <a:dk1>
        <a:srgbClr val="231B23"/>
      </a:dk1>
      <a:lt1>
        <a:srgbClr val="FCF5E5"/>
      </a:lt1>
      <a:dk2>
        <a:srgbClr val="282C47"/>
      </a:dk2>
      <a:lt2>
        <a:srgbClr val="FCF5E5"/>
      </a:lt2>
      <a:accent1>
        <a:srgbClr val="FDA431"/>
      </a:accent1>
      <a:accent2>
        <a:srgbClr val="4DA1A8"/>
      </a:accent2>
      <a:accent3>
        <a:srgbClr val="D7E7BA"/>
      </a:accent3>
      <a:accent4>
        <a:srgbClr val="FCF5E5"/>
      </a:accent4>
      <a:accent5>
        <a:srgbClr val="282C47"/>
      </a:accent5>
      <a:accent6>
        <a:srgbClr val="EECED3"/>
      </a:accent6>
      <a:hlink>
        <a:srgbClr val="FCA330"/>
      </a:hlink>
      <a:folHlink>
        <a:srgbClr val="4DA1A8"/>
      </a:folHlink>
    </a:clrScheme>
    <a:fontScheme name="Japanese Template">
      <a:majorFont>
        <a:latin typeface="Meiryo UI"/>
        <a:ea typeface=""/>
        <a:cs typeface=""/>
      </a:majorFont>
      <a:minorFont>
        <a:latin typeface="Meiryo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4575339C-C32B-4598-89D3-40CE402AE836}" vid="{2B7EF1B1-1997-4816-8972-8A33AD129E2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254</Words>
  <Application>Microsoft Office PowerPoint</Application>
  <PresentationFormat>Widescreen</PresentationFormat>
  <Paragraphs>28</Paragraphs>
  <Slides>12</Slides>
  <Notes>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Minimal and Muted</vt:lpstr>
      <vt:lpstr>The lifecycle of employee in Marriott Hotel </vt:lpstr>
      <vt:lpstr>Table of contents </vt:lpstr>
      <vt:lpstr>Introduction </vt:lpstr>
      <vt:lpstr>Attraction </vt:lpstr>
      <vt:lpstr>Recruitment </vt:lpstr>
      <vt:lpstr>Onboarding </vt:lpstr>
      <vt:lpstr>Development </vt:lpstr>
      <vt:lpstr>Retention </vt:lpstr>
      <vt:lpstr>Separation </vt:lpstr>
      <vt:lpstr>PESTEL Analysis </vt:lpstr>
      <vt:lpstr>SWOT Analysis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lifecycle of employee in Marriott Hotel </dc:title>
  <dc:creator>Rebeca Rodrigues Dos Prazeres Farinha Martins (2327239)</dc:creator>
  <cp:lastModifiedBy>Rebeca Rodrigues Dos Prazeres Farinha Martins (2327239)</cp:lastModifiedBy>
  <cp:revision>2</cp:revision>
  <dcterms:created xsi:type="dcterms:W3CDTF">2024-03-25T19:35:05Z</dcterms:created>
  <dcterms:modified xsi:type="dcterms:W3CDTF">2024-03-25T22:37:40Z</dcterms:modified>
</cp:coreProperties>
</file>