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4"/>
  </p:notesMasterIdLst>
  <p:handoutMasterIdLst>
    <p:handoutMasterId r:id="rId5"/>
  </p:handoutMasterIdLst>
  <p:sldIdLst>
    <p:sldId id="258" r:id="rId2"/>
    <p:sldId id="257" r:id="rId3"/>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603" autoAdjust="0"/>
    <p:restoredTop sz="94660"/>
  </p:normalViewPr>
  <p:slideViewPr>
    <p:cSldViewPr snapToGrid="0">
      <p:cViewPr varScale="1">
        <p:scale>
          <a:sx n="128" d="100"/>
          <a:sy n="128" d="100"/>
        </p:scale>
        <p:origin x="30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10" Type="http://schemas.microsoft.com/office/2015/10/relationships/revisionInfo" Target="revisionInfo.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69BD145-1743-422A-8B59-8CADFA8A7A47}"/>
              </a:ext>
            </a:extLst>
          </p:cNvPr>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r>
              <a:rPr lang="en-GB"/>
              <a:t>Jess Smythe 1706141</a:t>
            </a:r>
          </a:p>
        </p:txBody>
      </p:sp>
      <p:sp>
        <p:nvSpPr>
          <p:cNvPr id="3" name="Date Placeholder 2">
            <a:extLst>
              <a:ext uri="{FF2B5EF4-FFF2-40B4-BE49-F238E27FC236}">
                <a16:creationId xmlns:a16="http://schemas.microsoft.com/office/drawing/2014/main" id="{A521C2BE-9291-42B6-8EDB-01BBAAFEA2B3}"/>
              </a:ext>
            </a:extLst>
          </p:cNvPr>
          <p:cNvSpPr>
            <a:spLocks noGrp="1"/>
          </p:cNvSpPr>
          <p:nvPr>
            <p:ph type="dt" sz="quarter" idx="1"/>
          </p:nvPr>
        </p:nvSpPr>
        <p:spPr>
          <a:xfrm>
            <a:off x="3848645" y="0"/>
            <a:ext cx="2944283" cy="498295"/>
          </a:xfrm>
          <a:prstGeom prst="rect">
            <a:avLst/>
          </a:prstGeom>
        </p:spPr>
        <p:txBody>
          <a:bodyPr vert="horz" lIns="91440" tIns="45720" rIns="91440" bIns="45720" rtlCol="0"/>
          <a:lstStyle>
            <a:lvl1pPr algn="r">
              <a:defRPr sz="1200"/>
            </a:lvl1pPr>
          </a:lstStyle>
          <a:p>
            <a:fld id="{D293EBD4-CD32-46AF-A7CD-E3407DDF8558}" type="datetimeFigureOut">
              <a:rPr lang="en-GB" smtClean="0"/>
              <a:t>09/09/2019</a:t>
            </a:fld>
            <a:endParaRPr lang="en-GB"/>
          </a:p>
        </p:txBody>
      </p:sp>
      <p:sp>
        <p:nvSpPr>
          <p:cNvPr id="4" name="Footer Placeholder 3">
            <a:extLst>
              <a:ext uri="{FF2B5EF4-FFF2-40B4-BE49-F238E27FC236}">
                <a16:creationId xmlns:a16="http://schemas.microsoft.com/office/drawing/2014/main" id="{46C20831-B429-4F7D-8840-96946402BEAB}"/>
              </a:ext>
            </a:extLst>
          </p:cNvPr>
          <p:cNvSpPr>
            <a:spLocks noGrp="1"/>
          </p:cNvSpPr>
          <p:nvPr>
            <p:ph type="ftr" sz="quarter" idx="2"/>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5BB3981-88C2-416B-9365-D8C5C7288EB8}"/>
              </a:ext>
            </a:extLst>
          </p:cNvPr>
          <p:cNvSpPr>
            <a:spLocks noGrp="1"/>
          </p:cNvSpPr>
          <p:nvPr>
            <p:ph type="sldNum" sz="quarter" idx="3"/>
          </p:nvPr>
        </p:nvSpPr>
        <p:spPr>
          <a:xfrm>
            <a:off x="3848645" y="9433107"/>
            <a:ext cx="2944283" cy="498294"/>
          </a:xfrm>
          <a:prstGeom prst="rect">
            <a:avLst/>
          </a:prstGeom>
        </p:spPr>
        <p:txBody>
          <a:bodyPr vert="horz" lIns="91440" tIns="45720" rIns="91440" bIns="45720" rtlCol="0" anchor="b"/>
          <a:lstStyle>
            <a:lvl1pPr algn="r">
              <a:defRPr sz="1200"/>
            </a:lvl1pPr>
          </a:lstStyle>
          <a:p>
            <a:fld id="{3ADAE51D-8206-4D79-B194-149101A6E827}" type="slidenum">
              <a:rPr lang="en-GB" smtClean="0"/>
              <a:t>‹#›</a:t>
            </a:fld>
            <a:endParaRPr lang="en-GB"/>
          </a:p>
        </p:txBody>
      </p:sp>
    </p:spTree>
    <p:extLst>
      <p:ext uri="{BB962C8B-B14F-4D97-AF65-F5344CB8AC3E}">
        <p14:creationId xmlns:p14="http://schemas.microsoft.com/office/powerpoint/2010/main" val="518771138"/>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r>
              <a:rPr lang="en-GB"/>
              <a:t>Jess Smythe 1706141</a:t>
            </a:r>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3621633A-BC3E-454D-A804-D0B670EB1037}" type="datetimeFigureOut">
              <a:rPr lang="en-GB" smtClean="0"/>
              <a:t>09/09/2019</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660656CD-A1D6-4160-BA4D-A935E0F67425}" type="slidenum">
              <a:rPr lang="en-GB" smtClean="0"/>
              <a:t>‹#›</a:t>
            </a:fld>
            <a:endParaRPr lang="en-GB"/>
          </a:p>
        </p:txBody>
      </p:sp>
    </p:spTree>
    <p:extLst>
      <p:ext uri="{BB962C8B-B14F-4D97-AF65-F5344CB8AC3E}">
        <p14:creationId xmlns:p14="http://schemas.microsoft.com/office/powerpoint/2010/main" val="2796900684"/>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09/09/2019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4078619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09/09/2019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100324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09/09/2019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011265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7BF9D6-E6FF-4B18-9BE9-A9C5D5760DAA}" type="datetimeFigureOut">
              <a:rPr lang="en-GB" smtClean="0"/>
              <a:t>09/09/2019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417556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7BF9D6-E6FF-4B18-9BE9-A9C5D5760DAA}" type="datetimeFigureOut">
              <a:rPr lang="en-GB" smtClean="0"/>
              <a:t>09/09/2019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454498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7BF9D6-E6FF-4B18-9BE9-A9C5D5760DAA}" type="datetimeFigureOut">
              <a:rPr lang="en-GB" smtClean="0"/>
              <a:t>09/09/2019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668422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BF9D6-E6FF-4B18-9BE9-A9C5D5760DAA}" type="datetimeFigureOut">
              <a:rPr lang="en-GB" smtClean="0"/>
              <a:t>09/09/2019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2073132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7BF9D6-E6FF-4B18-9BE9-A9C5D5760DAA}" type="datetimeFigureOut">
              <a:rPr lang="en-GB" smtClean="0"/>
              <a:t>09/09/2019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18938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B7BF9D6-E6FF-4B18-9BE9-A9C5D5760DAA}" type="datetimeFigureOut">
              <a:rPr lang="en-GB" smtClean="0"/>
              <a:t>09/09/2019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336921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09/09/2019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145407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09/09/2019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629567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09/09/2019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7543829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09/09/2019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222307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09/09/2019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1984618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09/09/2019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6028493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09/09/2019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866660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B7BF9D6-E6FF-4B18-9BE9-A9C5D5760DAA}" type="datetimeFigureOut">
              <a:rPr lang="en-GB" smtClean="0"/>
              <a:t>09/09/2019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E9ADA5C-6B58-49C9-AFDD-99EBE4C6B661}" type="slidenum">
              <a:rPr lang="en-GB" smtClean="0"/>
              <a:t>‹#›</a:t>
            </a:fld>
            <a:endParaRPr lang="en-GB"/>
          </a:p>
        </p:txBody>
      </p:sp>
    </p:spTree>
    <p:extLst>
      <p:ext uri="{BB962C8B-B14F-4D97-AF65-F5344CB8AC3E}">
        <p14:creationId xmlns:p14="http://schemas.microsoft.com/office/powerpoint/2010/main" val="399429504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tudy.com/academy/lesson/what-is-critical-thinking-definition-skills-meaning.html" TargetMode="Externa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www.skillsyouneed.com/write/notes-verbal.html"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www.skillsyouneed.com/write/notes-verbal.html" TargetMode="External"/><Relationship Id="rId7" Type="http://schemas.openxmlformats.org/officeDocument/2006/relationships/hyperlink" Target="https://teachingsexed.com/2014/11/11/experience-reflection-experiential-learning" TargetMode="External"/><Relationship Id="rId2" Type="http://schemas.openxmlformats.org/officeDocument/2006/relationships/hyperlink" Target="http://infed.org/mobi/donald-schon-learning-reflection-change" TargetMode="External"/><Relationship Id="rId1" Type="http://schemas.openxmlformats.org/officeDocument/2006/relationships/slideLayout" Target="../slideLayouts/slideLayout2.xml"/><Relationship Id="rId6" Type="http://schemas.openxmlformats.org/officeDocument/2006/relationships/hyperlink" Target="https://www.talentlens.co.uk/assets/blog/critical-thinking/puzzle-head.jpg" TargetMode="External"/><Relationship Id="rId5" Type="http://schemas.openxmlformats.org/officeDocument/2006/relationships/hyperlink" Target="https://study.com/academy/lesson/what-is-critical-thinking-definition-skills-meaning.html" TargetMode="External"/><Relationship Id="rId4" Type="http://schemas.openxmlformats.org/officeDocument/2006/relationships/hyperlink" Target="https://learn.solent.ac.uk/mod/book/view.php?id=2732&amp;chapterid=11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4C5E0-FE66-4999-A686-723A8EDB3A88}"/>
              </a:ext>
            </a:extLst>
          </p:cNvPr>
          <p:cNvSpPr>
            <a:spLocks noGrp="1"/>
          </p:cNvSpPr>
          <p:nvPr>
            <p:ph type="title"/>
          </p:nvPr>
        </p:nvSpPr>
        <p:spPr>
          <a:xfrm>
            <a:off x="4260573" y="7378"/>
            <a:ext cx="2436928" cy="321352"/>
          </a:xfrm>
        </p:spPr>
        <p:txBody>
          <a:bodyPr>
            <a:noAutofit/>
          </a:bodyPr>
          <a:lstStyle/>
          <a:p>
            <a:r>
              <a:rPr lang="en-GB" sz="1400" u="sng" dirty="0">
                <a:solidFill>
                  <a:schemeClr val="tx1"/>
                </a:solidFill>
                <a:latin typeface="Arial" panose="020B0604020202020204" pitchFamily="34" charset="0"/>
                <a:cs typeface="Arial" panose="020B0604020202020204" pitchFamily="34" charset="0"/>
              </a:rPr>
              <a:t>Critical thinking in education</a:t>
            </a:r>
          </a:p>
        </p:txBody>
      </p:sp>
      <p:sp>
        <p:nvSpPr>
          <p:cNvPr id="3" name="Content Placeholder 2">
            <a:extLst>
              <a:ext uri="{FF2B5EF4-FFF2-40B4-BE49-F238E27FC236}">
                <a16:creationId xmlns:a16="http://schemas.microsoft.com/office/drawing/2014/main" id="{53551898-1E23-4D3F-A234-875B58788530}"/>
              </a:ext>
            </a:extLst>
          </p:cNvPr>
          <p:cNvSpPr>
            <a:spLocks noGrp="1"/>
          </p:cNvSpPr>
          <p:nvPr>
            <p:ph idx="1"/>
          </p:nvPr>
        </p:nvSpPr>
        <p:spPr>
          <a:xfrm>
            <a:off x="-14035" y="243421"/>
            <a:ext cx="3271041" cy="2415163"/>
          </a:xfrm>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pPr marL="0" indent="0">
              <a:buNone/>
            </a:pPr>
            <a:r>
              <a:rPr lang="en-GB" sz="1100" u="sng" dirty="0">
                <a:solidFill>
                  <a:schemeClr val="tx1"/>
                </a:solidFill>
                <a:latin typeface="Arial" panose="020B0604020202020204" pitchFamily="34" charset="0"/>
                <a:cs typeface="Arial" panose="020B0604020202020204" pitchFamily="34" charset="0"/>
              </a:rPr>
              <a:t>Introduction</a:t>
            </a:r>
          </a:p>
          <a:p>
            <a:pPr marL="0" indent="0">
              <a:buNone/>
            </a:pPr>
            <a:r>
              <a:rPr lang="en-GB" sz="1100" dirty="0">
                <a:solidFill>
                  <a:schemeClr val="tx1"/>
                </a:solidFill>
                <a:latin typeface="Arial" panose="020B0604020202020204" pitchFamily="34" charset="0"/>
                <a:cs typeface="Arial" panose="020B0604020202020204" pitchFamily="34" charset="0"/>
              </a:rPr>
              <a:t>According to a particular website, study.com, they quote that; </a:t>
            </a:r>
          </a:p>
          <a:p>
            <a:pPr marL="0" indent="0" algn="just">
              <a:buNone/>
            </a:pPr>
            <a:r>
              <a:rPr lang="en-GB" sz="1100" dirty="0">
                <a:solidFill>
                  <a:schemeClr val="tx1"/>
                </a:solidFill>
                <a:latin typeface="Arial" panose="020B0604020202020204" pitchFamily="34" charset="0"/>
                <a:cs typeface="Arial" panose="020B0604020202020204" pitchFamily="34" charset="0"/>
              </a:rPr>
              <a:t>‘Critical thinking means making reasoned judgments that are logical and well-thought out. It is a way of thinking in which you don't simply accept all arguments and conclusions you are exposed to, but rather have an attitude involving questioning such arguments and conclusions. It requires wanting to see what evidence is involved to support a particular argument or conclusion.’</a:t>
            </a:r>
          </a:p>
          <a:p>
            <a:pPr marL="0" indent="0" algn="just">
              <a:buNone/>
            </a:pPr>
            <a:r>
              <a:rPr lang="en-GB" sz="1100" dirty="0">
                <a:solidFill>
                  <a:schemeClr val="tx1"/>
                </a:solidFill>
                <a:latin typeface="Arial" panose="020B0604020202020204" pitchFamily="34" charset="0"/>
                <a:cs typeface="Arial" panose="020B0604020202020204" pitchFamily="34" charset="0"/>
                <a:hlinkClick r:id="rId2"/>
              </a:rPr>
              <a:t>http://study.com/academy/lesson/what-is-critical-thinking-definition-skills-meaning.html</a:t>
            </a:r>
            <a:r>
              <a:rPr lang="en-GB" sz="1100" dirty="0">
                <a:solidFill>
                  <a:schemeClr val="tx1"/>
                </a:solidFill>
                <a:latin typeface="Arial" panose="020B0604020202020204" pitchFamily="34" charset="0"/>
                <a:cs typeface="Arial" panose="020B0604020202020204" pitchFamily="34" charset="0"/>
              </a:rPr>
              <a:t>  </a:t>
            </a:r>
            <a:endParaRPr lang="en-GB" sz="400" dirty="0"/>
          </a:p>
        </p:txBody>
      </p:sp>
      <p:sp>
        <p:nvSpPr>
          <p:cNvPr id="4" name="TextBox 3">
            <a:extLst>
              <a:ext uri="{FF2B5EF4-FFF2-40B4-BE49-F238E27FC236}">
                <a16:creationId xmlns:a16="http://schemas.microsoft.com/office/drawing/2014/main" id="{04B2C368-2AC4-4B1D-89DA-94E06B89BFC6}"/>
              </a:ext>
            </a:extLst>
          </p:cNvPr>
          <p:cNvSpPr txBox="1"/>
          <p:nvPr/>
        </p:nvSpPr>
        <p:spPr>
          <a:xfrm>
            <a:off x="28104" y="2611483"/>
            <a:ext cx="2796208" cy="432426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100" u="sng" dirty="0">
                <a:latin typeface="Arial" panose="020B0604020202020204" pitchFamily="34" charset="0"/>
                <a:cs typeface="Arial" panose="020B0604020202020204" pitchFamily="34" charset="0"/>
              </a:rPr>
              <a:t>Time Management</a:t>
            </a:r>
          </a:p>
          <a:p>
            <a:pPr algn="just"/>
            <a:r>
              <a:rPr lang="en-GB" sz="1100" dirty="0">
                <a:latin typeface="Arial" panose="020B0604020202020204" pitchFamily="34" charset="0"/>
                <a:cs typeface="Arial" panose="020B0604020202020204" pitchFamily="34" charset="0"/>
              </a:rPr>
              <a:t>According to Barnes (1994) one of the most important aspects in education is how a person manages their time. In order to be successful in time management, an individual cannot leave it to chance, they have to make important decisions on how they spend their days, months and years, </a:t>
            </a:r>
            <a:r>
              <a:rPr lang="en-GB" sz="1100">
                <a:latin typeface="Arial" panose="020B0604020202020204" pitchFamily="34" charset="0"/>
                <a:cs typeface="Arial" panose="020B0604020202020204" pitchFamily="34" charset="0"/>
              </a:rPr>
              <a:t>whether it is </a:t>
            </a:r>
            <a:r>
              <a:rPr lang="en-GB" sz="1100" dirty="0">
                <a:latin typeface="Arial" panose="020B0604020202020204" pitchFamily="34" charset="0"/>
                <a:cs typeface="Arial" panose="020B0604020202020204" pitchFamily="34" charset="0"/>
              </a:rPr>
              <a:t>studying for a whole day or having a day to socialise with friends. This means having a rough plan which will prioritise activities within a persons year, and put less important activities in the background. Keeping a diary is useful in pulling forward these priorities, however, this does not mean they will never get around to doing the background activities but that they prioritise the things that need to be done first. Barnes (1994) suggests whether an individual is using a full year planner, which some might find daunting, or a diary, which ever system they chose, it must be realistic and they must stick to it. </a:t>
            </a:r>
          </a:p>
        </p:txBody>
      </p:sp>
      <p:sp>
        <p:nvSpPr>
          <p:cNvPr id="6" name="TextBox 5">
            <a:extLst>
              <a:ext uri="{FF2B5EF4-FFF2-40B4-BE49-F238E27FC236}">
                <a16:creationId xmlns:a16="http://schemas.microsoft.com/office/drawing/2014/main" id="{D759BCA7-65E5-415E-913E-B848CE0D8C2B}"/>
              </a:ext>
            </a:extLst>
          </p:cNvPr>
          <p:cNvSpPr txBox="1"/>
          <p:nvPr/>
        </p:nvSpPr>
        <p:spPr>
          <a:xfrm>
            <a:off x="5719905" y="2604970"/>
            <a:ext cx="3167269" cy="1446550"/>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100" u="sng" dirty="0">
                <a:latin typeface="Arial" panose="020B0604020202020204" pitchFamily="34" charset="0"/>
                <a:cs typeface="Arial" panose="020B0604020202020204" pitchFamily="34" charset="0"/>
              </a:rPr>
              <a:t>Reflection</a:t>
            </a:r>
          </a:p>
          <a:p>
            <a:pPr algn="just"/>
            <a:r>
              <a:rPr lang="en-GB" sz="1100" dirty="0">
                <a:latin typeface="Arial" panose="020B0604020202020204" pitchFamily="34" charset="0"/>
                <a:cs typeface="Arial" panose="020B0604020202020204" pitchFamily="34" charset="0"/>
              </a:rPr>
              <a:t>Kolb (1984) developed a learning cycle which involves four elements to help students reflect on their experiences and improve them. It starts with and experience, usually an activity, then reviewing and reflecting on the activity, then developing an idea, and finally testing the ideas while practicing the experience again. </a:t>
            </a:r>
          </a:p>
        </p:txBody>
      </p:sp>
      <p:pic>
        <p:nvPicPr>
          <p:cNvPr id="8" name="Picture 7">
            <a:extLst>
              <a:ext uri="{FF2B5EF4-FFF2-40B4-BE49-F238E27FC236}">
                <a16:creationId xmlns:a16="http://schemas.microsoft.com/office/drawing/2014/main" id="{3C7BBAB7-1E57-41A7-9F93-795E40C19281}"/>
              </a:ext>
            </a:extLst>
          </p:cNvPr>
          <p:cNvPicPr>
            <a:picLocks noChangeAspect="1"/>
          </p:cNvPicPr>
          <p:nvPr/>
        </p:nvPicPr>
        <p:blipFill>
          <a:blip r:embed="rId3"/>
          <a:stretch>
            <a:fillRect/>
          </a:stretch>
        </p:blipFill>
        <p:spPr>
          <a:xfrm>
            <a:off x="8972716" y="2631834"/>
            <a:ext cx="1423368" cy="1176650"/>
          </a:xfrm>
          <a:prstGeom prst="rect">
            <a:avLst/>
          </a:prstGeom>
        </p:spPr>
      </p:pic>
      <p:sp>
        <p:nvSpPr>
          <p:cNvPr id="9" name="TextBox 8">
            <a:extLst>
              <a:ext uri="{FF2B5EF4-FFF2-40B4-BE49-F238E27FC236}">
                <a16:creationId xmlns:a16="http://schemas.microsoft.com/office/drawing/2014/main" id="{01029688-AD96-49D6-9661-5472CCB7BA66}"/>
              </a:ext>
            </a:extLst>
          </p:cNvPr>
          <p:cNvSpPr txBox="1"/>
          <p:nvPr/>
        </p:nvSpPr>
        <p:spPr>
          <a:xfrm>
            <a:off x="10481626" y="2658585"/>
            <a:ext cx="1333189" cy="430887"/>
          </a:xfrm>
          <a:prstGeom prst="rect">
            <a:avLst/>
          </a:prstGeom>
          <a:noFill/>
        </p:spPr>
        <p:txBody>
          <a:bodyPr wrap="square" rtlCol="0">
            <a:spAutoFit/>
          </a:bodyPr>
          <a:lstStyle/>
          <a:p>
            <a:pPr algn="just"/>
            <a:r>
              <a:rPr lang="en-GB" sz="1100" dirty="0">
                <a:latin typeface="Arial" panose="020B0604020202020204" pitchFamily="34" charset="0"/>
                <a:cs typeface="Arial" panose="020B0604020202020204" pitchFamily="34" charset="0"/>
              </a:rPr>
              <a:t>(Source: Teaching Sex Ed, 2014)</a:t>
            </a:r>
          </a:p>
        </p:txBody>
      </p:sp>
      <p:sp>
        <p:nvSpPr>
          <p:cNvPr id="10" name="TextBox 9">
            <a:extLst>
              <a:ext uri="{FF2B5EF4-FFF2-40B4-BE49-F238E27FC236}">
                <a16:creationId xmlns:a16="http://schemas.microsoft.com/office/drawing/2014/main" id="{CF09F80E-64CC-437F-988E-C50358E30E62}"/>
              </a:ext>
            </a:extLst>
          </p:cNvPr>
          <p:cNvSpPr txBox="1"/>
          <p:nvPr/>
        </p:nvSpPr>
        <p:spPr>
          <a:xfrm>
            <a:off x="5716099" y="4081198"/>
            <a:ext cx="4157001" cy="2800767"/>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Schon’s (1983) development of reflection-in-action can be described as quick thinking while carrying out an activity. It involves developing new understandings to change our actions while carrying out the situation that is unfolding. Reflection-in-action allows a person to reflect the situation while in the moment and think about ways to improve without stopping. Whereas reflection-on-action comes later, after the situation. He points out that an individual should write up a review or recordings, talk about things with a mentor or tutor, or re-think different ways to improve the situation. Reflecting-on-action allows a person to think about why they have acted in a certain way, if anyone was interacting with the activity, or why they were not happy with the experience. This results in questioning activities and developing new ideas. Schon’s idea is similar to Kolb’s idea in re-thinking and questioning their experiences to improve and develop them. </a:t>
            </a:r>
          </a:p>
        </p:txBody>
      </p:sp>
      <p:sp>
        <p:nvSpPr>
          <p:cNvPr id="13" name="TextBox 12">
            <a:extLst>
              <a:ext uri="{FF2B5EF4-FFF2-40B4-BE49-F238E27FC236}">
                <a16:creationId xmlns:a16="http://schemas.microsoft.com/office/drawing/2014/main" id="{997F9540-071A-4C6E-8032-054308E930DD}"/>
              </a:ext>
            </a:extLst>
          </p:cNvPr>
          <p:cNvSpPr txBox="1"/>
          <p:nvPr/>
        </p:nvSpPr>
        <p:spPr>
          <a:xfrm>
            <a:off x="4097705" y="799114"/>
            <a:ext cx="2762664" cy="261610"/>
          </a:xfrm>
          <a:prstGeom prst="rect">
            <a:avLst/>
          </a:prstGeom>
          <a:noFill/>
        </p:spPr>
        <p:txBody>
          <a:bodyPr wrap="square" rtlCol="0">
            <a:spAutoFit/>
          </a:bodyPr>
          <a:lstStyle/>
          <a:p>
            <a:pPr algn="just"/>
            <a:endParaRPr lang="en-GB" sz="11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460D803C-07A0-410F-A7A0-599E8C8616FD}"/>
              </a:ext>
            </a:extLst>
          </p:cNvPr>
          <p:cNvSpPr txBox="1"/>
          <p:nvPr/>
        </p:nvSpPr>
        <p:spPr>
          <a:xfrm>
            <a:off x="2852214" y="2733384"/>
            <a:ext cx="2811886" cy="398570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Similarly, Cottrell (2003) agrees that how a person manages their time is an important resource. She suggests that a person should use time waiting for something, such as waiting for the kettle to boil, to recap on their education and to think about how they could improve work. To reduce stress Cottrell suggests to keep a notebook and to write down mental notes. She uses a lot of suggestions on ways to use time management effectively in developing critical thinking in education, such as motivation to start working, knowing how long a task takes to complete, to ask for help when realising a persons own limits, and using basic strategies to test which one suits an individual the most, such as writing a list. Cottrell (2003) and Barnes (1994) both say to use a diary or a day planner to make sure deadlines are made and priorities are set out in order according to the importance of the task. </a:t>
            </a:r>
          </a:p>
        </p:txBody>
      </p:sp>
      <p:sp>
        <p:nvSpPr>
          <p:cNvPr id="16" name="TextBox 15">
            <a:extLst>
              <a:ext uri="{FF2B5EF4-FFF2-40B4-BE49-F238E27FC236}">
                <a16:creationId xmlns:a16="http://schemas.microsoft.com/office/drawing/2014/main" id="{3C8CBD86-CF8E-44C0-BDE7-44C3ADFB2BB2}"/>
              </a:ext>
            </a:extLst>
          </p:cNvPr>
          <p:cNvSpPr txBox="1"/>
          <p:nvPr/>
        </p:nvSpPr>
        <p:spPr>
          <a:xfrm>
            <a:off x="159026" y="0"/>
            <a:ext cx="3432313" cy="276999"/>
          </a:xfrm>
          <a:prstGeom prst="rect">
            <a:avLst/>
          </a:prstGeom>
          <a:noFill/>
        </p:spPr>
        <p:txBody>
          <a:bodyPr wrap="square" rtlCol="0">
            <a:spAutoFit/>
          </a:bodyPr>
          <a:lstStyle/>
          <a:p>
            <a:r>
              <a:rPr lang="en-GB" sz="1100" dirty="0" smtClean="0">
                <a:latin typeface="Arial" panose="020B0604020202020204" pitchFamily="34" charset="0"/>
                <a:cs typeface="Arial" panose="020B0604020202020204" pitchFamily="34" charset="0"/>
              </a:rPr>
              <a:t>STUDENT NAME, NUMBER, </a:t>
            </a:r>
            <a:r>
              <a:rPr lang="en-GB" sz="1100" smtClean="0">
                <a:latin typeface="Arial" panose="020B0604020202020204" pitchFamily="34" charset="0"/>
                <a:cs typeface="Arial" panose="020B0604020202020204" pitchFamily="34" charset="0"/>
              </a:rPr>
              <a:t>MODULE CODE </a:t>
            </a:r>
            <a:r>
              <a:rPr lang="en-GB" sz="1200" smtClean="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09B3B25-E0FE-4443-A3A2-20F0FE06785A}"/>
              </a:ext>
            </a:extLst>
          </p:cNvPr>
          <p:cNvSpPr txBox="1"/>
          <p:nvPr/>
        </p:nvSpPr>
        <p:spPr>
          <a:xfrm>
            <a:off x="3813009" y="280988"/>
            <a:ext cx="5221650" cy="2322685"/>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1100" u="sng" dirty="0">
                <a:latin typeface="Arial" panose="020B0604020202020204" pitchFamily="34" charset="0"/>
                <a:cs typeface="Arial" panose="020B0604020202020204" pitchFamily="34" charset="0"/>
              </a:rPr>
              <a:t>Making notes </a:t>
            </a:r>
          </a:p>
          <a:p>
            <a:pPr algn="just"/>
            <a:r>
              <a:rPr lang="en-GB" sz="1100" dirty="0">
                <a:latin typeface="Arial" panose="020B0604020202020204" pitchFamily="34" charset="0"/>
                <a:cs typeface="Arial" panose="020B0604020202020204" pitchFamily="34" charset="0"/>
              </a:rPr>
              <a:t>Godfrey (2013) suggests that taking notes helps to develop a persons understanding of the information they have just read, and helps them to reflect. Taking notes helps to link an individuals own thoughts to the original idea, making them understand easier. He acknowledges that if a person does not take notes, when it comes to writing out work, they will end up missing key elements in their process of critical thinking, therefore not having an independent understanding. Godfrey (2013) states that making notes helps a person to use their own words and paraphrase in essays. In order for their notes to be meaningful and effective, they should only note purposeful key elements. Godfrey (2013) gives tips on making notes, such as reading the text first and writing down the summary in a persons own words after, to only highlight the key information, and to take notes separately from the annotation on the page.  </a:t>
            </a:r>
          </a:p>
        </p:txBody>
      </p:sp>
      <p:sp>
        <p:nvSpPr>
          <p:cNvPr id="7" name="TextBox 6">
            <a:extLst>
              <a:ext uri="{FF2B5EF4-FFF2-40B4-BE49-F238E27FC236}">
                <a16:creationId xmlns:a16="http://schemas.microsoft.com/office/drawing/2014/main" id="{4A616CDD-9303-4241-9D64-556216104FF5}"/>
              </a:ext>
            </a:extLst>
          </p:cNvPr>
          <p:cNvSpPr txBox="1"/>
          <p:nvPr/>
        </p:nvSpPr>
        <p:spPr>
          <a:xfrm>
            <a:off x="8972716" y="39304"/>
            <a:ext cx="3219284" cy="2462213"/>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A website called Skills you need, claims that taking notes is key in critical thinking. It states that before an individual starts noting anything, they need to be clear on what information they need to answer the question, or what to write an essay on. A person needs to make sure that what they are noting down will be relevant for their work after, which agrees with Godfrey’s idea. It also suggests not to worry about spelling or grammar at the time, as they will eventually develop their  own writing and shorthand system as they gain more practice. </a:t>
            </a:r>
          </a:p>
          <a:p>
            <a:pPr algn="just"/>
            <a:r>
              <a:rPr lang="en-GB" sz="1100" dirty="0">
                <a:latin typeface="Arial" panose="020B0604020202020204" pitchFamily="34" charset="0"/>
                <a:cs typeface="Arial" panose="020B0604020202020204" pitchFamily="34" charset="0"/>
                <a:hlinkClick r:id="rId4"/>
              </a:rPr>
              <a:t>https://www.skillsyouneed.com/write/notes-verbal.html</a:t>
            </a:r>
            <a:r>
              <a:rPr lang="en-GB" sz="1100" dirty="0">
                <a:latin typeface="Arial" panose="020B0604020202020204" pitchFamily="34" charset="0"/>
                <a:cs typeface="Arial" panose="020B0604020202020204" pitchFamily="34" charset="0"/>
              </a:rPr>
              <a:t> </a:t>
            </a:r>
          </a:p>
        </p:txBody>
      </p:sp>
      <p:sp>
        <p:nvSpPr>
          <p:cNvPr id="11" name="TextBox 10">
            <a:extLst>
              <a:ext uri="{FF2B5EF4-FFF2-40B4-BE49-F238E27FC236}">
                <a16:creationId xmlns:a16="http://schemas.microsoft.com/office/drawing/2014/main" id="{C0BFD833-A46B-4649-AB68-6D5246228A4F}"/>
              </a:ext>
            </a:extLst>
          </p:cNvPr>
          <p:cNvSpPr txBox="1"/>
          <p:nvPr/>
        </p:nvSpPr>
        <p:spPr>
          <a:xfrm>
            <a:off x="9925099" y="4558627"/>
            <a:ext cx="2239617" cy="2292935"/>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GB" sz="1100" u="sng" dirty="0">
                <a:latin typeface="Arial" panose="020B0604020202020204" pitchFamily="34" charset="0"/>
                <a:cs typeface="Arial" panose="020B0604020202020204" pitchFamily="34" charset="0"/>
              </a:rPr>
              <a:t>Conclusion </a:t>
            </a:r>
          </a:p>
          <a:p>
            <a:pPr algn="just"/>
            <a:r>
              <a:rPr lang="en-GB" sz="1100" dirty="0">
                <a:latin typeface="Arial" panose="020B0604020202020204" pitchFamily="34" charset="0"/>
                <a:cs typeface="Arial" panose="020B0604020202020204" pitchFamily="34" charset="0"/>
              </a:rPr>
              <a:t>To draw this poster to a conclusion, I think that my three study skills are important towards the development of critical thinking. These skills are ways to look deeper into arguments and ask questions that have not been asked before, to better a persons knowledge on a subject that does not necessarily have one clear answer. </a:t>
            </a:r>
          </a:p>
        </p:txBody>
      </p:sp>
      <p:pic>
        <p:nvPicPr>
          <p:cNvPr id="12" name="Picture 11">
            <a:extLst>
              <a:ext uri="{FF2B5EF4-FFF2-40B4-BE49-F238E27FC236}">
                <a16:creationId xmlns:a16="http://schemas.microsoft.com/office/drawing/2014/main" id="{DC4BB6DB-67EE-4DC4-AC3E-3E22F9A93DB7}"/>
              </a:ext>
            </a:extLst>
          </p:cNvPr>
          <p:cNvPicPr>
            <a:picLocks noChangeAspect="1"/>
          </p:cNvPicPr>
          <p:nvPr/>
        </p:nvPicPr>
        <p:blipFill>
          <a:blip r:embed="rId5"/>
          <a:stretch>
            <a:fillRect/>
          </a:stretch>
        </p:blipFill>
        <p:spPr>
          <a:xfrm>
            <a:off x="10556499" y="3251660"/>
            <a:ext cx="1312404" cy="1049923"/>
          </a:xfrm>
          <a:prstGeom prst="rect">
            <a:avLst/>
          </a:prstGeom>
        </p:spPr>
      </p:pic>
      <p:sp>
        <p:nvSpPr>
          <p:cNvPr id="14" name="TextBox 13">
            <a:extLst>
              <a:ext uri="{FF2B5EF4-FFF2-40B4-BE49-F238E27FC236}">
                <a16:creationId xmlns:a16="http://schemas.microsoft.com/office/drawing/2014/main" id="{79272422-730A-47F5-ADD8-1EF22B0946F1}"/>
              </a:ext>
            </a:extLst>
          </p:cNvPr>
          <p:cNvSpPr txBox="1"/>
          <p:nvPr/>
        </p:nvSpPr>
        <p:spPr>
          <a:xfrm>
            <a:off x="10296940" y="4337281"/>
            <a:ext cx="189506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(Source: TalentLens, 2014)</a:t>
            </a:r>
          </a:p>
        </p:txBody>
      </p:sp>
      <p:pic>
        <p:nvPicPr>
          <p:cNvPr id="18" name="Picture 17"/>
          <p:cNvPicPr>
            <a:picLocks noChangeAspect="1"/>
          </p:cNvPicPr>
          <p:nvPr/>
        </p:nvPicPr>
        <p:blipFill>
          <a:blip r:embed="rId6"/>
          <a:stretch>
            <a:fillRect/>
          </a:stretch>
        </p:blipFill>
        <p:spPr>
          <a:xfrm>
            <a:off x="3281038" y="886829"/>
            <a:ext cx="507939" cy="507939"/>
          </a:xfrm>
          <a:prstGeom prst="rect">
            <a:avLst/>
          </a:prstGeom>
        </p:spPr>
      </p:pic>
      <p:sp>
        <p:nvSpPr>
          <p:cNvPr id="19" name="TextBox 18"/>
          <p:cNvSpPr txBox="1"/>
          <p:nvPr/>
        </p:nvSpPr>
        <p:spPr>
          <a:xfrm>
            <a:off x="3172461" y="1484729"/>
            <a:ext cx="1046135" cy="600164"/>
          </a:xfrm>
          <a:prstGeom prst="rect">
            <a:avLst/>
          </a:prstGeom>
          <a:noFill/>
        </p:spPr>
        <p:txBody>
          <a:bodyPr wrap="square" rtlCol="0">
            <a:spAutoFit/>
          </a:bodyPr>
          <a:lstStyle/>
          <a:p>
            <a:r>
              <a:rPr lang="en-GB" sz="1100" dirty="0"/>
              <a:t>(Source: </a:t>
            </a:r>
            <a:r>
              <a:rPr lang="en-GB" sz="1100" dirty="0" err="1"/>
              <a:t>Pixabay</a:t>
            </a:r>
            <a:r>
              <a:rPr lang="en-GB" sz="1100" dirty="0"/>
              <a:t>, 2015)</a:t>
            </a:r>
          </a:p>
        </p:txBody>
      </p:sp>
    </p:spTree>
    <p:extLst>
      <p:ext uri="{BB962C8B-B14F-4D97-AF65-F5344CB8AC3E}">
        <p14:creationId xmlns:p14="http://schemas.microsoft.com/office/powerpoint/2010/main" val="2842089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ED844-2A70-42F3-8A14-A35C638C8D0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3F90460-6136-4314-979B-3E121C76A21A}"/>
              </a:ext>
            </a:extLst>
          </p:cNvPr>
          <p:cNvSpPr>
            <a:spLocks noGrp="1"/>
          </p:cNvSpPr>
          <p:nvPr>
            <p:ph idx="1"/>
          </p:nvPr>
        </p:nvSpPr>
        <p:spPr>
          <a:xfrm>
            <a:off x="677334" y="1365459"/>
            <a:ext cx="8596668" cy="4346228"/>
          </a:xfrm>
        </p:spPr>
        <p:txBody>
          <a:bodyPr>
            <a:normAutofit/>
          </a:bodyPr>
          <a:lstStyle/>
          <a:p>
            <a:pPr marL="0" indent="0">
              <a:buNone/>
            </a:pPr>
            <a:r>
              <a:rPr lang="en-GB" sz="1200" dirty="0">
                <a:latin typeface="Arial" panose="020B0604020202020204" pitchFamily="34" charset="0"/>
                <a:cs typeface="Arial" panose="020B0604020202020204" pitchFamily="34" charset="0"/>
              </a:rPr>
              <a:t>Barnes, R. (1994) </a:t>
            </a:r>
            <a:r>
              <a:rPr lang="en-GB" sz="1200" i="1" dirty="0">
                <a:latin typeface="Arial" panose="020B0604020202020204" pitchFamily="34" charset="0"/>
                <a:cs typeface="Arial" panose="020B0604020202020204" pitchFamily="34" charset="0"/>
              </a:rPr>
              <a:t>Successful study for degrees. </a:t>
            </a:r>
            <a:r>
              <a:rPr lang="en-GB" sz="1200" dirty="0">
                <a:latin typeface="Arial" panose="020B0604020202020204" pitchFamily="34" charset="0"/>
                <a:cs typeface="Arial" panose="020B0604020202020204" pitchFamily="34" charset="0"/>
              </a:rPr>
              <a:t>(1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ed</a:t>
            </a:r>
            <a:r>
              <a:rPr lang="en-GB" sz="1200" dirty="0">
                <a:latin typeface="Arial" panose="020B0604020202020204" pitchFamily="34" charset="0"/>
                <a:cs typeface="Arial" panose="020B0604020202020204" pitchFamily="34" charset="0"/>
              </a:rPr>
              <a:t>). London; Routledge. </a:t>
            </a:r>
          </a:p>
          <a:p>
            <a:pPr marL="0" indent="0">
              <a:buNone/>
            </a:pPr>
            <a:r>
              <a:rPr lang="en-GB" sz="1200" dirty="0">
                <a:latin typeface="Arial" panose="020B0604020202020204" pitchFamily="34" charset="0"/>
                <a:cs typeface="Arial" panose="020B0604020202020204" pitchFamily="34" charset="0"/>
              </a:rPr>
              <a:t>Cottrell, S. (2003) </a:t>
            </a:r>
            <a:r>
              <a:rPr lang="en-GB" sz="1200" i="1" dirty="0">
                <a:latin typeface="Arial" panose="020B0604020202020204" pitchFamily="34" charset="0"/>
                <a:cs typeface="Arial" panose="020B0604020202020204" pitchFamily="34" charset="0"/>
              </a:rPr>
              <a:t>Skills for Success. </a:t>
            </a:r>
            <a:r>
              <a:rPr lang="en-GB" sz="1200" dirty="0">
                <a:latin typeface="Arial" panose="020B0604020202020204" pitchFamily="34" charset="0"/>
                <a:cs typeface="Arial" panose="020B0604020202020204" pitchFamily="34" charset="0"/>
              </a:rPr>
              <a:t>(1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ed</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London; Palgrave Macmillan Ltd. </a:t>
            </a:r>
          </a:p>
          <a:p>
            <a:pPr marL="0" indent="0">
              <a:buNone/>
            </a:pPr>
            <a:r>
              <a:rPr lang="en-GB" sz="1200" dirty="0">
                <a:latin typeface="Arial" panose="020B0604020202020204" pitchFamily="34" charset="0"/>
                <a:cs typeface="Arial" panose="020B0604020202020204" pitchFamily="34" charset="0"/>
              </a:rPr>
              <a:t>Godfrey, J. (2013) </a:t>
            </a:r>
            <a:r>
              <a:rPr lang="en-GB" sz="1200" i="1" dirty="0">
                <a:latin typeface="Arial" panose="020B0604020202020204" pitchFamily="34" charset="0"/>
                <a:cs typeface="Arial" panose="020B0604020202020204" pitchFamily="34" charset="0"/>
              </a:rPr>
              <a:t>How to use your reading in your essays. </a:t>
            </a:r>
            <a:r>
              <a:rPr lang="en-GB" sz="1200" dirty="0">
                <a:latin typeface="Arial" panose="020B0604020202020204" pitchFamily="34" charset="0"/>
                <a:cs typeface="Arial" panose="020B0604020202020204" pitchFamily="34" charset="0"/>
              </a:rPr>
              <a:t>(2nd </a:t>
            </a:r>
            <a:r>
              <a:rPr lang="en-GB" sz="1200" dirty="0" err="1">
                <a:latin typeface="Arial" panose="020B0604020202020204" pitchFamily="34" charset="0"/>
                <a:cs typeface="Arial" panose="020B0604020202020204" pitchFamily="34" charset="0"/>
              </a:rPr>
              <a:t>ed</a:t>
            </a:r>
            <a:r>
              <a:rPr lang="en-GB" sz="1200" dirty="0">
                <a:latin typeface="Arial" panose="020B0604020202020204" pitchFamily="34" charset="0"/>
                <a:cs typeface="Arial" panose="020B0604020202020204" pitchFamily="34" charset="0"/>
              </a:rPr>
              <a:t>). Hampshire; Palgrave Macmillan</a:t>
            </a:r>
            <a:r>
              <a:rPr lang="en-GB" sz="1200" i="1" dirty="0">
                <a:latin typeface="Arial" panose="020B0604020202020204" pitchFamily="34" charset="0"/>
                <a:cs typeface="Arial" panose="020B0604020202020204" pitchFamily="34" charset="0"/>
              </a:rPr>
              <a:t>. </a:t>
            </a:r>
          </a:p>
          <a:p>
            <a:pPr marL="0" indent="0">
              <a:buNone/>
            </a:pPr>
            <a:r>
              <a:rPr lang="en-GB" sz="1200" dirty="0">
                <a:latin typeface="Arial" panose="020B0604020202020204" pitchFamily="34" charset="0"/>
                <a:cs typeface="Arial" panose="020B0604020202020204" pitchFamily="34" charset="0"/>
              </a:rPr>
              <a:t>Infed (2001) ‘Donald </a:t>
            </a:r>
            <a:r>
              <a:rPr lang="en-GB" sz="1200" dirty="0" err="1">
                <a:latin typeface="Arial" panose="020B0604020202020204" pitchFamily="34" charset="0"/>
                <a:cs typeface="Arial" panose="020B0604020202020204" pitchFamily="34" charset="0"/>
              </a:rPr>
              <a:t>Schon</a:t>
            </a:r>
            <a:r>
              <a:rPr lang="en-GB" sz="1200" dirty="0">
                <a:latin typeface="Arial" panose="020B0604020202020204" pitchFamily="34" charset="0"/>
                <a:cs typeface="Arial" panose="020B0604020202020204" pitchFamily="34" charset="0"/>
              </a:rPr>
              <a:t>: Learning. Reflection and change’ </a:t>
            </a:r>
            <a:r>
              <a:rPr lang="en-GB" sz="1200" dirty="0">
                <a:latin typeface="Arial" panose="020B0604020202020204" pitchFamily="34" charset="0"/>
                <a:cs typeface="Arial" panose="020B0604020202020204" pitchFamily="34" charset="0"/>
                <a:hlinkClick r:id="rId2"/>
              </a:rPr>
              <a:t>http://infed.org/mobi/donald-schon-learning-reflection-change</a:t>
            </a:r>
            <a:r>
              <a:rPr lang="en-GB" sz="1200" dirty="0">
                <a:latin typeface="Arial" panose="020B0604020202020204" pitchFamily="34" charset="0"/>
                <a:cs typeface="Arial" panose="020B0604020202020204" pitchFamily="34" charset="0"/>
              </a:rPr>
              <a:t> [Accessed: 10.10.17] </a:t>
            </a:r>
          </a:p>
          <a:p>
            <a:pPr marL="0" indent="0">
              <a:buNone/>
            </a:pPr>
            <a:r>
              <a:rPr lang="en-GB" sz="1200" dirty="0">
                <a:latin typeface="Arial" panose="020B0604020202020204" pitchFamily="34" charset="0"/>
                <a:cs typeface="Arial" panose="020B0604020202020204" pitchFamily="34" charset="0"/>
              </a:rPr>
              <a:t>Pixbay (2015) ‘Free illustrations’ https://pixabay.com/en/question-mark-question-response-1019993/ [Accessed: 13.10.17] </a:t>
            </a:r>
          </a:p>
          <a:p>
            <a:pPr marL="0" indent="0">
              <a:buNone/>
            </a:pPr>
            <a:r>
              <a:rPr lang="en-GB" sz="1200" dirty="0">
                <a:latin typeface="Arial" panose="020B0604020202020204" pitchFamily="34" charset="0"/>
                <a:cs typeface="Arial" panose="020B0604020202020204" pitchFamily="34" charset="0"/>
              </a:rPr>
              <a:t>Skills you need (no year) ‘Note-Taking’ </a:t>
            </a:r>
            <a:r>
              <a:rPr lang="en-GB" sz="1200" dirty="0">
                <a:latin typeface="Arial" panose="020B0604020202020204" pitchFamily="34" charset="0"/>
                <a:cs typeface="Arial" panose="020B0604020202020204" pitchFamily="34" charset="0"/>
                <a:hlinkClick r:id="rId3"/>
              </a:rPr>
              <a:t>https://www.skillsyouneed.com/write/notes-verbal.html</a:t>
            </a:r>
            <a:r>
              <a:rPr lang="en-GB" sz="1200" dirty="0">
                <a:latin typeface="Arial" panose="020B0604020202020204" pitchFamily="34" charset="0"/>
                <a:cs typeface="Arial" panose="020B0604020202020204" pitchFamily="34" charset="0"/>
              </a:rPr>
              <a:t> [Accessed: 11.10.17] </a:t>
            </a:r>
          </a:p>
          <a:p>
            <a:pPr marL="0" indent="0">
              <a:buNone/>
            </a:pPr>
            <a:r>
              <a:rPr lang="en-GB" sz="1200" dirty="0">
                <a:latin typeface="Arial" panose="020B0604020202020204" pitchFamily="34" charset="0"/>
                <a:cs typeface="Arial" panose="020B0604020202020204" pitchFamily="34" charset="0"/>
              </a:rPr>
              <a:t>Solent Online Learning (no year) ‘Reflective thinking and writing’  </a:t>
            </a:r>
            <a:r>
              <a:rPr lang="en-GB" sz="1200" dirty="0">
                <a:latin typeface="Arial" panose="020B0604020202020204" pitchFamily="34" charset="0"/>
                <a:cs typeface="Arial" panose="020B0604020202020204" pitchFamily="34" charset="0"/>
                <a:hlinkClick r:id="rId4"/>
              </a:rPr>
              <a:t>https://learn.solent.ac.uk/mod/book/view.php?id=2732&amp;chapterid=1112</a:t>
            </a:r>
            <a:r>
              <a:rPr lang="en-GB" sz="1200" dirty="0">
                <a:latin typeface="Arial" panose="020B0604020202020204" pitchFamily="34" charset="0"/>
                <a:cs typeface="Arial" panose="020B0604020202020204" pitchFamily="34" charset="0"/>
              </a:rPr>
              <a:t> [ Accessed: 10.10.17] </a:t>
            </a:r>
          </a:p>
          <a:p>
            <a:pPr marL="0" indent="0">
              <a:buNone/>
            </a:pPr>
            <a:r>
              <a:rPr lang="en-GB" sz="1200" dirty="0">
                <a:latin typeface="Arial" panose="020B0604020202020204" pitchFamily="34" charset="0"/>
                <a:cs typeface="Arial" panose="020B0604020202020204" pitchFamily="34" charset="0"/>
              </a:rPr>
              <a:t>Study.com (no year) ‘Critical thinking defined’ </a:t>
            </a:r>
            <a:r>
              <a:rPr lang="en-GB" sz="1200" dirty="0">
                <a:latin typeface="Arial" panose="020B0604020202020204" pitchFamily="34" charset="0"/>
                <a:cs typeface="Arial" panose="020B0604020202020204" pitchFamily="34" charset="0"/>
                <a:hlinkClick r:id="rId5"/>
              </a:rPr>
              <a:t>https://study.com/academy/lesson/what-is-critical-thinking-definition-skills-meaning.html</a:t>
            </a:r>
            <a:r>
              <a:rPr lang="en-GB" sz="1200" dirty="0">
                <a:latin typeface="Arial" panose="020B0604020202020204" pitchFamily="34" charset="0"/>
                <a:cs typeface="Arial" panose="020B0604020202020204" pitchFamily="34" charset="0"/>
              </a:rPr>
              <a:t> [Accessed: 07.10.17] </a:t>
            </a:r>
            <a:endParaRPr lang="en-GB" sz="1200" i="1"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TalentLens (2014) ‘Critical thinking ability – here to stay’ </a:t>
            </a:r>
            <a:r>
              <a:rPr lang="en-GB" sz="1200" dirty="0">
                <a:latin typeface="Arial" panose="020B0604020202020204" pitchFamily="34" charset="0"/>
                <a:cs typeface="Arial" panose="020B0604020202020204" pitchFamily="34" charset="0"/>
                <a:hlinkClick r:id="rId6"/>
              </a:rPr>
              <a:t>https://www.talentlens.co.uk/assets/blog/critical-thinking/puzzle-head.jpg</a:t>
            </a:r>
            <a:r>
              <a:rPr lang="en-GB" sz="1200" dirty="0">
                <a:latin typeface="Arial" panose="020B0604020202020204" pitchFamily="34" charset="0"/>
                <a:cs typeface="Arial" panose="020B0604020202020204" pitchFamily="34" charset="0"/>
              </a:rPr>
              <a:t> [Accessed: 11.10.17] </a:t>
            </a:r>
          </a:p>
          <a:p>
            <a:pPr marL="0" indent="0">
              <a:buNone/>
            </a:pPr>
            <a:r>
              <a:rPr lang="en-GB" sz="1200" dirty="0">
                <a:latin typeface="Arial" panose="020B0604020202020204" pitchFamily="34" charset="0"/>
                <a:cs typeface="Arial" panose="020B0604020202020204" pitchFamily="34" charset="0"/>
              </a:rPr>
              <a:t>Teaching Sex Ed (2014) ‘Experience + Reflection = Experiential Learning’ </a:t>
            </a:r>
            <a:r>
              <a:rPr lang="en-GB" sz="1200" dirty="0">
                <a:latin typeface="Arial" panose="020B0604020202020204" pitchFamily="34" charset="0"/>
                <a:cs typeface="Arial" panose="020B0604020202020204" pitchFamily="34" charset="0"/>
                <a:hlinkClick r:id="rId7"/>
              </a:rPr>
              <a:t>https://teachingsexed.com/2014/11/11/experience-reflection-experiential-learning</a:t>
            </a:r>
            <a:r>
              <a:rPr lang="en-GB" sz="1200" dirty="0">
                <a:latin typeface="Arial" panose="020B0604020202020204" pitchFamily="34" charset="0"/>
                <a:cs typeface="Arial" panose="020B0604020202020204" pitchFamily="34" charset="0"/>
              </a:rPr>
              <a:t> [Accessed: 10.10.17] </a:t>
            </a:r>
          </a:p>
        </p:txBody>
      </p:sp>
      <p:pic>
        <p:nvPicPr>
          <p:cNvPr id="4" name="Picture 3">
            <a:extLst>
              <a:ext uri="{FF2B5EF4-FFF2-40B4-BE49-F238E27FC236}">
                <a16:creationId xmlns:a16="http://schemas.microsoft.com/office/drawing/2014/main" id="{F0096048-D62A-4960-8D18-D8572A3D1CDA}"/>
              </a:ext>
            </a:extLst>
          </p:cNvPr>
          <p:cNvPicPr>
            <a:picLocks noChangeAspect="1"/>
          </p:cNvPicPr>
          <p:nvPr/>
        </p:nvPicPr>
        <p:blipFill>
          <a:blip r:embed="rId8"/>
          <a:stretch>
            <a:fillRect/>
          </a:stretch>
        </p:blipFill>
        <p:spPr>
          <a:xfrm>
            <a:off x="311409" y="76209"/>
            <a:ext cx="3432345" cy="310923"/>
          </a:xfrm>
          <a:prstGeom prst="rect">
            <a:avLst/>
          </a:prstGeom>
        </p:spPr>
      </p:pic>
    </p:spTree>
    <p:extLst>
      <p:ext uri="{BB962C8B-B14F-4D97-AF65-F5344CB8AC3E}">
        <p14:creationId xmlns:p14="http://schemas.microsoft.com/office/powerpoint/2010/main" val="258752198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679</TotalTime>
  <Words>1246</Words>
  <Application>Microsoft Office PowerPoint</Application>
  <PresentationFormat>Widescreen</PresentationFormat>
  <Paragraphs>32</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Trebuchet MS</vt:lpstr>
      <vt:lpstr>Wingdings 3</vt:lpstr>
      <vt:lpstr>Facet</vt:lpstr>
      <vt:lpstr>Critical thinking in education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Jessica Smythe</dc:creator>
  <cp:lastModifiedBy>Alison Rees-Edwards</cp:lastModifiedBy>
  <cp:revision>89</cp:revision>
  <cp:lastPrinted>2017-10-15T13:12:27Z</cp:lastPrinted>
  <dcterms:created xsi:type="dcterms:W3CDTF">2017-10-07T12:47:33Z</dcterms:created>
  <dcterms:modified xsi:type="dcterms:W3CDTF">2019-09-09T13:28:21Z</dcterms:modified>
</cp:coreProperties>
</file>