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1"/>
  </p:notesMasterIdLst>
  <p:handoutMasterIdLst>
    <p:handoutMasterId r:id="rId22"/>
  </p:handoutMasterIdLst>
  <p:sldIdLst>
    <p:sldId id="256" r:id="rId5"/>
    <p:sldId id="257" r:id="rId6"/>
    <p:sldId id="276" r:id="rId7"/>
    <p:sldId id="281" r:id="rId8"/>
    <p:sldId id="283" r:id="rId9"/>
    <p:sldId id="282" r:id="rId10"/>
    <p:sldId id="277" r:id="rId11"/>
    <p:sldId id="284" r:id="rId12"/>
    <p:sldId id="285" r:id="rId13"/>
    <p:sldId id="286" r:id="rId14"/>
    <p:sldId id="288" r:id="rId15"/>
    <p:sldId id="279" r:id="rId16"/>
    <p:sldId id="287" r:id="rId17"/>
    <p:sldId id="289" r:id="rId18"/>
    <p:sldId id="280" r:id="rId19"/>
    <p:sldId id="290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9" d="100"/>
          <a:sy n="99" d="100"/>
        </p:scale>
        <p:origin x="-240" y="10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09/11/2016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11/9/2016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73174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https://</a:t>
            </a:r>
            <a:r>
              <a:rPr lang="en-US" dirty="0" err="1" smtClean="0"/>
              <a:t>go.oracle.com</a:t>
            </a:r>
            <a:r>
              <a:rPr lang="en-US" dirty="0" smtClean="0"/>
              <a:t>/LP=34170?elqCampaignId=56815&amp;src1=ad:pas:go:dg:paas2&amp;src2=wwmk160727p00025c0003&amp;SC=</a:t>
            </a:r>
            <a:r>
              <a:rPr lang="en-US" dirty="0" err="1" smtClean="0"/>
              <a:t>sckw</a:t>
            </a:r>
            <a:r>
              <a:rPr lang="en-US" dirty="0" smtClean="0"/>
              <a:t>=WWMK160727P00025C0003&amp;mkwid=sIwRGgXG6|pcrid|115748082869|pkw|%2Boracle%20%2Bpaas|pmt|b|pdv|c|sckw=</a:t>
            </a:r>
            <a:r>
              <a:rPr lang="en-US" dirty="0" err="1" smtClean="0"/>
              <a:t>srch</a:t>
            </a:r>
            <a:r>
              <a:rPr lang="en-US" dirty="0" smtClean="0"/>
              <a:t>:%2Boracle%20%2Bpaas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50745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http://</a:t>
            </a:r>
            <a:r>
              <a:rPr lang="en-US" dirty="0" err="1" smtClean="0"/>
              <a:t>www.ibm.com</a:t>
            </a:r>
            <a:r>
              <a:rPr lang="en-US" dirty="0" smtClean="0"/>
              <a:t>/</a:t>
            </a:r>
            <a:r>
              <a:rPr lang="en-US" dirty="0" err="1" smtClean="0"/>
              <a:t>developerworks</a:t>
            </a:r>
            <a:r>
              <a:rPr lang="en-US" dirty="0" smtClean="0"/>
              <a:t>/cloud/library/cl-cloudservices1iaas/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25582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09/11/2016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09/11/2016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09/11/2016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09/11/2016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09/11/2016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09/11/2016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09/11/2016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09/11/2016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09/11/2016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09/11/2016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09/11/2016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CLOUD COMPUTING TECHNOLOGIES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Today’s discussion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6752" y="1988840"/>
            <a:ext cx="7550496" cy="2952328"/>
          </a:xfrm>
        </p:spPr>
        <p:txBody>
          <a:bodyPr>
            <a:normAutofit/>
          </a:bodyPr>
          <a:lstStyle/>
          <a:p>
            <a:pPr algn="just"/>
            <a:r>
              <a:rPr lang="en-GB" dirty="0" smtClean="0"/>
              <a:t>Cloud delivery models </a:t>
            </a:r>
          </a:p>
          <a:p>
            <a:pPr lvl="1" algn="just"/>
            <a:r>
              <a:rPr lang="en-GB" dirty="0" err="1"/>
              <a:t>PaaS</a:t>
            </a:r>
            <a:r>
              <a:rPr lang="en-GB" dirty="0"/>
              <a:t> </a:t>
            </a:r>
          </a:p>
          <a:p>
            <a:pPr lvl="1" algn="just"/>
            <a:r>
              <a:rPr lang="en-GB" dirty="0" err="1" smtClean="0"/>
              <a:t>IaaS</a:t>
            </a:r>
            <a:endParaRPr lang="en-GB" dirty="0" smtClean="0"/>
          </a:p>
          <a:p>
            <a:pPr algn="just"/>
            <a:r>
              <a:rPr lang="en-GB" dirty="0" smtClean="0"/>
              <a:t>Comparison of the three delivery models</a:t>
            </a:r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Platform-as-a-Service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dirty="0" smtClean="0"/>
              <a:t>Provides a platform to develop, deploy &amp; run applications(without the need to manage infrastructure)</a:t>
            </a:r>
          </a:p>
          <a:p>
            <a:pPr algn="just"/>
            <a:r>
              <a:rPr lang="en-US" dirty="0" smtClean="0"/>
              <a:t>pre-packaged products &amp; tools used to support entire delivery lifecycle of custom applications.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9815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Advantages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dirty="0" smtClean="0"/>
              <a:t>Scalability &amp; economic</a:t>
            </a:r>
          </a:p>
          <a:p>
            <a:pPr algn="just"/>
            <a:r>
              <a:rPr lang="en-US" dirty="0" smtClean="0"/>
              <a:t>Ready-made environment</a:t>
            </a:r>
          </a:p>
          <a:p>
            <a:pPr algn="just"/>
            <a:r>
              <a:rPr lang="en-US" dirty="0" smtClean="0"/>
              <a:t>Deploy the newly created application to cloud</a:t>
            </a:r>
          </a:p>
          <a:p>
            <a:pPr algn="just"/>
            <a:r>
              <a:rPr lang="en-US" dirty="0" smtClean="0"/>
              <a:t>No administrative burden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9945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Disadvantages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smtClean="0"/>
              <a:t>Beware of getting locked into cloud provider</a:t>
            </a:r>
          </a:p>
          <a:p>
            <a:pPr lvl="2"/>
            <a:r>
              <a:rPr lang="en-US" dirty="0" smtClean="0"/>
              <a:t>industry standards</a:t>
            </a:r>
          </a:p>
          <a:p>
            <a:pPr lvl="2"/>
            <a:r>
              <a:rPr lang="en-US" dirty="0" smtClean="0"/>
              <a:t>deployment options</a:t>
            </a:r>
          </a:p>
          <a:p>
            <a:pPr lvl="2"/>
            <a:r>
              <a:rPr lang="en-US" dirty="0" smtClean="0"/>
              <a:t>capability to integrate data &amp; business in &amp; out of cloud</a:t>
            </a:r>
          </a:p>
          <a:p>
            <a:r>
              <a:rPr lang="en-US" dirty="0" smtClean="0"/>
              <a:t>Pay-per-use</a:t>
            </a:r>
          </a:p>
          <a:p>
            <a:pPr lvl="2"/>
            <a:r>
              <a:rPr lang="en-US" dirty="0" smtClean="0"/>
              <a:t>check you get best price</a:t>
            </a:r>
          </a:p>
          <a:p>
            <a:pPr lvl="2"/>
            <a:r>
              <a:rPr lang="en-US" dirty="0" smtClean="0"/>
              <a:t>pre-paid options</a:t>
            </a:r>
          </a:p>
          <a:p>
            <a:pPr lvl="2"/>
            <a:r>
              <a:rPr lang="en-US" dirty="0" smtClean="0"/>
              <a:t>usage/</a:t>
            </a:r>
            <a:r>
              <a:rPr lang="en-US" dirty="0" err="1" smtClean="0"/>
              <a:t>hr</a:t>
            </a:r>
            <a:r>
              <a:rPr lang="en-US" dirty="0" smtClean="0"/>
              <a:t> or usage/day may add up very quickly</a:t>
            </a:r>
          </a:p>
          <a:p>
            <a:r>
              <a:rPr lang="en-US" dirty="0" smtClean="0"/>
              <a:t>Security</a:t>
            </a:r>
          </a:p>
          <a:p>
            <a:pPr lvl="2"/>
            <a:r>
              <a:rPr lang="en-US" dirty="0" smtClean="0"/>
              <a:t>cloud security experts</a:t>
            </a:r>
          </a:p>
          <a:p>
            <a:pPr lvl="2"/>
            <a:r>
              <a:rPr lang="en-US" dirty="0" smtClean="0"/>
              <a:t>cyber-security measures</a:t>
            </a:r>
          </a:p>
          <a:p>
            <a:pPr lvl="2"/>
            <a:r>
              <a:rPr lang="en-US" dirty="0" smtClean="0"/>
              <a:t>third party security audits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7564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96" y="0"/>
            <a:ext cx="9108504" cy="5661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1544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29646" y="116632"/>
            <a:ext cx="4863606" cy="5577448"/>
            <a:chOff x="29646" y="116632"/>
            <a:chExt cx="4863606" cy="5577448"/>
          </a:xfrm>
        </p:grpSpPr>
        <p:grpSp>
          <p:nvGrpSpPr>
            <p:cNvPr id="4" name="Group 3"/>
            <p:cNvGrpSpPr/>
            <p:nvPr/>
          </p:nvGrpSpPr>
          <p:grpSpPr>
            <a:xfrm>
              <a:off x="29646" y="116632"/>
              <a:ext cx="4863606" cy="5577448"/>
              <a:chOff x="2150906" y="620688"/>
              <a:chExt cx="4863606" cy="4785360"/>
            </a:xfrm>
          </p:grpSpPr>
          <p:pic>
            <p:nvPicPr>
              <p:cNvPr id="2" name="Picture 1"/>
              <p:cNvPicPr>
                <a:picLocks noChangeAspect="1"/>
              </p:cNvPicPr>
              <p:nvPr/>
            </p:nvPicPr>
            <p:blipFill rotWithShape="1">
              <a:blip r:embed="rId2"/>
              <a:srcRect r="73522"/>
              <a:stretch/>
            </p:blipFill>
            <p:spPr>
              <a:xfrm>
                <a:off x="2150906" y="620688"/>
                <a:ext cx="2421094" cy="4785360"/>
              </a:xfrm>
              <a:prstGeom prst="rect">
                <a:avLst/>
              </a:prstGeom>
            </p:spPr>
          </p:pic>
          <p:pic>
            <p:nvPicPr>
              <p:cNvPr id="3" name="Picture 2"/>
              <p:cNvPicPr>
                <a:picLocks noChangeAspect="1"/>
              </p:cNvPicPr>
              <p:nvPr/>
            </p:nvPicPr>
            <p:blipFill rotWithShape="1">
              <a:blip r:embed="rId2"/>
              <a:srcRect l="48404" r="24097"/>
              <a:stretch/>
            </p:blipFill>
            <p:spPr>
              <a:xfrm>
                <a:off x="4499992" y="620688"/>
                <a:ext cx="2514520" cy="4785360"/>
              </a:xfrm>
              <a:prstGeom prst="rect">
                <a:avLst/>
              </a:prstGeom>
            </p:spPr>
          </p:pic>
        </p:grpSp>
        <p:sp>
          <p:nvSpPr>
            <p:cNvPr id="7" name="Rounded Rectangle 6"/>
            <p:cNvSpPr/>
            <p:nvPr/>
          </p:nvSpPr>
          <p:spPr>
            <a:xfrm>
              <a:off x="2411760" y="2492896"/>
              <a:ext cx="432048" cy="2808312"/>
            </a:xfrm>
            <a:prstGeom prst="roundRect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r>
                <a:rPr lang="en-US" dirty="0" smtClean="0"/>
                <a:t>VS</a:t>
              </a:r>
              <a:endParaRPr lang="en-US" dirty="0"/>
            </a:p>
          </p:txBody>
        </p:sp>
      </p:grpSp>
      <p:sp>
        <p:nvSpPr>
          <p:cNvPr id="11" name="TextBox 10"/>
          <p:cNvSpPr txBox="1"/>
          <p:nvPr/>
        </p:nvSpPr>
        <p:spPr>
          <a:xfrm>
            <a:off x="5868144" y="1484784"/>
            <a:ext cx="25922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rgbClr val="FF0000"/>
                </a:solidFill>
              </a:rPr>
              <a:t>Example</a:t>
            </a:r>
          </a:p>
          <a:p>
            <a:r>
              <a:rPr lang="en-US" dirty="0" smtClean="0"/>
              <a:t>Providers:</a:t>
            </a:r>
          </a:p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Google App Engine</a:t>
            </a:r>
          </a:p>
          <a:p>
            <a:r>
              <a:rPr lang="en-US" dirty="0" err="1" smtClean="0">
                <a:solidFill>
                  <a:schemeClr val="accent1">
                    <a:lumMod val="50000"/>
                  </a:schemeClr>
                </a:solidFill>
              </a:rPr>
              <a:t>Fortrabbit</a:t>
            </a:r>
            <a:endParaRPr lang="en-US" dirty="0" smtClean="0">
              <a:solidFill>
                <a:schemeClr val="accent1">
                  <a:lumMod val="50000"/>
                </a:schemeClr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7977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Infrastructure as a Service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en-US" dirty="0" smtClean="0"/>
              <a:t>Self-contained IT environment comprised of infrastructure-centric IT resources that can be accessed &amp; managed via cloud-service based interface &amp; tools</a:t>
            </a:r>
          </a:p>
          <a:p>
            <a:pPr algn="just"/>
            <a:r>
              <a:rPr lang="en-US" dirty="0" smtClean="0"/>
              <a:t>includes</a:t>
            </a:r>
          </a:p>
          <a:p>
            <a:pPr lvl="2" algn="just"/>
            <a:r>
              <a:rPr lang="en-US" dirty="0" smtClean="0"/>
              <a:t>hardware</a:t>
            </a:r>
          </a:p>
          <a:p>
            <a:pPr lvl="2" algn="just"/>
            <a:r>
              <a:rPr lang="en-US" dirty="0" smtClean="0"/>
              <a:t>network-connectivity</a:t>
            </a:r>
          </a:p>
          <a:p>
            <a:pPr lvl="2" algn="just"/>
            <a:r>
              <a:rPr lang="en-US" dirty="0" smtClean="0"/>
              <a:t>operating systems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4011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Advantages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dirty="0" smtClean="0"/>
              <a:t>Allow IT to shift focus</a:t>
            </a:r>
          </a:p>
          <a:p>
            <a:pPr algn="just"/>
            <a:r>
              <a:rPr lang="en-US" dirty="0" smtClean="0"/>
              <a:t>enables green IT</a:t>
            </a:r>
          </a:p>
          <a:p>
            <a:pPr algn="just"/>
            <a:r>
              <a:rPr lang="en-US" dirty="0" smtClean="0"/>
              <a:t>Reduces TCO</a:t>
            </a:r>
            <a:endParaRPr lang="en-US" dirty="0" smtClean="0"/>
          </a:p>
          <a:p>
            <a:pPr algn="just"/>
            <a:r>
              <a:rPr lang="en-US" dirty="0" smtClean="0"/>
              <a:t>Flexibility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2187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Disadvantages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Dependence on specific </a:t>
            </a:r>
            <a:r>
              <a:rPr lang="en-US" dirty="0" smtClean="0"/>
              <a:t>providers</a:t>
            </a:r>
          </a:p>
          <a:p>
            <a:pPr lvl="2"/>
            <a:r>
              <a:rPr lang="en-US" dirty="0" smtClean="0"/>
              <a:t>No common standard is followed by all providers</a:t>
            </a:r>
            <a:endParaRPr lang="en-US" dirty="0" smtClean="0"/>
          </a:p>
          <a:p>
            <a:r>
              <a:rPr lang="en-US" dirty="0" smtClean="0"/>
              <a:t>Security problems :</a:t>
            </a:r>
          </a:p>
          <a:p>
            <a:pPr lvl="2"/>
            <a:r>
              <a:rPr lang="en-US" dirty="0" smtClean="0"/>
              <a:t> develop outside organization’s official governance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9486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88640"/>
            <a:ext cx="9144000" cy="5544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8933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/>
          <p:cNvGrpSpPr/>
          <p:nvPr/>
        </p:nvGrpSpPr>
        <p:grpSpPr>
          <a:xfrm>
            <a:off x="2267744" y="332656"/>
            <a:ext cx="4798114" cy="4785360"/>
            <a:chOff x="2267744" y="332656"/>
            <a:chExt cx="4798114" cy="4785360"/>
          </a:xfrm>
        </p:grpSpPr>
        <p:pic>
          <p:nvPicPr>
            <p:cNvPr id="2" name="Picture 1"/>
            <p:cNvPicPr>
              <a:picLocks noChangeAspect="1"/>
            </p:cNvPicPr>
            <p:nvPr/>
          </p:nvPicPr>
          <p:blipFill rotWithShape="1">
            <a:blip r:embed="rId2"/>
            <a:srcRect r="50582"/>
            <a:stretch/>
          </p:blipFill>
          <p:spPr>
            <a:xfrm>
              <a:off x="2267744" y="332656"/>
              <a:ext cx="4518894" cy="4785360"/>
            </a:xfrm>
            <a:prstGeom prst="rect">
              <a:avLst/>
            </a:prstGeom>
          </p:spPr>
        </p:pic>
        <p:sp>
          <p:nvSpPr>
            <p:cNvPr id="4" name="TextBox 3"/>
            <p:cNvSpPr txBox="1"/>
            <p:nvPr/>
          </p:nvSpPr>
          <p:spPr>
            <a:xfrm rot="5400000">
              <a:off x="6106961" y="4126287"/>
              <a:ext cx="1656184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100" b="1" dirty="0" smtClean="0">
                  <a:solidFill>
                    <a:srgbClr val="FF0000"/>
                  </a:solidFill>
                </a:rPr>
                <a:t>Other manage</a:t>
              </a:r>
              <a:endParaRPr lang="en-US" sz="1100" b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991993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092200"/>
            <a:ext cx="9144000" cy="4652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5413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Variations of base cloud delivery models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Storage-as-a-Service</a:t>
            </a:r>
          </a:p>
          <a:p>
            <a:r>
              <a:rPr lang="en-US" dirty="0" smtClean="0"/>
              <a:t>Database-as-a-Service</a:t>
            </a:r>
          </a:p>
          <a:p>
            <a:r>
              <a:rPr lang="en-US" dirty="0" smtClean="0"/>
              <a:t>Security-as-a-Service</a:t>
            </a:r>
          </a:p>
          <a:p>
            <a:r>
              <a:rPr lang="en-US" dirty="0" smtClean="0"/>
              <a:t>Communication-as-a-Service</a:t>
            </a:r>
          </a:p>
          <a:p>
            <a:r>
              <a:rPr lang="en-US" dirty="0" smtClean="0"/>
              <a:t>Integration-as-a-Service</a:t>
            </a:r>
          </a:p>
          <a:p>
            <a:r>
              <a:rPr lang="en-US" dirty="0" smtClean="0"/>
              <a:t>Testing-as-a-Service</a:t>
            </a:r>
          </a:p>
          <a:p>
            <a:r>
              <a:rPr lang="en-US" dirty="0" smtClean="0"/>
              <a:t>Process-as-a-Service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1293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116632"/>
            <a:ext cx="8999984" cy="5544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798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Work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Report on the different variations on delivery models</a:t>
            </a:r>
          </a:p>
          <a:p>
            <a:r>
              <a:rPr lang="en-US" dirty="0" smtClean="0"/>
              <a:t>Use journals &amp; articles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8574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schemas.microsoft.com/office/2006/documentManagement/types"/>
    <ds:schemaRef ds:uri="http://purl.org/dc/terms/"/>
    <ds:schemaRef ds:uri="303dbf9b-b85b-46a0-94f1-894078c07ecd"/>
    <ds:schemaRef ds:uri="http://www.w3.org/XML/1998/namespace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39495</TotalTime>
  <Words>225</Words>
  <Application>Microsoft Office PowerPoint</Application>
  <PresentationFormat>On-screen Show (4:3)</PresentationFormat>
  <Paragraphs>65</Paragraphs>
  <Slides>16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20140311PresentationUWTSDTemplate</vt:lpstr>
      <vt:lpstr>CLOUD COMPUTING TECHNOLOGIES</vt:lpstr>
      <vt:lpstr>Today’s discussion</vt:lpstr>
      <vt:lpstr>Platform-as-a-Service</vt:lpstr>
      <vt:lpstr>Advantages</vt:lpstr>
      <vt:lpstr>Disadvantages </vt:lpstr>
      <vt:lpstr>PowerPoint Presentation</vt:lpstr>
      <vt:lpstr>PowerPoint Presentation</vt:lpstr>
      <vt:lpstr>Infrastructure as a Service</vt:lpstr>
      <vt:lpstr>Advantages</vt:lpstr>
      <vt:lpstr>Disadvantages</vt:lpstr>
      <vt:lpstr>PowerPoint Presentation</vt:lpstr>
      <vt:lpstr>PowerPoint Presentation</vt:lpstr>
      <vt:lpstr>PowerPoint Presentation</vt:lpstr>
      <vt:lpstr>Variations of base cloud delivery models</vt:lpstr>
      <vt:lpstr>PowerPoint Presentation</vt:lpstr>
      <vt:lpstr>Work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Anly ChandraMohan</cp:lastModifiedBy>
  <cp:revision>91</cp:revision>
  <dcterms:created xsi:type="dcterms:W3CDTF">2015-04-14T15:21:28Z</dcterms:created>
  <dcterms:modified xsi:type="dcterms:W3CDTF">2016-11-09T12:55:53Z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